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2" r:id="rId4"/>
    <p:sldId id="261" r:id="rId5"/>
    <p:sldId id="260" r:id="rId6"/>
    <p:sldId id="291" r:id="rId7"/>
    <p:sldId id="267" r:id="rId8"/>
    <p:sldId id="266" r:id="rId9"/>
    <p:sldId id="284" r:id="rId10"/>
    <p:sldId id="265" r:id="rId11"/>
    <p:sldId id="293" r:id="rId12"/>
    <p:sldId id="271" r:id="rId13"/>
    <p:sldId id="263" r:id="rId14"/>
    <p:sldId id="268" r:id="rId15"/>
    <p:sldId id="269" r:id="rId16"/>
    <p:sldId id="270" r:id="rId17"/>
    <p:sldId id="276" r:id="rId18"/>
    <p:sldId id="274" r:id="rId19"/>
    <p:sldId id="273" r:id="rId20"/>
    <p:sldId id="272" r:id="rId21"/>
    <p:sldId id="279" r:id="rId22"/>
    <p:sldId id="285" r:id="rId23"/>
    <p:sldId id="278" r:id="rId24"/>
    <p:sldId id="286" r:id="rId25"/>
    <p:sldId id="277" r:id="rId26"/>
    <p:sldId id="294" r:id="rId27"/>
    <p:sldId id="287" r:id="rId28"/>
    <p:sldId id="283" r:id="rId29"/>
    <p:sldId id="282" r:id="rId30"/>
    <p:sldId id="280" r:id="rId31"/>
    <p:sldId id="290" r:id="rId32"/>
    <p:sldId id="289" r:id="rId33"/>
    <p:sldId id="259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6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16/11/19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16/11/19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16/11/19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16/11/19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6000" dirty="0" err="1" smtClean="0"/>
              <a:t>VeriTabanı</a:t>
            </a:r>
            <a:r>
              <a:rPr lang="tr-TR" sz="6000" dirty="0" smtClean="0"/>
              <a:t> </a:t>
            </a:r>
            <a:r>
              <a:rPr lang="tr-TR" sz="6000" dirty="0"/>
              <a:t>Dersi </a:t>
            </a:r>
            <a:r>
              <a:rPr lang="tr-TR" sz="6000" dirty="0" smtClean="0"/>
              <a:t>6. </a:t>
            </a:r>
            <a:r>
              <a:rPr lang="tr-TR" sz="6000" dirty="0" smtClean="0"/>
              <a:t>Laboratuvarı</a:t>
            </a:r>
            <a:br>
              <a:rPr lang="tr-TR" sz="6000" dirty="0" smtClean="0"/>
            </a:br>
            <a:r>
              <a:rPr lang="tr-TR" sz="4400" dirty="0" smtClean="0"/>
              <a:t>18.11.2019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787698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/>
              <a:t>Arş. Gör. </a:t>
            </a:r>
            <a:r>
              <a:rPr lang="tr-TR" dirty="0" smtClean="0"/>
              <a:t>Nurgül YÜZBAŞIOĞLU </a:t>
            </a:r>
            <a:r>
              <a:rPr lang="tr-TR" dirty="0" smtClean="0"/>
              <a:t>USLU</a:t>
            </a:r>
          </a:p>
          <a:p>
            <a:r>
              <a:rPr lang="tr-TR" dirty="0" smtClean="0"/>
              <a:t>Arş. Gör. Elçin GÜVEYİ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8408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247919"/>
            <a:ext cx="9601200" cy="988453"/>
          </a:xfrm>
        </p:spPr>
        <p:txBody>
          <a:bodyPr/>
          <a:lstStyle/>
          <a:p>
            <a:r>
              <a:rPr lang="tr-TR" dirty="0"/>
              <a:t>Örnek – 1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378039"/>
            <a:ext cx="9601200" cy="4489361"/>
          </a:xfrm>
        </p:spPr>
        <p:txBody>
          <a:bodyPr>
            <a:normAutofit lnSpcReduction="10000"/>
          </a:bodyPr>
          <a:lstStyle/>
          <a:p>
            <a:pPr lvl="0"/>
            <a:r>
              <a:rPr lang="tr-TR" dirty="0"/>
              <a:t>Girdi olarak verilen 2 sayının toplamını bulan fonksiyonu yazınız ve (22,63) parametreleri için çalıştırınız.</a:t>
            </a:r>
          </a:p>
          <a:p>
            <a:pPr>
              <a:buNone/>
            </a:pPr>
            <a:r>
              <a:rPr lang="tr-TR" b="1" dirty="0"/>
              <a:t>CREATE FUNCTION </a:t>
            </a:r>
            <a:r>
              <a:rPr lang="tr-TR" dirty="0"/>
              <a:t>ornek1 (num1 </a:t>
            </a:r>
            <a:r>
              <a:rPr lang="tr-TR" b="1" dirty="0"/>
              <a:t>NUMERIC</a:t>
            </a:r>
            <a:r>
              <a:rPr lang="tr-TR" dirty="0"/>
              <a:t>, num2 </a:t>
            </a:r>
            <a:r>
              <a:rPr lang="tr-TR" b="1" dirty="0"/>
              <a:t>NUMERIC</a:t>
            </a:r>
            <a:r>
              <a:rPr lang="tr-TR" dirty="0"/>
              <a:t>) </a:t>
            </a:r>
          </a:p>
          <a:p>
            <a:pPr>
              <a:buNone/>
            </a:pPr>
            <a:r>
              <a:rPr lang="tr-TR" b="1" dirty="0"/>
              <a:t>RETURNS</a:t>
            </a:r>
            <a:r>
              <a:rPr lang="tr-TR" dirty="0"/>
              <a:t> </a:t>
            </a:r>
            <a:r>
              <a:rPr lang="tr-TR" dirty="0" err="1"/>
              <a:t>numeric</a:t>
            </a:r>
            <a:r>
              <a:rPr lang="tr-TR" dirty="0"/>
              <a:t> </a:t>
            </a:r>
            <a:r>
              <a:rPr lang="tr-TR" b="1" dirty="0"/>
              <a:t>AS '</a:t>
            </a:r>
          </a:p>
          <a:p>
            <a:pPr>
              <a:buNone/>
            </a:pPr>
            <a:r>
              <a:rPr lang="tr-TR" b="1" dirty="0"/>
              <a:t>DECLARE</a:t>
            </a:r>
          </a:p>
          <a:p>
            <a:pPr>
              <a:buNone/>
            </a:pPr>
            <a:r>
              <a:rPr lang="tr-TR" dirty="0"/>
              <a:t>toplam </a:t>
            </a:r>
            <a:r>
              <a:rPr lang="tr-TR" b="1" dirty="0"/>
              <a:t>NUMERIC</a:t>
            </a:r>
            <a:r>
              <a:rPr lang="tr-TR" dirty="0"/>
              <a:t>;</a:t>
            </a:r>
          </a:p>
          <a:p>
            <a:pPr>
              <a:buNone/>
            </a:pPr>
            <a:r>
              <a:rPr lang="tr-TR" b="1" dirty="0"/>
              <a:t>BEGIN</a:t>
            </a:r>
          </a:p>
          <a:p>
            <a:pPr>
              <a:buNone/>
            </a:pPr>
            <a:r>
              <a:rPr lang="tr-TR" dirty="0"/>
              <a:t>	toplam :=num1+num2;</a:t>
            </a:r>
          </a:p>
          <a:p>
            <a:pPr>
              <a:buNone/>
            </a:pPr>
            <a:r>
              <a:rPr lang="tr-TR" dirty="0"/>
              <a:t>  </a:t>
            </a:r>
            <a:r>
              <a:rPr lang="tr-TR" dirty="0" smtClean="0"/>
              <a:t>	</a:t>
            </a:r>
            <a:r>
              <a:rPr lang="tr-TR" b="1" dirty="0" smtClean="0"/>
              <a:t>RETURN</a:t>
            </a:r>
            <a:r>
              <a:rPr lang="tr-TR" dirty="0" smtClean="0"/>
              <a:t> toplam</a:t>
            </a:r>
            <a:r>
              <a:rPr lang="tr-TR" dirty="0"/>
              <a:t>;</a:t>
            </a:r>
          </a:p>
          <a:p>
            <a:pPr>
              <a:buNone/>
            </a:pPr>
            <a:r>
              <a:rPr lang="tr-TR" b="1" dirty="0"/>
              <a:t>END</a:t>
            </a:r>
            <a:r>
              <a:rPr lang="tr-TR" dirty="0"/>
              <a:t>;</a:t>
            </a:r>
          </a:p>
          <a:p>
            <a:pPr>
              <a:buNone/>
            </a:pPr>
            <a:r>
              <a:rPr lang="tr-TR" dirty="0"/>
              <a:t>' </a:t>
            </a:r>
            <a:r>
              <a:rPr lang="tr-TR" b="1" dirty="0"/>
              <a:t>LANGUAGE</a:t>
            </a:r>
            <a:r>
              <a:rPr lang="tr-TR" dirty="0"/>
              <a:t>  </a:t>
            </a:r>
            <a:r>
              <a:rPr lang="tr-TR" dirty="0" err="1" smtClean="0"/>
              <a:t>plpgsql</a:t>
            </a:r>
            <a:r>
              <a:rPr lang="tr-TR" dirty="0" smtClean="0"/>
              <a:t>;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1709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247919"/>
            <a:ext cx="9601200" cy="988453"/>
          </a:xfrm>
        </p:spPr>
        <p:txBody>
          <a:bodyPr/>
          <a:lstStyle/>
          <a:p>
            <a:r>
              <a:rPr lang="tr-TR" dirty="0"/>
              <a:t>Örnek – 1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378039"/>
            <a:ext cx="9601200" cy="4489361"/>
          </a:xfrm>
        </p:spPr>
        <p:txBody>
          <a:bodyPr>
            <a:normAutofit lnSpcReduction="10000"/>
          </a:bodyPr>
          <a:lstStyle/>
          <a:p>
            <a:pPr lvl="0"/>
            <a:r>
              <a:rPr lang="tr-TR" dirty="0"/>
              <a:t>Girdi olarak verilen 2 sayının toplamını bulan fonksiyonu yazınız ve (22,63) parametreleri için çalıştırınız.</a:t>
            </a:r>
          </a:p>
          <a:p>
            <a:pPr>
              <a:buNone/>
            </a:pPr>
            <a:r>
              <a:rPr lang="tr-TR" b="1" dirty="0"/>
              <a:t>CREATE </a:t>
            </a:r>
            <a:r>
              <a:rPr lang="tr-TR" b="1" dirty="0">
                <a:solidFill>
                  <a:srgbClr val="C00000"/>
                </a:solidFill>
              </a:rPr>
              <a:t>OR REPLACE </a:t>
            </a:r>
            <a:r>
              <a:rPr lang="tr-TR" b="1" dirty="0" smtClean="0"/>
              <a:t>FUNCTION </a:t>
            </a:r>
            <a:r>
              <a:rPr lang="tr-TR" dirty="0"/>
              <a:t>ornek1 (num1 </a:t>
            </a:r>
            <a:r>
              <a:rPr lang="tr-TR" b="1" dirty="0"/>
              <a:t>NUMERIC</a:t>
            </a:r>
            <a:r>
              <a:rPr lang="tr-TR" dirty="0"/>
              <a:t>, num2 </a:t>
            </a:r>
            <a:r>
              <a:rPr lang="tr-TR" b="1" dirty="0"/>
              <a:t>NUMERIC</a:t>
            </a:r>
            <a:r>
              <a:rPr lang="tr-TR" dirty="0"/>
              <a:t>) </a:t>
            </a:r>
          </a:p>
          <a:p>
            <a:pPr>
              <a:buNone/>
            </a:pPr>
            <a:r>
              <a:rPr lang="tr-TR" b="1" dirty="0"/>
              <a:t>RETURNS</a:t>
            </a:r>
            <a:r>
              <a:rPr lang="tr-TR" dirty="0"/>
              <a:t> </a:t>
            </a:r>
            <a:r>
              <a:rPr lang="tr-TR" dirty="0" err="1"/>
              <a:t>numeric</a:t>
            </a:r>
            <a:r>
              <a:rPr lang="tr-TR" dirty="0"/>
              <a:t> </a:t>
            </a:r>
            <a:r>
              <a:rPr lang="tr-TR" b="1" dirty="0"/>
              <a:t>AS '</a:t>
            </a:r>
          </a:p>
          <a:p>
            <a:pPr>
              <a:buNone/>
            </a:pPr>
            <a:r>
              <a:rPr lang="tr-TR" b="1" dirty="0"/>
              <a:t>DECLARE</a:t>
            </a:r>
          </a:p>
          <a:p>
            <a:pPr>
              <a:buNone/>
            </a:pPr>
            <a:r>
              <a:rPr lang="tr-TR" dirty="0"/>
              <a:t>toplam </a:t>
            </a:r>
            <a:r>
              <a:rPr lang="tr-TR" b="1" dirty="0"/>
              <a:t>NUMERIC</a:t>
            </a:r>
            <a:r>
              <a:rPr lang="tr-TR" dirty="0"/>
              <a:t>;</a:t>
            </a:r>
          </a:p>
          <a:p>
            <a:pPr>
              <a:buNone/>
            </a:pPr>
            <a:r>
              <a:rPr lang="tr-TR" b="1" dirty="0"/>
              <a:t>BEGIN</a:t>
            </a:r>
          </a:p>
          <a:p>
            <a:pPr>
              <a:buNone/>
            </a:pPr>
            <a:r>
              <a:rPr lang="tr-TR" dirty="0"/>
              <a:t>	toplam :=num1+num2;</a:t>
            </a:r>
          </a:p>
          <a:p>
            <a:pPr>
              <a:buNone/>
            </a:pPr>
            <a:r>
              <a:rPr lang="tr-TR" dirty="0"/>
              <a:t>  </a:t>
            </a:r>
            <a:r>
              <a:rPr lang="tr-TR" dirty="0" smtClean="0"/>
              <a:t>	</a:t>
            </a:r>
            <a:r>
              <a:rPr lang="tr-TR" b="1" dirty="0" smtClean="0"/>
              <a:t>RETURN</a:t>
            </a:r>
            <a:r>
              <a:rPr lang="tr-TR" dirty="0" smtClean="0"/>
              <a:t> toplam</a:t>
            </a:r>
            <a:r>
              <a:rPr lang="tr-TR" dirty="0"/>
              <a:t>;</a:t>
            </a:r>
          </a:p>
          <a:p>
            <a:pPr>
              <a:buNone/>
            </a:pPr>
            <a:r>
              <a:rPr lang="tr-TR" b="1" dirty="0"/>
              <a:t>END</a:t>
            </a:r>
            <a:r>
              <a:rPr lang="tr-TR" dirty="0"/>
              <a:t>;</a:t>
            </a:r>
          </a:p>
          <a:p>
            <a:pPr>
              <a:buNone/>
            </a:pPr>
            <a:r>
              <a:rPr lang="tr-TR" dirty="0"/>
              <a:t>' </a:t>
            </a:r>
            <a:r>
              <a:rPr lang="tr-TR" b="1" dirty="0"/>
              <a:t>LANGUAGE</a:t>
            </a:r>
            <a:r>
              <a:rPr lang="tr-TR" dirty="0"/>
              <a:t>  </a:t>
            </a:r>
            <a:r>
              <a:rPr lang="tr-TR" dirty="0" err="1" smtClean="0"/>
              <a:t>plpgsql</a:t>
            </a:r>
            <a:r>
              <a:rPr lang="tr-TR" dirty="0" smtClean="0"/>
              <a:t>;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8875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Fonksiyonun çalıştırılması ve Silinmesi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/>
              <a:t>SELECT </a:t>
            </a:r>
            <a:r>
              <a:rPr lang="tr-TR" i="1" dirty="0" err="1"/>
              <a:t>fonksiyon_adı</a:t>
            </a:r>
            <a:r>
              <a:rPr lang="tr-TR" i="1" dirty="0"/>
              <a:t> (parametre değerleri);</a:t>
            </a:r>
          </a:p>
          <a:p>
            <a:pPr>
              <a:buNone/>
            </a:pPr>
            <a:endParaRPr lang="tr-TR" i="1" dirty="0"/>
          </a:p>
          <a:p>
            <a:pPr>
              <a:buNone/>
            </a:pPr>
            <a:r>
              <a:rPr lang="tr-TR" b="1" dirty="0"/>
              <a:t>SELECT</a:t>
            </a:r>
            <a:r>
              <a:rPr lang="tr-TR" dirty="0"/>
              <a:t> ornek1(22,63);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b="1" dirty="0"/>
              <a:t>DROP FUNCTION  </a:t>
            </a:r>
            <a:r>
              <a:rPr lang="tr-TR" i="1" dirty="0" err="1"/>
              <a:t>fonksiyon_adı</a:t>
            </a:r>
            <a:r>
              <a:rPr lang="tr-TR" i="1" dirty="0"/>
              <a:t> (parametre tipleri);</a:t>
            </a:r>
          </a:p>
          <a:p>
            <a:pPr>
              <a:buNone/>
            </a:pPr>
            <a:endParaRPr lang="tr-TR" i="1" dirty="0"/>
          </a:p>
          <a:p>
            <a:pPr>
              <a:buNone/>
            </a:pPr>
            <a:r>
              <a:rPr lang="tr-TR" sz="1600" b="1" dirty="0"/>
              <a:t>DROP FUNCTION </a:t>
            </a:r>
            <a:r>
              <a:rPr lang="tr-TR" sz="1600" dirty="0"/>
              <a:t>ornek1 (</a:t>
            </a:r>
            <a:r>
              <a:rPr lang="tr-TR" sz="1600" b="1" dirty="0"/>
              <a:t>NUMERIC</a:t>
            </a:r>
            <a:r>
              <a:rPr lang="tr-TR" sz="1600" dirty="0"/>
              <a:t>, </a:t>
            </a:r>
            <a:r>
              <a:rPr lang="tr-TR" sz="1600" b="1" dirty="0"/>
              <a:t>NUMERIC</a:t>
            </a:r>
            <a:r>
              <a:rPr lang="tr-TR" sz="1600" dirty="0"/>
              <a:t>);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0503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1028"/>
          </a:xfrm>
        </p:spPr>
        <p:txBody>
          <a:bodyPr/>
          <a:lstStyle/>
          <a:p>
            <a:r>
              <a:rPr lang="tr-TR" dirty="0"/>
              <a:t>Yardımcı örnek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635617"/>
            <a:ext cx="9601200" cy="4231783"/>
          </a:xfrm>
        </p:spPr>
        <p:txBody>
          <a:bodyPr/>
          <a:lstStyle/>
          <a:p>
            <a:r>
              <a:rPr lang="tr-TR" dirty="0"/>
              <a:t>‘Hardware’ departmandaki çalışanların ortalama maaşını bulan </a:t>
            </a:r>
            <a:r>
              <a:rPr lang="tr-TR" dirty="0" smtClean="0"/>
              <a:t>sorgu</a:t>
            </a:r>
            <a:r>
              <a:rPr lang="tr-TR" dirty="0" smtClean="0"/>
              <a:t>yu yazınız.</a:t>
            </a:r>
            <a:endParaRPr lang="tr-TR" dirty="0"/>
          </a:p>
          <a:p>
            <a:endParaRPr lang="tr-TR" dirty="0"/>
          </a:p>
          <a:p>
            <a:pPr>
              <a:buNone/>
            </a:pPr>
            <a:r>
              <a:rPr lang="tr-TR" b="1" dirty="0" smtClean="0"/>
              <a:t>SELECT</a:t>
            </a: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b="1" dirty="0" smtClean="0"/>
              <a:t>AVG(</a:t>
            </a:r>
            <a:r>
              <a:rPr lang="tr-TR" dirty="0" err="1" smtClean="0"/>
              <a:t>salary</a:t>
            </a:r>
            <a:r>
              <a:rPr lang="tr-TR" dirty="0"/>
              <a:t>) </a:t>
            </a:r>
          </a:p>
          <a:p>
            <a:pPr>
              <a:buNone/>
            </a:pPr>
            <a:r>
              <a:rPr lang="tr-TR" b="1" dirty="0" smtClean="0"/>
              <a:t>FROM</a:t>
            </a:r>
            <a:r>
              <a:rPr lang="tr-TR" dirty="0"/>
              <a:t>	</a:t>
            </a:r>
            <a:r>
              <a:rPr lang="tr-TR" dirty="0" smtClean="0"/>
              <a:t>	employee </a:t>
            </a:r>
            <a:r>
              <a:rPr lang="tr-TR" dirty="0"/>
              <a:t>e, </a:t>
            </a:r>
            <a:r>
              <a:rPr lang="tr-TR" dirty="0" err="1"/>
              <a:t>department</a:t>
            </a:r>
            <a:r>
              <a:rPr lang="tr-TR" dirty="0"/>
              <a:t> d</a:t>
            </a:r>
          </a:p>
          <a:p>
            <a:pPr>
              <a:buNone/>
            </a:pPr>
            <a:r>
              <a:rPr lang="tr-TR" b="1" dirty="0"/>
              <a:t>WHERE</a:t>
            </a:r>
            <a:r>
              <a:rPr lang="tr-TR" dirty="0"/>
              <a:t> 	</a:t>
            </a:r>
            <a:r>
              <a:rPr lang="tr-TR" dirty="0" err="1"/>
              <a:t>e.dno</a:t>
            </a:r>
            <a:r>
              <a:rPr lang="tr-TR" dirty="0"/>
              <a:t> = </a:t>
            </a:r>
            <a:r>
              <a:rPr lang="tr-TR" dirty="0" err="1"/>
              <a:t>d.dnumber</a:t>
            </a:r>
            <a:r>
              <a:rPr lang="tr-TR" dirty="0"/>
              <a:t> </a:t>
            </a:r>
            <a:r>
              <a:rPr lang="tr-TR" b="1" dirty="0"/>
              <a:t>AND </a:t>
            </a:r>
          </a:p>
          <a:p>
            <a:pPr>
              <a:buNone/>
            </a:pPr>
            <a:r>
              <a:rPr lang="tr-TR" dirty="0"/>
              <a:t>			</a:t>
            </a:r>
            <a:r>
              <a:rPr lang="tr-TR" dirty="0" err="1"/>
              <a:t>d.dname</a:t>
            </a:r>
            <a:r>
              <a:rPr lang="tr-TR" dirty="0"/>
              <a:t> = ‘Hardware’;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194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2964" y="325191"/>
            <a:ext cx="9601200" cy="833908"/>
          </a:xfrm>
        </p:spPr>
        <p:txBody>
          <a:bodyPr/>
          <a:lstStyle/>
          <a:p>
            <a:r>
              <a:rPr lang="tr-TR" dirty="0"/>
              <a:t>Örnek – 2 </a:t>
            </a: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1602369" y="1159099"/>
            <a:ext cx="9937101" cy="56023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Adı verilen bir departmandaki çalışanların ortalama maaşını bulan bir fonksiyon yazınız.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Franklin Gothic Book" panose="020B0503020102020204" pitchFamily="34" charset="0"/>
              <a:buNone/>
            </a:pPr>
            <a:r>
              <a:rPr lang="tr-TR" sz="2200" b="1" dirty="0" smtClean="0"/>
              <a:t>CREATE  </a:t>
            </a:r>
            <a:r>
              <a:rPr lang="tr-TR" sz="2200" b="1" dirty="0" err="1" smtClean="0"/>
              <a:t>or</a:t>
            </a:r>
            <a:r>
              <a:rPr lang="tr-TR" sz="2200" b="1" dirty="0" smtClean="0"/>
              <a:t> REPLACE FUNCTION </a:t>
            </a:r>
            <a:r>
              <a:rPr lang="tr-TR" sz="2200" dirty="0" smtClean="0"/>
              <a:t>ornek2 (</a:t>
            </a:r>
            <a:r>
              <a:rPr lang="tr-TR" sz="2200" b="1" dirty="0" err="1" smtClean="0">
                <a:solidFill>
                  <a:srgbClr val="0070C0"/>
                </a:solidFill>
              </a:rPr>
              <a:t>depname</a:t>
            </a:r>
            <a:r>
              <a:rPr lang="tr-TR" sz="2200" dirty="0" smtClean="0"/>
              <a:t> </a:t>
            </a:r>
            <a:r>
              <a:rPr lang="tr-TR" sz="2200" b="1" dirty="0" err="1" smtClean="0">
                <a:solidFill>
                  <a:srgbClr val="FF0000"/>
                </a:solidFill>
              </a:rPr>
              <a:t>department</a:t>
            </a:r>
            <a:r>
              <a:rPr lang="tr-TR" sz="2200" b="1" dirty="0" err="1" smtClean="0"/>
              <a:t>.</a:t>
            </a:r>
            <a:r>
              <a:rPr lang="tr-TR" sz="2200" b="1" dirty="0" err="1" smtClean="0">
                <a:solidFill>
                  <a:srgbClr val="00B050"/>
                </a:solidFill>
              </a:rPr>
              <a:t>dname%type</a:t>
            </a:r>
            <a:r>
              <a:rPr lang="tr-TR" sz="2200" dirty="0" smtClean="0"/>
              <a:t>) </a:t>
            </a:r>
          </a:p>
          <a:p>
            <a:pPr>
              <a:buFont typeface="Franklin Gothic Book" panose="020B0503020102020204" pitchFamily="34" charset="0"/>
              <a:buNone/>
            </a:pPr>
            <a:r>
              <a:rPr lang="tr-TR" sz="2200" b="1" dirty="0" smtClean="0"/>
              <a:t>RETURNS</a:t>
            </a:r>
            <a:r>
              <a:rPr lang="tr-TR" sz="2200" dirty="0" smtClean="0"/>
              <a:t> </a:t>
            </a:r>
            <a:r>
              <a:rPr lang="tr-TR" sz="2200" dirty="0" err="1" smtClean="0">
                <a:solidFill>
                  <a:srgbClr val="00B050"/>
                </a:solidFill>
              </a:rPr>
              <a:t>real</a:t>
            </a:r>
            <a:r>
              <a:rPr lang="tr-TR" sz="2200" dirty="0" smtClean="0"/>
              <a:t>  </a:t>
            </a:r>
            <a:r>
              <a:rPr lang="tr-TR" sz="2200" b="1" dirty="0" smtClean="0"/>
              <a:t>AS '</a:t>
            </a:r>
          </a:p>
          <a:p>
            <a:pPr algn="just">
              <a:buFont typeface="Franklin Gothic Book" panose="020B0503020102020204" pitchFamily="34" charset="0"/>
              <a:buNone/>
            </a:pPr>
            <a:r>
              <a:rPr lang="tr-TR" sz="2200" b="1" dirty="0" smtClean="0"/>
              <a:t>DECLARE </a:t>
            </a:r>
          </a:p>
          <a:p>
            <a:pPr>
              <a:buFont typeface="Franklin Gothic Book" panose="020B0503020102020204" pitchFamily="34" charset="0"/>
              <a:buNone/>
            </a:pPr>
            <a:r>
              <a:rPr lang="tr-TR" sz="2200" dirty="0" smtClean="0"/>
              <a:t>	</a:t>
            </a:r>
            <a:r>
              <a:rPr lang="tr-TR" sz="2200" dirty="0" err="1" smtClean="0"/>
              <a:t>maas</a:t>
            </a:r>
            <a:r>
              <a:rPr lang="tr-TR" sz="2200" dirty="0" smtClean="0"/>
              <a:t> </a:t>
            </a:r>
            <a:r>
              <a:rPr lang="tr-TR" sz="2200" b="1" dirty="0" smtClean="0"/>
              <a:t>NUMERIC</a:t>
            </a:r>
            <a:r>
              <a:rPr lang="tr-TR" sz="2200" dirty="0" smtClean="0"/>
              <a:t>; </a:t>
            </a:r>
          </a:p>
          <a:p>
            <a:pPr>
              <a:buFont typeface="Franklin Gothic Book" panose="020B0503020102020204" pitchFamily="34" charset="0"/>
              <a:buNone/>
            </a:pPr>
            <a:r>
              <a:rPr lang="tr-TR" sz="2200" b="1" dirty="0" smtClean="0"/>
              <a:t>BEGIN </a:t>
            </a:r>
          </a:p>
          <a:p>
            <a:pPr lvl="1">
              <a:buFont typeface="Franklin Gothic Book" panose="020B0503020102020204" pitchFamily="34" charset="0"/>
              <a:buNone/>
            </a:pPr>
            <a:r>
              <a:rPr lang="tr-TR" sz="2200" b="1" dirty="0" smtClean="0"/>
              <a:t>SELECT</a:t>
            </a:r>
            <a:r>
              <a:rPr lang="tr-TR" sz="2200" dirty="0" smtClean="0"/>
              <a:t> 	</a:t>
            </a:r>
            <a:r>
              <a:rPr lang="tr-TR" sz="2200" b="1" dirty="0" smtClean="0"/>
              <a:t>AVG(</a:t>
            </a:r>
            <a:r>
              <a:rPr lang="tr-TR" sz="2200" dirty="0" err="1" smtClean="0"/>
              <a:t>salary</a:t>
            </a:r>
            <a:r>
              <a:rPr lang="tr-TR" sz="2200" dirty="0" smtClean="0"/>
              <a:t>) </a:t>
            </a:r>
            <a:r>
              <a:rPr lang="tr-TR" sz="2200" b="1" dirty="0" smtClean="0">
                <a:solidFill>
                  <a:srgbClr val="FF0000"/>
                </a:solidFill>
              </a:rPr>
              <a:t>INTO</a:t>
            </a:r>
            <a:r>
              <a:rPr lang="tr-TR" sz="2200" dirty="0" smtClean="0">
                <a:solidFill>
                  <a:srgbClr val="FF0000"/>
                </a:solidFill>
              </a:rPr>
              <a:t> </a:t>
            </a:r>
            <a:r>
              <a:rPr lang="tr-TR" sz="2200" dirty="0" err="1" smtClean="0"/>
              <a:t>maas</a:t>
            </a:r>
            <a:endParaRPr lang="tr-TR" sz="2200" dirty="0" smtClean="0"/>
          </a:p>
          <a:p>
            <a:pPr lvl="1">
              <a:buFont typeface="Franklin Gothic Book" panose="020B0503020102020204" pitchFamily="34" charset="0"/>
              <a:buNone/>
            </a:pPr>
            <a:r>
              <a:rPr lang="tr-TR" sz="2200" b="1" dirty="0" smtClean="0"/>
              <a:t>FROM</a:t>
            </a:r>
            <a:r>
              <a:rPr lang="tr-TR" sz="2200" dirty="0" smtClean="0"/>
              <a:t> 	employee e, </a:t>
            </a:r>
            <a:r>
              <a:rPr lang="tr-TR" sz="2200" dirty="0" err="1" smtClean="0"/>
              <a:t>department</a:t>
            </a:r>
            <a:r>
              <a:rPr lang="tr-TR" sz="2200" dirty="0" smtClean="0"/>
              <a:t> d</a:t>
            </a:r>
          </a:p>
          <a:p>
            <a:pPr lvl="1">
              <a:buFont typeface="Franklin Gothic Book" panose="020B0503020102020204" pitchFamily="34" charset="0"/>
              <a:buNone/>
            </a:pPr>
            <a:r>
              <a:rPr lang="tr-TR" sz="2200" b="1" dirty="0" smtClean="0"/>
              <a:t>WHERE</a:t>
            </a:r>
            <a:r>
              <a:rPr lang="tr-TR" sz="2200" dirty="0" smtClean="0"/>
              <a:t> 	</a:t>
            </a:r>
            <a:r>
              <a:rPr lang="tr-TR" sz="2200" dirty="0" err="1" smtClean="0"/>
              <a:t>e.dno</a:t>
            </a:r>
            <a:r>
              <a:rPr lang="tr-TR" sz="2200" dirty="0" smtClean="0"/>
              <a:t> = </a:t>
            </a:r>
            <a:r>
              <a:rPr lang="tr-TR" sz="2200" dirty="0" err="1" smtClean="0"/>
              <a:t>d.dnumber</a:t>
            </a:r>
            <a:r>
              <a:rPr lang="tr-TR" sz="2200" dirty="0" smtClean="0"/>
              <a:t> </a:t>
            </a:r>
            <a:r>
              <a:rPr lang="tr-TR" sz="2200" b="1" dirty="0" smtClean="0"/>
              <a:t>AND </a:t>
            </a:r>
          </a:p>
          <a:p>
            <a:pPr lvl="1">
              <a:buFont typeface="Franklin Gothic Book" panose="020B0503020102020204" pitchFamily="34" charset="0"/>
              <a:buNone/>
            </a:pPr>
            <a:r>
              <a:rPr lang="tr-TR" sz="2200" dirty="0" smtClean="0"/>
              <a:t>			</a:t>
            </a:r>
            <a:r>
              <a:rPr lang="tr-TR" sz="2200" dirty="0" err="1" smtClean="0"/>
              <a:t>d.dname</a:t>
            </a:r>
            <a:r>
              <a:rPr lang="tr-TR" sz="2200" dirty="0" smtClean="0"/>
              <a:t> = </a:t>
            </a:r>
            <a:r>
              <a:rPr lang="tr-TR" sz="2200" b="1" dirty="0" err="1" smtClean="0">
                <a:solidFill>
                  <a:srgbClr val="0070C0"/>
                </a:solidFill>
              </a:rPr>
              <a:t>depname</a:t>
            </a:r>
            <a:r>
              <a:rPr lang="tr-TR" sz="2200" dirty="0" smtClean="0"/>
              <a:t>;</a:t>
            </a:r>
          </a:p>
          <a:p>
            <a:pPr lvl="1">
              <a:buFont typeface="Franklin Gothic Book" panose="020B0503020102020204" pitchFamily="34" charset="0"/>
              <a:buNone/>
            </a:pPr>
            <a:r>
              <a:rPr lang="tr-TR" sz="2200" dirty="0" smtClean="0"/>
              <a:t>		</a:t>
            </a:r>
            <a:r>
              <a:rPr lang="tr-TR" sz="2200" b="1" dirty="0" smtClean="0"/>
              <a:t>RETURN</a:t>
            </a:r>
            <a:r>
              <a:rPr lang="tr-TR" sz="2200" dirty="0" smtClean="0"/>
              <a:t> </a:t>
            </a:r>
            <a:r>
              <a:rPr lang="tr-TR" sz="2200" dirty="0" err="1" smtClean="0"/>
              <a:t>maas</a:t>
            </a:r>
            <a:r>
              <a:rPr lang="tr-TR" sz="2200" dirty="0" smtClean="0"/>
              <a:t>; </a:t>
            </a:r>
          </a:p>
          <a:p>
            <a:pPr>
              <a:buFont typeface="Franklin Gothic Book" panose="020B0503020102020204" pitchFamily="34" charset="0"/>
              <a:buNone/>
            </a:pPr>
            <a:r>
              <a:rPr lang="tr-TR" sz="2200" b="1" dirty="0" smtClean="0"/>
              <a:t>END</a:t>
            </a:r>
            <a:r>
              <a:rPr lang="tr-TR" sz="2200" dirty="0" smtClean="0"/>
              <a:t>; </a:t>
            </a:r>
          </a:p>
          <a:p>
            <a:pPr>
              <a:buFont typeface="Franklin Gothic Book" panose="020B0503020102020204" pitchFamily="34" charset="0"/>
              <a:buNone/>
            </a:pPr>
            <a:r>
              <a:rPr lang="tr-TR" sz="2200" dirty="0" smtClean="0"/>
              <a:t>' </a:t>
            </a:r>
            <a:r>
              <a:rPr lang="tr-TR" sz="2200" b="1" dirty="0" smtClean="0"/>
              <a:t>LANGUAGE</a:t>
            </a:r>
            <a:r>
              <a:rPr lang="tr-TR" sz="2200" dirty="0" smtClean="0"/>
              <a:t>  </a:t>
            </a:r>
            <a:r>
              <a:rPr lang="tr-TR" sz="2200" dirty="0" err="1" smtClean="0"/>
              <a:t>plpgsql</a:t>
            </a:r>
            <a:r>
              <a:rPr lang="tr-TR" sz="2200" dirty="0" smtClean="0"/>
              <a:t>;</a:t>
            </a:r>
          </a:p>
          <a:p>
            <a:pPr>
              <a:buFont typeface="Franklin Gothic Book" panose="020B0503020102020204" pitchFamily="34" charset="0"/>
              <a:buNone/>
            </a:pPr>
            <a:endParaRPr lang="tr-TR" dirty="0"/>
          </a:p>
        </p:txBody>
      </p:sp>
      <p:sp>
        <p:nvSpPr>
          <p:cNvPr id="3" name="TextBox 2"/>
          <p:cNvSpPr txBox="1"/>
          <p:nvPr/>
        </p:nvSpPr>
        <p:spPr>
          <a:xfrm>
            <a:off x="8512288" y="3159707"/>
            <a:ext cx="24342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80"/>
                </a:solidFill>
              </a:rPr>
              <a:t>NOT</a:t>
            </a:r>
            <a:r>
              <a:rPr lang="en-US" dirty="0" smtClean="0"/>
              <a:t>: “r</a:t>
            </a:r>
            <a:r>
              <a:rPr lang="tr-TR" dirty="0" err="1" smtClean="0"/>
              <a:t>eal</a:t>
            </a:r>
            <a:r>
              <a:rPr lang="tr-TR" dirty="0" smtClean="0"/>
              <a:t>” veri tipi,  virgülden sonra 7 basamak tutar.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4440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2286000"/>
            <a:ext cx="7167093" cy="34837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dirty="0"/>
              <a:t>SELECT</a:t>
            </a:r>
            <a:r>
              <a:rPr lang="tr-TR" sz="2400" dirty="0"/>
              <a:t> ornek2('Hardware</a:t>
            </a:r>
            <a:r>
              <a:rPr lang="tr-TR" sz="2400" dirty="0" smtClean="0"/>
              <a:t>')</a:t>
            </a:r>
          </a:p>
          <a:p>
            <a:pPr>
              <a:buNone/>
            </a:pPr>
            <a:endParaRPr lang="tr-TR" sz="2400" b="1" dirty="0"/>
          </a:p>
          <a:p>
            <a:pPr>
              <a:buNone/>
            </a:pPr>
            <a:endParaRPr lang="tr-TR" sz="2400" b="1" dirty="0"/>
          </a:p>
          <a:p>
            <a:pPr>
              <a:buNone/>
            </a:pPr>
            <a:r>
              <a:rPr lang="tr-TR" sz="2400" b="1" dirty="0"/>
              <a:t>DROP FUNCTION</a:t>
            </a:r>
            <a:r>
              <a:rPr lang="tr-TR" sz="2400" dirty="0"/>
              <a:t>  ornek2 (</a:t>
            </a:r>
            <a:r>
              <a:rPr lang="tr-TR" sz="2400" dirty="0" err="1">
                <a:solidFill>
                  <a:srgbClr val="00B050"/>
                </a:solidFill>
              </a:rPr>
              <a:t>department</a:t>
            </a:r>
            <a:r>
              <a:rPr lang="tr-TR" sz="2400" dirty="0" err="1"/>
              <a:t>.</a:t>
            </a:r>
            <a:r>
              <a:rPr lang="tr-TR" sz="2400" dirty="0" err="1">
                <a:solidFill>
                  <a:srgbClr val="FF0000"/>
                </a:solidFill>
              </a:rPr>
              <a:t>dname%type</a:t>
            </a:r>
            <a:r>
              <a:rPr lang="tr-TR" sz="2400" dirty="0"/>
              <a:t>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1662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5423"/>
          </a:xfrm>
        </p:spPr>
        <p:txBody>
          <a:bodyPr/>
          <a:lstStyle/>
          <a:p>
            <a:r>
              <a:rPr lang="tr-TR" dirty="0"/>
              <a:t>Örnek – 1 </a:t>
            </a:r>
            <a:r>
              <a:rPr lang="tr-TR" dirty="0" smtClean="0"/>
              <a:t>(</a:t>
            </a:r>
            <a:r>
              <a:rPr lang="tr-TR" dirty="0" err="1" smtClean="0"/>
              <a:t>return’süz</a:t>
            </a:r>
            <a:r>
              <a:rPr lang="tr-TR" dirty="0" smtClean="0"/>
              <a:t> yazılımı)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571223"/>
            <a:ext cx="9601200" cy="5286777"/>
          </a:xfrm>
        </p:spPr>
        <p:txBody>
          <a:bodyPr/>
          <a:lstStyle/>
          <a:p>
            <a:pPr lvl="0"/>
            <a:r>
              <a:rPr lang="tr-TR" dirty="0"/>
              <a:t>Girdi olarak verilen 2 sayının toplamını bulan fonksiyonu yazınız ve (22,63) parametreleri için çalıştırınız</a:t>
            </a:r>
            <a:r>
              <a:rPr lang="tr-TR" dirty="0" smtClean="0"/>
              <a:t>.</a:t>
            </a:r>
          </a:p>
          <a:p>
            <a:pPr lvl="0"/>
            <a:endParaRPr lang="tr-TR" dirty="0"/>
          </a:p>
          <a:p>
            <a:pPr>
              <a:buNone/>
            </a:pPr>
            <a:r>
              <a:rPr lang="tr-TR" sz="2400" b="1" dirty="0"/>
              <a:t>CREATE FUNCTION </a:t>
            </a:r>
            <a:r>
              <a:rPr lang="tr-TR" sz="2400" dirty="0"/>
              <a:t>ornek1 (num1 </a:t>
            </a:r>
            <a:r>
              <a:rPr lang="tr-TR" sz="2400" b="1" dirty="0"/>
              <a:t>NUMERIC</a:t>
            </a:r>
            <a:r>
              <a:rPr lang="tr-TR" sz="2400" dirty="0"/>
              <a:t>, num2 </a:t>
            </a:r>
            <a:r>
              <a:rPr lang="tr-TR" sz="2400" b="1" dirty="0"/>
              <a:t>NUMERIC, 			     </a:t>
            </a:r>
            <a:r>
              <a:rPr lang="tr-TR" sz="2400" b="1" dirty="0">
                <a:solidFill>
                  <a:srgbClr val="FF0000"/>
                </a:solidFill>
              </a:rPr>
              <a:t>OUT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b="1" dirty="0">
                <a:solidFill>
                  <a:srgbClr val="00B050"/>
                </a:solidFill>
              </a:rPr>
              <a:t>num3</a:t>
            </a:r>
            <a:r>
              <a:rPr lang="tr-TR" sz="2400" dirty="0"/>
              <a:t> </a:t>
            </a:r>
            <a:r>
              <a:rPr lang="tr-TR" sz="2400" b="1" dirty="0"/>
              <a:t>NUMERIC</a:t>
            </a:r>
            <a:r>
              <a:rPr lang="tr-TR" sz="2400" dirty="0"/>
              <a:t>)</a:t>
            </a:r>
          </a:p>
          <a:p>
            <a:pPr>
              <a:buNone/>
            </a:pPr>
            <a:r>
              <a:rPr lang="tr-TR" sz="2400" b="1" dirty="0"/>
              <a:t>AS ‘ </a:t>
            </a:r>
          </a:p>
          <a:p>
            <a:pPr>
              <a:buNone/>
            </a:pPr>
            <a:r>
              <a:rPr lang="tr-TR" sz="2400" b="1" dirty="0"/>
              <a:t>BEGIN</a:t>
            </a:r>
          </a:p>
          <a:p>
            <a:pPr>
              <a:buNone/>
            </a:pPr>
            <a:r>
              <a:rPr lang="tr-TR" sz="2400" dirty="0"/>
              <a:t>	</a:t>
            </a:r>
            <a:r>
              <a:rPr lang="tr-TR" sz="2400" b="1" dirty="0">
                <a:solidFill>
                  <a:srgbClr val="00B050"/>
                </a:solidFill>
              </a:rPr>
              <a:t>num3</a:t>
            </a:r>
            <a:r>
              <a:rPr lang="tr-TR" sz="2400" dirty="0"/>
              <a:t>:=num1+num2;</a:t>
            </a:r>
          </a:p>
          <a:p>
            <a:pPr>
              <a:buNone/>
            </a:pPr>
            <a:r>
              <a:rPr lang="tr-TR" sz="2400" b="1" dirty="0"/>
              <a:t>END</a:t>
            </a:r>
            <a:r>
              <a:rPr lang="tr-TR" sz="2400" dirty="0"/>
              <a:t>;</a:t>
            </a:r>
          </a:p>
          <a:p>
            <a:pPr>
              <a:buNone/>
            </a:pPr>
            <a:r>
              <a:rPr lang="tr-TR" sz="2400" dirty="0"/>
              <a:t>' </a:t>
            </a:r>
            <a:r>
              <a:rPr lang="tr-TR" sz="2400" b="1" dirty="0"/>
              <a:t>LANGUAGE</a:t>
            </a:r>
            <a:r>
              <a:rPr lang="tr-TR" sz="2400" dirty="0"/>
              <a:t>  '</a:t>
            </a:r>
            <a:r>
              <a:rPr lang="tr-TR" sz="2400" dirty="0" err="1"/>
              <a:t>plpgsql</a:t>
            </a:r>
            <a:r>
              <a:rPr lang="tr-TR" sz="2400" dirty="0"/>
              <a:t>';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4069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– 3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428750"/>
            <a:ext cx="9601200" cy="5151550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Departman tablosundaki minimum ve maksimum departman numarasını bulup </a:t>
            </a:r>
            <a:r>
              <a:rPr lang="tr-TR" dirty="0" err="1"/>
              <a:t>min_deptno</a:t>
            </a:r>
            <a:r>
              <a:rPr lang="tr-TR" dirty="0"/>
              <a:t> ve </a:t>
            </a:r>
            <a:r>
              <a:rPr lang="tr-TR" dirty="0" err="1"/>
              <a:t>max_deptno</a:t>
            </a:r>
            <a:r>
              <a:rPr lang="tr-TR" dirty="0"/>
              <a:t> değişkenlerine atan fonksiyonu yazınız.</a:t>
            </a:r>
          </a:p>
          <a:p>
            <a:pPr lvl="0">
              <a:buNone/>
            </a:pPr>
            <a:endParaRPr lang="tr-TR" dirty="0"/>
          </a:p>
          <a:p>
            <a:pPr>
              <a:buNone/>
            </a:pPr>
            <a:r>
              <a:rPr lang="tr-TR" sz="1800" b="1" dirty="0"/>
              <a:t>CREATE FUNCTION </a:t>
            </a:r>
            <a:r>
              <a:rPr lang="tr-TR" sz="1800" dirty="0"/>
              <a:t>ornek3 (</a:t>
            </a:r>
            <a:r>
              <a:rPr lang="tr-TR" sz="1800" b="1" dirty="0"/>
              <a:t>OUT</a:t>
            </a:r>
            <a:r>
              <a:rPr lang="tr-TR" sz="1800" dirty="0"/>
              <a:t> </a:t>
            </a:r>
            <a:r>
              <a:rPr lang="tr-TR" sz="1800" dirty="0" err="1">
                <a:solidFill>
                  <a:srgbClr val="00B050"/>
                </a:solidFill>
              </a:rPr>
              <a:t>min_deptno</a:t>
            </a:r>
            <a:r>
              <a:rPr lang="tr-TR" sz="1800" dirty="0">
                <a:solidFill>
                  <a:srgbClr val="00B050"/>
                </a:solidFill>
              </a:rPr>
              <a:t> </a:t>
            </a:r>
            <a:r>
              <a:rPr lang="tr-TR" sz="1800" dirty="0" err="1">
                <a:solidFill>
                  <a:srgbClr val="FF0000"/>
                </a:solidFill>
              </a:rPr>
              <a:t>department.dnumber%type</a:t>
            </a:r>
            <a:r>
              <a:rPr lang="tr-TR" sz="1800" dirty="0"/>
              <a:t>, </a:t>
            </a:r>
          </a:p>
          <a:p>
            <a:pPr>
              <a:buNone/>
            </a:pPr>
            <a:r>
              <a:rPr lang="tr-TR" sz="1800" dirty="0"/>
              <a:t>				           </a:t>
            </a:r>
            <a:r>
              <a:rPr lang="tr-TR" sz="1800" b="1" dirty="0"/>
              <a:t>OUT</a:t>
            </a:r>
            <a:r>
              <a:rPr lang="tr-TR" sz="1800" dirty="0"/>
              <a:t> </a:t>
            </a:r>
            <a:r>
              <a:rPr lang="tr-TR" sz="1800" dirty="0" err="1">
                <a:solidFill>
                  <a:srgbClr val="00B050"/>
                </a:solidFill>
              </a:rPr>
              <a:t>max_deptno</a:t>
            </a:r>
            <a:r>
              <a:rPr lang="tr-TR" sz="1800" dirty="0">
                <a:solidFill>
                  <a:srgbClr val="00B050"/>
                </a:solidFill>
              </a:rPr>
              <a:t> </a:t>
            </a:r>
            <a:r>
              <a:rPr lang="tr-TR" sz="1800" dirty="0" err="1">
                <a:solidFill>
                  <a:srgbClr val="FF0000"/>
                </a:solidFill>
              </a:rPr>
              <a:t>department.dnumber%type</a:t>
            </a:r>
            <a:r>
              <a:rPr lang="tr-TR" sz="1800" dirty="0"/>
              <a:t>) </a:t>
            </a:r>
          </a:p>
          <a:p>
            <a:pPr>
              <a:buNone/>
            </a:pPr>
            <a:r>
              <a:rPr lang="tr-TR" sz="1800" b="1" dirty="0"/>
              <a:t>AS '</a:t>
            </a:r>
          </a:p>
          <a:p>
            <a:pPr>
              <a:buNone/>
            </a:pPr>
            <a:r>
              <a:rPr lang="tr-TR" sz="1800" b="1" dirty="0"/>
              <a:t>BEGIN </a:t>
            </a:r>
          </a:p>
          <a:p>
            <a:pPr>
              <a:buNone/>
            </a:pPr>
            <a:r>
              <a:rPr lang="tr-TR" sz="1800" dirty="0"/>
              <a:t>		</a:t>
            </a:r>
            <a:r>
              <a:rPr lang="tr-TR" sz="1800" b="1" dirty="0"/>
              <a:t>SELECT</a:t>
            </a:r>
            <a:r>
              <a:rPr lang="tr-TR" sz="1800" dirty="0"/>
              <a:t> 	</a:t>
            </a:r>
            <a:r>
              <a:rPr lang="tr-TR" sz="1800" b="1" dirty="0"/>
              <a:t>MIN</a:t>
            </a:r>
            <a:r>
              <a:rPr lang="tr-TR" sz="1800" dirty="0"/>
              <a:t>(</a:t>
            </a:r>
            <a:r>
              <a:rPr lang="tr-TR" sz="1800" dirty="0" err="1"/>
              <a:t>dnumber</a:t>
            </a:r>
            <a:r>
              <a:rPr lang="tr-TR" sz="1800" dirty="0"/>
              <a:t>), </a:t>
            </a:r>
            <a:r>
              <a:rPr lang="tr-TR" sz="1800" b="1" dirty="0"/>
              <a:t>MAX</a:t>
            </a:r>
            <a:r>
              <a:rPr lang="tr-TR" sz="1800" dirty="0"/>
              <a:t>(</a:t>
            </a:r>
            <a:r>
              <a:rPr lang="tr-TR" sz="1800" dirty="0" err="1"/>
              <a:t>dnumber</a:t>
            </a:r>
            <a:r>
              <a:rPr lang="tr-TR" sz="1800" dirty="0"/>
              <a:t>) </a:t>
            </a:r>
            <a:r>
              <a:rPr lang="tr-TR" sz="1800" dirty="0" smtClean="0"/>
              <a:t> </a:t>
            </a:r>
            <a:r>
              <a:rPr lang="tr-TR" sz="1800" b="1" dirty="0" smtClean="0">
                <a:solidFill>
                  <a:srgbClr val="FF0000"/>
                </a:solidFill>
              </a:rPr>
              <a:t>INTO</a:t>
            </a:r>
            <a:r>
              <a:rPr lang="tr-TR" sz="1800" dirty="0" smtClean="0">
                <a:solidFill>
                  <a:srgbClr val="FF0000"/>
                </a:solidFill>
              </a:rPr>
              <a:t> </a:t>
            </a:r>
            <a:r>
              <a:rPr lang="tr-TR" sz="1800" dirty="0" err="1"/>
              <a:t>min_deptno</a:t>
            </a:r>
            <a:r>
              <a:rPr lang="tr-TR" sz="1800" dirty="0"/>
              <a:t>, </a:t>
            </a:r>
            <a:r>
              <a:rPr lang="tr-TR" sz="1800" dirty="0" err="1"/>
              <a:t>max_deptno</a:t>
            </a:r>
            <a:r>
              <a:rPr lang="tr-TR" sz="1800" dirty="0"/>
              <a:t> </a:t>
            </a:r>
          </a:p>
          <a:p>
            <a:pPr>
              <a:buNone/>
            </a:pPr>
            <a:r>
              <a:rPr lang="tr-TR" sz="1800" b="1" dirty="0"/>
              <a:t>		FROM</a:t>
            </a:r>
            <a:r>
              <a:rPr lang="tr-TR" sz="1800" dirty="0"/>
              <a:t> 	</a:t>
            </a:r>
            <a:r>
              <a:rPr lang="tr-TR" sz="1800" dirty="0" err="1"/>
              <a:t>department</a:t>
            </a:r>
            <a:r>
              <a:rPr lang="tr-TR" sz="1800" dirty="0"/>
              <a:t>;</a:t>
            </a:r>
          </a:p>
          <a:p>
            <a:pPr>
              <a:buNone/>
            </a:pPr>
            <a:r>
              <a:rPr lang="tr-TR" sz="1800" b="1" dirty="0"/>
              <a:t>END</a:t>
            </a:r>
            <a:r>
              <a:rPr lang="tr-TR" sz="1800" dirty="0"/>
              <a:t>; </a:t>
            </a:r>
          </a:p>
          <a:p>
            <a:pPr>
              <a:buNone/>
            </a:pPr>
            <a:r>
              <a:rPr lang="tr-TR" sz="1800" dirty="0"/>
              <a:t>' </a:t>
            </a:r>
            <a:r>
              <a:rPr lang="tr-TR" sz="1800" b="1" dirty="0"/>
              <a:t>LANGUAGE</a:t>
            </a:r>
            <a:r>
              <a:rPr lang="tr-TR" sz="1800" dirty="0"/>
              <a:t>  </a:t>
            </a:r>
            <a:r>
              <a:rPr lang="tr-TR" sz="1800" dirty="0" smtClean="0"/>
              <a:t>'</a:t>
            </a:r>
            <a:r>
              <a:rPr lang="tr-TR" sz="1800" dirty="0" err="1" smtClean="0"/>
              <a:t>plpgsql</a:t>
            </a:r>
            <a:r>
              <a:rPr lang="tr-TR" sz="1800" dirty="0"/>
              <a:t>';</a:t>
            </a:r>
          </a:p>
          <a:p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8442101" y="5080716"/>
            <a:ext cx="3187521" cy="103674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Franklin Gothic Book" panose="020B0503020102020204" pitchFamily="34" charset="0"/>
              <a:buNone/>
            </a:pPr>
            <a:r>
              <a:rPr lang="tr-TR" b="1" dirty="0" smtClean="0"/>
              <a:t>SELECT ornek3()</a:t>
            </a:r>
          </a:p>
          <a:p>
            <a:pPr>
              <a:buFont typeface="Franklin Gothic Book" panose="020B0503020102020204" pitchFamily="34" charset="0"/>
              <a:buNone/>
            </a:pPr>
            <a:r>
              <a:rPr lang="tr-TR" b="1" dirty="0" smtClean="0"/>
              <a:t>DROP FUNCTION</a:t>
            </a:r>
            <a:r>
              <a:rPr lang="tr-TR" dirty="0" smtClean="0"/>
              <a:t>  ornek3 ()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626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Yardımcı örnek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700011"/>
            <a:ext cx="9601200" cy="4167389"/>
          </a:xfrm>
        </p:spPr>
        <p:txBody>
          <a:bodyPr>
            <a:normAutofit lnSpcReduction="10000"/>
          </a:bodyPr>
          <a:lstStyle/>
          <a:p>
            <a:r>
              <a:rPr lang="tr-TR" dirty="0"/>
              <a:t>6 </a:t>
            </a:r>
            <a:r>
              <a:rPr lang="tr-TR" dirty="0" err="1"/>
              <a:t>no’lu</a:t>
            </a:r>
            <a:r>
              <a:rPr lang="tr-TR" dirty="0"/>
              <a:t> departmanda çalışanların sayısını bulunuz</a:t>
            </a:r>
          </a:p>
          <a:p>
            <a:endParaRPr lang="tr-TR" dirty="0"/>
          </a:p>
          <a:p>
            <a:pPr marL="0" indent="0">
              <a:buNone/>
            </a:pPr>
            <a:r>
              <a:rPr lang="en-US" dirty="0"/>
              <a:t>CREATE OR REPLACE FUNCTION </a:t>
            </a:r>
            <a:r>
              <a:rPr lang="en-US" dirty="0" err="1"/>
              <a:t>ornek</a:t>
            </a:r>
            <a:r>
              <a:rPr lang="en-US" dirty="0"/>
              <a:t>(OUT </a:t>
            </a:r>
            <a:r>
              <a:rPr lang="en-US" dirty="0" err="1" smtClean="0"/>
              <a:t>calisan_sayisi</a:t>
            </a:r>
            <a:r>
              <a:rPr lang="en-US" dirty="0" smtClean="0"/>
              <a:t> NUMERIC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AS '</a:t>
            </a:r>
          </a:p>
          <a:p>
            <a:pPr marL="0" indent="0">
              <a:buNone/>
            </a:pPr>
            <a:r>
              <a:rPr lang="en-US" dirty="0"/>
              <a:t>BEGIN </a:t>
            </a:r>
          </a:p>
          <a:p>
            <a:pPr marL="0" indent="0">
              <a:buNone/>
            </a:pPr>
            <a:r>
              <a:rPr lang="en-US" dirty="0"/>
              <a:t>	SELECT count(*) into </a:t>
            </a:r>
            <a:r>
              <a:rPr lang="en-US" dirty="0" err="1"/>
              <a:t>calisan_sayisi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FROM employee</a:t>
            </a:r>
          </a:p>
          <a:p>
            <a:pPr marL="0" indent="0">
              <a:buNone/>
            </a:pPr>
            <a:r>
              <a:rPr lang="en-US" dirty="0"/>
              <a:t>	WHERE </a:t>
            </a:r>
            <a:r>
              <a:rPr lang="en-US" dirty="0" err="1"/>
              <a:t>dno</a:t>
            </a:r>
            <a:r>
              <a:rPr lang="en-US" dirty="0"/>
              <a:t>=6;</a:t>
            </a:r>
          </a:p>
          <a:p>
            <a:pPr marL="0" indent="0">
              <a:buNone/>
            </a:pPr>
            <a:r>
              <a:rPr lang="en-US" dirty="0"/>
              <a:t>END;</a:t>
            </a:r>
          </a:p>
          <a:p>
            <a:pPr marL="0" indent="0">
              <a:buNone/>
            </a:pPr>
            <a:r>
              <a:rPr lang="en-US" dirty="0"/>
              <a:t>' LANGUAGE </a:t>
            </a:r>
            <a:r>
              <a:rPr lang="en-US" dirty="0" err="1"/>
              <a:t>plpgsql</a:t>
            </a:r>
            <a:r>
              <a:rPr lang="en-US" dirty="0"/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8356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– 4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455313"/>
            <a:ext cx="9601200" cy="5402687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6 </a:t>
            </a:r>
            <a:r>
              <a:rPr lang="tr-TR" dirty="0" err="1"/>
              <a:t>no’lu</a:t>
            </a:r>
            <a:r>
              <a:rPr lang="tr-TR" dirty="0"/>
              <a:t> departmanda çalışanların </a:t>
            </a:r>
            <a:r>
              <a:rPr lang="tr-TR" dirty="0" smtClean="0"/>
              <a:t>sayısı </a:t>
            </a:r>
            <a:r>
              <a:rPr lang="tr-TR" dirty="0"/>
              <a:t>10’dan azsa departmandaki tüm çalışanların maaşına %5 zam yapın.  </a:t>
            </a:r>
          </a:p>
          <a:p>
            <a:pPr lvl="0">
              <a:buNone/>
            </a:pPr>
            <a:endParaRPr lang="tr-TR" dirty="0"/>
          </a:p>
          <a:p>
            <a:pPr>
              <a:buNone/>
            </a:pPr>
            <a:r>
              <a:rPr lang="tr-TR" b="1" dirty="0"/>
              <a:t>CREATE FUNCTION </a:t>
            </a:r>
            <a:r>
              <a:rPr lang="tr-TR" dirty="0"/>
              <a:t>ornek4 () </a:t>
            </a:r>
          </a:p>
          <a:p>
            <a:pPr>
              <a:buNone/>
            </a:pPr>
            <a:r>
              <a:rPr lang="tr-TR" b="1" dirty="0"/>
              <a:t>RETURNS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void</a:t>
            </a:r>
            <a:r>
              <a:rPr lang="tr-TR" dirty="0"/>
              <a:t> </a:t>
            </a:r>
            <a:r>
              <a:rPr lang="tr-TR" b="1" dirty="0"/>
              <a:t>AS '</a:t>
            </a:r>
          </a:p>
          <a:p>
            <a:pPr>
              <a:buNone/>
            </a:pPr>
            <a:r>
              <a:rPr lang="tr-TR" b="1" dirty="0"/>
              <a:t>DECLARE</a:t>
            </a:r>
            <a:r>
              <a:rPr lang="tr-TR" dirty="0"/>
              <a:t>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err="1"/>
              <a:t>num_worker</a:t>
            </a:r>
            <a:r>
              <a:rPr lang="tr-TR" dirty="0"/>
              <a:t> NUMERIC(3) := 0;</a:t>
            </a:r>
          </a:p>
          <a:p>
            <a:pPr>
              <a:buNone/>
            </a:pPr>
            <a:r>
              <a:rPr lang="tr-TR" b="1" dirty="0"/>
              <a:t>BEGIN </a:t>
            </a:r>
          </a:p>
          <a:p>
            <a:pPr>
              <a:buNone/>
            </a:pPr>
            <a:r>
              <a:rPr lang="tr-TR" b="1" dirty="0"/>
              <a:t>		…….</a:t>
            </a:r>
          </a:p>
          <a:p>
            <a:pPr>
              <a:buNone/>
            </a:pPr>
            <a:r>
              <a:rPr lang="tr-TR" b="1" dirty="0"/>
              <a:t>END</a:t>
            </a:r>
            <a:r>
              <a:rPr lang="tr-TR" dirty="0"/>
              <a:t>;</a:t>
            </a:r>
          </a:p>
          <a:p>
            <a:pPr>
              <a:buNone/>
            </a:pPr>
            <a:r>
              <a:rPr lang="tr-TR" b="1" dirty="0"/>
              <a:t>'</a:t>
            </a:r>
            <a:r>
              <a:rPr lang="tr-TR" dirty="0"/>
              <a:t> </a:t>
            </a:r>
            <a:r>
              <a:rPr lang="tr-TR" b="1" dirty="0"/>
              <a:t>LANGUAGE</a:t>
            </a:r>
            <a:r>
              <a:rPr lang="tr-TR" dirty="0"/>
              <a:t>  '</a:t>
            </a:r>
            <a:r>
              <a:rPr lang="tr-TR" dirty="0" err="1"/>
              <a:t>plpgsql</a:t>
            </a:r>
            <a:r>
              <a:rPr lang="tr-TR" dirty="0"/>
              <a:t>';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2067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Laboratuvar Programı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609859"/>
            <a:ext cx="9601200" cy="4257541"/>
          </a:xfrm>
        </p:spPr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Hafta 1 - SQL’e giriş; DDL ve DML komutlarına giriş</a:t>
            </a:r>
          </a:p>
          <a:p>
            <a:r>
              <a:rPr lang="tr-TR" sz="2100" dirty="0">
                <a:solidFill>
                  <a:srgbClr val="FF0000"/>
                </a:solidFill>
              </a:rPr>
              <a:t>Hafta 2 - </a:t>
            </a:r>
            <a:r>
              <a:rPr lang="tr-TR" sz="2100" dirty="0" err="1">
                <a:solidFill>
                  <a:srgbClr val="FF0000"/>
                </a:solidFill>
              </a:rPr>
              <a:t>Postgresql</a:t>
            </a:r>
            <a:r>
              <a:rPr lang="tr-TR" sz="2100" dirty="0">
                <a:solidFill>
                  <a:srgbClr val="FF0000"/>
                </a:solidFill>
              </a:rPr>
              <a:t> ortamının tanıtımı, </a:t>
            </a:r>
            <a:r>
              <a:rPr lang="tr-TR" sz="2100" dirty="0" err="1">
                <a:solidFill>
                  <a:srgbClr val="FF0000"/>
                </a:solidFill>
              </a:rPr>
              <a:t>Company-db’nin</a:t>
            </a:r>
            <a:r>
              <a:rPr lang="tr-TR" sz="2100" dirty="0">
                <a:solidFill>
                  <a:srgbClr val="FF0000"/>
                </a:solidFill>
              </a:rPr>
              <a:t> tanıtımı ve Sorgulama örnekleri</a:t>
            </a:r>
          </a:p>
          <a:p>
            <a:r>
              <a:rPr lang="tr-TR" sz="2100" dirty="0">
                <a:solidFill>
                  <a:srgbClr val="FF0000"/>
                </a:solidFill>
              </a:rPr>
              <a:t>Hafta 3 - Tablolarda Kısıt, </a:t>
            </a:r>
            <a:r>
              <a:rPr lang="tr-TR" sz="2100" dirty="0" err="1">
                <a:solidFill>
                  <a:srgbClr val="FF0000"/>
                </a:solidFill>
              </a:rPr>
              <a:t>View</a:t>
            </a:r>
            <a:r>
              <a:rPr lang="tr-TR" sz="2100" dirty="0">
                <a:solidFill>
                  <a:srgbClr val="FF0000"/>
                </a:solidFill>
              </a:rPr>
              <a:t> ve </a:t>
            </a:r>
            <a:r>
              <a:rPr lang="tr-TR" sz="2100" dirty="0" err="1">
                <a:solidFill>
                  <a:srgbClr val="FF0000"/>
                </a:solidFill>
              </a:rPr>
              <a:t>Sequence</a:t>
            </a:r>
            <a:r>
              <a:rPr lang="tr-TR" sz="2100" dirty="0">
                <a:solidFill>
                  <a:srgbClr val="FF0000"/>
                </a:solidFill>
              </a:rPr>
              <a:t> İşlemleri; </a:t>
            </a:r>
            <a:r>
              <a:rPr lang="tr-TR" sz="2100" dirty="0" err="1">
                <a:solidFill>
                  <a:srgbClr val="FF0000"/>
                </a:solidFill>
              </a:rPr>
              <a:t>Union</a:t>
            </a:r>
            <a:r>
              <a:rPr lang="tr-TR" sz="2100" dirty="0">
                <a:solidFill>
                  <a:srgbClr val="FF0000"/>
                </a:solidFill>
              </a:rPr>
              <a:t>, </a:t>
            </a:r>
            <a:r>
              <a:rPr lang="tr-TR" sz="2100" dirty="0" err="1">
                <a:solidFill>
                  <a:srgbClr val="FF0000"/>
                </a:solidFill>
              </a:rPr>
              <a:t>Intersect</a:t>
            </a:r>
            <a:r>
              <a:rPr lang="tr-TR" sz="2100" dirty="0">
                <a:solidFill>
                  <a:srgbClr val="FF0000"/>
                </a:solidFill>
              </a:rPr>
              <a:t>, </a:t>
            </a:r>
            <a:r>
              <a:rPr lang="tr-TR" sz="2100" dirty="0" err="1">
                <a:solidFill>
                  <a:srgbClr val="FF0000"/>
                </a:solidFill>
              </a:rPr>
              <a:t>Except</a:t>
            </a:r>
            <a:r>
              <a:rPr lang="tr-TR" sz="2100" dirty="0">
                <a:solidFill>
                  <a:srgbClr val="FF0000"/>
                </a:solidFill>
              </a:rPr>
              <a:t> İşlemleri</a:t>
            </a:r>
          </a:p>
          <a:p>
            <a:r>
              <a:rPr lang="tr-TR" sz="2100" dirty="0">
                <a:solidFill>
                  <a:srgbClr val="FF0000"/>
                </a:solidFill>
              </a:rPr>
              <a:t>Hafta 4 – </a:t>
            </a:r>
            <a:r>
              <a:rPr lang="tr-TR" sz="2100" dirty="0" err="1">
                <a:solidFill>
                  <a:srgbClr val="FF0000"/>
                </a:solidFill>
              </a:rPr>
              <a:t>Quiz</a:t>
            </a:r>
            <a:r>
              <a:rPr lang="tr-TR" sz="2100" dirty="0">
                <a:solidFill>
                  <a:srgbClr val="FF0000"/>
                </a:solidFill>
              </a:rPr>
              <a:t> 1</a:t>
            </a:r>
          </a:p>
          <a:p>
            <a:r>
              <a:rPr lang="tr-TR" sz="2100" dirty="0">
                <a:solidFill>
                  <a:srgbClr val="FF0000"/>
                </a:solidFill>
              </a:rPr>
              <a:t>Hafta 5 – Tablolarda Gruplama ve Sıralama Fonksiyonları</a:t>
            </a:r>
          </a:p>
          <a:p>
            <a:r>
              <a:rPr lang="tr-TR" sz="2100" dirty="0">
                <a:solidFill>
                  <a:srgbClr val="FF0000"/>
                </a:solidFill>
              </a:rPr>
              <a:t>Hafta 6 - </a:t>
            </a:r>
            <a:r>
              <a:rPr lang="es-ES" sz="2100" dirty="0">
                <a:solidFill>
                  <a:srgbClr val="FF0000"/>
                </a:solidFill>
              </a:rPr>
              <a:t>JDBC ile Veri Tabanına Bağlanıp Sorgu Yapma Uygulamaları</a:t>
            </a:r>
            <a:endParaRPr lang="tr-TR" sz="2100" dirty="0">
              <a:solidFill>
                <a:srgbClr val="FF0000"/>
              </a:solidFill>
            </a:endParaRPr>
          </a:p>
          <a:p>
            <a:r>
              <a:rPr lang="tr-TR" sz="2100" b="1" dirty="0">
                <a:solidFill>
                  <a:srgbClr val="FF0000"/>
                </a:solidFill>
              </a:rPr>
              <a:t>Hafta 7 - PL/</a:t>
            </a:r>
            <a:r>
              <a:rPr lang="tr-TR" sz="2100" b="1" dirty="0" err="1">
                <a:solidFill>
                  <a:srgbClr val="FF0000"/>
                </a:solidFill>
              </a:rPr>
              <a:t>pgSQL</a:t>
            </a:r>
            <a:r>
              <a:rPr lang="tr-TR" sz="2100" b="1" dirty="0">
                <a:solidFill>
                  <a:srgbClr val="FF0000"/>
                </a:solidFill>
              </a:rPr>
              <a:t> Fonksiyon Tanımı</a:t>
            </a:r>
          </a:p>
          <a:p>
            <a:r>
              <a:rPr lang="tr-TR" dirty="0">
                <a:solidFill>
                  <a:schemeClr val="tx1"/>
                </a:solidFill>
              </a:rPr>
              <a:t>Hafta 8 – </a:t>
            </a:r>
            <a:r>
              <a:rPr lang="tr-TR" dirty="0" err="1">
                <a:solidFill>
                  <a:schemeClr val="tx1"/>
                </a:solidFill>
              </a:rPr>
              <a:t>Quiz</a:t>
            </a:r>
            <a:r>
              <a:rPr lang="tr-TR" dirty="0">
                <a:solidFill>
                  <a:schemeClr val="tx1"/>
                </a:solidFill>
              </a:rPr>
              <a:t> 2</a:t>
            </a:r>
          </a:p>
          <a:p>
            <a:r>
              <a:rPr lang="tr-TR" dirty="0">
                <a:solidFill>
                  <a:schemeClr val="tx1"/>
                </a:solidFill>
              </a:rPr>
              <a:t>Hafta 9 - PL/</a:t>
            </a:r>
            <a:r>
              <a:rPr lang="tr-TR" dirty="0" err="1">
                <a:solidFill>
                  <a:schemeClr val="tx1"/>
                </a:solidFill>
              </a:rPr>
              <a:t>pgSQL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Alias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Record</a:t>
            </a:r>
            <a:r>
              <a:rPr lang="tr-TR" dirty="0">
                <a:solidFill>
                  <a:schemeClr val="tx1"/>
                </a:solidFill>
              </a:rPr>
              <a:t>/</a:t>
            </a:r>
            <a:r>
              <a:rPr lang="tr-TR" dirty="0" err="1">
                <a:solidFill>
                  <a:schemeClr val="tx1"/>
                </a:solidFill>
              </a:rPr>
              <a:t>Cursor</a:t>
            </a:r>
            <a:r>
              <a:rPr lang="tr-TR" dirty="0">
                <a:solidFill>
                  <a:schemeClr val="tx1"/>
                </a:solidFill>
              </a:rPr>
              <a:t> ve </a:t>
            </a:r>
            <a:r>
              <a:rPr lang="tr-TR" dirty="0" err="1">
                <a:solidFill>
                  <a:schemeClr val="tx1"/>
                </a:solidFill>
              </a:rPr>
              <a:t>Trigger</a:t>
            </a:r>
            <a:r>
              <a:rPr lang="tr-TR" dirty="0">
                <a:solidFill>
                  <a:schemeClr val="tx1"/>
                </a:solidFill>
              </a:rPr>
              <a:t> Tanımları</a:t>
            </a:r>
          </a:p>
          <a:p>
            <a:r>
              <a:rPr lang="tr-TR" dirty="0">
                <a:solidFill>
                  <a:schemeClr val="tx1"/>
                </a:solidFill>
              </a:rPr>
              <a:t>Hafta 10 - </a:t>
            </a:r>
            <a:r>
              <a:rPr lang="tr-TR" dirty="0" err="1">
                <a:solidFill>
                  <a:schemeClr val="tx1"/>
                </a:solidFill>
              </a:rPr>
              <a:t>Xquery</a:t>
            </a:r>
            <a:r>
              <a:rPr lang="tr-TR" dirty="0">
                <a:solidFill>
                  <a:schemeClr val="tx1"/>
                </a:solidFill>
              </a:rPr>
              <a:t> Yapısı ve Örnekleri</a:t>
            </a:r>
          </a:p>
          <a:p>
            <a:r>
              <a:rPr lang="tr-TR" dirty="0">
                <a:solidFill>
                  <a:schemeClr val="tx1"/>
                </a:solidFill>
              </a:rPr>
              <a:t>Hafta 11 – </a:t>
            </a:r>
            <a:r>
              <a:rPr lang="tr-TR" dirty="0" err="1">
                <a:solidFill>
                  <a:schemeClr val="tx1"/>
                </a:solidFill>
              </a:rPr>
              <a:t>Quiz</a:t>
            </a:r>
            <a:r>
              <a:rPr lang="tr-TR" dirty="0">
                <a:solidFill>
                  <a:schemeClr val="tx1"/>
                </a:solidFill>
              </a:rPr>
              <a:t> 3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8003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2060620" y="2910625"/>
            <a:ext cx="4404574" cy="1378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06828" y="721217"/>
            <a:ext cx="5331854" cy="14424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721217"/>
            <a:ext cx="9601200" cy="51461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	</a:t>
            </a:r>
            <a:r>
              <a:rPr lang="tr-TR" b="1" dirty="0"/>
              <a:t>SELECT</a:t>
            </a:r>
            <a:r>
              <a:rPr lang="tr-TR" dirty="0"/>
              <a:t> 	</a:t>
            </a:r>
            <a:r>
              <a:rPr lang="tr-TR" b="1" dirty="0"/>
              <a:t>COUNT(</a:t>
            </a:r>
            <a:r>
              <a:rPr lang="tr-TR" dirty="0"/>
              <a:t>*) 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INTO </a:t>
            </a:r>
            <a:r>
              <a:rPr lang="tr-TR" dirty="0" err="1">
                <a:solidFill>
                  <a:schemeClr val="tx1"/>
                </a:solidFill>
              </a:rPr>
              <a:t>num_worker</a:t>
            </a:r>
            <a:endParaRPr lang="tr-TR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tr-TR" b="1" dirty="0"/>
              <a:t>	FROM</a:t>
            </a:r>
            <a:r>
              <a:rPr lang="tr-TR" dirty="0"/>
              <a:t> 	employee</a:t>
            </a:r>
          </a:p>
          <a:p>
            <a:pPr>
              <a:buNone/>
            </a:pPr>
            <a:r>
              <a:rPr lang="tr-TR" b="1" dirty="0"/>
              <a:t>	WHERE</a:t>
            </a:r>
            <a:r>
              <a:rPr lang="tr-TR" dirty="0"/>
              <a:t> 	dno = 6</a:t>
            </a: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/>
              <a:t>	</a:t>
            </a:r>
            <a:r>
              <a:rPr lang="tr-TR" b="1" dirty="0"/>
              <a:t>IF</a:t>
            </a:r>
            <a:r>
              <a:rPr lang="tr-TR" dirty="0"/>
              <a:t> (</a:t>
            </a:r>
            <a:r>
              <a:rPr lang="tr-TR" dirty="0" err="1"/>
              <a:t>num_worker</a:t>
            </a:r>
            <a:r>
              <a:rPr lang="tr-TR" dirty="0"/>
              <a:t> &lt; 10) </a:t>
            </a:r>
            <a:r>
              <a:rPr lang="tr-TR" b="1" dirty="0"/>
              <a:t>THEN</a:t>
            </a:r>
          </a:p>
          <a:p>
            <a:pPr>
              <a:buNone/>
            </a:pPr>
            <a:r>
              <a:rPr lang="tr-TR" dirty="0"/>
              <a:t>		</a:t>
            </a:r>
            <a:r>
              <a:rPr lang="tr-TR" b="1" dirty="0"/>
              <a:t>UPDATE</a:t>
            </a:r>
            <a:r>
              <a:rPr lang="tr-TR" dirty="0"/>
              <a:t> 	employee </a:t>
            </a:r>
          </a:p>
          <a:p>
            <a:pPr>
              <a:buNone/>
            </a:pPr>
            <a:r>
              <a:rPr lang="tr-TR" b="1" dirty="0"/>
              <a:t>		SET</a:t>
            </a:r>
            <a:r>
              <a:rPr lang="tr-TR" dirty="0"/>
              <a:t> 		</a:t>
            </a:r>
            <a:r>
              <a:rPr lang="tr-TR" dirty="0" err="1" smtClean="0"/>
              <a:t>salary</a:t>
            </a:r>
            <a:r>
              <a:rPr lang="tr-TR" dirty="0" smtClean="0"/>
              <a:t> = </a:t>
            </a:r>
            <a:r>
              <a:rPr lang="tr-TR" dirty="0" err="1" smtClean="0"/>
              <a:t>salary</a:t>
            </a:r>
            <a:r>
              <a:rPr lang="tr-TR" dirty="0" smtClean="0"/>
              <a:t>*1.05 </a:t>
            </a:r>
            <a:endParaRPr lang="tr-TR" dirty="0"/>
          </a:p>
          <a:p>
            <a:pPr>
              <a:buNone/>
            </a:pPr>
            <a:r>
              <a:rPr lang="tr-TR" b="1" dirty="0"/>
              <a:t>		WHERE</a:t>
            </a:r>
            <a:r>
              <a:rPr lang="tr-TR" dirty="0"/>
              <a:t> 	</a:t>
            </a:r>
            <a:r>
              <a:rPr lang="tr-TR" dirty="0" err="1"/>
              <a:t>dno</a:t>
            </a:r>
            <a:r>
              <a:rPr lang="tr-TR" dirty="0"/>
              <a:t>=6;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b="1" dirty="0"/>
              <a:t>END IF</a:t>
            </a:r>
            <a:r>
              <a:rPr lang="tr-TR" dirty="0"/>
              <a:t>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936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373487"/>
            <a:ext cx="5582992" cy="637504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/>
              <a:t>CREATE FUNCTION </a:t>
            </a:r>
            <a:r>
              <a:rPr lang="tr-TR" dirty="0"/>
              <a:t>ornek4 () </a:t>
            </a:r>
          </a:p>
          <a:p>
            <a:pPr>
              <a:buNone/>
            </a:pPr>
            <a:r>
              <a:rPr lang="tr-TR" b="1" dirty="0"/>
              <a:t>RETURNS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void</a:t>
            </a:r>
            <a:r>
              <a:rPr lang="tr-TR" dirty="0"/>
              <a:t> </a:t>
            </a:r>
            <a:r>
              <a:rPr lang="tr-TR" b="1" dirty="0"/>
              <a:t>AS '</a:t>
            </a:r>
          </a:p>
          <a:p>
            <a:pPr>
              <a:buNone/>
            </a:pPr>
            <a:r>
              <a:rPr lang="tr-TR" b="1" dirty="0"/>
              <a:t>DECLARE</a:t>
            </a:r>
            <a:r>
              <a:rPr lang="tr-TR" dirty="0"/>
              <a:t>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err="1"/>
              <a:t>num_worker</a:t>
            </a:r>
            <a:r>
              <a:rPr lang="tr-TR" dirty="0"/>
              <a:t> NUMERIC(3) := 0;</a:t>
            </a:r>
          </a:p>
          <a:p>
            <a:pPr>
              <a:buNone/>
            </a:pPr>
            <a:r>
              <a:rPr lang="tr-TR" b="1" dirty="0"/>
              <a:t>BEGIN </a:t>
            </a:r>
            <a:endParaRPr lang="tr-TR" b="1" dirty="0" smtClean="0"/>
          </a:p>
          <a:p>
            <a:pPr>
              <a:buNone/>
            </a:pPr>
            <a:r>
              <a:rPr lang="tr-TR" b="1" dirty="0"/>
              <a:t>	SELECT</a:t>
            </a:r>
            <a:r>
              <a:rPr lang="tr-TR" dirty="0"/>
              <a:t> 	</a:t>
            </a:r>
            <a:r>
              <a:rPr lang="tr-TR" b="1" dirty="0"/>
              <a:t>COUNT(</a:t>
            </a:r>
            <a:r>
              <a:rPr lang="tr-TR" dirty="0"/>
              <a:t>*)  </a:t>
            </a:r>
            <a:r>
              <a:rPr lang="tr-TR" dirty="0">
                <a:solidFill>
                  <a:srgbClr val="FF0000"/>
                </a:solidFill>
              </a:rPr>
              <a:t>INTO </a:t>
            </a:r>
            <a:r>
              <a:rPr lang="tr-TR" dirty="0" err="1">
                <a:solidFill>
                  <a:srgbClr val="FF0000"/>
                </a:solidFill>
              </a:rPr>
              <a:t>num_worker</a:t>
            </a:r>
            <a:endParaRPr lang="tr-T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b="1" dirty="0"/>
              <a:t>	FROM</a:t>
            </a:r>
            <a:r>
              <a:rPr lang="tr-TR" dirty="0"/>
              <a:t> 	employee</a:t>
            </a:r>
          </a:p>
          <a:p>
            <a:pPr>
              <a:buNone/>
            </a:pPr>
            <a:r>
              <a:rPr lang="tr-TR" b="1" dirty="0"/>
              <a:t>	WHERE</a:t>
            </a:r>
            <a:r>
              <a:rPr lang="tr-TR" dirty="0"/>
              <a:t> 	dno = </a:t>
            </a:r>
            <a:r>
              <a:rPr lang="tr-TR" dirty="0" smtClean="0"/>
              <a:t>6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	IF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num_worker</a:t>
            </a:r>
            <a:r>
              <a:rPr lang="tr-TR" dirty="0"/>
              <a:t> &lt; 10) </a:t>
            </a:r>
            <a:r>
              <a:rPr lang="tr-TR" b="1" dirty="0"/>
              <a:t>THEN</a:t>
            </a:r>
          </a:p>
          <a:p>
            <a:pPr>
              <a:buNone/>
            </a:pPr>
            <a:r>
              <a:rPr lang="tr-TR" dirty="0"/>
              <a:t>		</a:t>
            </a:r>
            <a:r>
              <a:rPr lang="tr-TR" b="1" dirty="0"/>
              <a:t>UPDATE</a:t>
            </a:r>
            <a:r>
              <a:rPr lang="tr-TR" dirty="0"/>
              <a:t> 	employee </a:t>
            </a:r>
          </a:p>
          <a:p>
            <a:pPr>
              <a:buNone/>
            </a:pPr>
            <a:r>
              <a:rPr lang="tr-TR" b="1" dirty="0" smtClean="0"/>
              <a:t>		SET</a:t>
            </a:r>
            <a:r>
              <a:rPr lang="tr-TR" dirty="0" smtClean="0"/>
              <a:t> 		</a:t>
            </a:r>
            <a:r>
              <a:rPr lang="tr-TR" dirty="0" err="1" smtClean="0"/>
              <a:t>salary</a:t>
            </a:r>
            <a:r>
              <a:rPr lang="tr-TR" dirty="0" smtClean="0"/>
              <a:t> = </a:t>
            </a:r>
            <a:r>
              <a:rPr lang="tr-TR" dirty="0" err="1" smtClean="0"/>
              <a:t>salary</a:t>
            </a:r>
            <a:r>
              <a:rPr lang="tr-TR" dirty="0" smtClean="0"/>
              <a:t>*1.05 </a:t>
            </a:r>
          </a:p>
          <a:p>
            <a:pPr>
              <a:buNone/>
            </a:pPr>
            <a:r>
              <a:rPr lang="tr-TR" b="1" dirty="0"/>
              <a:t>		WHERE</a:t>
            </a:r>
            <a:r>
              <a:rPr lang="tr-TR" dirty="0"/>
              <a:t> 	dno=6;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b="1" dirty="0"/>
              <a:t>END IF</a:t>
            </a:r>
            <a:r>
              <a:rPr lang="tr-TR" dirty="0" smtClean="0"/>
              <a:t>;</a:t>
            </a:r>
            <a:endParaRPr lang="tr-TR" b="1" dirty="0" smtClean="0"/>
          </a:p>
          <a:p>
            <a:pPr>
              <a:buNone/>
            </a:pPr>
            <a:r>
              <a:rPr lang="tr-TR" b="1" dirty="0" smtClean="0"/>
              <a:t>END</a:t>
            </a:r>
            <a:r>
              <a:rPr lang="tr-TR" dirty="0"/>
              <a:t>;</a:t>
            </a:r>
          </a:p>
          <a:p>
            <a:pPr>
              <a:buNone/>
            </a:pPr>
            <a:r>
              <a:rPr lang="tr-TR" b="1" dirty="0"/>
              <a:t>'</a:t>
            </a:r>
            <a:r>
              <a:rPr lang="tr-TR" dirty="0"/>
              <a:t> </a:t>
            </a:r>
            <a:r>
              <a:rPr lang="tr-TR" b="1" dirty="0"/>
              <a:t>LANGUAGE</a:t>
            </a:r>
            <a:r>
              <a:rPr lang="tr-TR" dirty="0"/>
              <a:t>  '</a:t>
            </a:r>
            <a:r>
              <a:rPr lang="tr-TR" dirty="0" err="1"/>
              <a:t>plpgsql</a:t>
            </a:r>
            <a:r>
              <a:rPr lang="tr-TR" dirty="0" smtClean="0"/>
              <a:t>';</a:t>
            </a:r>
          </a:p>
          <a:p>
            <a:pPr>
              <a:buNone/>
            </a:pPr>
            <a:endParaRPr lang="tr-TR" b="1" dirty="0" smtClean="0"/>
          </a:p>
        </p:txBody>
      </p:sp>
      <p:sp>
        <p:nvSpPr>
          <p:cNvPr id="4" name="Metin kutusu 3"/>
          <p:cNvSpPr txBox="1"/>
          <p:nvPr/>
        </p:nvSpPr>
        <p:spPr>
          <a:xfrm flipH="1">
            <a:off x="7953347" y="3561008"/>
            <a:ext cx="3058089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tr-TR" b="1" dirty="0"/>
              <a:t>SELECT</a:t>
            </a:r>
            <a:r>
              <a:rPr lang="tr-TR" dirty="0"/>
              <a:t> ornek4</a:t>
            </a:r>
            <a:r>
              <a:rPr lang="tr-TR" dirty="0" smtClean="0"/>
              <a:t>()</a:t>
            </a:r>
          </a:p>
          <a:p>
            <a:pPr algn="ctr">
              <a:buNone/>
            </a:pPr>
            <a:endParaRPr lang="tr-TR" b="1" dirty="0"/>
          </a:p>
          <a:p>
            <a:pPr algn="ctr">
              <a:buNone/>
            </a:pPr>
            <a:r>
              <a:rPr lang="tr-TR" b="1" dirty="0"/>
              <a:t>DROP FUNCTION</a:t>
            </a:r>
            <a:r>
              <a:rPr lang="tr-TR" dirty="0"/>
              <a:t>  ornek4 ()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1092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46808" y="492617"/>
            <a:ext cx="4436772" cy="898301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tx1"/>
                </a:solidFill>
              </a:rPr>
              <a:t>«IF» Koşulu Tanımı:</a:t>
            </a:r>
            <a:br>
              <a:rPr lang="tr-TR" dirty="0">
                <a:solidFill>
                  <a:schemeClr val="tx1"/>
                </a:solidFill>
              </a:rPr>
            </a:b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51161" y="2279560"/>
            <a:ext cx="7154214" cy="4275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/>
              <a:t>IF</a:t>
            </a:r>
            <a:r>
              <a:rPr lang="tr-TR" sz="2800" dirty="0" smtClean="0"/>
              <a:t> </a:t>
            </a:r>
            <a:r>
              <a:rPr lang="tr-TR" sz="2800" dirty="0"/>
              <a:t>koşul </a:t>
            </a:r>
            <a:r>
              <a:rPr lang="tr-TR" sz="2800" b="1" dirty="0"/>
              <a:t>THEN</a:t>
            </a:r>
            <a:r>
              <a:rPr lang="tr-TR" sz="2800" dirty="0"/>
              <a:t>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yapılacaklar</a:t>
            </a:r>
            <a:r>
              <a:rPr lang="tr-TR" sz="2800" dirty="0"/>
              <a:t>;</a:t>
            </a:r>
          </a:p>
          <a:p>
            <a:pPr marL="0" indent="0">
              <a:buNone/>
            </a:pPr>
            <a:r>
              <a:rPr lang="tr-TR" sz="2800" b="1" dirty="0"/>
              <a:t>[</a:t>
            </a:r>
            <a:r>
              <a:rPr lang="tr-TR" sz="2800" b="1" dirty="0" smtClean="0"/>
              <a:t>ELSIF </a:t>
            </a:r>
            <a:r>
              <a:rPr lang="tr-TR" sz="2800" dirty="0" smtClean="0"/>
              <a:t>koşul</a:t>
            </a:r>
            <a:r>
              <a:rPr lang="tr-TR" sz="2800" b="1" dirty="0" smtClean="0"/>
              <a:t> </a:t>
            </a:r>
            <a:r>
              <a:rPr lang="tr-TR" sz="2800" b="1" dirty="0"/>
              <a:t>THEN</a:t>
            </a:r>
            <a:r>
              <a:rPr lang="tr-TR" sz="2800" dirty="0"/>
              <a:t>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yapılacaklar</a:t>
            </a:r>
            <a:r>
              <a:rPr lang="tr-TR" sz="2800" dirty="0"/>
              <a:t>;</a:t>
            </a:r>
            <a:r>
              <a:rPr lang="tr-TR" sz="2800" b="1" dirty="0"/>
              <a:t>]</a:t>
            </a:r>
          </a:p>
          <a:p>
            <a:pPr marL="0" indent="0">
              <a:buNone/>
            </a:pPr>
            <a:r>
              <a:rPr lang="tr-TR" sz="2800" b="1" dirty="0"/>
              <a:t>[</a:t>
            </a:r>
            <a:r>
              <a:rPr lang="tr-TR" sz="2800" b="1" dirty="0" smtClean="0"/>
              <a:t>ELSE</a:t>
            </a:r>
          </a:p>
          <a:p>
            <a:pPr marL="0" indent="0">
              <a:buNone/>
            </a:pPr>
            <a:r>
              <a:rPr lang="tr-TR" sz="2800" b="1" dirty="0" smtClean="0"/>
              <a:t> </a:t>
            </a:r>
            <a:r>
              <a:rPr lang="tr-TR" sz="2800" dirty="0"/>
              <a:t>yapılacaklar;</a:t>
            </a:r>
            <a:r>
              <a:rPr lang="tr-TR" sz="2800" b="1" dirty="0"/>
              <a:t>]</a:t>
            </a:r>
          </a:p>
          <a:p>
            <a:pPr marL="0" indent="0">
              <a:buNone/>
            </a:pPr>
            <a:r>
              <a:rPr lang="tr-TR" sz="2800" b="1" dirty="0"/>
              <a:t>END IF;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346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6786"/>
          </a:xfrm>
        </p:spPr>
        <p:txBody>
          <a:bodyPr/>
          <a:lstStyle/>
          <a:p>
            <a:r>
              <a:rPr lang="tr-TR" dirty="0" smtClean="0"/>
              <a:t>IF-ELSIF-ELSE 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622738"/>
            <a:ext cx="9601200" cy="42446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IF</a:t>
            </a:r>
            <a:r>
              <a:rPr lang="en-US" dirty="0"/>
              <a:t> number = </a:t>
            </a:r>
            <a:r>
              <a:rPr lang="tr-TR" dirty="0" smtClean="0"/>
              <a:t>0</a:t>
            </a:r>
            <a:r>
              <a:rPr lang="en-US" dirty="0" smtClean="0"/>
              <a:t> </a:t>
            </a:r>
            <a:r>
              <a:rPr lang="en-US" b="1" dirty="0"/>
              <a:t>THEN </a:t>
            </a:r>
            <a:endParaRPr lang="tr-TR" b="1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result := </a:t>
            </a:r>
            <a:r>
              <a:rPr lang="en-US" dirty="0" smtClean="0"/>
              <a:t>'zero'; </a:t>
            </a:r>
            <a:endParaRPr lang="tr-TR" dirty="0"/>
          </a:p>
          <a:p>
            <a:pPr>
              <a:buNone/>
            </a:pPr>
            <a:r>
              <a:rPr lang="en-US" b="1" dirty="0"/>
              <a:t>ELSIF</a:t>
            </a:r>
            <a:r>
              <a:rPr lang="en-US" dirty="0"/>
              <a:t> number &gt; 0 </a:t>
            </a:r>
            <a:r>
              <a:rPr lang="en-US" b="1" dirty="0"/>
              <a:t>THEN </a:t>
            </a:r>
            <a:endParaRPr lang="tr-TR" b="1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result := </a:t>
            </a:r>
            <a:r>
              <a:rPr lang="en-US" dirty="0" smtClean="0"/>
              <a:t>'positive'; </a:t>
            </a:r>
            <a:endParaRPr lang="tr-TR" dirty="0"/>
          </a:p>
          <a:p>
            <a:pPr>
              <a:buNone/>
            </a:pPr>
            <a:r>
              <a:rPr lang="en-US" b="1" dirty="0"/>
              <a:t>ELSIF</a:t>
            </a:r>
            <a:r>
              <a:rPr lang="en-US" dirty="0"/>
              <a:t> number &lt; 0 </a:t>
            </a:r>
            <a:r>
              <a:rPr lang="en-US" b="1" dirty="0"/>
              <a:t>THEN </a:t>
            </a:r>
            <a:endParaRPr lang="tr-TR" b="1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result := </a:t>
            </a:r>
            <a:r>
              <a:rPr lang="en-US" dirty="0" smtClean="0"/>
              <a:t>'negative'; </a:t>
            </a:r>
            <a:endParaRPr lang="tr-TR" dirty="0"/>
          </a:p>
          <a:p>
            <a:pPr>
              <a:buNone/>
            </a:pPr>
            <a:r>
              <a:rPr lang="en-US" b="1" dirty="0"/>
              <a:t>ELSE</a:t>
            </a:r>
            <a:r>
              <a:rPr lang="en-US" dirty="0"/>
              <a:t> </a:t>
            </a:r>
            <a:r>
              <a:rPr lang="tr-TR" dirty="0"/>
              <a:t>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result := </a:t>
            </a:r>
            <a:r>
              <a:rPr lang="en-US" dirty="0" smtClean="0"/>
              <a:t>'NULL'; </a:t>
            </a:r>
            <a:endParaRPr lang="tr-TR" dirty="0"/>
          </a:p>
          <a:p>
            <a:pPr>
              <a:buNone/>
            </a:pPr>
            <a:r>
              <a:rPr lang="en-US" b="1" dirty="0"/>
              <a:t>END IF</a:t>
            </a:r>
            <a:r>
              <a:rPr lang="en-US" dirty="0"/>
              <a:t>;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610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28434" y="569890"/>
            <a:ext cx="4127679" cy="91118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«CASE» Tanımı:</a:t>
            </a:r>
            <a:r>
              <a:rPr lang="tr-TR" dirty="0">
                <a:solidFill>
                  <a:srgbClr val="FFFF00"/>
                </a:solidFill>
              </a:rPr>
              <a:t/>
            </a:r>
            <a:br>
              <a:rPr lang="tr-TR" dirty="0">
                <a:solidFill>
                  <a:srgbClr val="FFFF0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31465" y="1951149"/>
            <a:ext cx="7051183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CASE</a:t>
            </a:r>
            <a:r>
              <a:rPr lang="tr-TR" dirty="0" smtClean="0"/>
              <a:t> </a:t>
            </a:r>
            <a:r>
              <a:rPr lang="tr-TR" dirty="0" err="1" smtClean="0"/>
              <a:t>secici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b="1" dirty="0" smtClean="0"/>
              <a:t>	WHEN</a:t>
            </a:r>
            <a:r>
              <a:rPr lang="tr-TR" dirty="0" smtClean="0"/>
              <a:t> </a:t>
            </a:r>
            <a:r>
              <a:rPr lang="tr-TR" dirty="0"/>
              <a:t>secici_kosulu1 </a:t>
            </a:r>
            <a:r>
              <a:rPr lang="tr-TR" b="1" dirty="0"/>
              <a:t>THEN</a:t>
            </a:r>
            <a:r>
              <a:rPr lang="tr-TR" dirty="0"/>
              <a:t> yapilacaklar1;</a:t>
            </a:r>
          </a:p>
          <a:p>
            <a:pPr marL="0" indent="0">
              <a:buNone/>
            </a:pPr>
            <a:r>
              <a:rPr lang="tr-TR" b="1" dirty="0" smtClean="0"/>
              <a:t>	WHEN</a:t>
            </a:r>
            <a:r>
              <a:rPr lang="tr-TR" dirty="0" smtClean="0"/>
              <a:t> </a:t>
            </a:r>
            <a:r>
              <a:rPr lang="tr-TR" dirty="0"/>
              <a:t>secici_kosulu2 </a:t>
            </a:r>
            <a:r>
              <a:rPr lang="tr-TR" b="1" dirty="0"/>
              <a:t>THEN</a:t>
            </a:r>
            <a:r>
              <a:rPr lang="tr-TR" dirty="0"/>
              <a:t> yapilacaklar2;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…		</a:t>
            </a:r>
            <a:endParaRPr lang="tr-TR" dirty="0"/>
          </a:p>
          <a:p>
            <a:pPr marL="0" indent="0">
              <a:buNone/>
            </a:pPr>
            <a:r>
              <a:rPr lang="tr-TR" b="1" dirty="0" smtClean="0"/>
              <a:t>	WHEN</a:t>
            </a:r>
            <a:r>
              <a:rPr lang="tr-TR" dirty="0" smtClean="0"/>
              <a:t> </a:t>
            </a:r>
            <a:r>
              <a:rPr lang="tr-TR" dirty="0" err="1"/>
              <a:t>secici_kosuluN</a:t>
            </a:r>
            <a:r>
              <a:rPr lang="tr-TR" dirty="0"/>
              <a:t> </a:t>
            </a:r>
            <a:r>
              <a:rPr lang="tr-TR" b="1" dirty="0"/>
              <a:t>THEN</a:t>
            </a:r>
            <a:r>
              <a:rPr lang="tr-TR" dirty="0"/>
              <a:t> </a:t>
            </a:r>
            <a:r>
              <a:rPr lang="tr-TR" dirty="0" err="1"/>
              <a:t>yapilacaklarN</a:t>
            </a:r>
            <a:r>
              <a:rPr lang="tr-TR" dirty="0"/>
              <a:t>;</a:t>
            </a:r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="1" dirty="0"/>
              <a:t>ELSE</a:t>
            </a:r>
            <a:r>
              <a:rPr lang="tr-TR" dirty="0"/>
              <a:t> </a:t>
            </a:r>
            <a:r>
              <a:rPr lang="tr-TR" dirty="0" err="1"/>
              <a:t>secici_kosulu</a:t>
            </a:r>
            <a:r>
              <a:rPr lang="tr-TR" dirty="0"/>
              <a:t>(N+1)]</a:t>
            </a:r>
          </a:p>
          <a:p>
            <a:pPr marL="0" indent="0">
              <a:buNone/>
            </a:pPr>
            <a:r>
              <a:rPr lang="tr-TR" b="1" dirty="0" smtClean="0"/>
              <a:t>END CASE</a:t>
            </a:r>
            <a:r>
              <a:rPr lang="tr-TR" dirty="0" smtClean="0"/>
              <a:t>;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7702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36771" y="439491"/>
            <a:ext cx="3380704" cy="1485900"/>
          </a:xfrm>
        </p:spPr>
        <p:txBody>
          <a:bodyPr/>
          <a:lstStyle/>
          <a:p>
            <a:r>
              <a:rPr lang="en-US" b="1" dirty="0" smtClean="0"/>
              <a:t>CASE</a:t>
            </a:r>
            <a:r>
              <a:rPr lang="tr-TR" b="1" dirty="0" smtClean="0"/>
              <a:t> 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79195" y="2028422"/>
            <a:ext cx="5492839" cy="3581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/>
              <a:t>CASE </a:t>
            </a:r>
            <a:r>
              <a:rPr lang="en-US" sz="2800" dirty="0"/>
              <a:t>x </a:t>
            </a:r>
            <a:endParaRPr lang="tr-TR" sz="2800" dirty="0"/>
          </a:p>
          <a:p>
            <a:pPr lvl="1">
              <a:buNone/>
            </a:pPr>
            <a:r>
              <a:rPr lang="en-US" sz="2400" b="1" dirty="0"/>
              <a:t>WHEN</a:t>
            </a:r>
            <a:r>
              <a:rPr lang="en-US" sz="2400" dirty="0"/>
              <a:t> 1, 2 </a:t>
            </a:r>
            <a:r>
              <a:rPr lang="en-US" sz="2400" b="1" dirty="0"/>
              <a:t>THEN</a:t>
            </a:r>
            <a:r>
              <a:rPr lang="en-US" sz="2400" dirty="0"/>
              <a:t> </a:t>
            </a:r>
            <a:endParaRPr lang="tr-TR" sz="2400" dirty="0"/>
          </a:p>
          <a:p>
            <a:pPr lvl="1">
              <a:buNone/>
            </a:pPr>
            <a:r>
              <a:rPr lang="tr-TR" sz="2400" dirty="0"/>
              <a:t>		</a:t>
            </a:r>
            <a:r>
              <a:rPr lang="en-US" sz="2400" dirty="0" err="1"/>
              <a:t>msg</a:t>
            </a:r>
            <a:r>
              <a:rPr lang="en-US" sz="2400" dirty="0"/>
              <a:t> := 'one or two'; </a:t>
            </a:r>
            <a:endParaRPr lang="tr-TR" sz="2400" dirty="0"/>
          </a:p>
          <a:p>
            <a:pPr lvl="1">
              <a:buNone/>
            </a:pPr>
            <a:r>
              <a:rPr lang="en-US" sz="2400" b="1" dirty="0"/>
              <a:t>WHEN</a:t>
            </a:r>
            <a:r>
              <a:rPr lang="en-US" sz="2400" dirty="0"/>
              <a:t> </a:t>
            </a:r>
            <a:r>
              <a:rPr lang="tr-TR" sz="2400" dirty="0" smtClean="0"/>
              <a:t>3,4 </a:t>
            </a:r>
            <a:r>
              <a:rPr lang="en-US" sz="2400" b="1" dirty="0" smtClean="0"/>
              <a:t>THEN</a:t>
            </a:r>
            <a:r>
              <a:rPr lang="en-US" sz="2400" dirty="0" smtClean="0"/>
              <a:t> </a:t>
            </a:r>
            <a:endParaRPr lang="tr-TR" sz="2400" dirty="0"/>
          </a:p>
          <a:p>
            <a:pPr lvl="1">
              <a:buNone/>
            </a:pPr>
            <a:r>
              <a:rPr lang="tr-TR" sz="2400" dirty="0"/>
              <a:t>		</a:t>
            </a:r>
            <a:r>
              <a:rPr lang="en-US" sz="2400" dirty="0" err="1"/>
              <a:t>msg</a:t>
            </a:r>
            <a:r>
              <a:rPr lang="en-US" sz="2400" dirty="0"/>
              <a:t> := </a:t>
            </a:r>
            <a:r>
              <a:rPr lang="en-US" sz="2400" dirty="0" smtClean="0"/>
              <a:t>‘</a:t>
            </a:r>
            <a:r>
              <a:rPr lang="tr-TR" sz="2400" dirty="0" err="1" smtClean="0"/>
              <a:t>three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four</a:t>
            </a:r>
            <a:r>
              <a:rPr lang="en-US" sz="2400" dirty="0" smtClean="0"/>
              <a:t>'</a:t>
            </a:r>
            <a:r>
              <a:rPr lang="en-US" sz="2400" dirty="0"/>
              <a:t>; </a:t>
            </a:r>
            <a:endParaRPr lang="tr-TR" sz="2400" dirty="0"/>
          </a:p>
          <a:p>
            <a:pPr lvl="1">
              <a:buNone/>
            </a:pPr>
            <a:r>
              <a:rPr lang="en-US" sz="2400" b="1" dirty="0"/>
              <a:t>ELSE</a:t>
            </a:r>
            <a:r>
              <a:rPr lang="en-US" sz="2400" dirty="0"/>
              <a:t> </a:t>
            </a:r>
            <a:endParaRPr lang="tr-TR" sz="2400" dirty="0"/>
          </a:p>
          <a:p>
            <a:pPr lvl="1">
              <a:buNone/>
            </a:pPr>
            <a:r>
              <a:rPr lang="tr-TR" sz="2400" dirty="0"/>
              <a:t>		</a:t>
            </a:r>
            <a:r>
              <a:rPr lang="en-US" sz="2400" dirty="0" err="1"/>
              <a:t>msg</a:t>
            </a:r>
            <a:r>
              <a:rPr lang="en-US" sz="2400" dirty="0"/>
              <a:t> := 'other value'; </a:t>
            </a:r>
            <a:endParaRPr lang="tr-TR" sz="2400" dirty="0"/>
          </a:p>
          <a:p>
            <a:pPr>
              <a:buNone/>
            </a:pPr>
            <a:r>
              <a:rPr lang="en-US" sz="2800" b="1" dirty="0"/>
              <a:t>END CASE</a:t>
            </a:r>
            <a:r>
              <a:rPr lang="en-US" sz="2800" dirty="0"/>
              <a:t>;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1847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36771" y="439491"/>
            <a:ext cx="3380704" cy="1485900"/>
          </a:xfrm>
        </p:spPr>
        <p:txBody>
          <a:bodyPr/>
          <a:lstStyle/>
          <a:p>
            <a:r>
              <a:rPr lang="en-US" b="1" dirty="0" smtClean="0"/>
              <a:t>CASE</a:t>
            </a:r>
            <a:r>
              <a:rPr lang="tr-TR" b="1" dirty="0" smtClean="0"/>
              <a:t> 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95748" y="1400090"/>
            <a:ext cx="9704749" cy="52584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CREATE OR REPLACE FUNCTION myfunc1 (x integer) RETURNS text AS $$ </a:t>
            </a:r>
          </a:p>
          <a:p>
            <a:pPr marL="0" indent="0">
              <a:buNone/>
            </a:pPr>
            <a:r>
              <a:rPr lang="en-US" dirty="0"/>
              <a:t>DECLARE</a:t>
            </a:r>
          </a:p>
          <a:p>
            <a:pPr marL="0" indent="0">
              <a:buNone/>
            </a:pPr>
            <a:r>
              <a:rPr lang="en-US" dirty="0" err="1"/>
              <a:t>msg</a:t>
            </a:r>
            <a:r>
              <a:rPr lang="en-US" dirty="0"/>
              <a:t> text;</a:t>
            </a:r>
          </a:p>
          <a:p>
            <a:pPr marL="0" indent="0">
              <a:buNone/>
            </a:pPr>
            <a:r>
              <a:rPr lang="en-US" dirty="0"/>
              <a:t>BEGIN </a:t>
            </a:r>
          </a:p>
          <a:p>
            <a:pPr marL="0" indent="0">
              <a:buNone/>
            </a:pPr>
            <a:r>
              <a:rPr lang="en-US" dirty="0"/>
              <a:t>CASE x</a:t>
            </a:r>
          </a:p>
          <a:p>
            <a:pPr marL="0" indent="0">
              <a:buNone/>
            </a:pPr>
            <a:r>
              <a:rPr lang="en-US" dirty="0"/>
              <a:t>    WHEN 1,2 THEN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msg</a:t>
            </a:r>
            <a:r>
              <a:rPr lang="en-US" dirty="0" smtClean="0"/>
              <a:t> </a:t>
            </a:r>
            <a:r>
              <a:rPr lang="en-US" dirty="0"/>
              <a:t>:= 'one or two'; </a:t>
            </a:r>
          </a:p>
          <a:p>
            <a:pPr marL="0" indent="0">
              <a:buNone/>
            </a:pPr>
            <a:r>
              <a:rPr lang="en-US" dirty="0" smtClean="0"/>
              <a:t>    WHEN 3,4 THEN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msg</a:t>
            </a:r>
            <a:r>
              <a:rPr lang="en-US" dirty="0" smtClean="0"/>
              <a:t> </a:t>
            </a:r>
            <a:r>
              <a:rPr lang="en-US" dirty="0"/>
              <a:t>:= </a:t>
            </a:r>
            <a:r>
              <a:rPr lang="en-US" dirty="0" smtClean="0"/>
              <a:t>’three or four' 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 smtClean="0"/>
              <a:t>     ELSE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msg</a:t>
            </a:r>
            <a:r>
              <a:rPr lang="en-US" dirty="0" smtClean="0"/>
              <a:t> </a:t>
            </a:r>
            <a:r>
              <a:rPr lang="en-US" dirty="0"/>
              <a:t>:= 'other value'; </a:t>
            </a:r>
          </a:p>
          <a:p>
            <a:pPr marL="0" indent="0">
              <a:buNone/>
            </a:pPr>
            <a:r>
              <a:rPr lang="en-US" dirty="0"/>
              <a:t>END CASE;</a:t>
            </a:r>
          </a:p>
          <a:p>
            <a:pPr marL="0" indent="0">
              <a:buNone/>
            </a:pPr>
            <a:r>
              <a:rPr lang="en-US" dirty="0"/>
              <a:t>RETURN </a:t>
            </a:r>
            <a:r>
              <a:rPr lang="en-US" dirty="0" err="1"/>
              <a:t>msg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END; </a:t>
            </a:r>
          </a:p>
          <a:p>
            <a:pPr marL="0" indent="0">
              <a:buNone/>
            </a:pPr>
            <a:r>
              <a:rPr lang="en-US" dirty="0"/>
              <a:t>$$ LANGUAGE </a:t>
            </a:r>
            <a:r>
              <a:rPr lang="en-US" dirty="0" err="1"/>
              <a:t>plpgsql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8124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15555" y="531253"/>
            <a:ext cx="4050406" cy="808149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tx1"/>
                </a:solidFill>
              </a:rPr>
              <a:t>«WHILE» Tanımı:</a:t>
            </a:r>
            <a:r>
              <a:rPr lang="tr-TR" dirty="0">
                <a:solidFill>
                  <a:srgbClr val="FFFF00"/>
                </a:solidFill>
              </a:rPr>
              <a:t/>
            </a:r>
            <a:br>
              <a:rPr lang="tr-TR" dirty="0">
                <a:solidFill>
                  <a:srgbClr val="FFFF0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15555" y="2504941"/>
            <a:ext cx="4642834" cy="2376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/>
              <a:t>WHILE </a:t>
            </a:r>
            <a:r>
              <a:rPr lang="tr-TR" sz="2400" dirty="0" err="1"/>
              <a:t>dongu_kosulu</a:t>
            </a:r>
            <a:r>
              <a:rPr lang="tr-TR" sz="2400" dirty="0"/>
              <a:t> </a:t>
            </a:r>
            <a:r>
              <a:rPr lang="tr-TR" sz="2400" b="1" dirty="0"/>
              <a:t>LOOP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err="1"/>
              <a:t>yapilacaklar</a:t>
            </a:r>
            <a:r>
              <a:rPr lang="tr-TR" sz="2400" dirty="0"/>
              <a:t>…</a:t>
            </a:r>
          </a:p>
          <a:p>
            <a:pPr marL="0" indent="0">
              <a:buNone/>
            </a:pPr>
            <a:r>
              <a:rPr lang="tr-TR" sz="2400" b="1" dirty="0"/>
              <a:t>END LOOP;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2391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For</a:t>
            </a:r>
            <a:r>
              <a:rPr lang="tr-TR" dirty="0"/>
              <a:t> döngüsü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442433"/>
            <a:ext cx="4926169" cy="47909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/>
              <a:t>FOR</a:t>
            </a:r>
            <a:r>
              <a:rPr lang="tr-TR" dirty="0"/>
              <a:t> </a:t>
            </a:r>
            <a:r>
              <a:rPr lang="tr-TR" dirty="0" err="1"/>
              <a:t>sayac</a:t>
            </a:r>
            <a:r>
              <a:rPr lang="tr-TR" dirty="0"/>
              <a:t> </a:t>
            </a:r>
            <a:r>
              <a:rPr lang="tr-TR" b="1" dirty="0"/>
              <a:t>IN</a:t>
            </a:r>
            <a:r>
              <a:rPr lang="tr-TR" dirty="0"/>
              <a:t> </a:t>
            </a:r>
            <a:r>
              <a:rPr lang="tr-TR" dirty="0" err="1"/>
              <a:t>başlangıç..bitiş</a:t>
            </a:r>
            <a:r>
              <a:rPr lang="tr-TR" dirty="0"/>
              <a:t> </a:t>
            </a:r>
          </a:p>
          <a:p>
            <a:pPr lvl="1">
              <a:buNone/>
            </a:pPr>
            <a:r>
              <a:rPr lang="tr-TR" b="1" dirty="0"/>
              <a:t>LOOP</a:t>
            </a:r>
          </a:p>
          <a:p>
            <a:pPr lvl="1">
              <a:buNone/>
            </a:pPr>
            <a:r>
              <a:rPr lang="tr-TR" dirty="0"/>
              <a:t>	Kodlar……</a:t>
            </a:r>
          </a:p>
          <a:p>
            <a:pPr lvl="1">
              <a:buNone/>
            </a:pPr>
            <a:r>
              <a:rPr lang="tr-TR" b="1" dirty="0"/>
              <a:t>END LOOP;</a:t>
            </a:r>
          </a:p>
          <a:p>
            <a:pPr>
              <a:buNone/>
            </a:pPr>
            <a:endParaRPr lang="tr-TR" b="1" dirty="0" smtClean="0"/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b="1" dirty="0"/>
              <a:t>FOR</a:t>
            </a:r>
            <a:r>
              <a:rPr lang="tr-TR" dirty="0"/>
              <a:t> </a:t>
            </a:r>
            <a:r>
              <a:rPr lang="tr-TR" dirty="0" err="1"/>
              <a:t>sayac</a:t>
            </a:r>
            <a:r>
              <a:rPr lang="tr-TR" dirty="0"/>
              <a:t> </a:t>
            </a:r>
            <a:r>
              <a:rPr lang="tr-TR" b="1" dirty="0"/>
              <a:t>IN</a:t>
            </a:r>
            <a:r>
              <a:rPr lang="tr-TR" dirty="0"/>
              <a:t> </a:t>
            </a:r>
            <a:r>
              <a:rPr lang="tr-TR" dirty="0" err="1"/>
              <a:t>başlangıç..bitiş</a:t>
            </a:r>
            <a:r>
              <a:rPr lang="tr-TR" dirty="0"/>
              <a:t> </a:t>
            </a:r>
            <a:r>
              <a:rPr lang="tr-TR" b="1" dirty="0"/>
              <a:t>BY</a:t>
            </a:r>
            <a:r>
              <a:rPr lang="tr-TR" dirty="0"/>
              <a:t> kaçar</a:t>
            </a:r>
          </a:p>
          <a:p>
            <a:pPr lvl="1">
              <a:buNone/>
            </a:pPr>
            <a:r>
              <a:rPr lang="tr-TR" b="1" dirty="0"/>
              <a:t>LOOP</a:t>
            </a:r>
          </a:p>
          <a:p>
            <a:pPr lvl="1">
              <a:buNone/>
            </a:pPr>
            <a:r>
              <a:rPr lang="tr-TR" dirty="0"/>
              <a:t>	Kodlar……</a:t>
            </a:r>
          </a:p>
          <a:p>
            <a:pPr lvl="1">
              <a:buNone/>
            </a:pPr>
            <a:r>
              <a:rPr lang="tr-TR" b="1" dirty="0"/>
              <a:t>END LOOP;</a:t>
            </a:r>
          </a:p>
          <a:p>
            <a:pPr>
              <a:buNone/>
            </a:pPr>
            <a:endParaRPr lang="tr-TR" b="1" dirty="0"/>
          </a:p>
          <a:p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104587" y="1672107"/>
            <a:ext cx="5381222" cy="2371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Franklin Gothic Book" panose="020B0503020102020204" pitchFamily="34" charset="0"/>
              <a:buNone/>
            </a:pPr>
            <a:endParaRPr lang="tr-TR" b="1" dirty="0" smtClean="0"/>
          </a:p>
          <a:p>
            <a:pPr>
              <a:buFont typeface="Franklin Gothic Book" panose="020B0503020102020204" pitchFamily="34" charset="0"/>
              <a:buNone/>
            </a:pPr>
            <a:r>
              <a:rPr lang="tr-TR" b="1" dirty="0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sayac</a:t>
            </a:r>
            <a:r>
              <a:rPr lang="tr-TR" dirty="0" smtClean="0"/>
              <a:t> </a:t>
            </a:r>
            <a:r>
              <a:rPr lang="tr-TR" b="1" dirty="0" smtClean="0"/>
              <a:t>IN</a:t>
            </a:r>
            <a:r>
              <a:rPr lang="tr-TR" dirty="0" smtClean="0"/>
              <a:t> </a:t>
            </a:r>
            <a:r>
              <a:rPr lang="tr-TR" b="1" dirty="0" smtClean="0"/>
              <a:t>REVERSE</a:t>
            </a:r>
            <a:r>
              <a:rPr lang="tr-TR" dirty="0" smtClean="0"/>
              <a:t> </a:t>
            </a:r>
            <a:r>
              <a:rPr lang="tr-TR" dirty="0" err="1" smtClean="0"/>
              <a:t>başlangıç..bitiş</a:t>
            </a:r>
            <a:r>
              <a:rPr lang="tr-TR" dirty="0" smtClean="0"/>
              <a:t> </a:t>
            </a:r>
            <a:r>
              <a:rPr lang="tr-TR" b="1" dirty="0" smtClean="0"/>
              <a:t>BY</a:t>
            </a:r>
            <a:r>
              <a:rPr lang="tr-TR" dirty="0" smtClean="0"/>
              <a:t> kaçar</a:t>
            </a:r>
          </a:p>
          <a:p>
            <a:pPr lvl="1">
              <a:buFont typeface="Franklin Gothic Book" panose="020B0503020102020204" pitchFamily="34" charset="0"/>
              <a:buNone/>
            </a:pPr>
            <a:r>
              <a:rPr lang="tr-TR" b="1" dirty="0" smtClean="0"/>
              <a:t>LOOP</a:t>
            </a:r>
          </a:p>
          <a:p>
            <a:pPr lvl="1">
              <a:buFont typeface="Franklin Gothic Book" panose="020B0503020102020204" pitchFamily="34" charset="0"/>
              <a:buNone/>
            </a:pPr>
            <a:r>
              <a:rPr lang="tr-TR" dirty="0" smtClean="0"/>
              <a:t>	Kodlar……</a:t>
            </a:r>
          </a:p>
          <a:p>
            <a:pPr lvl="1">
              <a:buFont typeface="Franklin Gothic Book" panose="020B0503020102020204" pitchFamily="34" charset="0"/>
              <a:buNone/>
            </a:pPr>
            <a:r>
              <a:rPr lang="tr-TR" b="1" dirty="0" smtClean="0"/>
              <a:t>END LOOP;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796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065727" y="558622"/>
            <a:ext cx="5106473" cy="29057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dirty="0"/>
              <a:t>DO $$</a:t>
            </a:r>
          </a:p>
          <a:p>
            <a:pPr>
              <a:buNone/>
            </a:pPr>
            <a:r>
              <a:rPr lang="en-US" b="1" dirty="0"/>
              <a:t>BEGIN </a:t>
            </a:r>
            <a:endParaRPr lang="tr-TR" b="1" dirty="0" smtClean="0"/>
          </a:p>
          <a:p>
            <a:pPr>
              <a:buNone/>
            </a:pPr>
            <a:r>
              <a:rPr lang="tr-TR" b="1" dirty="0"/>
              <a:t>	</a:t>
            </a:r>
            <a:r>
              <a:rPr lang="tr-TR" b="1" dirty="0" smtClean="0"/>
              <a:t>FOR</a:t>
            </a:r>
            <a:r>
              <a:rPr lang="en-US" b="1" dirty="0" smtClean="0"/>
              <a:t> </a:t>
            </a:r>
            <a:r>
              <a:rPr lang="tr-TR" b="1" dirty="0" smtClean="0"/>
              <a:t>x</a:t>
            </a:r>
            <a:r>
              <a:rPr lang="en-US" b="1" dirty="0" smtClean="0"/>
              <a:t> </a:t>
            </a:r>
            <a:r>
              <a:rPr lang="en-US" b="1" dirty="0"/>
              <a:t>IN 1 .. 5 </a:t>
            </a:r>
            <a:endParaRPr lang="tr-TR" b="1" dirty="0" smtClean="0"/>
          </a:p>
          <a:p>
            <a:pPr>
              <a:buNone/>
            </a:pPr>
            <a:r>
              <a:rPr lang="tr-TR" b="1" dirty="0"/>
              <a:t>	</a:t>
            </a:r>
            <a:r>
              <a:rPr lang="tr-TR" b="1" dirty="0" smtClean="0"/>
              <a:t>	</a:t>
            </a:r>
            <a:r>
              <a:rPr lang="en-US" b="1" dirty="0" smtClean="0"/>
              <a:t>LOOP</a:t>
            </a:r>
            <a:endParaRPr lang="en-US" b="1" dirty="0"/>
          </a:p>
          <a:p>
            <a:pPr>
              <a:buNone/>
            </a:pPr>
            <a:r>
              <a:rPr lang="en-US" b="1" dirty="0"/>
              <a:t>		</a:t>
            </a:r>
            <a:r>
              <a:rPr lang="en-US" b="1" dirty="0" smtClean="0"/>
              <a:t>RAISE NOTICE</a:t>
            </a:r>
            <a:r>
              <a:rPr lang="tr-TR" b="1" dirty="0" smtClean="0"/>
              <a:t> </a:t>
            </a:r>
            <a:r>
              <a:rPr lang="en-US" b="1" dirty="0" smtClean="0"/>
              <a:t> </a:t>
            </a:r>
            <a:r>
              <a:rPr lang="en-US" b="1" dirty="0"/>
              <a:t>'</a:t>
            </a:r>
            <a:r>
              <a:rPr lang="tr-TR" b="1" dirty="0" smtClean="0"/>
              <a:t>S</a:t>
            </a:r>
            <a:r>
              <a:rPr lang="en-US" b="1" dirty="0" err="1" smtClean="0"/>
              <a:t>ayı</a:t>
            </a:r>
            <a:r>
              <a:rPr lang="en-US" b="1" dirty="0"/>
              <a:t>: %', </a:t>
            </a:r>
            <a:r>
              <a:rPr lang="tr-TR" b="1" dirty="0" smtClean="0"/>
              <a:t>x</a:t>
            </a:r>
            <a:r>
              <a:rPr lang="en-US" b="1" dirty="0" smtClean="0"/>
              <a:t>;</a:t>
            </a:r>
            <a:endParaRPr lang="en-US" b="1" dirty="0"/>
          </a:p>
          <a:p>
            <a:pPr>
              <a:buNone/>
            </a:pPr>
            <a:r>
              <a:rPr lang="en-US" b="1" dirty="0"/>
              <a:t>	</a:t>
            </a:r>
            <a:r>
              <a:rPr lang="tr-TR" b="1" dirty="0" smtClean="0"/>
              <a:t>	</a:t>
            </a:r>
            <a:r>
              <a:rPr lang="en-US" b="1" dirty="0" smtClean="0"/>
              <a:t>END </a:t>
            </a:r>
            <a:r>
              <a:rPr lang="en-US" b="1" dirty="0"/>
              <a:t>LOOP</a:t>
            </a:r>
            <a:r>
              <a:rPr lang="en-US" b="1" dirty="0" smtClean="0"/>
              <a:t>;</a:t>
            </a:r>
            <a:endParaRPr lang="en-US" b="1" dirty="0"/>
          </a:p>
          <a:p>
            <a:pPr>
              <a:buNone/>
            </a:pPr>
            <a:r>
              <a:rPr lang="en-US" b="1" dirty="0"/>
              <a:t>END; </a:t>
            </a:r>
            <a:r>
              <a:rPr lang="en-US" b="1" dirty="0" smtClean="0"/>
              <a:t>$$</a:t>
            </a:r>
            <a:endParaRPr lang="tr-TR" dirty="0" smtClean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033233" y="3676919"/>
            <a:ext cx="5106473" cy="3181081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dirty="0"/>
              <a:t>DO $$</a:t>
            </a:r>
          </a:p>
          <a:p>
            <a:pPr>
              <a:buNone/>
            </a:pPr>
            <a:r>
              <a:rPr lang="en-US" b="1" dirty="0"/>
              <a:t>BEGIN </a:t>
            </a:r>
            <a:endParaRPr lang="tr-TR" b="1" dirty="0" smtClean="0"/>
          </a:p>
          <a:p>
            <a:pPr>
              <a:buNone/>
            </a:pPr>
            <a:r>
              <a:rPr lang="tr-TR" b="1" dirty="0"/>
              <a:t>	</a:t>
            </a:r>
            <a:r>
              <a:rPr lang="en-US" b="1" dirty="0" smtClean="0"/>
              <a:t>for </a:t>
            </a:r>
            <a:r>
              <a:rPr lang="tr-TR" b="1" dirty="0" smtClean="0"/>
              <a:t>x</a:t>
            </a:r>
            <a:r>
              <a:rPr lang="en-US" b="1" dirty="0" smtClean="0"/>
              <a:t> IN</a:t>
            </a:r>
            <a:r>
              <a:rPr lang="tr-TR" b="1" dirty="0" smtClean="0"/>
              <a:t> REVERSE</a:t>
            </a:r>
            <a:r>
              <a:rPr lang="en-US" b="1" dirty="0" smtClean="0"/>
              <a:t> </a:t>
            </a:r>
            <a:r>
              <a:rPr lang="tr-TR" b="1" dirty="0" smtClean="0"/>
              <a:t>5</a:t>
            </a:r>
            <a:r>
              <a:rPr lang="en-US" b="1" dirty="0" smtClean="0"/>
              <a:t> </a:t>
            </a:r>
            <a:r>
              <a:rPr lang="en-US" b="1" dirty="0"/>
              <a:t>.. </a:t>
            </a:r>
            <a:r>
              <a:rPr lang="tr-TR" b="1" dirty="0" smtClean="0"/>
              <a:t>1</a:t>
            </a:r>
            <a:r>
              <a:rPr lang="en-US" b="1" dirty="0" smtClean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BY 2</a:t>
            </a:r>
          </a:p>
          <a:p>
            <a:pPr>
              <a:buNone/>
            </a:pPr>
            <a:r>
              <a:rPr lang="tr-TR" b="1" dirty="0"/>
              <a:t>	</a:t>
            </a:r>
            <a:r>
              <a:rPr lang="tr-TR" b="1" dirty="0" smtClean="0"/>
              <a:t>	</a:t>
            </a:r>
            <a:r>
              <a:rPr lang="en-US" b="1" dirty="0" smtClean="0"/>
              <a:t>LOOP</a:t>
            </a:r>
            <a:endParaRPr lang="en-US" b="1" dirty="0"/>
          </a:p>
          <a:p>
            <a:pPr>
              <a:buNone/>
            </a:pPr>
            <a:r>
              <a:rPr lang="en-US" b="1" dirty="0"/>
              <a:t>		</a:t>
            </a:r>
            <a:r>
              <a:rPr lang="en-US" b="1" dirty="0" smtClean="0"/>
              <a:t>RAISE NOTICE</a:t>
            </a:r>
            <a:r>
              <a:rPr lang="tr-TR" b="1" dirty="0" smtClean="0"/>
              <a:t> </a:t>
            </a:r>
            <a:r>
              <a:rPr lang="en-US" b="1" dirty="0" smtClean="0"/>
              <a:t> </a:t>
            </a:r>
            <a:r>
              <a:rPr lang="tr-TR" b="1" dirty="0" smtClean="0"/>
              <a:t>‘S</a:t>
            </a:r>
            <a:r>
              <a:rPr lang="en-US" b="1" dirty="0" err="1" smtClean="0"/>
              <a:t>ayı</a:t>
            </a:r>
            <a:r>
              <a:rPr lang="en-US" b="1" dirty="0"/>
              <a:t>: %', </a:t>
            </a:r>
            <a:r>
              <a:rPr lang="tr-TR" b="1" dirty="0" smtClean="0"/>
              <a:t>x</a:t>
            </a:r>
            <a:r>
              <a:rPr lang="en-US" b="1" dirty="0" smtClean="0"/>
              <a:t>;</a:t>
            </a:r>
            <a:endParaRPr lang="en-US" b="1" dirty="0"/>
          </a:p>
          <a:p>
            <a:pPr>
              <a:buNone/>
            </a:pPr>
            <a:r>
              <a:rPr lang="en-US" b="1" dirty="0"/>
              <a:t>	</a:t>
            </a:r>
            <a:r>
              <a:rPr lang="tr-TR" b="1" dirty="0" smtClean="0"/>
              <a:t>	</a:t>
            </a:r>
            <a:r>
              <a:rPr lang="en-US" b="1" dirty="0" smtClean="0"/>
              <a:t>END </a:t>
            </a:r>
            <a:r>
              <a:rPr lang="en-US" b="1" dirty="0"/>
              <a:t>LOOP</a:t>
            </a:r>
            <a:r>
              <a:rPr lang="en-US" b="1" dirty="0" smtClean="0"/>
              <a:t>;</a:t>
            </a:r>
            <a:endParaRPr lang="en-US" b="1" dirty="0"/>
          </a:p>
          <a:p>
            <a:pPr>
              <a:buNone/>
            </a:pPr>
            <a:r>
              <a:rPr lang="en-US" b="1" dirty="0"/>
              <a:t>END; </a:t>
            </a:r>
            <a:r>
              <a:rPr lang="en-US" b="1" dirty="0" smtClean="0"/>
              <a:t>$$</a:t>
            </a:r>
            <a:endParaRPr lang="tr-TR" dirty="0" smtClean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6915955" y="405685"/>
            <a:ext cx="5106473" cy="305873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dirty="0"/>
              <a:t>DO $$</a:t>
            </a:r>
          </a:p>
          <a:p>
            <a:pPr>
              <a:buNone/>
            </a:pPr>
            <a:r>
              <a:rPr lang="en-US" b="1" dirty="0"/>
              <a:t>BEGIN </a:t>
            </a:r>
            <a:endParaRPr lang="tr-TR" b="1" dirty="0" smtClean="0"/>
          </a:p>
          <a:p>
            <a:pPr>
              <a:buNone/>
            </a:pPr>
            <a:r>
              <a:rPr lang="tr-TR" b="1" dirty="0"/>
              <a:t>	</a:t>
            </a:r>
            <a:r>
              <a:rPr lang="tr-TR" b="1" dirty="0" smtClean="0"/>
              <a:t>FOR</a:t>
            </a:r>
            <a:r>
              <a:rPr lang="en-US" b="1" dirty="0" smtClean="0"/>
              <a:t> </a:t>
            </a:r>
            <a:r>
              <a:rPr lang="tr-TR" b="1" dirty="0" smtClean="0"/>
              <a:t>x</a:t>
            </a:r>
            <a:r>
              <a:rPr lang="en-US" b="1" dirty="0" smtClean="0"/>
              <a:t> IN</a:t>
            </a:r>
            <a:r>
              <a:rPr lang="tr-TR" b="1" dirty="0" smtClean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REVERSE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.. </a:t>
            </a:r>
            <a:r>
              <a:rPr lang="tr-T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tr-T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b="1" dirty="0"/>
              <a:t>	</a:t>
            </a:r>
            <a:r>
              <a:rPr lang="tr-TR" b="1" dirty="0" smtClean="0"/>
              <a:t>	</a:t>
            </a:r>
            <a:r>
              <a:rPr lang="en-US" b="1" dirty="0" smtClean="0"/>
              <a:t>LOOP</a:t>
            </a:r>
            <a:endParaRPr lang="en-US" b="1" dirty="0"/>
          </a:p>
          <a:p>
            <a:pPr>
              <a:buNone/>
            </a:pPr>
            <a:r>
              <a:rPr lang="en-US" b="1" dirty="0"/>
              <a:t>		</a:t>
            </a:r>
            <a:r>
              <a:rPr lang="en-US" b="1" dirty="0" smtClean="0"/>
              <a:t>RAISE NOTICE</a:t>
            </a:r>
            <a:r>
              <a:rPr lang="tr-TR" b="1" dirty="0" smtClean="0"/>
              <a:t> </a:t>
            </a:r>
            <a:r>
              <a:rPr lang="en-US" b="1" dirty="0" smtClean="0"/>
              <a:t> </a:t>
            </a:r>
            <a:r>
              <a:rPr lang="en-US" b="1" dirty="0"/>
              <a:t>'</a:t>
            </a:r>
            <a:r>
              <a:rPr lang="tr-TR" b="1" dirty="0" smtClean="0"/>
              <a:t>S</a:t>
            </a:r>
            <a:r>
              <a:rPr lang="en-US" b="1" dirty="0" err="1" smtClean="0"/>
              <a:t>ayı</a:t>
            </a:r>
            <a:r>
              <a:rPr lang="en-US" b="1" dirty="0"/>
              <a:t>: %', </a:t>
            </a:r>
            <a:r>
              <a:rPr lang="tr-TR" b="1" dirty="0" smtClean="0"/>
              <a:t>x</a:t>
            </a:r>
            <a:r>
              <a:rPr lang="en-US" b="1" dirty="0" smtClean="0"/>
              <a:t>;</a:t>
            </a:r>
            <a:endParaRPr lang="en-US" b="1" dirty="0"/>
          </a:p>
          <a:p>
            <a:pPr>
              <a:buNone/>
            </a:pPr>
            <a:r>
              <a:rPr lang="en-US" b="1" dirty="0"/>
              <a:t>	</a:t>
            </a:r>
            <a:r>
              <a:rPr lang="tr-TR" b="1" dirty="0" smtClean="0"/>
              <a:t>	</a:t>
            </a:r>
            <a:r>
              <a:rPr lang="en-US" b="1" dirty="0" smtClean="0"/>
              <a:t>END </a:t>
            </a:r>
            <a:r>
              <a:rPr lang="en-US" b="1" dirty="0"/>
              <a:t>LOOP</a:t>
            </a:r>
            <a:r>
              <a:rPr lang="en-US" b="1" dirty="0" smtClean="0"/>
              <a:t>;</a:t>
            </a:r>
            <a:endParaRPr lang="en-US" b="1" dirty="0"/>
          </a:p>
          <a:p>
            <a:pPr>
              <a:buNone/>
            </a:pPr>
            <a:r>
              <a:rPr lang="en-US" b="1" dirty="0"/>
              <a:t>END; </a:t>
            </a:r>
            <a:r>
              <a:rPr lang="en-US" b="1" dirty="0" smtClean="0"/>
              <a:t>$$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88480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4059"/>
          </a:xfrm>
        </p:spPr>
        <p:txBody>
          <a:bodyPr/>
          <a:lstStyle/>
          <a:p>
            <a:r>
              <a:rPr lang="tr-TR" dirty="0" err="1"/>
              <a:t>PostgreSQL</a:t>
            </a:r>
            <a:r>
              <a:rPr lang="tr-TR" dirty="0"/>
              <a:t> Fonksiyonel Dilleri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 err="1"/>
              <a:t>PostgreSQL’de</a:t>
            </a:r>
            <a:r>
              <a:rPr lang="tr-TR" sz="2400" b="1" dirty="0"/>
              <a:t> 4 farklı </a:t>
            </a:r>
            <a:r>
              <a:rPr lang="tr-TR" sz="2400" b="1" dirty="0" err="1"/>
              <a:t>fonsiyonel</a:t>
            </a:r>
            <a:r>
              <a:rPr lang="tr-TR" sz="2400" b="1" dirty="0"/>
              <a:t> (</a:t>
            </a:r>
            <a:r>
              <a:rPr lang="tr-TR" sz="2400" b="1" dirty="0" err="1"/>
              <a:t>prosedürel</a:t>
            </a:r>
            <a:r>
              <a:rPr lang="tr-TR" sz="2400" b="1" dirty="0"/>
              <a:t>) dil var.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PL/</a:t>
            </a:r>
            <a:r>
              <a:rPr lang="tr-TR" dirty="0" err="1">
                <a:solidFill>
                  <a:schemeClr val="tx1"/>
                </a:solidFill>
              </a:rPr>
              <a:t>pgSQL</a:t>
            </a:r>
            <a:endParaRPr lang="tr-TR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PL/</a:t>
            </a:r>
            <a:r>
              <a:rPr lang="tr-TR" dirty="0" err="1">
                <a:solidFill>
                  <a:schemeClr val="tx1"/>
                </a:solidFill>
              </a:rPr>
              <a:t>TcL</a:t>
            </a:r>
            <a:r>
              <a:rPr lang="tr-TR" dirty="0">
                <a:solidFill>
                  <a:schemeClr val="tx1"/>
                </a:solidFill>
              </a:rPr>
              <a:t> (C programlama dili)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PL/</a:t>
            </a:r>
            <a:r>
              <a:rPr lang="tr-TR" dirty="0" err="1">
                <a:solidFill>
                  <a:schemeClr val="tx1"/>
                </a:solidFill>
              </a:rPr>
              <a:t>Perl</a:t>
            </a:r>
            <a:r>
              <a:rPr lang="tr-TR" dirty="0">
                <a:solidFill>
                  <a:schemeClr val="tx1"/>
                </a:solidFill>
              </a:rPr>
              <a:t> (</a:t>
            </a:r>
            <a:r>
              <a:rPr lang="tr-TR" dirty="0" err="1">
                <a:solidFill>
                  <a:schemeClr val="tx1"/>
                </a:solidFill>
              </a:rPr>
              <a:t>Perl</a:t>
            </a:r>
            <a:r>
              <a:rPr lang="tr-TR" dirty="0">
                <a:solidFill>
                  <a:schemeClr val="tx1"/>
                </a:solidFill>
              </a:rPr>
              <a:t> Programlama Dili)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PL/</a:t>
            </a:r>
            <a:r>
              <a:rPr lang="tr-TR" dirty="0" err="1">
                <a:solidFill>
                  <a:schemeClr val="tx1"/>
                </a:solidFill>
              </a:rPr>
              <a:t>Phyton</a:t>
            </a:r>
            <a:r>
              <a:rPr lang="tr-TR" dirty="0">
                <a:solidFill>
                  <a:schemeClr val="tx1"/>
                </a:solidFill>
              </a:rPr>
              <a:t> (</a:t>
            </a:r>
            <a:r>
              <a:rPr lang="tr-TR" dirty="0" err="1">
                <a:solidFill>
                  <a:schemeClr val="tx1"/>
                </a:solidFill>
              </a:rPr>
              <a:t>Phyton</a:t>
            </a:r>
            <a:r>
              <a:rPr lang="tr-TR" dirty="0">
                <a:solidFill>
                  <a:schemeClr val="tx1"/>
                </a:solidFill>
              </a:rPr>
              <a:t> Programlama Dili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tr-TR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9241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5415566" cy="640724"/>
          </a:xfrm>
        </p:spPr>
        <p:txBody>
          <a:bodyPr>
            <a:normAutofit fontScale="90000"/>
          </a:bodyPr>
          <a:lstStyle/>
          <a:p>
            <a:r>
              <a:rPr lang="tr-TR" dirty="0"/>
              <a:t>Örnek – 5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326524"/>
            <a:ext cx="9601200" cy="4540876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Verilen bir sayıyı 1 arttıran fonksiyonu yazınız.</a:t>
            </a:r>
          </a:p>
          <a:p>
            <a:pPr lvl="0">
              <a:buNone/>
            </a:pPr>
            <a:endParaRPr lang="tr-TR" dirty="0"/>
          </a:p>
          <a:p>
            <a:pPr>
              <a:buNone/>
            </a:pPr>
            <a:r>
              <a:rPr lang="en-US" b="1" dirty="0"/>
              <a:t>CREATE FUNCTION</a:t>
            </a:r>
            <a:r>
              <a:rPr lang="en-US" dirty="0"/>
              <a:t> increment(</a:t>
            </a:r>
            <a:r>
              <a:rPr lang="tr-TR" dirty="0"/>
              <a:t>t</a:t>
            </a:r>
            <a:r>
              <a:rPr lang="en-US" dirty="0"/>
              <a:t> </a:t>
            </a:r>
            <a:r>
              <a:rPr lang="tr-TR" b="1" dirty="0"/>
              <a:t>INTEGER</a:t>
            </a:r>
            <a:r>
              <a:rPr lang="en-US" dirty="0"/>
              <a:t>) </a:t>
            </a:r>
            <a:endParaRPr lang="tr-TR" dirty="0"/>
          </a:p>
          <a:p>
            <a:pPr>
              <a:buNone/>
            </a:pPr>
            <a:r>
              <a:rPr lang="en-US" b="1" dirty="0"/>
              <a:t>RETURNS</a:t>
            </a:r>
            <a:r>
              <a:rPr lang="en-US" dirty="0"/>
              <a:t> </a:t>
            </a:r>
            <a:r>
              <a:rPr lang="tr-TR" b="1" dirty="0" smtClean="0"/>
              <a:t>INTEGER </a:t>
            </a:r>
            <a:r>
              <a:rPr lang="en-US" b="1" dirty="0" smtClean="0"/>
              <a:t>AS</a:t>
            </a:r>
            <a:r>
              <a:rPr lang="en-US" dirty="0" smtClean="0"/>
              <a:t> </a:t>
            </a:r>
            <a:r>
              <a:rPr lang="tr-TR" dirty="0" smtClean="0"/>
              <a:t>‘</a:t>
            </a:r>
            <a:r>
              <a:rPr lang="en-US" dirty="0" smtClean="0"/>
              <a:t> </a:t>
            </a:r>
            <a:endParaRPr lang="tr-TR" dirty="0"/>
          </a:p>
          <a:p>
            <a:pPr>
              <a:buNone/>
            </a:pPr>
            <a:r>
              <a:rPr lang="en-US" b="1" dirty="0"/>
              <a:t>BEGIN </a:t>
            </a:r>
            <a:endParaRPr lang="tr-TR" b="1" dirty="0"/>
          </a:p>
          <a:p>
            <a:pPr>
              <a:buNone/>
            </a:pPr>
            <a:r>
              <a:rPr lang="tr-TR" dirty="0"/>
              <a:t>	</a:t>
            </a:r>
            <a:r>
              <a:rPr lang="tr-TR" b="1" dirty="0" smtClean="0"/>
              <a:t>RETURN </a:t>
            </a:r>
            <a:r>
              <a:rPr lang="tr-TR" dirty="0" smtClean="0"/>
              <a:t>t</a:t>
            </a:r>
            <a:r>
              <a:rPr lang="en-US" dirty="0" smtClean="0"/>
              <a:t> </a:t>
            </a:r>
            <a:r>
              <a:rPr lang="en-US" dirty="0"/>
              <a:t>+ 1; </a:t>
            </a:r>
            <a:endParaRPr lang="tr-TR" dirty="0"/>
          </a:p>
          <a:p>
            <a:pPr>
              <a:buNone/>
            </a:pPr>
            <a:r>
              <a:rPr lang="en-US" b="1" dirty="0"/>
              <a:t>END</a:t>
            </a:r>
            <a:r>
              <a:rPr lang="en-US" dirty="0"/>
              <a:t>; </a:t>
            </a:r>
            <a:endParaRPr lang="tr-TR" dirty="0"/>
          </a:p>
          <a:p>
            <a:pPr>
              <a:buNone/>
            </a:pPr>
            <a:r>
              <a:rPr lang="tr-TR" dirty="0" smtClean="0"/>
              <a:t>‘</a:t>
            </a:r>
            <a:r>
              <a:rPr lang="tr-TR" dirty="0" smtClean="0"/>
              <a:t> </a:t>
            </a:r>
            <a:r>
              <a:rPr lang="en-US" b="1" dirty="0"/>
              <a:t>LANGUAGE</a:t>
            </a:r>
            <a:r>
              <a:rPr lang="en-US" dirty="0"/>
              <a:t> </a:t>
            </a:r>
            <a:r>
              <a:rPr lang="en-US" dirty="0" err="1" smtClean="0"/>
              <a:t>plpgsql</a:t>
            </a:r>
            <a:r>
              <a:rPr lang="en-US" dirty="0" smtClean="0"/>
              <a:t>;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0881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493949"/>
            <a:ext cx="9601200" cy="4373451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 </a:t>
            </a:r>
            <a:r>
              <a:rPr lang="tr-TR" u="sng" dirty="0"/>
              <a:t>İsmi verilen</a:t>
            </a:r>
            <a:r>
              <a:rPr lang="tr-TR" dirty="0"/>
              <a:t> bir departmanda çalışanların ortalama maaşı, </a:t>
            </a:r>
            <a:r>
              <a:rPr lang="tr-TR" u="sng" dirty="0"/>
              <a:t>verilen bir değerden</a:t>
            </a:r>
            <a:r>
              <a:rPr lang="tr-TR" dirty="0"/>
              <a:t> düşük ve o departmandaki kadın çalışanların maaşlarının toplamı </a:t>
            </a:r>
            <a:r>
              <a:rPr lang="tr-TR" u="sng" dirty="0"/>
              <a:t>verilen bir limitin</a:t>
            </a:r>
            <a:r>
              <a:rPr lang="tr-TR" dirty="0"/>
              <a:t> üstündeyse, o departmanda 1’den fazla projede çalışanların maaşlarına yine </a:t>
            </a:r>
            <a:r>
              <a:rPr lang="tr-TR" u="sng" dirty="0"/>
              <a:t>verilen bir oranda </a:t>
            </a:r>
            <a:r>
              <a:rPr lang="tr-TR" dirty="0"/>
              <a:t>zam yapan fonksiyonu yazınız.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SELECT </a:t>
            </a:r>
            <a:r>
              <a:rPr lang="tr-TR" b="1" dirty="0" err="1"/>
              <a:t>kosullu_zam_yap</a:t>
            </a:r>
            <a:r>
              <a:rPr lang="tr-TR" dirty="0"/>
              <a:t>('</a:t>
            </a:r>
            <a:r>
              <a:rPr lang="tr-TR" dirty="0" err="1"/>
              <a:t>Research</a:t>
            </a:r>
            <a:r>
              <a:rPr lang="tr-TR" dirty="0"/>
              <a:t>', 50000, 20000, 5);</a:t>
            </a:r>
          </a:p>
          <a:p>
            <a:endParaRPr lang="tr-TR" dirty="0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5415566" cy="640724"/>
          </a:xfrm>
        </p:spPr>
        <p:txBody>
          <a:bodyPr>
            <a:normAutofit fontScale="90000"/>
          </a:bodyPr>
          <a:lstStyle/>
          <a:p>
            <a:r>
              <a:rPr lang="tr-TR" dirty="0"/>
              <a:t>Örnek – </a:t>
            </a:r>
            <a:r>
              <a:rPr lang="tr-TR" dirty="0" smtClean="0"/>
              <a:t>6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560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4553" y="0"/>
            <a:ext cx="109728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CREATE OR REPLACE FUNCTION </a:t>
            </a:r>
            <a:r>
              <a:rPr lang="tr-TR" sz="1800" dirty="0" err="1">
                <a:solidFill>
                  <a:srgbClr val="FF0000"/>
                </a:solidFill>
              </a:rPr>
              <a:t>kosullu_zam_yap</a:t>
            </a:r>
            <a:r>
              <a:rPr lang="tr-TR" sz="1800" dirty="0">
                <a:solidFill>
                  <a:srgbClr val="FF0000"/>
                </a:solidFill>
              </a:rPr>
              <a:t>(</a:t>
            </a:r>
            <a:r>
              <a:rPr lang="tr-TR" sz="1800" dirty="0" err="1">
                <a:solidFill>
                  <a:srgbClr val="FF0000"/>
                </a:solidFill>
              </a:rPr>
              <a:t>bolum_ismi</a:t>
            </a:r>
            <a:r>
              <a:rPr lang="tr-TR" sz="1800" dirty="0">
                <a:solidFill>
                  <a:srgbClr val="FF0000"/>
                </a:solidFill>
              </a:rPr>
              <a:t> </a:t>
            </a:r>
            <a:r>
              <a:rPr lang="tr-TR" sz="1800" dirty="0" err="1">
                <a:solidFill>
                  <a:srgbClr val="FF0000"/>
                </a:solidFill>
              </a:rPr>
              <a:t>department.dname%TYPE</a:t>
            </a:r>
            <a:r>
              <a:rPr lang="tr-TR" sz="1800" dirty="0">
                <a:solidFill>
                  <a:schemeClr val="tx1"/>
                </a:solidFill>
              </a:rPr>
              <a:t>, </a:t>
            </a:r>
            <a:r>
              <a:rPr lang="tr-TR" sz="1800" dirty="0" err="1">
                <a:solidFill>
                  <a:schemeClr val="tx1"/>
                </a:solidFill>
              </a:rPr>
              <a:t>ort_maas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dirty="0" err="1">
                <a:solidFill>
                  <a:srgbClr val="FF0000"/>
                </a:solidFill>
              </a:rPr>
              <a:t>real</a:t>
            </a:r>
            <a:r>
              <a:rPr lang="tr-TR" sz="1800" dirty="0">
                <a:solidFill>
                  <a:schemeClr val="tx1"/>
                </a:solidFill>
              </a:rPr>
              <a:t>, </a:t>
            </a:r>
            <a:r>
              <a:rPr lang="tr-TR" sz="1800" dirty="0" err="1">
                <a:solidFill>
                  <a:schemeClr val="tx1"/>
                </a:solidFill>
              </a:rPr>
              <a:t>f_top_maas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dirty="0" err="1">
                <a:solidFill>
                  <a:srgbClr val="FF0000"/>
                </a:solidFill>
              </a:rPr>
              <a:t>employee.salary%TYPE</a:t>
            </a:r>
            <a:r>
              <a:rPr lang="tr-TR" sz="1800" dirty="0">
                <a:solidFill>
                  <a:schemeClr val="tx1"/>
                </a:solidFill>
              </a:rPr>
              <a:t>, </a:t>
            </a:r>
            <a:r>
              <a:rPr lang="tr-TR" sz="1800" dirty="0" err="1">
                <a:solidFill>
                  <a:schemeClr val="tx1"/>
                </a:solidFill>
              </a:rPr>
              <a:t>zam_orani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dirty="0" err="1">
                <a:solidFill>
                  <a:srgbClr val="FF0000"/>
                </a:solidFill>
              </a:rPr>
              <a:t>real</a:t>
            </a:r>
            <a:r>
              <a:rPr lang="tr-TR" sz="1800" dirty="0">
                <a:solidFill>
                  <a:schemeClr val="tx1"/>
                </a:solidFill>
              </a:rPr>
              <a:t>) </a:t>
            </a:r>
            <a:r>
              <a:rPr lang="tr-TR" sz="1800" b="1" dirty="0">
                <a:solidFill>
                  <a:schemeClr val="tx1"/>
                </a:solidFill>
              </a:rPr>
              <a:t>RETURNS VOID AS '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DECLARE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	</a:t>
            </a:r>
            <a:r>
              <a:rPr lang="tr-TR" sz="1800" b="1" dirty="0" err="1">
                <a:solidFill>
                  <a:schemeClr val="tx1"/>
                </a:solidFill>
              </a:rPr>
              <a:t>ger_ort_maas</a:t>
            </a:r>
            <a:r>
              <a:rPr lang="tr-TR" sz="1800" b="1" dirty="0">
                <a:solidFill>
                  <a:schemeClr val="tx1"/>
                </a:solidFill>
              </a:rPr>
              <a:t> </a:t>
            </a:r>
            <a:r>
              <a:rPr lang="tr-TR" sz="1800" b="1" dirty="0" err="1">
                <a:solidFill>
                  <a:srgbClr val="FF0000"/>
                </a:solidFill>
              </a:rPr>
              <a:t>real</a:t>
            </a:r>
            <a:r>
              <a:rPr lang="tr-TR" sz="18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	</a:t>
            </a:r>
            <a:r>
              <a:rPr lang="tr-TR" sz="1800" b="1" dirty="0" err="1">
                <a:solidFill>
                  <a:schemeClr val="tx1"/>
                </a:solidFill>
              </a:rPr>
              <a:t>kadin_maaslari</a:t>
            </a:r>
            <a:r>
              <a:rPr lang="tr-TR" sz="1800" b="1" dirty="0">
                <a:solidFill>
                  <a:schemeClr val="tx1"/>
                </a:solidFill>
              </a:rPr>
              <a:t> </a:t>
            </a:r>
            <a:r>
              <a:rPr lang="tr-TR" sz="1800" b="1" dirty="0" err="1">
                <a:solidFill>
                  <a:srgbClr val="FF0000"/>
                </a:solidFill>
              </a:rPr>
              <a:t>integer</a:t>
            </a:r>
            <a:r>
              <a:rPr lang="tr-TR" sz="18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	</a:t>
            </a:r>
            <a:r>
              <a:rPr lang="tr-TR" sz="1800" b="1" dirty="0" err="1">
                <a:solidFill>
                  <a:schemeClr val="tx1"/>
                </a:solidFill>
              </a:rPr>
              <a:t>bolum_no</a:t>
            </a:r>
            <a:r>
              <a:rPr lang="tr-TR" sz="1800" b="1" dirty="0">
                <a:solidFill>
                  <a:schemeClr val="tx1"/>
                </a:solidFill>
              </a:rPr>
              <a:t> </a:t>
            </a:r>
            <a:r>
              <a:rPr lang="tr-TR" sz="1800" b="1" dirty="0" err="1">
                <a:solidFill>
                  <a:srgbClr val="FF0000"/>
                </a:solidFill>
              </a:rPr>
              <a:t>department.dnumber%TYPE</a:t>
            </a:r>
            <a:r>
              <a:rPr lang="tr-TR" sz="18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BEGIN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	SELECT </a:t>
            </a:r>
            <a:r>
              <a:rPr lang="tr-TR" sz="1800" dirty="0" err="1">
                <a:solidFill>
                  <a:schemeClr val="tx1"/>
                </a:solidFill>
              </a:rPr>
              <a:t>dnumber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b="1" dirty="0">
                <a:solidFill>
                  <a:srgbClr val="FF0000"/>
                </a:solidFill>
              </a:rPr>
              <a:t>INTO</a:t>
            </a:r>
            <a:r>
              <a:rPr lang="tr-TR" sz="1800" b="1" dirty="0">
                <a:solidFill>
                  <a:schemeClr val="tx1"/>
                </a:solidFill>
              </a:rPr>
              <a:t> </a:t>
            </a:r>
            <a:r>
              <a:rPr lang="tr-TR" sz="1800" dirty="0" err="1">
                <a:solidFill>
                  <a:schemeClr val="tx1"/>
                </a:solidFill>
              </a:rPr>
              <a:t>bolum_no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b="1" dirty="0">
                <a:solidFill>
                  <a:schemeClr val="tx1"/>
                </a:solidFill>
              </a:rPr>
              <a:t>FROM </a:t>
            </a:r>
            <a:r>
              <a:rPr lang="tr-TR" sz="1800" dirty="0" err="1">
                <a:solidFill>
                  <a:schemeClr val="tx1"/>
                </a:solidFill>
              </a:rPr>
              <a:t>department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b="1" dirty="0">
                <a:solidFill>
                  <a:schemeClr val="tx1"/>
                </a:solidFill>
              </a:rPr>
              <a:t>WHERE </a:t>
            </a:r>
            <a:r>
              <a:rPr lang="tr-TR" sz="1800" dirty="0" err="1">
                <a:solidFill>
                  <a:schemeClr val="tx1"/>
                </a:solidFill>
              </a:rPr>
              <a:t>dname</a:t>
            </a:r>
            <a:r>
              <a:rPr lang="tr-TR" sz="1800" dirty="0">
                <a:solidFill>
                  <a:schemeClr val="tx1"/>
                </a:solidFill>
              </a:rPr>
              <a:t> = </a:t>
            </a:r>
            <a:r>
              <a:rPr lang="tr-TR" sz="1800" dirty="0" err="1">
                <a:solidFill>
                  <a:schemeClr val="tx1"/>
                </a:solidFill>
              </a:rPr>
              <a:t>bolum_ismi</a:t>
            </a:r>
            <a:r>
              <a:rPr lang="tr-TR" sz="18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	SELECT </a:t>
            </a:r>
            <a:r>
              <a:rPr lang="tr-TR" sz="1800" dirty="0">
                <a:solidFill>
                  <a:schemeClr val="tx1"/>
                </a:solidFill>
              </a:rPr>
              <a:t>AVG(</a:t>
            </a:r>
            <a:r>
              <a:rPr lang="tr-TR" sz="1800" dirty="0" err="1">
                <a:solidFill>
                  <a:schemeClr val="tx1"/>
                </a:solidFill>
              </a:rPr>
              <a:t>salary</a:t>
            </a:r>
            <a:r>
              <a:rPr lang="tr-TR" sz="1800" dirty="0">
                <a:solidFill>
                  <a:schemeClr val="tx1"/>
                </a:solidFill>
              </a:rPr>
              <a:t>)</a:t>
            </a:r>
            <a:r>
              <a:rPr lang="tr-TR" sz="1800" b="1" dirty="0">
                <a:solidFill>
                  <a:schemeClr val="tx1"/>
                </a:solidFill>
              </a:rPr>
              <a:t> </a:t>
            </a:r>
            <a:r>
              <a:rPr lang="tr-TR" sz="1800" b="1" dirty="0">
                <a:solidFill>
                  <a:srgbClr val="FF0000"/>
                </a:solidFill>
              </a:rPr>
              <a:t>INTO</a:t>
            </a:r>
            <a:r>
              <a:rPr lang="tr-TR" sz="1800" b="1" dirty="0">
                <a:solidFill>
                  <a:schemeClr val="tx1"/>
                </a:solidFill>
              </a:rPr>
              <a:t> </a:t>
            </a:r>
            <a:r>
              <a:rPr lang="tr-TR" sz="1800" dirty="0" err="1">
                <a:solidFill>
                  <a:schemeClr val="tx1"/>
                </a:solidFill>
              </a:rPr>
              <a:t>ger_ort_maas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b="1" dirty="0">
                <a:solidFill>
                  <a:schemeClr val="tx1"/>
                </a:solidFill>
              </a:rPr>
              <a:t>FROM </a:t>
            </a:r>
            <a:r>
              <a:rPr lang="tr-TR" sz="1800" dirty="0">
                <a:solidFill>
                  <a:schemeClr val="tx1"/>
                </a:solidFill>
              </a:rPr>
              <a:t>employee </a:t>
            </a:r>
            <a:r>
              <a:rPr lang="tr-TR" sz="1800" b="1" dirty="0">
                <a:solidFill>
                  <a:schemeClr val="tx1"/>
                </a:solidFill>
              </a:rPr>
              <a:t>WHERE </a:t>
            </a:r>
            <a:r>
              <a:rPr lang="tr-TR" sz="1800" dirty="0">
                <a:solidFill>
                  <a:schemeClr val="tx1"/>
                </a:solidFill>
              </a:rPr>
              <a:t>dno = </a:t>
            </a:r>
            <a:r>
              <a:rPr lang="tr-TR" sz="1800" dirty="0" err="1">
                <a:solidFill>
                  <a:schemeClr val="tx1"/>
                </a:solidFill>
              </a:rPr>
              <a:t>bolum_no</a:t>
            </a:r>
            <a:r>
              <a:rPr lang="tr-TR" sz="18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	SELECT </a:t>
            </a:r>
            <a:r>
              <a:rPr lang="tr-TR" sz="1800" dirty="0">
                <a:solidFill>
                  <a:schemeClr val="tx1"/>
                </a:solidFill>
              </a:rPr>
              <a:t>SUM(</a:t>
            </a:r>
            <a:r>
              <a:rPr lang="tr-TR" sz="1800" dirty="0" err="1">
                <a:solidFill>
                  <a:schemeClr val="tx1"/>
                </a:solidFill>
              </a:rPr>
              <a:t>salary</a:t>
            </a:r>
            <a:r>
              <a:rPr lang="tr-TR" sz="1800" b="1" dirty="0">
                <a:solidFill>
                  <a:schemeClr val="tx1"/>
                </a:solidFill>
              </a:rPr>
              <a:t>) </a:t>
            </a:r>
            <a:r>
              <a:rPr lang="tr-TR" sz="1800" b="1" dirty="0">
                <a:solidFill>
                  <a:srgbClr val="FF0000"/>
                </a:solidFill>
              </a:rPr>
              <a:t>INTO</a:t>
            </a:r>
            <a:r>
              <a:rPr lang="tr-TR" sz="1800" b="1" dirty="0">
                <a:solidFill>
                  <a:schemeClr val="tx1"/>
                </a:solidFill>
              </a:rPr>
              <a:t> </a:t>
            </a:r>
            <a:r>
              <a:rPr lang="tr-TR" sz="1800" dirty="0" err="1">
                <a:solidFill>
                  <a:schemeClr val="tx1"/>
                </a:solidFill>
              </a:rPr>
              <a:t>kadin_maaslari</a:t>
            </a:r>
            <a:r>
              <a:rPr lang="tr-TR" sz="1800" b="1" dirty="0">
                <a:solidFill>
                  <a:schemeClr val="tx1"/>
                </a:solidFill>
              </a:rPr>
              <a:t> FROM </a:t>
            </a:r>
            <a:r>
              <a:rPr lang="tr-TR" sz="1800" dirty="0">
                <a:solidFill>
                  <a:schemeClr val="tx1"/>
                </a:solidFill>
              </a:rPr>
              <a:t>employee</a:t>
            </a:r>
            <a:r>
              <a:rPr lang="tr-TR" sz="1800" b="1" dirty="0">
                <a:solidFill>
                  <a:schemeClr val="tx1"/>
                </a:solidFill>
              </a:rPr>
              <a:t> WHERE dn</a:t>
            </a:r>
            <a:r>
              <a:rPr lang="tr-TR" sz="1800" dirty="0">
                <a:solidFill>
                  <a:schemeClr val="tx1"/>
                </a:solidFill>
              </a:rPr>
              <a:t>o = </a:t>
            </a:r>
            <a:r>
              <a:rPr lang="tr-TR" sz="1800" dirty="0" err="1">
                <a:solidFill>
                  <a:schemeClr val="tx1"/>
                </a:solidFill>
              </a:rPr>
              <a:t>bolum_no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b="1" dirty="0">
                <a:solidFill>
                  <a:schemeClr val="tx1"/>
                </a:solidFill>
              </a:rPr>
              <a:t>AND </a:t>
            </a:r>
            <a:r>
              <a:rPr lang="tr-TR" sz="1800" dirty="0" err="1">
                <a:solidFill>
                  <a:schemeClr val="tx1"/>
                </a:solidFill>
              </a:rPr>
              <a:t>sex</a:t>
            </a:r>
            <a:r>
              <a:rPr lang="tr-TR" sz="1800" dirty="0">
                <a:solidFill>
                  <a:schemeClr val="tx1"/>
                </a:solidFill>
              </a:rPr>
              <a:t> = ‘’F’’;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	IF </a:t>
            </a:r>
            <a:r>
              <a:rPr lang="tr-TR" sz="1800" dirty="0" err="1">
                <a:solidFill>
                  <a:schemeClr val="tx1"/>
                </a:solidFill>
              </a:rPr>
              <a:t>ger_ort_maas</a:t>
            </a:r>
            <a:r>
              <a:rPr lang="tr-TR" sz="1800" dirty="0">
                <a:solidFill>
                  <a:schemeClr val="tx1"/>
                </a:solidFill>
              </a:rPr>
              <a:t> &lt; </a:t>
            </a:r>
            <a:r>
              <a:rPr lang="tr-TR" sz="1800" dirty="0" err="1">
                <a:solidFill>
                  <a:schemeClr val="tx1"/>
                </a:solidFill>
              </a:rPr>
              <a:t>ort_maas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b="1" dirty="0">
                <a:solidFill>
                  <a:schemeClr val="tx1"/>
                </a:solidFill>
              </a:rPr>
              <a:t>AND </a:t>
            </a:r>
            <a:r>
              <a:rPr lang="tr-TR" sz="1800" dirty="0" err="1">
                <a:solidFill>
                  <a:schemeClr val="tx1"/>
                </a:solidFill>
              </a:rPr>
              <a:t>kadin_maaslari</a:t>
            </a:r>
            <a:r>
              <a:rPr lang="tr-TR" sz="1800" dirty="0">
                <a:solidFill>
                  <a:schemeClr val="tx1"/>
                </a:solidFill>
              </a:rPr>
              <a:t> &gt; </a:t>
            </a:r>
            <a:r>
              <a:rPr lang="tr-TR" sz="1800" dirty="0" err="1">
                <a:solidFill>
                  <a:schemeClr val="tx1"/>
                </a:solidFill>
              </a:rPr>
              <a:t>f_top_maas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b="1" dirty="0">
                <a:solidFill>
                  <a:schemeClr val="tx1"/>
                </a:solidFill>
              </a:rPr>
              <a:t>THEN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		UPDATE </a:t>
            </a:r>
            <a:r>
              <a:rPr lang="tr-TR" sz="1800" dirty="0">
                <a:solidFill>
                  <a:schemeClr val="tx1"/>
                </a:solidFill>
              </a:rPr>
              <a:t>employee </a:t>
            </a:r>
            <a:r>
              <a:rPr lang="tr-TR" sz="1800" b="1" dirty="0">
                <a:solidFill>
                  <a:schemeClr val="tx1"/>
                </a:solidFill>
              </a:rPr>
              <a:t>SET </a:t>
            </a:r>
            <a:r>
              <a:rPr lang="tr-TR" sz="1800" dirty="0" err="1">
                <a:solidFill>
                  <a:schemeClr val="tx1"/>
                </a:solidFill>
              </a:rPr>
              <a:t>salary</a:t>
            </a:r>
            <a:r>
              <a:rPr lang="tr-TR" sz="1800" dirty="0">
                <a:solidFill>
                  <a:schemeClr val="tx1"/>
                </a:solidFill>
              </a:rPr>
              <a:t> = </a:t>
            </a:r>
            <a:r>
              <a:rPr lang="tr-TR" sz="1800" dirty="0" err="1">
                <a:solidFill>
                  <a:schemeClr val="tx1"/>
                </a:solidFill>
              </a:rPr>
              <a:t>salary</a:t>
            </a:r>
            <a:r>
              <a:rPr lang="tr-TR" sz="1800" dirty="0">
                <a:solidFill>
                  <a:schemeClr val="tx1"/>
                </a:solidFill>
              </a:rPr>
              <a:t>*</a:t>
            </a:r>
            <a:r>
              <a:rPr lang="tr-TR" sz="1800" dirty="0" err="1">
                <a:solidFill>
                  <a:schemeClr val="tx1"/>
                </a:solidFill>
              </a:rPr>
              <a:t>zam_orani</a:t>
            </a:r>
            <a:r>
              <a:rPr lang="tr-TR" sz="1800" dirty="0">
                <a:solidFill>
                  <a:schemeClr val="tx1"/>
                </a:solidFill>
              </a:rPr>
              <a:t>/100 + </a:t>
            </a:r>
            <a:r>
              <a:rPr lang="tr-TR" sz="1800" dirty="0" err="1">
                <a:solidFill>
                  <a:schemeClr val="tx1"/>
                </a:solidFill>
              </a:rPr>
              <a:t>salary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b="1" dirty="0">
                <a:solidFill>
                  <a:schemeClr val="tx1"/>
                </a:solidFill>
              </a:rPr>
              <a:t>WHERE </a:t>
            </a:r>
            <a:r>
              <a:rPr lang="tr-TR" sz="1800" dirty="0" err="1">
                <a:solidFill>
                  <a:schemeClr val="tx1"/>
                </a:solidFill>
              </a:rPr>
              <a:t>ssn</a:t>
            </a:r>
            <a:r>
              <a:rPr lang="tr-TR" sz="1800" b="1" dirty="0">
                <a:solidFill>
                  <a:schemeClr val="tx1"/>
                </a:solidFill>
              </a:rPr>
              <a:t> IN (SELECT </a:t>
            </a:r>
            <a:r>
              <a:rPr lang="tr-TR" sz="1800" dirty="0" err="1">
                <a:solidFill>
                  <a:schemeClr val="tx1"/>
                </a:solidFill>
              </a:rPr>
              <a:t>essn</a:t>
            </a:r>
            <a:r>
              <a:rPr lang="tr-TR" sz="1800" b="1" dirty="0">
                <a:solidFill>
                  <a:schemeClr val="tx1"/>
                </a:solidFill>
              </a:rPr>
              <a:t> FROM </a:t>
            </a:r>
            <a:r>
              <a:rPr lang="tr-TR" sz="1800" dirty="0">
                <a:solidFill>
                  <a:schemeClr val="tx1"/>
                </a:solidFill>
              </a:rPr>
              <a:t>employee, </a:t>
            </a:r>
            <a:r>
              <a:rPr lang="tr-TR" sz="1800" dirty="0" err="1">
                <a:solidFill>
                  <a:schemeClr val="tx1"/>
                </a:solidFill>
              </a:rPr>
              <a:t>works_</a:t>
            </a:r>
            <a:r>
              <a:rPr lang="tr-TR" sz="1800" b="1" dirty="0" err="1">
                <a:solidFill>
                  <a:schemeClr val="tx1"/>
                </a:solidFill>
              </a:rPr>
              <a:t>on</a:t>
            </a:r>
            <a:r>
              <a:rPr lang="tr-TR" sz="1800" b="1" dirty="0">
                <a:solidFill>
                  <a:schemeClr val="tx1"/>
                </a:solidFill>
              </a:rPr>
              <a:t> WHERE 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			</a:t>
            </a:r>
            <a:r>
              <a:rPr lang="tr-TR" sz="1800" dirty="0" err="1">
                <a:solidFill>
                  <a:schemeClr val="tx1"/>
                </a:solidFill>
              </a:rPr>
              <a:t>ssn</a:t>
            </a:r>
            <a:r>
              <a:rPr lang="tr-TR" sz="1800" dirty="0">
                <a:solidFill>
                  <a:schemeClr val="tx1"/>
                </a:solidFill>
              </a:rPr>
              <a:t> = </a:t>
            </a:r>
            <a:r>
              <a:rPr lang="tr-TR" sz="1800" dirty="0" err="1">
                <a:solidFill>
                  <a:schemeClr val="tx1"/>
                </a:solidFill>
              </a:rPr>
              <a:t>essn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b="1" dirty="0">
                <a:solidFill>
                  <a:schemeClr val="tx1"/>
                </a:solidFill>
              </a:rPr>
              <a:t>AND </a:t>
            </a:r>
            <a:r>
              <a:rPr lang="tr-TR" sz="1800" dirty="0">
                <a:solidFill>
                  <a:schemeClr val="tx1"/>
                </a:solidFill>
              </a:rPr>
              <a:t>dno = </a:t>
            </a:r>
            <a:r>
              <a:rPr lang="tr-TR" sz="1800" dirty="0" err="1">
                <a:solidFill>
                  <a:schemeClr val="tx1"/>
                </a:solidFill>
              </a:rPr>
              <a:t>bolum_no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tr-TR" sz="1800" b="1" dirty="0">
                <a:solidFill>
                  <a:schemeClr val="tx1"/>
                </a:solidFill>
              </a:rPr>
              <a:t>GROUP BY </a:t>
            </a:r>
            <a:r>
              <a:rPr lang="tr-TR" sz="1800" dirty="0" err="1">
                <a:solidFill>
                  <a:schemeClr val="tx1"/>
                </a:solidFill>
              </a:rPr>
              <a:t>essn</a:t>
            </a:r>
            <a:r>
              <a:rPr lang="tr-TR" sz="1800" b="1" dirty="0">
                <a:solidFill>
                  <a:schemeClr val="tx1"/>
                </a:solidFill>
              </a:rPr>
              <a:t> HAVING </a:t>
            </a:r>
            <a:r>
              <a:rPr lang="tr-TR" sz="1800" dirty="0">
                <a:solidFill>
                  <a:schemeClr val="tx1"/>
                </a:solidFill>
              </a:rPr>
              <a:t>COUNT(*) &gt; 1</a:t>
            </a:r>
            <a:r>
              <a:rPr lang="tr-TR" sz="1800" b="1" dirty="0">
                <a:solidFill>
                  <a:schemeClr val="tx1"/>
                </a:solidFill>
              </a:rPr>
              <a:t>);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	END IF;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END;</a:t>
            </a:r>
          </a:p>
          <a:p>
            <a:pPr marL="0" indent="0">
              <a:buNone/>
            </a:pPr>
            <a:r>
              <a:rPr lang="tr-TR" sz="1800" b="1" dirty="0">
                <a:solidFill>
                  <a:schemeClr val="tx1"/>
                </a:solidFill>
              </a:rPr>
              <a:t>'LANGUAGE </a:t>
            </a:r>
            <a:r>
              <a:rPr lang="tr-TR" sz="1800" b="1" dirty="0" err="1">
                <a:solidFill>
                  <a:schemeClr val="tx1"/>
                </a:solidFill>
              </a:rPr>
              <a:t>plpgsql</a:t>
            </a:r>
            <a:r>
              <a:rPr lang="tr-TR" sz="1800" b="1" dirty="0">
                <a:solidFill>
                  <a:schemeClr val="tx1"/>
                </a:solidFill>
              </a:rPr>
              <a:t>;</a:t>
            </a:r>
            <a:endParaRPr lang="tr-TR" sz="1800" dirty="0">
              <a:solidFill>
                <a:schemeClr val="tx1"/>
              </a:solidFill>
            </a:endParaRPr>
          </a:p>
          <a:p>
            <a:endParaRPr lang="tr-T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9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048000" y="282883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3200" b="1" dirty="0" smtClean="0"/>
              <a:t>SABIRLA DİNLEDİĞİNİZ İÇİN TEŞEKKÜRLER..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407431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951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PL/</a:t>
            </a:r>
            <a:r>
              <a:rPr lang="tr-TR" b="1" dirty="0" err="1"/>
              <a:t>pgSQL</a:t>
            </a:r>
            <a:r>
              <a:rPr lang="tr-TR" b="1" dirty="0"/>
              <a:t> Avantajları: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Fonksiyonlar ve </a:t>
            </a:r>
            <a:r>
              <a:rPr lang="tr-TR" dirty="0" err="1">
                <a:solidFill>
                  <a:schemeClr val="tx1"/>
                </a:solidFill>
              </a:rPr>
              <a:t>trigger’lar</a:t>
            </a:r>
            <a:r>
              <a:rPr lang="tr-TR" dirty="0">
                <a:solidFill>
                  <a:schemeClr val="tx1"/>
                </a:solidFill>
              </a:rPr>
              <a:t> oluşturulabilir.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Döngüsel ve koşula bağlı işlem adımları daha kolay yapılabilir. (</a:t>
            </a:r>
            <a:r>
              <a:rPr lang="tr-TR" dirty="0" err="1">
                <a:solidFill>
                  <a:schemeClr val="tx1"/>
                </a:solidFill>
              </a:rPr>
              <a:t>while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for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if</a:t>
            </a:r>
            <a:r>
              <a:rPr lang="tr-TR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Karmaşık sorgulamalar ve hesaplamalar yapılabilir.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Kullanıcının kendi amacına yönelik fonksiyon yazması sağlanabilir.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PL/</a:t>
            </a:r>
            <a:r>
              <a:rPr lang="tr-TR" dirty="0" err="1">
                <a:solidFill>
                  <a:schemeClr val="tx1"/>
                </a:solidFill>
              </a:rPr>
              <a:t>pgSQL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SQL’in</a:t>
            </a:r>
            <a:r>
              <a:rPr lang="tr-TR" dirty="0">
                <a:solidFill>
                  <a:schemeClr val="tx1"/>
                </a:solidFill>
              </a:rPr>
              <a:t> tüm veri tipi, operatör ve hazır fonksiyonlarını tanır ve kullanabilir.</a:t>
            </a:r>
          </a:p>
          <a:p>
            <a:pPr marL="0" indent="0">
              <a:buNone/>
            </a:pP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84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9817"/>
          </a:xfrm>
        </p:spPr>
        <p:txBody>
          <a:bodyPr/>
          <a:lstStyle/>
          <a:p>
            <a:r>
              <a:rPr lang="tr-TR" dirty="0"/>
              <a:t>PL/</a:t>
            </a:r>
            <a:r>
              <a:rPr lang="tr-TR" dirty="0" err="1"/>
              <a:t>pgSQL</a:t>
            </a:r>
            <a:r>
              <a:rPr lang="tr-TR" dirty="0"/>
              <a:t> Fonksiyon Dönüş Tipleri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635617"/>
            <a:ext cx="9601200" cy="423178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PL/</a:t>
            </a:r>
            <a:r>
              <a:rPr lang="tr-TR" dirty="0" err="1">
                <a:solidFill>
                  <a:schemeClr val="tx1"/>
                </a:solidFill>
              </a:rPr>
              <a:t>pgSQL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tek bir değer döndürmek zorunda değildir</a:t>
            </a:r>
            <a:r>
              <a:rPr lang="tr-TR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Birden fazla dönüş yapılacaksa </a:t>
            </a:r>
            <a:r>
              <a:rPr lang="tr-TR" dirty="0">
                <a:solidFill>
                  <a:srgbClr val="FF0000"/>
                </a:solidFill>
              </a:rPr>
              <a:t>«</a:t>
            </a:r>
            <a:r>
              <a:rPr lang="tr-TR" dirty="0" err="1" smtClean="0">
                <a:solidFill>
                  <a:srgbClr val="FF0000"/>
                </a:solidFill>
              </a:rPr>
              <a:t>out</a:t>
            </a:r>
            <a:r>
              <a:rPr lang="tr-TR" dirty="0" smtClean="0">
                <a:solidFill>
                  <a:srgbClr val="FF0000"/>
                </a:solidFill>
              </a:rPr>
              <a:t>» </a:t>
            </a:r>
            <a:r>
              <a:rPr lang="tr-TR" dirty="0">
                <a:solidFill>
                  <a:schemeClr val="tx1"/>
                </a:solidFill>
              </a:rPr>
              <a:t>anahtar sözlüğü kullanılır.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PL/</a:t>
            </a:r>
            <a:r>
              <a:rPr lang="tr-TR" dirty="0" err="1">
                <a:solidFill>
                  <a:schemeClr val="tx1"/>
                </a:solidFill>
              </a:rPr>
              <a:t>pgSQL</a:t>
            </a:r>
            <a:r>
              <a:rPr lang="tr-TR" dirty="0">
                <a:solidFill>
                  <a:schemeClr val="tx1"/>
                </a:solidFill>
              </a:rPr>
              <a:t> fonksiyonları </a:t>
            </a:r>
            <a:r>
              <a:rPr lang="tr-TR" b="1" dirty="0">
                <a:solidFill>
                  <a:srgbClr val="FF0000"/>
                </a:solidFill>
              </a:rPr>
              <a:t>basit tipte </a:t>
            </a:r>
            <a:r>
              <a:rPr lang="tr-TR" dirty="0">
                <a:solidFill>
                  <a:schemeClr val="tx1"/>
                </a:solidFill>
              </a:rPr>
              <a:t>veri döndürebilecekleri gibi </a:t>
            </a:r>
            <a:r>
              <a:rPr lang="tr-TR" b="1" dirty="0">
                <a:solidFill>
                  <a:srgbClr val="FF0000"/>
                </a:solidFill>
              </a:rPr>
              <a:t>birleşik (</a:t>
            </a:r>
            <a:r>
              <a:rPr lang="tr-TR" b="1" dirty="0" err="1">
                <a:solidFill>
                  <a:srgbClr val="FF0000"/>
                </a:solidFill>
              </a:rPr>
              <a:t>composit</a:t>
            </a:r>
            <a:r>
              <a:rPr lang="tr-TR" b="1" dirty="0">
                <a:solidFill>
                  <a:srgbClr val="FF0000"/>
                </a:solidFill>
              </a:rPr>
              <a:t>)</a:t>
            </a:r>
            <a:r>
              <a:rPr lang="tr-TR" dirty="0">
                <a:solidFill>
                  <a:schemeClr val="tx1"/>
                </a:solidFill>
              </a:rPr>
              <a:t> bir veri de döndürebilirler.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Ya da bir sonuç kümesinin (tablosunun) adresini gösteren bir </a:t>
            </a:r>
            <a:r>
              <a:rPr lang="tr-TR" b="1" dirty="0">
                <a:solidFill>
                  <a:srgbClr val="FF0000"/>
                </a:solidFill>
              </a:rPr>
              <a:t>işaretçi (</a:t>
            </a:r>
            <a:r>
              <a:rPr lang="tr-TR" b="1" dirty="0" err="1">
                <a:solidFill>
                  <a:srgbClr val="FF0000"/>
                </a:solidFill>
              </a:rPr>
              <a:t>pointer</a:t>
            </a:r>
            <a:r>
              <a:rPr lang="tr-TR" b="1" dirty="0">
                <a:solidFill>
                  <a:srgbClr val="FF0000"/>
                </a:solidFill>
              </a:rPr>
              <a:t>) </a:t>
            </a:r>
            <a:r>
              <a:rPr lang="tr-TR" dirty="0">
                <a:solidFill>
                  <a:schemeClr val="tx1"/>
                </a:solidFill>
              </a:rPr>
              <a:t>döndürebilir.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Bütün fonksiyonlar da değer döndürmek zorunda değildir </a:t>
            </a:r>
            <a:r>
              <a:rPr lang="tr-TR" b="1" dirty="0" smtClean="0">
                <a:solidFill>
                  <a:srgbClr val="FF0000"/>
                </a:solidFill>
              </a:rPr>
              <a:t>(</a:t>
            </a:r>
            <a:r>
              <a:rPr lang="tr-TR" b="1" dirty="0" err="1" smtClean="0">
                <a:solidFill>
                  <a:srgbClr val="FF0000"/>
                </a:solidFill>
              </a:rPr>
              <a:t>return</a:t>
            </a:r>
            <a:r>
              <a:rPr lang="tr-TR" b="1" dirty="0">
                <a:solidFill>
                  <a:srgbClr val="FF0000"/>
                </a:solidFill>
              </a:rPr>
              <a:t>, </a:t>
            </a:r>
            <a:r>
              <a:rPr lang="tr-TR" b="1" dirty="0" err="1">
                <a:solidFill>
                  <a:srgbClr val="FF0000"/>
                </a:solidFill>
              </a:rPr>
              <a:t>return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void</a:t>
            </a:r>
            <a:r>
              <a:rPr lang="tr-TR" b="1" dirty="0" smtClean="0">
                <a:solidFill>
                  <a:srgbClr val="FF0000"/>
                </a:solidFill>
              </a:rPr>
              <a:t> ).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19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965915"/>
            <a:ext cx="9601200" cy="4901485"/>
          </a:xfrm>
        </p:spPr>
        <p:txBody>
          <a:bodyPr/>
          <a:lstStyle/>
          <a:p>
            <a:r>
              <a:rPr lang="es-ES" sz="2800" dirty="0"/>
              <a:t>Standart postgreSQL'de prosedürel bir dili kullanmadan önce bu dili oluşturmalıyız</a:t>
            </a:r>
            <a:r>
              <a:rPr lang="es-ES" sz="2800" dirty="0" smtClean="0"/>
              <a:t>:</a:t>
            </a:r>
            <a:endParaRPr lang="tr-TR" sz="2800" dirty="0" smtClean="0"/>
          </a:p>
          <a:p>
            <a:endParaRPr lang="tr-TR" sz="2800" dirty="0"/>
          </a:p>
          <a:p>
            <a:pPr marL="0" indent="0" algn="ctr">
              <a:buNone/>
            </a:pPr>
            <a:r>
              <a:rPr lang="es-ES" sz="2800" b="1" i="1" dirty="0"/>
              <a:t>"CREATE LANGUAGE plpgsql "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6395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36938"/>
          </a:xfrm>
        </p:spPr>
        <p:txBody>
          <a:bodyPr>
            <a:normAutofit fontScale="90000"/>
          </a:bodyPr>
          <a:lstStyle/>
          <a:p>
            <a:r>
              <a:rPr lang="tr-TR" dirty="0"/>
              <a:t>PL/</a:t>
            </a:r>
            <a:r>
              <a:rPr lang="tr-TR" dirty="0" err="1"/>
              <a:t>pgSQL</a:t>
            </a:r>
            <a:r>
              <a:rPr lang="tr-TR" dirty="0"/>
              <a:t> </a:t>
            </a:r>
            <a:r>
              <a:rPr lang="tr-TR" dirty="0" smtClean="0"/>
              <a:t> Fonksiyonların </a:t>
            </a:r>
            <a:r>
              <a:rPr lang="tr-TR" dirty="0" err="1"/>
              <a:t>T</a:t>
            </a:r>
            <a:r>
              <a:rPr lang="tr-TR" dirty="0" err="1" smtClean="0"/>
              <a:t>anımlanmasi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371600" y="1608177"/>
            <a:ext cx="9987566" cy="45848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b="1" dirty="0"/>
              <a:t>CREATE FUNCTION </a:t>
            </a:r>
            <a:r>
              <a:rPr lang="tr-TR" i="1" dirty="0" err="1"/>
              <a:t>fonksiyon_adı</a:t>
            </a:r>
            <a:r>
              <a:rPr lang="tr-TR" i="1" dirty="0"/>
              <a:t> (</a:t>
            </a:r>
            <a:r>
              <a:rPr lang="tr-TR" i="1" dirty="0">
                <a:solidFill>
                  <a:srgbClr val="00B050"/>
                </a:solidFill>
              </a:rPr>
              <a:t>parametre1</a:t>
            </a:r>
            <a:r>
              <a:rPr lang="tr-TR" i="1" dirty="0"/>
              <a:t> </a:t>
            </a:r>
            <a:r>
              <a:rPr lang="tr-TR" i="1" dirty="0">
                <a:solidFill>
                  <a:srgbClr val="FF0000"/>
                </a:solidFill>
              </a:rPr>
              <a:t>tipi</a:t>
            </a:r>
            <a:r>
              <a:rPr lang="tr-TR" i="1" dirty="0"/>
              <a:t>, </a:t>
            </a:r>
            <a:r>
              <a:rPr lang="tr-TR" sz="2100" i="1" dirty="0">
                <a:solidFill>
                  <a:srgbClr val="00B050"/>
                </a:solidFill>
              </a:rPr>
              <a:t>parametre2 </a:t>
            </a:r>
            <a:r>
              <a:rPr lang="tr-TR" sz="2100" i="1" dirty="0">
                <a:solidFill>
                  <a:srgbClr val="FF0000"/>
                </a:solidFill>
              </a:rPr>
              <a:t>tipi</a:t>
            </a:r>
            <a:r>
              <a:rPr lang="tr-TR" i="1" dirty="0"/>
              <a:t>,..., [</a:t>
            </a:r>
            <a:r>
              <a:rPr lang="tr-TR" i="1" dirty="0" err="1"/>
              <a:t>out</a:t>
            </a:r>
            <a:r>
              <a:rPr lang="tr-TR" i="1" dirty="0"/>
              <a:t>] </a:t>
            </a:r>
            <a:r>
              <a:rPr lang="tr-TR" i="1" dirty="0" err="1"/>
              <a:t>parametreN</a:t>
            </a:r>
            <a:r>
              <a:rPr lang="tr-TR" i="1" dirty="0"/>
              <a:t> </a:t>
            </a:r>
            <a:r>
              <a:rPr lang="tr-TR" i="1" dirty="0">
                <a:solidFill>
                  <a:srgbClr val="FF0000"/>
                </a:solidFill>
              </a:rPr>
              <a:t>tipi</a:t>
            </a:r>
            <a:r>
              <a:rPr lang="tr-TR" i="1" dirty="0"/>
              <a:t> ) 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[RETURNS </a:t>
            </a:r>
            <a:r>
              <a:rPr lang="en-US" i="1" dirty="0" err="1">
                <a:solidFill>
                  <a:srgbClr val="FF0000"/>
                </a:solidFill>
              </a:rPr>
              <a:t>çıktının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veri</a:t>
            </a:r>
            <a:r>
              <a:rPr lang="en-US" i="1" dirty="0">
                <a:solidFill>
                  <a:srgbClr val="FF0000"/>
                </a:solidFill>
              </a:rPr>
              <a:t> tipi</a:t>
            </a:r>
            <a:r>
              <a:rPr lang="en-US" i="1" dirty="0"/>
              <a:t>] </a:t>
            </a:r>
            <a:r>
              <a:rPr lang="en-US" b="1" dirty="0"/>
              <a:t>AS [$$] ['] </a:t>
            </a:r>
            <a:r>
              <a:rPr lang="en-US" dirty="0"/>
              <a:t>	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b="1" dirty="0"/>
              <a:t>DECLARE 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i="1" dirty="0"/>
              <a:t>tanımlamalar; </a:t>
            </a:r>
          </a:p>
          <a:p>
            <a:pPr marL="0" indent="0">
              <a:buNone/>
            </a:pPr>
            <a:r>
              <a:rPr lang="tr-TR" b="1" dirty="0"/>
              <a:t>BEGIN 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i="1" dirty="0"/>
              <a:t>komutlar;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b="1" dirty="0"/>
              <a:t>[RETURN] </a:t>
            </a:r>
            <a:r>
              <a:rPr lang="tr-TR" i="1" dirty="0"/>
              <a:t>[çıktı değeri;] ..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b="1" dirty="0"/>
              <a:t>EXCEPTION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i="1" dirty="0"/>
              <a:t>kural dışı durumlar; 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b="1" dirty="0"/>
              <a:t>END;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b="1" dirty="0"/>
              <a:t>[$$] ['] LANGUAGE </a:t>
            </a:r>
            <a:r>
              <a:rPr lang="tr-TR" b="1" dirty="0" err="1"/>
              <a:t>plpgsql</a:t>
            </a:r>
            <a:r>
              <a:rPr lang="tr-TR" b="1" dirty="0"/>
              <a:t>;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29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DECLARE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378039"/>
            <a:ext cx="9601200" cy="4489361"/>
          </a:xfrm>
        </p:spPr>
        <p:txBody>
          <a:bodyPr/>
          <a:lstStyle/>
          <a:p>
            <a:pPr>
              <a:buNone/>
            </a:pPr>
            <a:r>
              <a:rPr lang="tr-TR" b="1" dirty="0"/>
              <a:t>DECLARE</a:t>
            </a:r>
            <a:r>
              <a:rPr lang="tr-TR" dirty="0"/>
              <a:t> 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sz="2400" dirty="0" smtClean="0">
                <a:solidFill>
                  <a:srgbClr val="00B050"/>
                </a:solidFill>
              </a:rPr>
              <a:t>isim</a:t>
            </a:r>
            <a:r>
              <a:rPr lang="tr-TR" sz="2400" dirty="0" smtClean="0"/>
              <a:t> </a:t>
            </a:r>
            <a:r>
              <a:rPr lang="tr-TR" sz="2400" dirty="0">
                <a:solidFill>
                  <a:srgbClr val="FF0000"/>
                </a:solidFill>
              </a:rPr>
              <a:t>tür</a:t>
            </a:r>
            <a:r>
              <a:rPr lang="tr-TR" sz="2400" dirty="0"/>
              <a:t> := </a:t>
            </a:r>
            <a:r>
              <a:rPr lang="tr-TR" sz="2400" dirty="0" err="1"/>
              <a:t>ilk_değer</a:t>
            </a:r>
            <a:r>
              <a:rPr lang="tr-TR" sz="2400" dirty="0"/>
              <a:t>;</a:t>
            </a:r>
          </a:p>
          <a:p>
            <a:pPr>
              <a:buNone/>
            </a:pPr>
            <a:endParaRPr lang="tr-TR" dirty="0"/>
          </a:p>
          <a:p>
            <a:r>
              <a:rPr lang="tr-TR" dirty="0" err="1"/>
              <a:t>user_id</a:t>
            </a:r>
            <a:r>
              <a:rPr lang="tr-TR" dirty="0"/>
              <a:t>      INTEGER;</a:t>
            </a:r>
          </a:p>
          <a:p>
            <a:r>
              <a:rPr lang="tr-TR" dirty="0" err="1"/>
              <a:t>quantity</a:t>
            </a:r>
            <a:r>
              <a:rPr lang="tr-TR" dirty="0"/>
              <a:t>    NUMERIC;</a:t>
            </a:r>
          </a:p>
          <a:p>
            <a:r>
              <a:rPr lang="tr-TR" dirty="0" err="1"/>
              <a:t>url</a:t>
            </a:r>
            <a:r>
              <a:rPr lang="tr-TR" dirty="0"/>
              <a:t>             VARCHAR(20);</a:t>
            </a:r>
          </a:p>
          <a:p>
            <a:r>
              <a:rPr lang="tr-TR" dirty="0" err="1"/>
              <a:t>my_var</a:t>
            </a:r>
            <a:r>
              <a:rPr lang="tr-TR" dirty="0"/>
              <a:t>      </a:t>
            </a:r>
            <a:r>
              <a:rPr lang="tr-TR" dirty="0" err="1">
                <a:solidFill>
                  <a:srgbClr val="C00000"/>
                </a:solidFill>
              </a:rPr>
              <a:t>tablo</a:t>
            </a:r>
            <a:r>
              <a:rPr lang="tr-TR" dirty="0" err="1"/>
              <a:t>.</a:t>
            </a:r>
            <a:r>
              <a:rPr lang="tr-TR" dirty="0" err="1">
                <a:solidFill>
                  <a:srgbClr val="00B050"/>
                </a:solidFill>
              </a:rPr>
              <a:t>sutunismi</a:t>
            </a:r>
            <a:r>
              <a:rPr lang="tr-TR" dirty="0" err="1">
                <a:solidFill>
                  <a:srgbClr val="0070C0"/>
                </a:solidFill>
              </a:rPr>
              <a:t>%TYPE</a:t>
            </a:r>
            <a:r>
              <a:rPr lang="tr-TR" dirty="0"/>
              <a:t>;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6456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1180"/>
          </a:xfrm>
        </p:spPr>
        <p:txBody>
          <a:bodyPr/>
          <a:lstStyle/>
          <a:p>
            <a:r>
              <a:rPr lang="tr-TR" dirty="0"/>
              <a:t>PL/</a:t>
            </a:r>
            <a:r>
              <a:rPr lang="tr-TR" dirty="0" err="1"/>
              <a:t>pgSQL</a:t>
            </a:r>
            <a:r>
              <a:rPr lang="tr-TR" dirty="0"/>
              <a:t> RETURN ve Dönüş Çeşitleri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738648"/>
            <a:ext cx="9987566" cy="412875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PL/</a:t>
            </a:r>
            <a:r>
              <a:rPr lang="tr-TR" sz="2400" dirty="0" err="1">
                <a:solidFill>
                  <a:schemeClr val="tx1"/>
                </a:solidFill>
              </a:rPr>
              <a:t>pgSQL</a:t>
            </a:r>
            <a:r>
              <a:rPr lang="tr-TR" sz="2400" dirty="0">
                <a:solidFill>
                  <a:schemeClr val="tx1"/>
                </a:solidFill>
              </a:rPr>
              <a:t> fonksiyonundan çıkış için </a:t>
            </a:r>
            <a:r>
              <a:rPr lang="tr-TR" sz="2400" dirty="0">
                <a:solidFill>
                  <a:srgbClr val="FF0000"/>
                </a:solidFill>
              </a:rPr>
              <a:t>«RETURN </a:t>
            </a:r>
            <a:r>
              <a:rPr lang="tr-TR" sz="2400" dirty="0" smtClean="0">
                <a:solidFill>
                  <a:srgbClr val="FF0000"/>
                </a:solidFill>
              </a:rPr>
              <a:t>» </a:t>
            </a:r>
            <a:r>
              <a:rPr lang="tr-TR" sz="2400" dirty="0">
                <a:solidFill>
                  <a:schemeClr val="tx1"/>
                </a:solidFill>
              </a:rPr>
              <a:t>anahtar sözcüğü kullanılır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Eğer </a:t>
            </a:r>
            <a:r>
              <a:rPr lang="tr-TR" sz="2400" dirty="0">
                <a:solidFill>
                  <a:srgbClr val="FF0000"/>
                </a:solidFill>
              </a:rPr>
              <a:t>parametre döndürülmeyecekse </a:t>
            </a:r>
            <a:r>
              <a:rPr lang="tr-TR" sz="2400" dirty="0">
                <a:solidFill>
                  <a:schemeClr val="tx1"/>
                </a:solidFill>
              </a:rPr>
              <a:t>sadece </a:t>
            </a:r>
            <a:r>
              <a:rPr lang="tr-TR" sz="2400" dirty="0">
                <a:solidFill>
                  <a:srgbClr val="FF0000"/>
                </a:solidFill>
              </a:rPr>
              <a:t>«RETURN» </a:t>
            </a:r>
            <a:r>
              <a:rPr lang="tr-TR" sz="2400" dirty="0">
                <a:solidFill>
                  <a:schemeClr val="tx1"/>
                </a:solidFill>
              </a:rPr>
              <a:t>yazılır. </a:t>
            </a:r>
            <a:endParaRPr lang="tr-TR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sz="2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Veya </a:t>
            </a:r>
            <a:r>
              <a:rPr lang="tr-TR" sz="2400" dirty="0" smtClean="0">
                <a:solidFill>
                  <a:srgbClr val="FF0000"/>
                </a:solidFill>
              </a:rPr>
              <a:t>birden </a:t>
            </a:r>
            <a:r>
              <a:rPr lang="tr-TR" sz="2400" dirty="0">
                <a:solidFill>
                  <a:srgbClr val="FF0000"/>
                </a:solidFill>
              </a:rPr>
              <a:t>çok parametre döndürülecekse «</a:t>
            </a:r>
            <a:r>
              <a:rPr lang="tr-TR" sz="2400" dirty="0" smtClean="0">
                <a:solidFill>
                  <a:srgbClr val="FF0000"/>
                </a:solidFill>
              </a:rPr>
              <a:t>OUT» </a:t>
            </a:r>
            <a:r>
              <a:rPr lang="tr-TR" sz="2400" dirty="0">
                <a:solidFill>
                  <a:schemeClr val="tx1"/>
                </a:solidFill>
              </a:rPr>
              <a:t>anahtar sözcüğü kullanılabilir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FF0000"/>
                </a:solidFill>
              </a:rPr>
              <a:t>«</a:t>
            </a:r>
            <a:r>
              <a:rPr lang="tr-TR" sz="2400" dirty="0" smtClean="0">
                <a:solidFill>
                  <a:srgbClr val="FF0000"/>
                </a:solidFill>
              </a:rPr>
              <a:t>OUT» </a:t>
            </a:r>
            <a:r>
              <a:rPr lang="tr-TR" sz="2400" dirty="0">
                <a:solidFill>
                  <a:schemeClr val="tx1"/>
                </a:solidFill>
              </a:rPr>
              <a:t>veya </a:t>
            </a:r>
            <a:r>
              <a:rPr lang="tr-TR" sz="2400" dirty="0">
                <a:solidFill>
                  <a:srgbClr val="FF0000"/>
                </a:solidFill>
              </a:rPr>
              <a:t>«RETURN VOID» </a:t>
            </a:r>
            <a:r>
              <a:rPr lang="tr-TR" sz="2400" dirty="0">
                <a:solidFill>
                  <a:schemeClr val="tx1"/>
                </a:solidFill>
              </a:rPr>
              <a:t>olmayan fonksiyonlarda </a:t>
            </a:r>
            <a:r>
              <a:rPr lang="tr-TR" sz="2400" dirty="0">
                <a:solidFill>
                  <a:srgbClr val="FF0000"/>
                </a:solidFill>
              </a:rPr>
              <a:t>«RETURN» </a:t>
            </a:r>
            <a:r>
              <a:rPr lang="tr-TR" sz="2400" dirty="0">
                <a:solidFill>
                  <a:schemeClr val="tx1"/>
                </a:solidFill>
              </a:rPr>
              <a:t>ifadesi olmak zorundadır. Yoksa çalışma sırasında hata ile karşılaşılır.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4290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TM10001105[[fn=Kırpma]]</Template>
  <TotalTime>2796</TotalTime>
  <Words>993</Words>
  <Application>Microsoft Macintosh PowerPoint</Application>
  <PresentationFormat>Custom</PresentationFormat>
  <Paragraphs>316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Crop</vt:lpstr>
      <vt:lpstr>VeriTabanı Dersi 6. Laboratuvarı 18.11.2019</vt:lpstr>
      <vt:lpstr>Laboratuvar Programı</vt:lpstr>
      <vt:lpstr>PostgreSQL Fonksiyonel Dilleri</vt:lpstr>
      <vt:lpstr>PL/pgSQL Avantajları: </vt:lpstr>
      <vt:lpstr>PL/pgSQL Fonksiyon Dönüş Tipleri</vt:lpstr>
      <vt:lpstr>PowerPoint Presentation</vt:lpstr>
      <vt:lpstr>PL/pgSQL  Fonksiyonların Tanımlanmasi</vt:lpstr>
      <vt:lpstr>DECLARE</vt:lpstr>
      <vt:lpstr>PL/pgSQL RETURN ve Dönüş Çeşitleri</vt:lpstr>
      <vt:lpstr>Örnek – 1 </vt:lpstr>
      <vt:lpstr>Örnek – 1 </vt:lpstr>
      <vt:lpstr>Fonksiyonun çalıştırılması ve Silinmesi</vt:lpstr>
      <vt:lpstr>Yardımcı örnek</vt:lpstr>
      <vt:lpstr>Örnek – 2 </vt:lpstr>
      <vt:lpstr>PowerPoint Presentation</vt:lpstr>
      <vt:lpstr>Örnek – 1 (return’süz yazılımı)</vt:lpstr>
      <vt:lpstr>Örnek – 3 </vt:lpstr>
      <vt:lpstr>Yardımcı örnek</vt:lpstr>
      <vt:lpstr>Örnek – 4 </vt:lpstr>
      <vt:lpstr>PowerPoint Presentation</vt:lpstr>
      <vt:lpstr>PowerPoint Presentation</vt:lpstr>
      <vt:lpstr>«IF» Koşulu Tanımı: </vt:lpstr>
      <vt:lpstr>IF-ELSIF-ELSE örnek</vt:lpstr>
      <vt:lpstr>«CASE» Tanımı: </vt:lpstr>
      <vt:lpstr>CASE örnek</vt:lpstr>
      <vt:lpstr>CASE örnek</vt:lpstr>
      <vt:lpstr>«WHILE» Tanımı: </vt:lpstr>
      <vt:lpstr>For döngüsü</vt:lpstr>
      <vt:lpstr>PowerPoint Presentation</vt:lpstr>
      <vt:lpstr>Örnek – 5 </vt:lpstr>
      <vt:lpstr>Örnek – 6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VeriTabanı Dersi 1. Laboratuvarı</dc:title>
  <dc:creator>ny</dc:creator>
  <cp:lastModifiedBy>Elçin Güveyi</cp:lastModifiedBy>
  <cp:revision>108</cp:revision>
  <dcterms:created xsi:type="dcterms:W3CDTF">2019-09-28T15:16:28Z</dcterms:created>
  <dcterms:modified xsi:type="dcterms:W3CDTF">2019-11-18T13:43:10Z</dcterms:modified>
</cp:coreProperties>
</file>