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41"/>
  </p:notesMasterIdLst>
  <p:handoutMasterIdLst>
    <p:handoutMasterId r:id="rId42"/>
  </p:handoutMasterIdLst>
  <p:sldIdLst>
    <p:sldId id="256" r:id="rId2"/>
    <p:sldId id="350" r:id="rId3"/>
    <p:sldId id="355" r:id="rId4"/>
    <p:sldId id="356" r:id="rId5"/>
    <p:sldId id="357" r:id="rId6"/>
    <p:sldId id="353" r:id="rId7"/>
    <p:sldId id="354" r:id="rId8"/>
    <p:sldId id="360" r:id="rId9"/>
    <p:sldId id="361" r:id="rId10"/>
    <p:sldId id="362" r:id="rId11"/>
    <p:sldId id="363" r:id="rId12"/>
    <p:sldId id="359" r:id="rId13"/>
    <p:sldId id="365" r:id="rId14"/>
    <p:sldId id="386" r:id="rId15"/>
    <p:sldId id="366" r:id="rId16"/>
    <p:sldId id="367" r:id="rId17"/>
    <p:sldId id="368" r:id="rId18"/>
    <p:sldId id="369" r:id="rId19"/>
    <p:sldId id="370" r:id="rId20"/>
    <p:sldId id="364" r:id="rId21"/>
    <p:sldId id="371" r:id="rId22"/>
    <p:sldId id="372" r:id="rId23"/>
    <p:sldId id="373" r:id="rId24"/>
    <p:sldId id="374" r:id="rId25"/>
    <p:sldId id="375" r:id="rId26"/>
    <p:sldId id="377" r:id="rId27"/>
    <p:sldId id="376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17" r:id="rId37"/>
    <p:sldId id="323" r:id="rId38"/>
    <p:sldId id="324" r:id="rId39"/>
    <p:sldId id="322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FFFF"/>
    <a:srgbClr val="CC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EBD700-551C-44BC-BB81-33218C0C1C8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944025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430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819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noProof="0"/>
              <a:t>Click to edit Master text styles</a:t>
            </a:r>
          </a:p>
          <a:p>
            <a:pPr lvl="1"/>
            <a:r>
              <a:rPr lang="en-US" altLang="tr-TR" noProof="0"/>
              <a:t>Second level</a:t>
            </a:r>
          </a:p>
          <a:p>
            <a:pPr lvl="2"/>
            <a:r>
              <a:rPr lang="en-US" altLang="tr-TR" noProof="0"/>
              <a:t>Third level</a:t>
            </a:r>
          </a:p>
          <a:p>
            <a:pPr lvl="3"/>
            <a:r>
              <a:rPr lang="en-US" altLang="tr-TR" noProof="0"/>
              <a:t>Fourth level</a:t>
            </a:r>
          </a:p>
          <a:p>
            <a:pPr lvl="4"/>
            <a:r>
              <a:rPr lang="en-US" altLang="tr-TR" noProof="0"/>
              <a:t>Fifth level</a:t>
            </a:r>
          </a:p>
        </p:txBody>
      </p:sp>
      <p:sp>
        <p:nvSpPr>
          <p:cNvPr id="430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430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07FF769-6BDD-4D0F-9293-0957A8C9C80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38637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483744A-3970-4137-A4D5-DB1B516AEDB7}" type="slidenum">
              <a:rPr lang="en-US" altLang="tr-TR" sz="1200" smtClean="0"/>
              <a:pPr/>
              <a:t>1</a:t>
            </a:fld>
            <a:endParaRPr lang="en-US" altLang="tr-TR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5265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7FF769-6BDD-4D0F-9293-0957A8C9C807}" type="slidenum">
              <a:rPr lang="en-US" altLang="tr-TR" smtClean="0"/>
              <a:pPr>
                <a:defRPr/>
              </a:pPr>
              <a:t>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65369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7FF769-6BDD-4D0F-9293-0957A8C9C807}" type="slidenum">
              <a:rPr lang="en-US" altLang="tr-TR" smtClean="0"/>
              <a:pPr>
                <a:defRPr/>
              </a:pPr>
              <a:t>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86681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7FF769-6BDD-4D0F-9293-0957A8C9C807}" type="slidenum">
              <a:rPr lang="en-US" altLang="tr-TR" smtClean="0"/>
              <a:pPr>
                <a:defRPr/>
              </a:pPr>
              <a:t>13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34965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7FF769-6BDD-4D0F-9293-0957A8C9C807}" type="slidenum">
              <a:rPr lang="en-US" altLang="tr-TR" smtClean="0"/>
              <a:pPr>
                <a:defRPr/>
              </a:pPr>
              <a:t>33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7437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8993A-2FB3-4C88-8EDD-8C9CCD6DC02E}" type="datetime1">
              <a:rPr lang="tr-TR" altLang="tr-TR" smtClean="0"/>
              <a:t>17.05.2021</a:t>
            </a:fld>
            <a:endParaRPr lang="en-US" alt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91AC1-A74D-446B-B893-B024E5C5404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9295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4E918-5BF4-4394-AB36-1071585899C9}" type="datetime1">
              <a:rPr lang="tr-TR" altLang="tr-TR" smtClean="0"/>
              <a:t>17.05.2021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2415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9513D-AE27-4F3E-8444-13EA619BCF51}" type="datetime1">
              <a:rPr lang="tr-TR" altLang="tr-TR" smtClean="0"/>
              <a:t>17.05.2021</a:t>
            </a:fld>
            <a:endParaRPr lang="tr-TR" altLang="tr-T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1866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CC2BC-3B24-47FC-ABAE-6A6B921ADDC1}" type="datetime1">
              <a:rPr lang="tr-TR" altLang="tr-TR" smtClean="0"/>
              <a:t>17.05.2021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712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52A7-8B13-4253-9E65-5BC6CF2E6DC7}" type="datetime1">
              <a:rPr lang="tr-TR" altLang="tr-TR" smtClean="0"/>
              <a:t>17.05.2021</a:t>
            </a:fld>
            <a:endParaRPr lang="tr-TR" alt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6609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432F-DEDB-418F-A3BF-012CF330B845}" type="datetime1">
              <a:rPr lang="tr-TR" altLang="tr-TR" smtClean="0"/>
              <a:t>17.05.2021</a:t>
            </a:fld>
            <a:endParaRPr lang="tr-TR" alt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9091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59CD2-E1B7-410B-9783-42D375B996F6}" type="datetime1">
              <a:rPr lang="tr-TR" altLang="tr-TR" smtClean="0"/>
              <a:t>17.05.2021</a:t>
            </a:fld>
            <a:endParaRPr lang="tr-TR" alt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3810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6D291-EB7D-4548-B31D-987C625BCDE7}" type="datetime1">
              <a:rPr lang="tr-TR" altLang="tr-TR" smtClean="0"/>
              <a:t>17.05.2021</a:t>
            </a:fld>
            <a:endParaRPr lang="tr-TR" alt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1458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BEFCF-148B-4DBF-B965-2FD5A690CB45}" type="datetime1">
              <a:rPr lang="tr-TR" altLang="tr-TR" smtClean="0"/>
              <a:t>17.05.2021</a:t>
            </a:fld>
            <a:endParaRPr lang="tr-TR" altLang="tr-T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7191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0482443-3799-48C7-BA81-B8AA5323262B}" type="datetime1">
              <a:rPr lang="tr-TR" altLang="tr-TR" smtClean="0"/>
              <a:t>17.05.2021</a:t>
            </a:fld>
            <a:endParaRPr lang="tr-TR" altLang="tr-T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9596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7C7EF-9561-43D1-8228-F164301B0D46}" type="datetime1">
              <a:rPr lang="tr-TR" altLang="tr-TR" smtClean="0"/>
              <a:t>17.05.2021</a:t>
            </a:fld>
            <a:endParaRPr lang="tr-TR" altLang="tr-T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568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3115F1-4E24-40BC-8480-DEC132129216}" type="datetime1">
              <a:rPr lang="tr-TR" altLang="tr-TR" smtClean="0"/>
              <a:t>17.05.2021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tr-TR" alt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1" r:id="rId2"/>
    <p:sldLayoutId id="2147483957" r:id="rId3"/>
    <p:sldLayoutId id="2147483952" r:id="rId4"/>
    <p:sldLayoutId id="2147483953" r:id="rId5"/>
    <p:sldLayoutId id="2147483954" r:id="rId6"/>
    <p:sldLayoutId id="2147483958" r:id="rId7"/>
    <p:sldLayoutId id="2147483959" r:id="rId8"/>
    <p:sldLayoutId id="2147483960" r:id="rId9"/>
    <p:sldLayoutId id="2147483955" r:id="rId10"/>
    <p:sldLayoutId id="2147483961" r:id="rId11"/>
  </p:sldLayoutIdLst>
  <p:hf sldNum="0"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Stochastic_gradient_descen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ochastic_gradient_descent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066800"/>
            <a:ext cx="7742238" cy="3124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5400" dirty="0"/>
              <a:t>Computer Vision</a:t>
            </a:r>
            <a:br>
              <a:rPr lang="tr-TR" altLang="tr-TR" sz="5400" dirty="0"/>
            </a:br>
            <a:r>
              <a:rPr lang="tr-TR" altLang="tr-TR" sz="5400" dirty="0"/>
              <a:t>Prof. Dr. Songül Varlı</a:t>
            </a:r>
            <a:br>
              <a:rPr lang="tr-TR" altLang="tr-TR" sz="5400" dirty="0"/>
            </a:br>
            <a:br>
              <a:rPr lang="tr-TR" altLang="tr-TR" sz="5400" dirty="0"/>
            </a:br>
            <a:r>
              <a:rPr lang="en-US" sz="2400" dirty="0">
                <a:solidFill>
                  <a:schemeClr val="tx1"/>
                </a:solidFill>
              </a:rPr>
              <a:t>Based on notes </a:t>
            </a:r>
            <a:r>
              <a:rPr lang="tr-TR" sz="2400" dirty="0">
                <a:solidFill>
                  <a:schemeClr val="tx1"/>
                </a:solidFill>
              </a:rPr>
              <a:t>of CS231 in Stanford University </a:t>
            </a:r>
            <a:r>
              <a:rPr lang="en-US" sz="2400" dirty="0">
                <a:solidFill>
                  <a:schemeClr val="tx1"/>
                </a:solidFill>
              </a:rPr>
              <a:t>from Andrej </a:t>
            </a:r>
            <a:r>
              <a:rPr lang="en-US" sz="2400" dirty="0" err="1">
                <a:solidFill>
                  <a:schemeClr val="tx1"/>
                </a:solidFill>
              </a:rPr>
              <a:t>Karpathy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Fei-Fei</a:t>
            </a:r>
            <a:r>
              <a:rPr lang="en-US" sz="2400" dirty="0">
                <a:solidFill>
                  <a:schemeClr val="tx1"/>
                </a:solidFill>
              </a:rPr>
              <a:t> Li, Justin Johnson</a:t>
            </a:r>
            <a:endParaRPr lang="en-US" altLang="tr-TR" sz="48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8363" y="4191000"/>
            <a:ext cx="7551737" cy="2209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buFont typeface="Wingdings" panose="05000000000000000000" pitchFamily="2" charset="2"/>
              <a:buChar char="w"/>
              <a:defRPr/>
            </a:pPr>
            <a:endParaRPr lang="en-US" altLang="tr-TR" sz="1800" dirty="0"/>
          </a:p>
          <a:p>
            <a:pPr>
              <a:lnSpc>
                <a:spcPct val="80000"/>
              </a:lnSpc>
              <a:defRPr/>
            </a:pPr>
            <a:r>
              <a:rPr lang="tr-TR" altLang="tr-TR" sz="1800" dirty="0"/>
              <a:t>Optımızatıon</a:t>
            </a:r>
          </a:p>
          <a:p>
            <a:pPr>
              <a:lnSpc>
                <a:spcPct val="80000"/>
              </a:lnSpc>
              <a:defRPr/>
            </a:pPr>
            <a:r>
              <a:rPr lang="tr-TR" altLang="tr-TR" sz="1800" dirty="0"/>
              <a:t>Regularızatıon</a:t>
            </a:r>
          </a:p>
          <a:p>
            <a:pPr>
              <a:lnSpc>
                <a:spcPct val="80000"/>
              </a:lnSpc>
              <a:defRPr/>
            </a:pPr>
            <a:r>
              <a:rPr lang="tr-TR" altLang="tr-TR" sz="1800" dirty="0"/>
              <a:t>Dropout</a:t>
            </a:r>
          </a:p>
          <a:p>
            <a:pPr>
              <a:lnSpc>
                <a:spcPct val="80000"/>
              </a:lnSpc>
              <a:defRPr/>
            </a:pPr>
            <a:r>
              <a:rPr lang="tr-TR" altLang="tr-TR" sz="1800" dirty="0"/>
              <a:t>Data augmentatıon</a:t>
            </a:r>
          </a:p>
          <a:p>
            <a:pPr>
              <a:lnSpc>
                <a:spcPct val="80000"/>
              </a:lnSpc>
              <a:defRPr/>
            </a:pPr>
            <a:r>
              <a:rPr lang="tr-TR" altLang="tr-TR" sz="1800" dirty="0"/>
              <a:t>Transfer learnıng</a:t>
            </a:r>
          </a:p>
          <a:p>
            <a:pPr>
              <a:lnSpc>
                <a:spcPct val="80000"/>
              </a:lnSpc>
              <a:defRPr/>
            </a:pPr>
            <a:endParaRPr lang="tr-TR" altLang="tr-TR" sz="1800" dirty="0"/>
          </a:p>
          <a:p>
            <a:pPr>
              <a:lnSpc>
                <a:spcPct val="80000"/>
              </a:lnSpc>
              <a:defRPr/>
            </a:pPr>
            <a:endParaRPr lang="tr-TR" altLang="tr-TR" sz="1800" dirty="0"/>
          </a:p>
          <a:p>
            <a:pPr>
              <a:lnSpc>
                <a:spcPct val="80000"/>
              </a:lnSpc>
              <a:defRPr/>
            </a:pPr>
            <a:endParaRPr lang="en-US" altLang="tr-T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93D6E6A-C9FE-4D70-911F-7FCE929054B9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  <p:pic>
        <p:nvPicPr>
          <p:cNvPr id="20484" name="Shape 12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2540000"/>
            <a:ext cx="11398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Shape 12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2554288"/>
            <a:ext cx="12573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Shape 126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2554288"/>
            <a:ext cx="121126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1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6010" y="1667454"/>
            <a:ext cx="6174557" cy="720590"/>
          </a:xfrm>
          <a:prstGeom prst="rect">
            <a:avLst/>
          </a:prstGeom>
          <a:blipFill rotWithShape="0">
            <a:blip r:embed="rId5"/>
            <a:stretch>
              <a:fillRect l="-987" b="-19492"/>
            </a:stretch>
          </a:blipFill>
          <a:ln>
            <a:noFill/>
          </a:ln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  <p:sp>
        <p:nvSpPr>
          <p:cNvPr id="20488" name="Shape 128"/>
          <p:cNvSpPr txBox="1">
            <a:spLocks noChangeArrowheads="1"/>
          </p:cNvSpPr>
          <p:nvPr/>
        </p:nvSpPr>
        <p:spPr bwMode="auto">
          <a:xfrm>
            <a:off x="238125" y="4016375"/>
            <a:ext cx="13144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cat</a:t>
            </a:r>
          </a:p>
        </p:txBody>
      </p:sp>
      <p:sp>
        <p:nvSpPr>
          <p:cNvPr id="20489" name="Shape 129"/>
          <p:cNvSpPr txBox="1">
            <a:spLocks noChangeArrowheads="1"/>
          </p:cNvSpPr>
          <p:nvPr/>
        </p:nvSpPr>
        <p:spPr bwMode="auto">
          <a:xfrm>
            <a:off x="252413" y="5432425"/>
            <a:ext cx="13144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frog</a:t>
            </a:r>
          </a:p>
        </p:txBody>
      </p:sp>
      <p:sp>
        <p:nvSpPr>
          <p:cNvPr id="20490" name="Shape 130"/>
          <p:cNvSpPr txBox="1">
            <a:spLocks noChangeArrowheads="1"/>
          </p:cNvSpPr>
          <p:nvPr/>
        </p:nvSpPr>
        <p:spPr bwMode="auto">
          <a:xfrm>
            <a:off x="252413" y="4732338"/>
            <a:ext cx="13144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car</a:t>
            </a:r>
          </a:p>
        </p:txBody>
      </p:sp>
      <p:sp>
        <p:nvSpPr>
          <p:cNvPr id="20491" name="Shape 131"/>
          <p:cNvSpPr txBox="1">
            <a:spLocks noChangeArrowheads="1"/>
          </p:cNvSpPr>
          <p:nvPr/>
        </p:nvSpPr>
        <p:spPr bwMode="auto">
          <a:xfrm>
            <a:off x="1439863" y="39782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000000"/>
                </a:solidFill>
                <a:latin typeface="Arial" panose="020B0604020202020204" pitchFamily="34" charset="0"/>
              </a:rPr>
              <a:t>3.2</a:t>
            </a:r>
          </a:p>
        </p:txBody>
      </p:sp>
      <p:sp>
        <p:nvSpPr>
          <p:cNvPr id="20492" name="Shape 132"/>
          <p:cNvSpPr txBox="1">
            <a:spLocks noChangeArrowheads="1"/>
          </p:cNvSpPr>
          <p:nvPr/>
        </p:nvSpPr>
        <p:spPr bwMode="auto">
          <a:xfrm>
            <a:off x="1439863" y="46894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5.1</a:t>
            </a:r>
          </a:p>
        </p:txBody>
      </p:sp>
      <p:sp>
        <p:nvSpPr>
          <p:cNvPr id="20493" name="Shape 133"/>
          <p:cNvSpPr txBox="1">
            <a:spLocks noChangeArrowheads="1"/>
          </p:cNvSpPr>
          <p:nvPr/>
        </p:nvSpPr>
        <p:spPr bwMode="auto">
          <a:xfrm>
            <a:off x="1363663" y="54006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-1.7</a:t>
            </a:r>
          </a:p>
        </p:txBody>
      </p:sp>
      <p:sp>
        <p:nvSpPr>
          <p:cNvPr id="20494" name="Shape 134"/>
          <p:cNvSpPr txBox="1">
            <a:spLocks noChangeArrowheads="1"/>
          </p:cNvSpPr>
          <p:nvPr/>
        </p:nvSpPr>
        <p:spPr bwMode="auto">
          <a:xfrm>
            <a:off x="2887663" y="46894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000000"/>
                </a:solidFill>
                <a:latin typeface="Arial" panose="020B0604020202020204" pitchFamily="34" charset="0"/>
              </a:rPr>
              <a:t>4.9</a:t>
            </a:r>
          </a:p>
        </p:txBody>
      </p:sp>
      <p:sp>
        <p:nvSpPr>
          <p:cNvPr id="20495" name="Shape 135"/>
          <p:cNvSpPr txBox="1">
            <a:spLocks noChangeArrowheads="1"/>
          </p:cNvSpPr>
          <p:nvPr/>
        </p:nvSpPr>
        <p:spPr bwMode="auto">
          <a:xfrm>
            <a:off x="2887663" y="39782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1.3</a:t>
            </a:r>
          </a:p>
        </p:txBody>
      </p:sp>
      <p:sp>
        <p:nvSpPr>
          <p:cNvPr id="20496" name="Shape 136"/>
          <p:cNvSpPr txBox="1">
            <a:spLocks noChangeArrowheads="1"/>
          </p:cNvSpPr>
          <p:nvPr/>
        </p:nvSpPr>
        <p:spPr bwMode="auto">
          <a:xfrm>
            <a:off x="2887663" y="54006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2.0</a:t>
            </a:r>
          </a:p>
        </p:txBody>
      </p:sp>
      <p:sp>
        <p:nvSpPr>
          <p:cNvPr id="20497" name="Shape 137"/>
          <p:cNvSpPr txBox="1">
            <a:spLocks noChangeArrowheads="1"/>
          </p:cNvSpPr>
          <p:nvPr/>
        </p:nvSpPr>
        <p:spPr bwMode="auto">
          <a:xfrm>
            <a:off x="4106863" y="54006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000000"/>
                </a:solidFill>
                <a:latin typeface="Arial" panose="020B0604020202020204" pitchFamily="34" charset="0"/>
              </a:rPr>
              <a:t>-3.1</a:t>
            </a:r>
          </a:p>
        </p:txBody>
      </p:sp>
      <p:sp>
        <p:nvSpPr>
          <p:cNvPr id="20498" name="Shape 138"/>
          <p:cNvSpPr txBox="1">
            <a:spLocks noChangeArrowheads="1"/>
          </p:cNvSpPr>
          <p:nvPr/>
        </p:nvSpPr>
        <p:spPr bwMode="auto">
          <a:xfrm>
            <a:off x="4259263" y="46894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2.5</a:t>
            </a:r>
          </a:p>
        </p:txBody>
      </p:sp>
      <p:sp>
        <p:nvSpPr>
          <p:cNvPr id="20499" name="Shape 139"/>
          <p:cNvSpPr txBox="1">
            <a:spLocks noChangeArrowheads="1"/>
          </p:cNvSpPr>
          <p:nvPr/>
        </p:nvSpPr>
        <p:spPr bwMode="auto">
          <a:xfrm>
            <a:off x="4259263" y="39782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2.2</a:t>
            </a:r>
          </a:p>
        </p:txBody>
      </p:sp>
      <p:cxnSp>
        <p:nvCxnSpPr>
          <p:cNvPr id="20500" name="Shape 163"/>
          <p:cNvCxnSpPr>
            <a:cxnSpLocks noChangeShapeType="1"/>
          </p:cNvCxnSpPr>
          <p:nvPr/>
        </p:nvCxnSpPr>
        <p:spPr bwMode="auto">
          <a:xfrm>
            <a:off x="5411788" y="165100"/>
            <a:ext cx="0" cy="59197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itle 1"/>
          <p:cNvSpPr txBox="1">
            <a:spLocks/>
          </p:cNvSpPr>
          <p:nvPr/>
        </p:nvSpPr>
        <p:spPr>
          <a:xfrm>
            <a:off x="876300" y="517525"/>
            <a:ext cx="7543800" cy="6715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en" sz="3200" b="1" dirty="0">
                <a:solidFill>
                  <a:schemeClr val="tx1"/>
                </a:solidFill>
              </a:rPr>
              <a:t>Loss function</a:t>
            </a:r>
            <a:r>
              <a:rPr lang="en-US" sz="3200" b="1" dirty="0">
                <a:solidFill>
                  <a:schemeClr val="tx1"/>
                </a:solidFill>
              </a:rPr>
              <a:t>s/optimization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22" name="Shape 16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84670" y="967344"/>
            <a:ext cx="3659330" cy="5117623"/>
          </a:xfrm>
          <a:prstGeom prst="rect">
            <a:avLst/>
          </a:prstGeom>
          <a:blipFill rotWithShape="0">
            <a:blip r:embed="rId6"/>
            <a:stretch>
              <a:fillRect l="-1833"/>
            </a:stretch>
          </a:blipFill>
          <a:ln>
            <a:noFill/>
          </a:ln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  <p:sp>
        <p:nvSpPr>
          <p:cNvPr id="20503" name="Shape 203"/>
          <p:cNvSpPr>
            <a:spLocks noChangeArrowheads="1"/>
          </p:cNvSpPr>
          <p:nvPr/>
        </p:nvSpPr>
        <p:spPr bwMode="auto">
          <a:xfrm>
            <a:off x="4129088" y="3805238"/>
            <a:ext cx="819150" cy="2514600"/>
          </a:xfrm>
          <a:prstGeom prst="rect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tr-TR" altLang="tr-T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04" name="Shape 205"/>
          <p:cNvSpPr txBox="1">
            <a:spLocks noChangeArrowheads="1"/>
          </p:cNvSpPr>
          <p:nvPr/>
        </p:nvSpPr>
        <p:spPr bwMode="auto">
          <a:xfrm>
            <a:off x="98425" y="5826125"/>
            <a:ext cx="12588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FF"/>
                </a:solidFill>
                <a:latin typeface="Arial" panose="020B0604020202020204" pitchFamily="34" charset="0"/>
              </a:rPr>
              <a:t>Losses:</a:t>
            </a:r>
          </a:p>
        </p:txBody>
      </p:sp>
      <p:sp>
        <p:nvSpPr>
          <p:cNvPr id="20505" name="Shape 204"/>
          <p:cNvSpPr txBox="1">
            <a:spLocks noChangeArrowheads="1"/>
          </p:cNvSpPr>
          <p:nvPr/>
        </p:nvSpPr>
        <p:spPr bwMode="auto">
          <a:xfrm>
            <a:off x="1423988" y="5795963"/>
            <a:ext cx="87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2.9</a:t>
            </a:r>
          </a:p>
        </p:txBody>
      </p:sp>
      <p:sp>
        <p:nvSpPr>
          <p:cNvPr id="20506" name="Shape 204"/>
          <p:cNvSpPr txBox="1">
            <a:spLocks noChangeArrowheads="1"/>
          </p:cNvSpPr>
          <p:nvPr/>
        </p:nvSpPr>
        <p:spPr bwMode="auto">
          <a:xfrm>
            <a:off x="2898775" y="5797550"/>
            <a:ext cx="677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 0 </a:t>
            </a:r>
          </a:p>
        </p:txBody>
      </p:sp>
      <p:sp>
        <p:nvSpPr>
          <p:cNvPr id="20507" name="Shape 204"/>
          <p:cNvSpPr txBox="1">
            <a:spLocks noChangeArrowheads="1"/>
          </p:cNvSpPr>
          <p:nvPr/>
        </p:nvSpPr>
        <p:spPr bwMode="auto">
          <a:xfrm>
            <a:off x="4033838" y="5795963"/>
            <a:ext cx="946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FF"/>
                </a:solidFill>
                <a:latin typeface="Arial" panose="020B0604020202020204" pitchFamily="34" charset="0"/>
              </a:rPr>
              <a:t> 10.9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7E2385-D39B-4872-B4F8-EA2C012DCA44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  <p:pic>
        <p:nvPicPr>
          <p:cNvPr id="21508" name="Shape 12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2540000"/>
            <a:ext cx="11398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Shape 12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2554288"/>
            <a:ext cx="12573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Shape 126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2554288"/>
            <a:ext cx="121126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1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6010" y="1667454"/>
            <a:ext cx="6174557" cy="720590"/>
          </a:xfrm>
          <a:prstGeom prst="rect">
            <a:avLst/>
          </a:prstGeom>
          <a:blipFill rotWithShape="0">
            <a:blip r:embed="rId5"/>
            <a:stretch>
              <a:fillRect l="-987" b="-19492"/>
            </a:stretch>
          </a:blipFill>
          <a:ln>
            <a:noFill/>
          </a:ln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  <p:sp>
        <p:nvSpPr>
          <p:cNvPr id="21512" name="Shape 128"/>
          <p:cNvSpPr txBox="1">
            <a:spLocks noChangeArrowheads="1"/>
          </p:cNvSpPr>
          <p:nvPr/>
        </p:nvSpPr>
        <p:spPr bwMode="auto">
          <a:xfrm>
            <a:off x="238125" y="4016375"/>
            <a:ext cx="13144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cat</a:t>
            </a:r>
          </a:p>
        </p:txBody>
      </p:sp>
      <p:sp>
        <p:nvSpPr>
          <p:cNvPr id="21513" name="Shape 129"/>
          <p:cNvSpPr txBox="1">
            <a:spLocks noChangeArrowheads="1"/>
          </p:cNvSpPr>
          <p:nvPr/>
        </p:nvSpPr>
        <p:spPr bwMode="auto">
          <a:xfrm>
            <a:off x="252413" y="5432425"/>
            <a:ext cx="13144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frog</a:t>
            </a:r>
          </a:p>
        </p:txBody>
      </p:sp>
      <p:sp>
        <p:nvSpPr>
          <p:cNvPr id="21514" name="Shape 130"/>
          <p:cNvSpPr txBox="1">
            <a:spLocks noChangeArrowheads="1"/>
          </p:cNvSpPr>
          <p:nvPr/>
        </p:nvSpPr>
        <p:spPr bwMode="auto">
          <a:xfrm>
            <a:off x="252413" y="4732338"/>
            <a:ext cx="13144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car</a:t>
            </a:r>
          </a:p>
        </p:txBody>
      </p:sp>
      <p:sp>
        <p:nvSpPr>
          <p:cNvPr id="21515" name="Shape 131"/>
          <p:cNvSpPr txBox="1">
            <a:spLocks noChangeArrowheads="1"/>
          </p:cNvSpPr>
          <p:nvPr/>
        </p:nvSpPr>
        <p:spPr bwMode="auto">
          <a:xfrm>
            <a:off x="1439863" y="39782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000000"/>
                </a:solidFill>
                <a:latin typeface="Arial" panose="020B0604020202020204" pitchFamily="34" charset="0"/>
              </a:rPr>
              <a:t>3.2</a:t>
            </a:r>
          </a:p>
        </p:txBody>
      </p:sp>
      <p:sp>
        <p:nvSpPr>
          <p:cNvPr id="21516" name="Shape 132"/>
          <p:cNvSpPr txBox="1">
            <a:spLocks noChangeArrowheads="1"/>
          </p:cNvSpPr>
          <p:nvPr/>
        </p:nvSpPr>
        <p:spPr bwMode="auto">
          <a:xfrm>
            <a:off x="1439863" y="46894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5.1</a:t>
            </a:r>
          </a:p>
        </p:txBody>
      </p:sp>
      <p:sp>
        <p:nvSpPr>
          <p:cNvPr id="21517" name="Shape 133"/>
          <p:cNvSpPr txBox="1">
            <a:spLocks noChangeArrowheads="1"/>
          </p:cNvSpPr>
          <p:nvPr/>
        </p:nvSpPr>
        <p:spPr bwMode="auto">
          <a:xfrm>
            <a:off x="1363663" y="54006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-1.7</a:t>
            </a:r>
          </a:p>
        </p:txBody>
      </p:sp>
      <p:sp>
        <p:nvSpPr>
          <p:cNvPr id="21518" name="Shape 134"/>
          <p:cNvSpPr txBox="1">
            <a:spLocks noChangeArrowheads="1"/>
          </p:cNvSpPr>
          <p:nvPr/>
        </p:nvSpPr>
        <p:spPr bwMode="auto">
          <a:xfrm>
            <a:off x="2887663" y="46894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000000"/>
                </a:solidFill>
                <a:latin typeface="Arial" panose="020B0604020202020204" pitchFamily="34" charset="0"/>
              </a:rPr>
              <a:t>4.9</a:t>
            </a:r>
          </a:p>
        </p:txBody>
      </p:sp>
      <p:sp>
        <p:nvSpPr>
          <p:cNvPr id="21519" name="Shape 135"/>
          <p:cNvSpPr txBox="1">
            <a:spLocks noChangeArrowheads="1"/>
          </p:cNvSpPr>
          <p:nvPr/>
        </p:nvSpPr>
        <p:spPr bwMode="auto">
          <a:xfrm>
            <a:off x="2887663" y="39782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1.3</a:t>
            </a:r>
          </a:p>
        </p:txBody>
      </p:sp>
      <p:sp>
        <p:nvSpPr>
          <p:cNvPr id="21520" name="Shape 136"/>
          <p:cNvSpPr txBox="1">
            <a:spLocks noChangeArrowheads="1"/>
          </p:cNvSpPr>
          <p:nvPr/>
        </p:nvSpPr>
        <p:spPr bwMode="auto">
          <a:xfrm>
            <a:off x="2887663" y="54006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2.0</a:t>
            </a:r>
          </a:p>
        </p:txBody>
      </p:sp>
      <p:sp>
        <p:nvSpPr>
          <p:cNvPr id="21521" name="Shape 137"/>
          <p:cNvSpPr txBox="1">
            <a:spLocks noChangeArrowheads="1"/>
          </p:cNvSpPr>
          <p:nvPr/>
        </p:nvSpPr>
        <p:spPr bwMode="auto">
          <a:xfrm>
            <a:off x="4106863" y="54006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000000"/>
                </a:solidFill>
                <a:latin typeface="Arial" panose="020B0604020202020204" pitchFamily="34" charset="0"/>
              </a:rPr>
              <a:t>-3.1</a:t>
            </a:r>
          </a:p>
        </p:txBody>
      </p:sp>
      <p:sp>
        <p:nvSpPr>
          <p:cNvPr id="21522" name="Shape 138"/>
          <p:cNvSpPr txBox="1">
            <a:spLocks noChangeArrowheads="1"/>
          </p:cNvSpPr>
          <p:nvPr/>
        </p:nvSpPr>
        <p:spPr bwMode="auto">
          <a:xfrm>
            <a:off x="4259263" y="46894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2.5</a:t>
            </a:r>
          </a:p>
        </p:txBody>
      </p:sp>
      <p:sp>
        <p:nvSpPr>
          <p:cNvPr id="21523" name="Shape 139"/>
          <p:cNvSpPr txBox="1">
            <a:spLocks noChangeArrowheads="1"/>
          </p:cNvSpPr>
          <p:nvPr/>
        </p:nvSpPr>
        <p:spPr bwMode="auto">
          <a:xfrm>
            <a:off x="4259263" y="39782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2.2</a:t>
            </a:r>
          </a:p>
        </p:txBody>
      </p:sp>
      <p:cxnSp>
        <p:nvCxnSpPr>
          <p:cNvPr id="21524" name="Shape 163"/>
          <p:cNvCxnSpPr>
            <a:cxnSpLocks noChangeShapeType="1"/>
          </p:cNvCxnSpPr>
          <p:nvPr/>
        </p:nvCxnSpPr>
        <p:spPr bwMode="auto">
          <a:xfrm>
            <a:off x="5411788" y="165100"/>
            <a:ext cx="0" cy="59197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itle 1"/>
          <p:cNvSpPr txBox="1">
            <a:spLocks/>
          </p:cNvSpPr>
          <p:nvPr/>
        </p:nvSpPr>
        <p:spPr>
          <a:xfrm>
            <a:off x="882650" y="476250"/>
            <a:ext cx="7543800" cy="6715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en" sz="3200" b="1">
                <a:solidFill>
                  <a:schemeClr val="tx1"/>
                </a:solidFill>
              </a:rPr>
              <a:t>Loss function</a:t>
            </a:r>
            <a:r>
              <a:rPr lang="en-US" sz="3200" b="1">
                <a:solidFill>
                  <a:schemeClr val="tx1"/>
                </a:solidFill>
              </a:rPr>
              <a:t>s/optimization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21526" name="Shape 203"/>
          <p:cNvSpPr>
            <a:spLocks noChangeArrowheads="1"/>
          </p:cNvSpPr>
          <p:nvPr/>
        </p:nvSpPr>
        <p:spPr bwMode="auto">
          <a:xfrm>
            <a:off x="4129088" y="3805238"/>
            <a:ext cx="819150" cy="2514600"/>
          </a:xfrm>
          <a:prstGeom prst="rect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tr-TR" altLang="tr-T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27" name="Shape 205"/>
          <p:cNvSpPr txBox="1">
            <a:spLocks noChangeArrowheads="1"/>
          </p:cNvSpPr>
          <p:nvPr/>
        </p:nvSpPr>
        <p:spPr bwMode="auto">
          <a:xfrm>
            <a:off x="98425" y="5826125"/>
            <a:ext cx="12588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FF"/>
                </a:solidFill>
                <a:latin typeface="Arial" panose="020B0604020202020204" pitchFamily="34" charset="0"/>
              </a:rPr>
              <a:t>Losses:</a:t>
            </a:r>
          </a:p>
        </p:txBody>
      </p:sp>
      <p:sp>
        <p:nvSpPr>
          <p:cNvPr id="21528" name="Shape 204"/>
          <p:cNvSpPr txBox="1">
            <a:spLocks noChangeArrowheads="1"/>
          </p:cNvSpPr>
          <p:nvPr/>
        </p:nvSpPr>
        <p:spPr bwMode="auto">
          <a:xfrm>
            <a:off x="1423988" y="5795963"/>
            <a:ext cx="87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2.9</a:t>
            </a:r>
          </a:p>
        </p:txBody>
      </p:sp>
      <p:sp>
        <p:nvSpPr>
          <p:cNvPr id="21529" name="Shape 204"/>
          <p:cNvSpPr txBox="1">
            <a:spLocks noChangeArrowheads="1"/>
          </p:cNvSpPr>
          <p:nvPr/>
        </p:nvSpPr>
        <p:spPr bwMode="auto">
          <a:xfrm>
            <a:off x="2898775" y="5797550"/>
            <a:ext cx="677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 0 </a:t>
            </a:r>
          </a:p>
        </p:txBody>
      </p:sp>
      <p:sp>
        <p:nvSpPr>
          <p:cNvPr id="21530" name="Shape 204"/>
          <p:cNvSpPr txBox="1">
            <a:spLocks noChangeArrowheads="1"/>
          </p:cNvSpPr>
          <p:nvPr/>
        </p:nvSpPr>
        <p:spPr bwMode="auto">
          <a:xfrm>
            <a:off x="4033838" y="5795963"/>
            <a:ext cx="946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tr-TR" altLang="tr-TR">
                <a:latin typeface="Arial" panose="020B0604020202020204" pitchFamily="34" charset="0"/>
              </a:rPr>
              <a:t>10.9</a:t>
            </a:r>
            <a:r>
              <a:rPr lang="tr-TR" altLang="tr-TR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7" name="Shape 16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84670" y="1183099"/>
            <a:ext cx="3659330" cy="5117623"/>
          </a:xfrm>
          <a:prstGeom prst="rect">
            <a:avLst/>
          </a:prstGeom>
          <a:blipFill rotWithShape="0">
            <a:blip r:embed="rId6"/>
            <a:stretch>
              <a:fillRect l="-1833" b="-119"/>
            </a:stretch>
          </a:blipFill>
          <a:ln>
            <a:noFill/>
          </a:ln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Example numpy Code</a:t>
            </a:r>
          </a:p>
        </p:txBody>
      </p:sp>
      <p:pic>
        <p:nvPicPr>
          <p:cNvPr id="22531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1846263"/>
            <a:ext cx="6759575" cy="4022725"/>
          </a:xfrm>
        </p:spPr>
      </p:pic>
      <p:sp>
        <p:nvSpPr>
          <p:cNvPr id="2253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64A7B1B-BDB3-49E4-A7DC-5266D61E97D3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291AB8E-5B4D-42EB-B400-1EF4153E858B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762000"/>
            <a:ext cx="89154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95DB2127-7B83-4B45-A535-C325D99631AB}"/>
              </a:ext>
            </a:extLst>
          </p:cNvPr>
          <p:cNvSpPr txBox="1"/>
          <p:nvPr/>
        </p:nvSpPr>
        <p:spPr>
          <a:xfrm>
            <a:off x="822324" y="5767041"/>
            <a:ext cx="7656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>
                <a:hlinkClick r:id="rId4"/>
              </a:rPr>
              <a:t>https://en.wikipedia.org/wiki/Stochastic_gradient_descent</a:t>
            </a:r>
            <a:endParaRPr lang="tr-TR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4F48823-82BF-4F00-8911-6831E352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BEFCF-148B-4DBF-B965-2FD5A690CB45}" type="datetime1">
              <a:rPr lang="tr-TR" altLang="tr-TR" smtClean="0"/>
              <a:t>17.05.2021</a:t>
            </a:fld>
            <a:endParaRPr lang="tr-TR" alt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29E017E-79CE-4969-8B68-C11AC8952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3725392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2151F2A6-8E8A-4931-96CB-4483CEC21180}"/>
              </a:ext>
            </a:extLst>
          </p:cNvPr>
          <p:cNvSpPr txBox="1"/>
          <p:nvPr/>
        </p:nvSpPr>
        <p:spPr>
          <a:xfrm>
            <a:off x="822324" y="5767041"/>
            <a:ext cx="7656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>
                <a:hlinkClick r:id="rId3"/>
              </a:rPr>
              <a:t>https://en.wikipedia.org/wiki/Stochastic_gradient_descent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4138704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29E8BF-592C-49C8-A57A-3280A3069929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143000"/>
            <a:ext cx="91059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127937-BF3D-480F-ADE3-555EE95736F9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4038"/>
            <a:ext cx="8877300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4C4F18-B821-473E-A7E1-C19AF3B6426B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2" y="1143000"/>
            <a:ext cx="912349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B84A54EC-7A41-40ED-8A10-5768274C1972}"/>
              </a:ext>
            </a:extLst>
          </p:cNvPr>
          <p:cNvSpPr txBox="1"/>
          <p:nvPr/>
        </p:nvSpPr>
        <p:spPr>
          <a:xfrm>
            <a:off x="685800" y="454089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 </a:t>
            </a:r>
            <a:r>
              <a:rPr lang="tr-TR" sz="2800" dirty="0" err="1"/>
              <a:t>Adaptive</a:t>
            </a:r>
            <a:r>
              <a:rPr lang="tr-TR" sz="2800" dirty="0"/>
              <a:t> Moment </a:t>
            </a:r>
            <a:r>
              <a:rPr lang="tr-TR" sz="2800" dirty="0" err="1"/>
              <a:t>Estimation</a:t>
            </a:r>
            <a:r>
              <a:rPr lang="tr-TR" sz="2800" dirty="0"/>
              <a:t> (ADAM)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2243B8B-8E78-46C1-ADCA-31A435BC4218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7249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513E25-43F6-4D03-9959-25ECB7124AFF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262063"/>
            <a:ext cx="9153526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C670A51-A367-4896-8B7B-D9FF07DADE89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 dirty="0">
              <a:solidFill>
                <a:srgbClr val="FFFFFF"/>
              </a:solidFill>
            </a:endParaRP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46050"/>
            <a:ext cx="8583613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008062"/>
          </a:xfrm>
        </p:spPr>
        <p:txBody>
          <a:bodyPr/>
          <a:lstStyle/>
          <a:p>
            <a:pPr>
              <a:defRPr/>
            </a:pPr>
            <a:r>
              <a:rPr lang="tr-TR" b="1" dirty="0"/>
              <a:t>Dropout</a:t>
            </a:r>
          </a:p>
        </p:txBody>
      </p:sp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3145D88-C61C-4FA3-913D-CEDD27E237E2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  <p:pic>
        <p:nvPicPr>
          <p:cNvPr id="2970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447800"/>
            <a:ext cx="8958262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A12DC1-2B40-4F16-AC98-8E2ABE7327DB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066800"/>
            <a:ext cx="9129712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413DDA6-951F-40B5-BBDE-CCBEF59951FE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143000"/>
            <a:ext cx="905827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33A485-D717-48DA-A1B6-4B589453F008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109663"/>
            <a:ext cx="90678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257A7F-35F6-46B8-BA4F-6691FCED56AC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838200"/>
            <a:ext cx="888682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6D20FE-7D99-4733-A380-F1664D0D7F29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  <p:pic>
        <p:nvPicPr>
          <p:cNvPr id="348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1D20B73-8FF3-4ABC-B521-4EA1F115C825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  <p:pic>
        <p:nvPicPr>
          <p:cNvPr id="3584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219200"/>
            <a:ext cx="9077325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274964D-D25B-4B92-B3CC-5799A8492714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  <p:pic>
        <p:nvPicPr>
          <p:cNvPr id="368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143000"/>
            <a:ext cx="8958262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CFCB438-632A-4D0D-A897-B9AD623ACA7D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  <p:pic>
        <p:nvPicPr>
          <p:cNvPr id="378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157288"/>
            <a:ext cx="812482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CA1C17-3EB7-4905-BFA8-BF8BFF61FE6D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  <p:pic>
        <p:nvPicPr>
          <p:cNvPr id="389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143000"/>
            <a:ext cx="899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0286DF-6251-4BB7-B499-D8E6E27E1615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  <p:pic>
        <p:nvPicPr>
          <p:cNvPr id="13316" name="Shape 46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298700"/>
            <a:ext cx="10096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Shape 461"/>
          <p:cNvSpPr txBox="1">
            <a:spLocks noChangeArrowheads="1"/>
          </p:cNvSpPr>
          <p:nvPr/>
        </p:nvSpPr>
        <p:spPr bwMode="auto">
          <a:xfrm>
            <a:off x="568325" y="3878263"/>
            <a:ext cx="33289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000000"/>
                </a:solidFill>
                <a:latin typeface="Arial" panose="020B0604020202020204" pitchFamily="34" charset="0"/>
              </a:rPr>
              <a:t>[32x32x3]</a:t>
            </a:r>
          </a:p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array of numbers 0...1</a:t>
            </a:r>
          </a:p>
        </p:txBody>
      </p:sp>
      <p:cxnSp>
        <p:nvCxnSpPr>
          <p:cNvPr id="13318" name="Shape 462"/>
          <p:cNvCxnSpPr>
            <a:cxnSpLocks noChangeShapeType="1"/>
          </p:cNvCxnSpPr>
          <p:nvPr/>
        </p:nvCxnSpPr>
        <p:spPr bwMode="auto">
          <a:xfrm>
            <a:off x="2424113" y="3027363"/>
            <a:ext cx="34274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9" name="Shape 463"/>
          <p:cNvSpPr txBox="1">
            <a:spLocks noChangeArrowheads="1"/>
          </p:cNvSpPr>
          <p:nvPr/>
        </p:nvSpPr>
        <p:spPr bwMode="auto">
          <a:xfrm>
            <a:off x="6329363" y="2430463"/>
            <a:ext cx="26622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 numbers, indicating class scores</a:t>
            </a:r>
          </a:p>
        </p:txBody>
      </p:sp>
      <p:pic>
        <p:nvPicPr>
          <p:cNvPr id="13320" name="Shape 46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3" y="1414463"/>
            <a:ext cx="23939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5DEB64-CAAB-4951-8FB3-45580889BFD7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  <p:pic>
        <p:nvPicPr>
          <p:cNvPr id="399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54292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2132C3-0E17-45B9-B4F1-9459DFB4A813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  <p:pic>
        <p:nvPicPr>
          <p:cNvPr id="409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1066800"/>
            <a:ext cx="70294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F7EF533-FA3C-40B7-AC45-2D36DC045ECB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  <p:pic>
        <p:nvPicPr>
          <p:cNvPr id="419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81125"/>
            <a:ext cx="9072563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4C40945-B42C-430D-96D5-3842DC7066F8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535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397E6CA-6841-4E2C-AD82-7F0F3E51751D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  <p:pic>
        <p:nvPicPr>
          <p:cNvPr id="4403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535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1381125"/>
            <a:ext cx="294322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64470F-0EF7-4649-84CF-43B69A48E5CD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  <p:pic>
        <p:nvPicPr>
          <p:cNvPr id="4506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535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1304925"/>
            <a:ext cx="294322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1447800"/>
            <a:ext cx="32670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908925" cy="12207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2400" b="1" dirty="0"/>
              <a:t>ImageNet Classification with Deep Convolutional Neural Networks</a:t>
            </a:r>
            <a:br>
              <a:rPr lang="tr-TR" sz="2400" b="1" dirty="0"/>
            </a:br>
            <a:r>
              <a:rPr lang="tr-TR" sz="2400" i="1" dirty="0"/>
              <a:t>[Krizhevsky, Sutskever, Hinton, 2012]  </a:t>
            </a:r>
            <a:br>
              <a:rPr lang="tr-TR" sz="2400" i="1" dirty="0"/>
            </a:br>
            <a:r>
              <a:rPr lang="tr-TR" sz="2400" dirty="0"/>
              <a:t>“AlexNet”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822325" y="1846263"/>
            <a:ext cx="2378075" cy="4478337"/>
          </a:xfrm>
        </p:spPr>
        <p:txBody>
          <a:bodyPr/>
          <a:lstStyle/>
          <a:p>
            <a:r>
              <a:rPr lang="tr-TR" altLang="tr-TR" sz="2400" b="1"/>
              <a:t>Architecture:</a:t>
            </a:r>
          </a:p>
          <a:p>
            <a:pPr lvl="1"/>
            <a:r>
              <a:rPr lang="tr-TR" altLang="tr-TR" sz="1600">
                <a:solidFill>
                  <a:srgbClr val="FF0000"/>
                </a:solidFill>
              </a:rPr>
              <a:t>CONV1</a:t>
            </a:r>
          </a:p>
          <a:p>
            <a:pPr lvl="1"/>
            <a:r>
              <a:rPr lang="tr-TR" altLang="tr-TR" sz="1600">
                <a:solidFill>
                  <a:srgbClr val="0070C0"/>
                </a:solidFill>
              </a:rPr>
              <a:t>MAX POOL1</a:t>
            </a:r>
          </a:p>
          <a:p>
            <a:pPr lvl="1"/>
            <a:r>
              <a:rPr lang="tr-TR" altLang="tr-TR" sz="1600">
                <a:solidFill>
                  <a:srgbClr val="00B050"/>
                </a:solidFill>
              </a:rPr>
              <a:t>NORM1</a:t>
            </a:r>
          </a:p>
          <a:p>
            <a:pPr lvl="1"/>
            <a:r>
              <a:rPr lang="tr-TR" altLang="tr-TR" sz="1600">
                <a:solidFill>
                  <a:srgbClr val="FF0000"/>
                </a:solidFill>
              </a:rPr>
              <a:t>CONV2</a:t>
            </a:r>
          </a:p>
          <a:p>
            <a:pPr lvl="1"/>
            <a:r>
              <a:rPr lang="tr-TR" altLang="tr-TR" sz="1600">
                <a:solidFill>
                  <a:srgbClr val="0070C0"/>
                </a:solidFill>
              </a:rPr>
              <a:t>MAX POOL2</a:t>
            </a:r>
          </a:p>
          <a:p>
            <a:pPr lvl="1"/>
            <a:r>
              <a:rPr lang="tr-TR" altLang="tr-TR" sz="1600">
                <a:solidFill>
                  <a:srgbClr val="00B050"/>
                </a:solidFill>
              </a:rPr>
              <a:t>NORM2</a:t>
            </a:r>
          </a:p>
          <a:p>
            <a:pPr lvl="1"/>
            <a:r>
              <a:rPr lang="tr-TR" altLang="tr-TR" sz="1600">
                <a:solidFill>
                  <a:srgbClr val="FF0000"/>
                </a:solidFill>
              </a:rPr>
              <a:t>CONV3</a:t>
            </a:r>
          </a:p>
          <a:p>
            <a:pPr lvl="1"/>
            <a:r>
              <a:rPr lang="tr-TR" altLang="tr-TR" sz="1600">
                <a:solidFill>
                  <a:srgbClr val="FF0000"/>
                </a:solidFill>
              </a:rPr>
              <a:t>CONV4</a:t>
            </a:r>
          </a:p>
          <a:p>
            <a:pPr lvl="1"/>
            <a:r>
              <a:rPr lang="tr-TR" altLang="tr-TR" sz="1600">
                <a:solidFill>
                  <a:srgbClr val="FF0000"/>
                </a:solidFill>
              </a:rPr>
              <a:t>CONV5</a:t>
            </a:r>
          </a:p>
          <a:p>
            <a:pPr lvl="1"/>
            <a:r>
              <a:rPr lang="tr-TR" altLang="tr-TR" sz="1600">
                <a:solidFill>
                  <a:srgbClr val="0070C0"/>
                </a:solidFill>
              </a:rPr>
              <a:t>MAX POOL3</a:t>
            </a:r>
          </a:p>
          <a:p>
            <a:pPr lvl="1"/>
            <a:r>
              <a:rPr lang="tr-TR" altLang="tr-TR" sz="1600">
                <a:solidFill>
                  <a:srgbClr val="FFC000"/>
                </a:solidFill>
              </a:rPr>
              <a:t>FC6</a:t>
            </a:r>
          </a:p>
          <a:p>
            <a:pPr lvl="1"/>
            <a:r>
              <a:rPr lang="tr-TR" altLang="tr-TR" sz="1600">
                <a:solidFill>
                  <a:srgbClr val="FFC000"/>
                </a:solidFill>
              </a:rPr>
              <a:t>FC7</a:t>
            </a:r>
          </a:p>
          <a:p>
            <a:pPr lvl="1"/>
            <a:r>
              <a:rPr lang="tr-TR" altLang="tr-TR" sz="1600">
                <a:solidFill>
                  <a:srgbClr val="FFC000"/>
                </a:solidFill>
              </a:rPr>
              <a:t>FC8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05200" y="1981200"/>
            <a:ext cx="5410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/>
              <a:t>Input: 227x227x3 images (224x224 before padding)</a:t>
            </a:r>
          </a:p>
          <a:p>
            <a:pPr>
              <a:defRPr/>
            </a:pPr>
            <a:r>
              <a:rPr lang="en-US" sz="1600" dirty="0"/>
              <a:t>First layer: 96 11x11 filters applied at stride 4</a:t>
            </a:r>
          </a:p>
          <a:p>
            <a:pPr>
              <a:defRPr/>
            </a:pPr>
            <a:endParaRPr lang="en-US" sz="1600" b="1" dirty="0"/>
          </a:p>
          <a:p>
            <a:pPr>
              <a:defRPr/>
            </a:pPr>
            <a:r>
              <a:rPr lang="en-US" sz="1600" b="1" dirty="0"/>
              <a:t>Output volume size? </a:t>
            </a:r>
          </a:p>
          <a:p>
            <a:pPr marL="0" indent="0">
              <a:buFont typeface="Calibri" panose="020F0502020204030204" pitchFamily="34" charset="0"/>
              <a:buNone/>
              <a:defRPr/>
            </a:pPr>
            <a:r>
              <a:rPr lang="en-US" sz="1600" b="1" dirty="0"/>
              <a:t>	(N-F)/s+1 = (227-11)/4+1 = 55 -&gt; [55x55x96]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b="1" dirty="0"/>
              <a:t>Number of parameters in this layer? </a:t>
            </a:r>
          </a:p>
          <a:p>
            <a:pPr marL="0" indent="0">
              <a:buFont typeface="Calibri" panose="020F0502020204030204" pitchFamily="34" charset="0"/>
              <a:buNone/>
              <a:defRPr/>
            </a:pPr>
            <a:r>
              <a:rPr lang="en-US" sz="1600" b="1" dirty="0"/>
              <a:t>	(11*11*3)*96 = 35K</a:t>
            </a:r>
            <a:endParaRPr lang="en-US" sz="1600" dirty="0"/>
          </a:p>
          <a:p>
            <a:pPr lvl="1">
              <a:buFontTx/>
              <a:buChar char="-"/>
              <a:defRPr/>
            </a:pPr>
            <a:endParaRPr lang="en-US" sz="2600" dirty="0"/>
          </a:p>
        </p:txBody>
      </p:sp>
      <p:sp>
        <p:nvSpPr>
          <p:cNvPr id="46086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402FA82-978F-49C7-83B3-6551213D6978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8582025" y="2057400"/>
            <a:ext cx="463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tr-TR" sz="1800">
                <a:solidFill>
                  <a:srgbClr val="000000"/>
                </a:solidFill>
                <a:latin typeface="Calibri" panose="020F0502020204030204" pitchFamily="34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. . .</a:t>
            </a:r>
          </a:p>
        </p:txBody>
      </p:sp>
      <p:cxnSp>
        <p:nvCxnSpPr>
          <p:cNvPr id="47107" name="Straight Arrow Connector 2"/>
          <p:cNvCxnSpPr>
            <a:cxnSpLocks noChangeShapeType="1"/>
          </p:cNvCxnSpPr>
          <p:nvPr/>
        </p:nvCxnSpPr>
        <p:spPr bwMode="auto">
          <a:xfrm>
            <a:off x="1811338" y="2279650"/>
            <a:ext cx="544512" cy="0"/>
          </a:xfrm>
          <a:prstGeom prst="straightConnector1">
            <a:avLst/>
          </a:prstGeom>
          <a:noFill/>
          <a:ln w="15875" algn="ctr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Cube 3"/>
          <p:cNvSpPr/>
          <p:nvPr/>
        </p:nvSpPr>
        <p:spPr>
          <a:xfrm>
            <a:off x="2471738" y="1671638"/>
            <a:ext cx="1257300" cy="1239837"/>
          </a:xfrm>
          <a:prstGeom prst="cube">
            <a:avLst>
              <a:gd name="adj" fmla="val 45215"/>
            </a:avLst>
          </a:prstGeom>
          <a:solidFill>
            <a:srgbClr val="0DAE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7109" name="Straight Arrow Connector 4"/>
          <p:cNvCxnSpPr>
            <a:cxnSpLocks noChangeShapeType="1"/>
          </p:cNvCxnSpPr>
          <p:nvPr/>
        </p:nvCxnSpPr>
        <p:spPr bwMode="auto">
          <a:xfrm>
            <a:off x="3886200" y="2276475"/>
            <a:ext cx="544513" cy="0"/>
          </a:xfrm>
          <a:prstGeom prst="straightConnector1">
            <a:avLst/>
          </a:prstGeom>
          <a:noFill/>
          <a:ln w="15875" algn="ctr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Cube 5"/>
          <p:cNvSpPr/>
          <p:nvPr/>
        </p:nvSpPr>
        <p:spPr>
          <a:xfrm>
            <a:off x="4508500" y="1739900"/>
            <a:ext cx="1158875" cy="1171575"/>
          </a:xfrm>
          <a:prstGeom prst="cube">
            <a:avLst>
              <a:gd name="adj" fmla="val 66215"/>
            </a:avLst>
          </a:prstGeom>
          <a:solidFill>
            <a:srgbClr val="0DAE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7111" name="Straight Arrow Connector 6"/>
          <p:cNvCxnSpPr>
            <a:cxnSpLocks noChangeShapeType="1"/>
          </p:cNvCxnSpPr>
          <p:nvPr/>
        </p:nvCxnSpPr>
        <p:spPr bwMode="auto">
          <a:xfrm>
            <a:off x="5824538" y="2278063"/>
            <a:ext cx="481012" cy="3175"/>
          </a:xfrm>
          <a:prstGeom prst="straightConnector1">
            <a:avLst/>
          </a:prstGeom>
          <a:noFill/>
          <a:ln w="15875" algn="ctr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2" name="Straight Arrow Connector 7"/>
          <p:cNvCxnSpPr>
            <a:cxnSpLocks noChangeShapeType="1"/>
          </p:cNvCxnSpPr>
          <p:nvPr/>
        </p:nvCxnSpPr>
        <p:spPr bwMode="auto">
          <a:xfrm>
            <a:off x="7924800" y="2287588"/>
            <a:ext cx="479425" cy="1587"/>
          </a:xfrm>
          <a:prstGeom prst="straightConnector1">
            <a:avLst/>
          </a:prstGeom>
          <a:noFill/>
          <a:ln w="15875" algn="ctr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" y="2971800"/>
            <a:ext cx="1386918" cy="369332"/>
          </a:xfrm>
          <a:prstGeom prst="rect">
            <a:avLst/>
          </a:prstGeom>
          <a:blipFill rotWithShape="0">
            <a:blip r:embed="rId2"/>
            <a:stretch>
              <a:fillRect l="-3509" t="-10000" r="-2632" b="-25000"/>
            </a:stretch>
          </a:blipFill>
        </p:spPr>
        <p:txBody>
          <a:bodyPr/>
          <a:lstStyle/>
          <a:p>
            <a:pPr>
              <a:defRPr/>
            </a:pPr>
            <a:r>
              <a:rPr lang="tr-TR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25184" y="2930566"/>
            <a:ext cx="1332416" cy="369332"/>
          </a:xfrm>
          <a:prstGeom prst="rect">
            <a:avLst/>
          </a:prstGeom>
          <a:blipFill rotWithShape="0">
            <a:blip r:embed="rId3"/>
            <a:stretch>
              <a:fillRect l="-3653" t="-10000" r="-3196" b="-26667"/>
            </a:stretch>
          </a:blipFill>
        </p:spPr>
        <p:txBody>
          <a:bodyPr/>
          <a:lstStyle/>
          <a:p>
            <a:pPr>
              <a:defRPr/>
            </a:pPr>
            <a:r>
              <a:rPr lang="tr-TR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19600" y="2930566"/>
            <a:ext cx="1269899" cy="369332"/>
          </a:xfrm>
          <a:prstGeom prst="rect">
            <a:avLst/>
          </a:prstGeom>
          <a:blipFill rotWithShape="0">
            <a:blip r:embed="rId4"/>
            <a:stretch>
              <a:fillRect l="-3846" t="-10000" r="-3365" b="-26667"/>
            </a:stretch>
          </a:blipFill>
        </p:spPr>
        <p:txBody>
          <a:bodyPr/>
          <a:lstStyle/>
          <a:p>
            <a:pPr>
              <a:defRPr/>
            </a:pPr>
            <a:r>
              <a:rPr lang="tr-TR">
                <a:noFill/>
              </a:rPr>
              <a:t> </a:t>
            </a:r>
          </a:p>
        </p:txBody>
      </p:sp>
      <p:sp>
        <p:nvSpPr>
          <p:cNvPr id="12" name="Cube 11"/>
          <p:cNvSpPr/>
          <p:nvPr/>
        </p:nvSpPr>
        <p:spPr>
          <a:xfrm>
            <a:off x="6515100" y="1549400"/>
            <a:ext cx="1389063" cy="1362075"/>
          </a:xfrm>
          <a:prstGeom prst="cube">
            <a:avLst>
              <a:gd name="adj" fmla="val 72129"/>
            </a:avLst>
          </a:prstGeom>
          <a:solidFill>
            <a:srgbClr val="0DAE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77000" y="2919872"/>
            <a:ext cx="1386918" cy="369332"/>
          </a:xfrm>
          <a:prstGeom prst="rect">
            <a:avLst/>
          </a:prstGeom>
          <a:blipFill rotWithShape="0">
            <a:blip r:embed="rId5"/>
            <a:stretch>
              <a:fillRect l="-3965" t="-9836" r="-3084" b="-24590"/>
            </a:stretch>
          </a:blipFill>
        </p:spPr>
        <p:txBody>
          <a:bodyPr/>
          <a:lstStyle/>
          <a:p>
            <a:pPr>
              <a:defRPr/>
            </a:pPr>
            <a:r>
              <a:rPr lang="tr-TR">
                <a:noFill/>
              </a:rPr>
              <a:t> </a:t>
            </a:r>
          </a:p>
        </p:txBody>
      </p:sp>
      <p:sp>
        <p:nvSpPr>
          <p:cNvPr id="14" name="Cube 13"/>
          <p:cNvSpPr/>
          <p:nvPr/>
        </p:nvSpPr>
        <p:spPr>
          <a:xfrm>
            <a:off x="134938" y="4086225"/>
            <a:ext cx="1117600" cy="1128713"/>
          </a:xfrm>
          <a:prstGeom prst="cube">
            <a:avLst>
              <a:gd name="adj" fmla="val 81895"/>
            </a:avLst>
          </a:prstGeom>
          <a:solidFill>
            <a:srgbClr val="0DAE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2300" y="5297269"/>
            <a:ext cx="1160506" cy="646331"/>
          </a:xfrm>
          <a:prstGeom prst="rect">
            <a:avLst/>
          </a:prstGeom>
          <a:blipFill rotWithShape="0">
            <a:blip r:embed="rId6"/>
            <a:stretch>
              <a:fillRect l="-4188" t="-5660" b="-14151"/>
            </a:stretch>
          </a:blipFill>
        </p:spPr>
        <p:txBody>
          <a:bodyPr/>
          <a:lstStyle/>
          <a:p>
            <a:pPr>
              <a:defRPr/>
            </a:pPr>
            <a:r>
              <a:rPr lang="tr-TR">
                <a:noFill/>
              </a:rPr>
              <a:t> </a:t>
            </a:r>
          </a:p>
        </p:txBody>
      </p:sp>
      <p:sp>
        <p:nvSpPr>
          <p:cNvPr id="16" name="Cube 15"/>
          <p:cNvSpPr/>
          <p:nvPr/>
        </p:nvSpPr>
        <p:spPr>
          <a:xfrm>
            <a:off x="1954213" y="3700463"/>
            <a:ext cx="1624012" cy="1633537"/>
          </a:xfrm>
          <a:prstGeom prst="cube">
            <a:avLst>
              <a:gd name="adj" fmla="val 86906"/>
            </a:avLst>
          </a:prstGeom>
          <a:solidFill>
            <a:srgbClr val="0DAE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37282" y="5378866"/>
            <a:ext cx="1386918" cy="369332"/>
          </a:xfrm>
          <a:prstGeom prst="rect">
            <a:avLst/>
          </a:prstGeom>
          <a:blipFill rotWithShape="0">
            <a:blip r:embed="rId7"/>
            <a:stretch>
              <a:fillRect l="-3947" t="-8197" r="-2632" b="-24590"/>
            </a:stretch>
          </a:blipFill>
        </p:spPr>
        <p:txBody>
          <a:bodyPr/>
          <a:lstStyle/>
          <a:p>
            <a:pPr>
              <a:defRPr/>
            </a:pPr>
            <a:r>
              <a:rPr lang="tr-TR">
                <a:noFill/>
              </a:rPr>
              <a:t> 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42282" y="5373518"/>
            <a:ext cx="1386918" cy="369332"/>
          </a:xfrm>
          <a:prstGeom prst="rect">
            <a:avLst/>
          </a:prstGeom>
          <a:blipFill rotWithShape="0">
            <a:blip r:embed="rId8"/>
            <a:stretch>
              <a:fillRect l="-3509" t="-8197" r="-3070" b="-24590"/>
            </a:stretch>
          </a:blipFill>
        </p:spPr>
        <p:txBody>
          <a:bodyPr/>
          <a:lstStyle/>
          <a:p>
            <a:pPr>
              <a:defRPr/>
            </a:pPr>
            <a:r>
              <a:rPr lang="tr-TR">
                <a:noFill/>
              </a:rPr>
              <a:t> 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99682" y="5373518"/>
            <a:ext cx="1386918" cy="369332"/>
          </a:xfrm>
          <a:prstGeom prst="rect">
            <a:avLst/>
          </a:prstGeom>
          <a:blipFill rotWithShape="0">
            <a:blip r:embed="rId9"/>
            <a:stretch>
              <a:fillRect l="-3947" t="-8197" r="-2632" b="-24590"/>
            </a:stretch>
          </a:blipFill>
        </p:spPr>
        <p:txBody>
          <a:bodyPr/>
          <a:lstStyle/>
          <a:p>
            <a:pPr>
              <a:defRPr/>
            </a:pPr>
            <a:r>
              <a:rPr lang="tr-TR">
                <a:noFill/>
              </a:rPr>
              <a:t> </a:t>
            </a:r>
          </a:p>
        </p:txBody>
      </p:sp>
      <p:sp>
        <p:nvSpPr>
          <p:cNvPr id="20" name="Cube 19"/>
          <p:cNvSpPr/>
          <p:nvPr/>
        </p:nvSpPr>
        <p:spPr>
          <a:xfrm>
            <a:off x="7916863" y="3968750"/>
            <a:ext cx="1106487" cy="1093788"/>
          </a:xfrm>
          <a:prstGeom prst="cube">
            <a:avLst>
              <a:gd name="adj" fmla="val 87882"/>
            </a:avLst>
          </a:prstGeom>
          <a:solidFill>
            <a:srgbClr val="0DAE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737328" y="5373518"/>
            <a:ext cx="1152880" cy="369332"/>
          </a:xfrm>
          <a:prstGeom prst="rect">
            <a:avLst/>
          </a:prstGeom>
          <a:blipFill rotWithShape="0">
            <a:blip r:embed="rId10"/>
            <a:stretch>
              <a:fillRect l="-4233" t="-8197" r="-4233" b="-24590"/>
            </a:stretch>
          </a:blipFill>
        </p:spPr>
        <p:txBody>
          <a:bodyPr/>
          <a:lstStyle/>
          <a:p>
            <a:pPr>
              <a:defRPr/>
            </a:pPr>
            <a:r>
              <a:rPr lang="tr-TR">
                <a:noFill/>
              </a:rPr>
              <a:t> </a:t>
            </a:r>
          </a:p>
        </p:txBody>
      </p:sp>
      <p:cxnSp>
        <p:nvCxnSpPr>
          <p:cNvPr id="47126" name="Straight Arrow Connector 21"/>
          <p:cNvCxnSpPr>
            <a:cxnSpLocks noChangeShapeType="1"/>
          </p:cNvCxnSpPr>
          <p:nvPr/>
        </p:nvCxnSpPr>
        <p:spPr bwMode="auto">
          <a:xfrm>
            <a:off x="7372350" y="4556125"/>
            <a:ext cx="544513" cy="0"/>
          </a:xfrm>
          <a:prstGeom prst="straightConnector1">
            <a:avLst/>
          </a:prstGeom>
          <a:noFill/>
          <a:ln w="15875" algn="ctr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7" name="Straight Arrow Connector 22"/>
          <p:cNvCxnSpPr>
            <a:cxnSpLocks noChangeShapeType="1"/>
          </p:cNvCxnSpPr>
          <p:nvPr/>
        </p:nvCxnSpPr>
        <p:spPr bwMode="auto">
          <a:xfrm>
            <a:off x="5340350" y="4556125"/>
            <a:ext cx="544513" cy="0"/>
          </a:xfrm>
          <a:prstGeom prst="straightConnector1">
            <a:avLst/>
          </a:prstGeom>
          <a:noFill/>
          <a:ln w="15875" algn="ctr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8" name="Straight Arrow Connector 23"/>
          <p:cNvCxnSpPr>
            <a:cxnSpLocks noChangeShapeType="1"/>
          </p:cNvCxnSpPr>
          <p:nvPr/>
        </p:nvCxnSpPr>
        <p:spPr bwMode="auto">
          <a:xfrm>
            <a:off x="3306763" y="4552950"/>
            <a:ext cx="544512" cy="0"/>
          </a:xfrm>
          <a:prstGeom prst="straightConnector1">
            <a:avLst/>
          </a:prstGeom>
          <a:noFill/>
          <a:ln w="15875" algn="ctr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9" name="Straight Arrow Connector 24"/>
          <p:cNvCxnSpPr>
            <a:cxnSpLocks noChangeShapeType="1"/>
          </p:cNvCxnSpPr>
          <p:nvPr/>
        </p:nvCxnSpPr>
        <p:spPr bwMode="auto">
          <a:xfrm>
            <a:off x="1273175" y="4579938"/>
            <a:ext cx="544513" cy="0"/>
          </a:xfrm>
          <a:prstGeom prst="straightConnector1">
            <a:avLst/>
          </a:prstGeom>
          <a:noFill/>
          <a:ln w="15875" algn="ctr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0" y="2361168"/>
            <a:ext cx="922047" cy="923330"/>
          </a:xfrm>
          <a:prstGeom prst="rect">
            <a:avLst/>
          </a:prstGeom>
          <a:blipFill rotWithShape="0">
            <a:blip r:embed="rId11"/>
            <a:stretch>
              <a:fillRect l="-5298" t="-3289" r="-5298" b="-9211"/>
            </a:stretch>
          </a:blipFill>
        </p:spPr>
        <p:txBody>
          <a:bodyPr/>
          <a:lstStyle/>
          <a:p>
            <a:pPr>
              <a:defRPr/>
            </a:pPr>
            <a:r>
              <a:rPr lang="tr-TR">
                <a:noFill/>
              </a:rPr>
              <a:t> </a:t>
            </a:r>
          </a:p>
        </p:txBody>
      </p:sp>
      <p:sp>
        <p:nvSpPr>
          <p:cNvPr id="27" name="TextBox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33800" y="2326641"/>
            <a:ext cx="688009" cy="646331"/>
          </a:xfrm>
          <a:prstGeom prst="rect">
            <a:avLst/>
          </a:prstGeom>
          <a:blipFill rotWithShape="0">
            <a:blip r:embed="rId12"/>
            <a:stretch>
              <a:fillRect l="-8036" t="-5660" r="-7143" b="-14151"/>
            </a:stretch>
          </a:blipFill>
        </p:spPr>
        <p:txBody>
          <a:bodyPr/>
          <a:lstStyle/>
          <a:p>
            <a:pPr>
              <a:defRPr/>
            </a:pPr>
            <a:r>
              <a:rPr lang="tr-TR">
                <a:noFill/>
              </a:rPr>
              <a:t> </a:t>
            </a:r>
          </a:p>
        </p:txBody>
      </p:sp>
      <p:sp>
        <p:nvSpPr>
          <p:cNvPr id="47132" name="TextBox 27"/>
          <p:cNvSpPr txBox="1">
            <a:spLocks noChangeArrowheads="1"/>
          </p:cNvSpPr>
          <p:nvPr/>
        </p:nvSpPr>
        <p:spPr bwMode="auto">
          <a:xfrm>
            <a:off x="3810000" y="1728788"/>
            <a:ext cx="1047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tr-TR" sz="1800">
                <a:solidFill>
                  <a:srgbClr val="000000"/>
                </a:solidFill>
                <a:latin typeface="Calibri" panose="020F0502020204030204" pitchFamily="34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max pool</a:t>
            </a:r>
          </a:p>
        </p:txBody>
      </p:sp>
      <p:sp>
        <p:nvSpPr>
          <p:cNvPr id="29" name="TextBox 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15000" y="2331374"/>
            <a:ext cx="688009" cy="923330"/>
          </a:xfrm>
          <a:prstGeom prst="rect">
            <a:avLst/>
          </a:prstGeom>
          <a:blipFill rotWithShape="0">
            <a:blip r:embed="rId13"/>
            <a:stretch>
              <a:fillRect l="-8036" t="-3289" r="-7143" b="-9211"/>
            </a:stretch>
          </a:blipFill>
        </p:spPr>
        <p:txBody>
          <a:bodyPr/>
          <a:lstStyle/>
          <a:p>
            <a:pPr>
              <a:defRPr/>
            </a:pPr>
            <a:r>
              <a:rPr lang="tr-TR">
                <a:noFill/>
              </a:rPr>
              <a:t> </a:t>
            </a:r>
          </a:p>
        </p:txBody>
      </p:sp>
      <p:sp>
        <p:nvSpPr>
          <p:cNvPr id="30" name="TextBox 2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848600" y="2330364"/>
            <a:ext cx="688009" cy="646331"/>
          </a:xfrm>
          <a:prstGeom prst="rect">
            <a:avLst/>
          </a:prstGeom>
          <a:blipFill rotWithShape="0">
            <a:blip r:embed="rId14"/>
            <a:stretch>
              <a:fillRect l="-8036" t="-4717" r="-7143" b="-14151"/>
            </a:stretch>
          </a:blipFill>
        </p:spPr>
        <p:txBody>
          <a:bodyPr/>
          <a:lstStyle/>
          <a:p>
            <a:pPr>
              <a:defRPr/>
            </a:pPr>
            <a:r>
              <a:rPr lang="tr-TR">
                <a:noFill/>
              </a:rPr>
              <a:t> </a:t>
            </a:r>
          </a:p>
        </p:txBody>
      </p:sp>
      <p:sp>
        <p:nvSpPr>
          <p:cNvPr id="47135" name="TextBox 30"/>
          <p:cNvSpPr txBox="1">
            <a:spLocks noChangeArrowheads="1"/>
          </p:cNvSpPr>
          <p:nvPr/>
        </p:nvSpPr>
        <p:spPr bwMode="auto">
          <a:xfrm>
            <a:off x="7924800" y="1731963"/>
            <a:ext cx="1047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tr-TR" sz="1800">
                <a:solidFill>
                  <a:srgbClr val="000000"/>
                </a:solidFill>
                <a:latin typeface="Calibri" panose="020F0502020204030204" pitchFamily="34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max pool</a:t>
            </a:r>
          </a:p>
        </p:txBody>
      </p:sp>
      <p:sp>
        <p:nvSpPr>
          <p:cNvPr id="32" name="TextBox 3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66800" y="4687039"/>
            <a:ext cx="688009" cy="923330"/>
          </a:xfrm>
          <a:prstGeom prst="rect">
            <a:avLst/>
          </a:prstGeom>
          <a:blipFill rotWithShape="0">
            <a:blip r:embed="rId15"/>
            <a:stretch>
              <a:fillRect l="-7080" t="-3974" r="-7080" b="-9934"/>
            </a:stretch>
          </a:blipFill>
        </p:spPr>
        <p:txBody>
          <a:bodyPr/>
          <a:lstStyle/>
          <a:p>
            <a:pPr>
              <a:defRPr/>
            </a:pPr>
            <a:r>
              <a:rPr lang="tr-TR">
                <a:noFill/>
              </a:rPr>
              <a:t> </a:t>
            </a:r>
          </a:p>
        </p:txBody>
      </p:sp>
      <p:sp>
        <p:nvSpPr>
          <p:cNvPr id="33" name="TextBox 3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0" y="4687038"/>
            <a:ext cx="688009" cy="923330"/>
          </a:xfrm>
          <a:prstGeom prst="rect">
            <a:avLst/>
          </a:prstGeom>
          <a:blipFill rotWithShape="0">
            <a:blip r:embed="rId16"/>
            <a:stretch>
              <a:fillRect l="-7080" t="-3974" r="-7080" b="-9934"/>
            </a:stretch>
          </a:blipFill>
        </p:spPr>
        <p:txBody>
          <a:bodyPr/>
          <a:lstStyle/>
          <a:p>
            <a:pPr>
              <a:defRPr/>
            </a:pPr>
            <a:r>
              <a:rPr lang="tr-TR">
                <a:noFill/>
              </a:rPr>
              <a:t> </a:t>
            </a:r>
          </a:p>
        </p:txBody>
      </p:sp>
      <p:sp>
        <p:nvSpPr>
          <p:cNvPr id="34" name="TextBox 3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05400" y="4693016"/>
            <a:ext cx="688009" cy="923330"/>
          </a:xfrm>
          <a:prstGeom prst="rect">
            <a:avLst/>
          </a:prstGeom>
          <a:blipFill rotWithShape="0">
            <a:blip r:embed="rId17"/>
            <a:stretch>
              <a:fillRect l="-8036" t="-3974" r="-7143" b="-9934"/>
            </a:stretch>
          </a:blipFill>
        </p:spPr>
        <p:txBody>
          <a:bodyPr/>
          <a:lstStyle/>
          <a:p>
            <a:pPr>
              <a:defRPr/>
            </a:pPr>
            <a:r>
              <a:rPr lang="tr-TR">
                <a:noFill/>
              </a:rPr>
              <a:t> </a:t>
            </a:r>
          </a:p>
        </p:txBody>
      </p:sp>
      <p:sp>
        <p:nvSpPr>
          <p:cNvPr id="35" name="TextBox 3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62800" y="4667374"/>
            <a:ext cx="688009" cy="646331"/>
          </a:xfrm>
          <a:prstGeom prst="rect">
            <a:avLst/>
          </a:prstGeom>
          <a:blipFill rotWithShape="0">
            <a:blip r:embed="rId18"/>
            <a:stretch>
              <a:fillRect l="-7080" t="-5660" r="-7080" b="-14151"/>
            </a:stretch>
          </a:blipFill>
        </p:spPr>
        <p:txBody>
          <a:bodyPr/>
          <a:lstStyle/>
          <a:p>
            <a:pPr>
              <a:defRPr/>
            </a:pPr>
            <a:r>
              <a:rPr lang="tr-TR">
                <a:noFill/>
              </a:rPr>
              <a:t> </a:t>
            </a:r>
          </a:p>
        </p:txBody>
      </p:sp>
      <p:sp>
        <p:nvSpPr>
          <p:cNvPr id="47140" name="TextBox 35"/>
          <p:cNvSpPr txBox="1">
            <a:spLocks noChangeArrowheads="1"/>
          </p:cNvSpPr>
          <p:nvPr/>
        </p:nvSpPr>
        <p:spPr bwMode="auto">
          <a:xfrm>
            <a:off x="7381875" y="4086225"/>
            <a:ext cx="1049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tr-TR" sz="1800">
                <a:solidFill>
                  <a:srgbClr val="000000"/>
                </a:solidFill>
                <a:latin typeface="Calibri" panose="020F0502020204030204" pitchFamily="34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max pool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27038" y="1549400"/>
            <a:ext cx="1096962" cy="1096963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6388" y="1701800"/>
            <a:ext cx="1096962" cy="1096963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2400" y="1854200"/>
            <a:ext cx="1096963" cy="1096963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Cube 39"/>
          <p:cNvSpPr/>
          <p:nvPr/>
        </p:nvSpPr>
        <p:spPr>
          <a:xfrm>
            <a:off x="3938588" y="3667125"/>
            <a:ext cx="1624012" cy="1633538"/>
          </a:xfrm>
          <a:prstGeom prst="cube">
            <a:avLst>
              <a:gd name="adj" fmla="val 86906"/>
            </a:avLst>
          </a:prstGeom>
          <a:solidFill>
            <a:srgbClr val="0DAE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Cube 40"/>
          <p:cNvSpPr/>
          <p:nvPr/>
        </p:nvSpPr>
        <p:spPr>
          <a:xfrm>
            <a:off x="5967413" y="4081463"/>
            <a:ext cx="1119187" cy="1128712"/>
          </a:xfrm>
          <a:prstGeom prst="cube">
            <a:avLst>
              <a:gd name="adj" fmla="val 81895"/>
            </a:avLst>
          </a:prstGeom>
          <a:solidFill>
            <a:srgbClr val="0DAE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146" name="TextBox 41"/>
          <p:cNvSpPr txBox="1">
            <a:spLocks noChangeArrowheads="1"/>
          </p:cNvSpPr>
          <p:nvPr/>
        </p:nvSpPr>
        <p:spPr bwMode="auto">
          <a:xfrm>
            <a:off x="1811338" y="1763713"/>
            <a:ext cx="62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tr-TR" sz="1800">
                <a:solidFill>
                  <a:srgbClr val="000000"/>
                </a:solidFill>
                <a:latin typeface="Calibri" panose="020F0502020204030204" pitchFamily="34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conv</a:t>
            </a:r>
          </a:p>
        </p:txBody>
      </p:sp>
      <p:sp>
        <p:nvSpPr>
          <p:cNvPr id="47147" name="TextBox 42"/>
          <p:cNvSpPr txBox="1">
            <a:spLocks noChangeArrowheads="1"/>
          </p:cNvSpPr>
          <p:nvPr/>
        </p:nvSpPr>
        <p:spPr bwMode="auto">
          <a:xfrm>
            <a:off x="5721350" y="1752600"/>
            <a:ext cx="623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tr-TR" sz="1800">
                <a:solidFill>
                  <a:srgbClr val="000000"/>
                </a:solidFill>
                <a:latin typeface="Calibri" panose="020F0502020204030204" pitchFamily="34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conv</a:t>
            </a:r>
          </a:p>
        </p:txBody>
      </p:sp>
      <p:sp>
        <p:nvSpPr>
          <p:cNvPr id="47148" name="TextBox 43"/>
          <p:cNvSpPr txBox="1">
            <a:spLocks noChangeArrowheads="1"/>
          </p:cNvSpPr>
          <p:nvPr/>
        </p:nvSpPr>
        <p:spPr bwMode="auto">
          <a:xfrm>
            <a:off x="1357313" y="4081463"/>
            <a:ext cx="62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tr-TR" sz="1800">
                <a:solidFill>
                  <a:srgbClr val="000000"/>
                </a:solidFill>
                <a:latin typeface="Calibri" panose="020F0502020204030204" pitchFamily="34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conv</a:t>
            </a:r>
          </a:p>
        </p:txBody>
      </p:sp>
      <p:sp>
        <p:nvSpPr>
          <p:cNvPr id="47149" name="TextBox 44"/>
          <p:cNvSpPr txBox="1">
            <a:spLocks noChangeArrowheads="1"/>
          </p:cNvSpPr>
          <p:nvPr/>
        </p:nvSpPr>
        <p:spPr bwMode="auto">
          <a:xfrm>
            <a:off x="3490913" y="4092575"/>
            <a:ext cx="623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tr-TR" sz="1800">
                <a:solidFill>
                  <a:srgbClr val="000000"/>
                </a:solidFill>
                <a:latin typeface="Calibri" panose="020F0502020204030204" pitchFamily="34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conv</a:t>
            </a:r>
          </a:p>
        </p:txBody>
      </p:sp>
      <p:sp>
        <p:nvSpPr>
          <p:cNvPr id="47150" name="TextBox 45"/>
          <p:cNvSpPr txBox="1">
            <a:spLocks noChangeArrowheads="1"/>
          </p:cNvSpPr>
          <p:nvPr/>
        </p:nvSpPr>
        <p:spPr bwMode="auto">
          <a:xfrm>
            <a:off x="5548313" y="4081463"/>
            <a:ext cx="62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tr-TR" sz="1800">
                <a:solidFill>
                  <a:srgbClr val="000000"/>
                </a:solidFill>
                <a:latin typeface="Calibri" panose="020F0502020204030204" pitchFamily="34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conv</a:t>
            </a:r>
          </a:p>
        </p:txBody>
      </p:sp>
      <p:sp>
        <p:nvSpPr>
          <p:cNvPr id="47151" name="TextBox 46"/>
          <p:cNvSpPr txBox="1">
            <a:spLocks noChangeArrowheads="1"/>
          </p:cNvSpPr>
          <p:nvPr/>
        </p:nvSpPr>
        <p:spPr bwMode="auto">
          <a:xfrm>
            <a:off x="0" y="4244975"/>
            <a:ext cx="463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tr-TR" sz="1800">
                <a:solidFill>
                  <a:srgbClr val="000000"/>
                </a:solidFill>
                <a:latin typeface="Calibri" panose="020F0502020204030204" pitchFamily="34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. . .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457200" y="274638"/>
            <a:ext cx="8229600" cy="8477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en-US" dirty="0" err="1">
                <a:latin typeface="+mn-lt"/>
              </a:rPr>
              <a:t>AlexNet</a:t>
            </a:r>
            <a:endParaRPr lang="en-US" dirty="0">
              <a:latin typeface="+mn-lt"/>
            </a:endParaRPr>
          </a:p>
        </p:txBody>
      </p:sp>
      <p:sp>
        <p:nvSpPr>
          <p:cNvPr id="47154" name="Date Placeholder 49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A62385B-6429-423A-B509-0547FF7D7DF9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394075"/>
            <a:ext cx="8483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8477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en-US" dirty="0" err="1">
                <a:latin typeface="+mn-lt"/>
              </a:rPr>
              <a:t>AlexNet</a:t>
            </a:r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122363"/>
            <a:ext cx="7924800" cy="218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600" dirty="0"/>
              <a:t>Deep CNN architecture proposed by </a:t>
            </a:r>
            <a:r>
              <a:rPr lang="en-US" sz="1600" b="1" dirty="0" err="1"/>
              <a:t>Krizhevsky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[</a:t>
            </a:r>
            <a:r>
              <a:rPr lang="en-US" sz="1600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Krizhevsky</a:t>
            </a: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NIPS 2012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].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−"/>
              <a:defRPr/>
            </a:pPr>
            <a:r>
              <a:rPr lang="en-US" sz="1600" dirty="0"/>
              <a:t>5 convolutional layers (with pooling and </a:t>
            </a:r>
            <a:r>
              <a:rPr lang="en-US" sz="1600" dirty="0" err="1"/>
              <a:t>ReLU</a:t>
            </a:r>
            <a:r>
              <a:rPr lang="en-US" sz="1600" dirty="0"/>
              <a:t>)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−"/>
              <a:defRPr/>
            </a:pPr>
            <a:r>
              <a:rPr lang="en-US" sz="1600" dirty="0"/>
              <a:t>3 fully-connected layers 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−"/>
              <a:defRPr/>
            </a:pPr>
            <a:r>
              <a:rPr lang="en-US" sz="1600" dirty="0"/>
              <a:t>won </a:t>
            </a:r>
            <a:r>
              <a:rPr lang="en-US" sz="1600" dirty="0" err="1"/>
              <a:t>ImageNet</a:t>
            </a:r>
            <a:r>
              <a:rPr lang="en-US" sz="1600" dirty="0"/>
              <a:t> Large Scale Visual recognition Challenge 2012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−"/>
              <a:defRPr/>
            </a:pPr>
            <a:r>
              <a:rPr lang="en-US" sz="1600" dirty="0"/>
              <a:t>top-1 validation error rate of 40.7%</a:t>
            </a:r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tr-TR" sz="1600" dirty="0"/>
          </a:p>
        </p:txBody>
      </p:sp>
      <p:sp>
        <p:nvSpPr>
          <p:cNvPr id="48134" name="Date Placeholder 2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EE6967-200A-42A8-8ED9-AE0CC2BD8EAA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144587"/>
          </a:xfrm>
        </p:spPr>
        <p:txBody>
          <a:bodyPr/>
          <a:lstStyle/>
          <a:p>
            <a:pPr algn="ctr">
              <a:defRPr/>
            </a:pPr>
            <a:r>
              <a:rPr lang="tr-TR" dirty="0"/>
              <a:t>AlexNet</a:t>
            </a:r>
          </a:p>
        </p:txBody>
      </p:sp>
      <p:sp>
        <p:nvSpPr>
          <p:cNvPr id="49155" name="TextBox 57"/>
          <p:cNvSpPr txBox="1">
            <a:spLocks noChangeArrowheads="1"/>
          </p:cNvSpPr>
          <p:nvPr/>
        </p:nvSpPr>
        <p:spPr bwMode="auto">
          <a:xfrm>
            <a:off x="2438400" y="2971800"/>
            <a:ext cx="463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tr-TR" sz="1800">
                <a:solidFill>
                  <a:srgbClr val="000000"/>
                </a:solidFill>
                <a:latin typeface="Calibri" panose="020F0502020204030204" pitchFamily="34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. . .</a:t>
            </a:r>
          </a:p>
        </p:txBody>
      </p:sp>
      <p:cxnSp>
        <p:nvCxnSpPr>
          <p:cNvPr id="49156" name="Straight Arrow Connector 58"/>
          <p:cNvCxnSpPr>
            <a:cxnSpLocks noChangeShapeType="1"/>
          </p:cNvCxnSpPr>
          <p:nvPr/>
        </p:nvCxnSpPr>
        <p:spPr bwMode="auto">
          <a:xfrm>
            <a:off x="3048000" y="3235325"/>
            <a:ext cx="544513" cy="0"/>
          </a:xfrm>
          <a:prstGeom prst="straightConnector1">
            <a:avLst/>
          </a:prstGeom>
          <a:noFill/>
          <a:ln w="15875" algn="ctr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57" name="Straight Arrow Connector 59"/>
          <p:cNvCxnSpPr>
            <a:cxnSpLocks noChangeShapeType="1"/>
          </p:cNvCxnSpPr>
          <p:nvPr/>
        </p:nvCxnSpPr>
        <p:spPr bwMode="auto">
          <a:xfrm>
            <a:off x="4073525" y="3227388"/>
            <a:ext cx="481013" cy="1587"/>
          </a:xfrm>
          <a:prstGeom prst="straightConnector1">
            <a:avLst/>
          </a:prstGeom>
          <a:noFill/>
          <a:ln w="15875" algn="ctr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Oval 60"/>
          <p:cNvSpPr/>
          <p:nvPr/>
        </p:nvSpPr>
        <p:spPr>
          <a:xfrm>
            <a:off x="5664200" y="3098800"/>
            <a:ext cx="274638" cy="274638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159" name="TextBox 61"/>
          <p:cNvSpPr txBox="1">
            <a:spLocks noChangeArrowheads="1"/>
          </p:cNvSpPr>
          <p:nvPr/>
        </p:nvSpPr>
        <p:spPr bwMode="auto">
          <a:xfrm>
            <a:off x="3475038" y="4048125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tr-TR" sz="1800">
                <a:solidFill>
                  <a:srgbClr val="000000"/>
                </a:solidFill>
                <a:latin typeface="Calibri" panose="020F0502020204030204" pitchFamily="34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4096</a:t>
            </a:r>
          </a:p>
        </p:txBody>
      </p:sp>
      <p:cxnSp>
        <p:nvCxnSpPr>
          <p:cNvPr id="49160" name="Straight Arrow Connector 62"/>
          <p:cNvCxnSpPr>
            <a:cxnSpLocks noChangeShapeType="1"/>
          </p:cNvCxnSpPr>
          <p:nvPr/>
        </p:nvCxnSpPr>
        <p:spPr bwMode="auto">
          <a:xfrm>
            <a:off x="5078413" y="3243263"/>
            <a:ext cx="544512" cy="0"/>
          </a:xfrm>
          <a:prstGeom prst="straightConnector1">
            <a:avLst/>
          </a:prstGeom>
          <a:noFill/>
          <a:ln w="15875" algn="ctr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61" name="TextBox 63"/>
          <p:cNvSpPr txBox="1">
            <a:spLocks noChangeArrowheads="1"/>
          </p:cNvSpPr>
          <p:nvPr/>
        </p:nvSpPr>
        <p:spPr bwMode="auto">
          <a:xfrm>
            <a:off x="4491038" y="4040188"/>
            <a:ext cx="652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tr-TR" sz="1800">
                <a:solidFill>
                  <a:srgbClr val="000000"/>
                </a:solidFill>
                <a:latin typeface="Calibri" panose="020F0502020204030204" pitchFamily="34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4096</a:t>
            </a:r>
          </a:p>
        </p:txBody>
      </p:sp>
      <p:sp>
        <p:nvSpPr>
          <p:cNvPr id="49162" name="TextBox 64"/>
          <p:cNvSpPr txBox="1">
            <a:spLocks noChangeArrowheads="1"/>
          </p:cNvSpPr>
          <p:nvPr/>
        </p:nvSpPr>
        <p:spPr bwMode="auto">
          <a:xfrm>
            <a:off x="5307013" y="3451225"/>
            <a:ext cx="95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tr-TR" sz="1800">
                <a:solidFill>
                  <a:srgbClr val="000000"/>
                </a:solidFill>
                <a:latin typeface="Calibri" panose="020F0502020204030204" pitchFamily="34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Softmax</a:t>
            </a:r>
          </a:p>
          <a:p>
            <a:pPr algn="ctr" eaLnBrk="1" hangingPunct="1"/>
            <a:r>
              <a:rPr lang="en-US" altLang="tr-TR" sz="1800">
                <a:solidFill>
                  <a:srgbClr val="000000"/>
                </a:solidFill>
                <a:latin typeface="Calibri" panose="020F0502020204030204" pitchFamily="34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1000</a:t>
            </a:r>
          </a:p>
        </p:txBody>
      </p:sp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3668713" y="2187575"/>
          <a:ext cx="366712" cy="1851025"/>
        </p:xfrm>
        <a:graphic>
          <a:graphicData uri="http://schemas.openxmlformats.org/drawingml/2006/table">
            <a:tbl>
              <a:tblPr firstRow="1" bandRow="1"/>
              <a:tblGrid>
                <a:gridCol w="366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51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396" marR="91396" marT="45711" marB="4571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" name="Oval 66"/>
          <p:cNvSpPr/>
          <p:nvPr/>
        </p:nvSpPr>
        <p:spPr>
          <a:xfrm>
            <a:off x="3714750" y="2251075"/>
            <a:ext cx="273050" cy="274638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3714750" y="2624138"/>
            <a:ext cx="273050" cy="274637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3714750" y="3733800"/>
            <a:ext cx="273050" cy="273050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TextBox 6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3707531" y="3221184"/>
            <a:ext cx="287676" cy="276999"/>
          </a:xfrm>
          <a:prstGeom prst="rect">
            <a:avLst/>
          </a:prstGeom>
          <a:blipFill rotWithShape="0">
            <a:blip r:embed="rId2"/>
            <a:stretch>
              <a:fillRect b="-4348"/>
            </a:stretch>
          </a:blipFill>
        </p:spPr>
        <p:txBody>
          <a:bodyPr/>
          <a:lstStyle/>
          <a:p>
            <a:pPr>
              <a:defRPr/>
            </a:pPr>
            <a:r>
              <a:rPr lang="tr-TR">
                <a:noFill/>
              </a:rPr>
              <a:t> </a:t>
            </a:r>
          </a:p>
        </p:txBody>
      </p:sp>
      <p:graphicFrame>
        <p:nvGraphicFramePr>
          <p:cNvPr id="71" name="Table 70"/>
          <p:cNvGraphicFramePr>
            <a:graphicFrameLocks noGrp="1"/>
          </p:cNvGraphicFramePr>
          <p:nvPr/>
        </p:nvGraphicFramePr>
        <p:xfrm>
          <a:off x="4672013" y="2187575"/>
          <a:ext cx="368300" cy="1851025"/>
        </p:xfrm>
        <a:graphic>
          <a:graphicData uri="http://schemas.openxmlformats.org/drawingml/2006/table">
            <a:tbl>
              <a:tblPr firstRow="1" bandRow="1"/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51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792" marR="91792" marT="45711" marB="4571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2" name="Oval 71"/>
          <p:cNvSpPr/>
          <p:nvPr/>
        </p:nvSpPr>
        <p:spPr>
          <a:xfrm>
            <a:off x="4719638" y="2251075"/>
            <a:ext cx="273050" cy="274638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4719638" y="2624138"/>
            <a:ext cx="273050" cy="274637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4719638" y="3733800"/>
            <a:ext cx="273050" cy="273050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TextBox 7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4712243" y="3221184"/>
            <a:ext cx="287676" cy="276999"/>
          </a:xfrm>
          <a:prstGeom prst="rect">
            <a:avLst/>
          </a:prstGeom>
          <a:blipFill rotWithShape="0">
            <a:blip r:embed="rId3"/>
            <a:stretch>
              <a:fillRect b="-4348"/>
            </a:stretch>
          </a:blipFill>
        </p:spPr>
        <p:txBody>
          <a:bodyPr/>
          <a:lstStyle/>
          <a:p>
            <a:pPr>
              <a:defRPr/>
            </a:pPr>
            <a:r>
              <a:rPr lang="tr-TR">
                <a:noFill/>
              </a:rPr>
              <a:t> </a:t>
            </a:r>
          </a:p>
        </p:txBody>
      </p:sp>
      <p:sp>
        <p:nvSpPr>
          <p:cNvPr id="49183" name="TextBox 75"/>
          <p:cNvSpPr txBox="1">
            <a:spLocks noChangeArrowheads="1"/>
          </p:cNvSpPr>
          <p:nvPr/>
        </p:nvSpPr>
        <p:spPr bwMode="auto">
          <a:xfrm>
            <a:off x="3135313" y="2819400"/>
            <a:ext cx="411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tr-TR" sz="1800">
                <a:solidFill>
                  <a:srgbClr val="000000"/>
                </a:solidFill>
                <a:latin typeface="Calibri" panose="020F0502020204030204" pitchFamily="34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FC</a:t>
            </a:r>
          </a:p>
        </p:txBody>
      </p:sp>
      <p:sp>
        <p:nvSpPr>
          <p:cNvPr id="49184" name="TextBox 76"/>
          <p:cNvSpPr txBox="1">
            <a:spLocks noChangeArrowheads="1"/>
          </p:cNvSpPr>
          <p:nvPr/>
        </p:nvSpPr>
        <p:spPr bwMode="auto">
          <a:xfrm>
            <a:off x="4125913" y="2819400"/>
            <a:ext cx="411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tr-TR" sz="1800">
                <a:solidFill>
                  <a:srgbClr val="000000"/>
                </a:solidFill>
                <a:latin typeface="Calibri" panose="020F0502020204030204" pitchFamily="34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FC</a:t>
            </a:r>
          </a:p>
        </p:txBody>
      </p:sp>
      <p:sp>
        <p:nvSpPr>
          <p:cNvPr id="49186" name="Date Placeholder 78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381C00-DDF4-4B8C-8324-E806ABA2E74F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D8C7721-E77F-4C42-9C77-5E4D4007B7DF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  <p:pic>
        <p:nvPicPr>
          <p:cNvPr id="14340" name="Shape 47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298700"/>
            <a:ext cx="10096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Shape 472"/>
          <p:cNvSpPr txBox="1">
            <a:spLocks noChangeArrowheads="1"/>
          </p:cNvSpPr>
          <p:nvPr/>
        </p:nvSpPr>
        <p:spPr bwMode="auto">
          <a:xfrm>
            <a:off x="568325" y="3878263"/>
            <a:ext cx="33289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000000"/>
                </a:solidFill>
                <a:latin typeface="Arial" panose="020B0604020202020204" pitchFamily="34" charset="0"/>
              </a:rPr>
              <a:t>[32x32x3]</a:t>
            </a:r>
          </a:p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array of numbers 0...1</a:t>
            </a:r>
          </a:p>
        </p:txBody>
      </p:sp>
      <p:cxnSp>
        <p:nvCxnSpPr>
          <p:cNvPr id="14342" name="Shape 473"/>
          <p:cNvCxnSpPr>
            <a:cxnSpLocks noChangeShapeType="1"/>
          </p:cNvCxnSpPr>
          <p:nvPr/>
        </p:nvCxnSpPr>
        <p:spPr bwMode="auto">
          <a:xfrm>
            <a:off x="2424113" y="3027363"/>
            <a:ext cx="34274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3" name="Shape 474"/>
          <p:cNvSpPr txBox="1">
            <a:spLocks noChangeArrowheads="1"/>
          </p:cNvSpPr>
          <p:nvPr/>
        </p:nvSpPr>
        <p:spPr bwMode="auto">
          <a:xfrm>
            <a:off x="6329363" y="2430463"/>
            <a:ext cx="26622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 numbers, indicating class scores</a:t>
            </a:r>
          </a:p>
        </p:txBody>
      </p:sp>
      <p:pic>
        <p:nvPicPr>
          <p:cNvPr id="14344" name="Shape 47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3" y="1414463"/>
            <a:ext cx="23939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Shape 476"/>
          <p:cNvSpPr>
            <a:spLocks noChangeArrowheads="1"/>
          </p:cNvSpPr>
          <p:nvPr/>
        </p:nvSpPr>
        <p:spPr bwMode="auto">
          <a:xfrm>
            <a:off x="5210175" y="1587500"/>
            <a:ext cx="223838" cy="414338"/>
          </a:xfrm>
          <a:prstGeom prst="rect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tr-TR" altLang="tr-T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46" name="Shape 478"/>
          <p:cNvSpPr>
            <a:spLocks noChangeArrowheads="1"/>
          </p:cNvSpPr>
          <p:nvPr/>
        </p:nvSpPr>
        <p:spPr bwMode="auto">
          <a:xfrm>
            <a:off x="4778375" y="1476375"/>
            <a:ext cx="411163" cy="525463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tr-TR" altLang="tr-T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47" name="Shape 479"/>
          <p:cNvSpPr txBox="1">
            <a:spLocks noChangeArrowheads="1"/>
          </p:cNvSpPr>
          <p:nvPr/>
        </p:nvSpPr>
        <p:spPr bwMode="auto">
          <a:xfrm>
            <a:off x="3040063" y="2011363"/>
            <a:ext cx="1436687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38761D"/>
                </a:solidFill>
                <a:latin typeface="Arial" panose="020B0604020202020204" pitchFamily="34" charset="0"/>
              </a:rPr>
              <a:t>10x1</a:t>
            </a:r>
          </a:p>
        </p:txBody>
      </p:sp>
      <p:sp>
        <p:nvSpPr>
          <p:cNvPr id="14348" name="Shape 480"/>
          <p:cNvSpPr>
            <a:spLocks noChangeArrowheads="1"/>
          </p:cNvSpPr>
          <p:nvPr/>
        </p:nvSpPr>
        <p:spPr bwMode="auto">
          <a:xfrm>
            <a:off x="2989263" y="1414463"/>
            <a:ext cx="1362075" cy="676275"/>
          </a:xfrm>
          <a:prstGeom prst="rect">
            <a:avLst/>
          </a:prstGeom>
          <a:noFill/>
          <a:ln w="28575">
            <a:solidFill>
              <a:srgbClr val="3876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tr-TR" altLang="tr-T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49" name="Shape 481"/>
          <p:cNvSpPr txBox="1">
            <a:spLocks noChangeArrowheads="1"/>
          </p:cNvSpPr>
          <p:nvPr/>
        </p:nvSpPr>
        <p:spPr bwMode="auto">
          <a:xfrm>
            <a:off x="4473575" y="1997075"/>
            <a:ext cx="14351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FF0000"/>
                </a:solidFill>
                <a:latin typeface="Arial" panose="020B0604020202020204" pitchFamily="34" charset="0"/>
              </a:rPr>
              <a:t>10x3072</a:t>
            </a:r>
          </a:p>
        </p:txBody>
      </p:sp>
      <p:cxnSp>
        <p:nvCxnSpPr>
          <p:cNvPr id="14350" name="Shape 482"/>
          <p:cNvCxnSpPr>
            <a:cxnSpLocks noChangeShapeType="1"/>
          </p:cNvCxnSpPr>
          <p:nvPr/>
        </p:nvCxnSpPr>
        <p:spPr bwMode="auto">
          <a:xfrm>
            <a:off x="5124450" y="2743200"/>
            <a:ext cx="382588" cy="237648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1" name="Shape 483"/>
          <p:cNvSpPr txBox="1">
            <a:spLocks noChangeArrowheads="1"/>
          </p:cNvSpPr>
          <p:nvPr/>
        </p:nvSpPr>
        <p:spPr bwMode="auto">
          <a:xfrm>
            <a:off x="4302125" y="5008563"/>
            <a:ext cx="400526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FF0000"/>
                </a:solidFill>
                <a:latin typeface="Arial" panose="020B0604020202020204" pitchFamily="34" charset="0"/>
              </a:rPr>
              <a:t>parameters, or “weights”</a:t>
            </a:r>
          </a:p>
        </p:txBody>
      </p:sp>
      <p:sp>
        <p:nvSpPr>
          <p:cNvPr id="14352" name="Shape 477"/>
          <p:cNvSpPr txBox="1">
            <a:spLocks noChangeArrowheads="1"/>
          </p:cNvSpPr>
          <p:nvPr/>
        </p:nvSpPr>
        <p:spPr bwMode="auto">
          <a:xfrm>
            <a:off x="5616575" y="1184275"/>
            <a:ext cx="14351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tr-TR" b="1">
                <a:solidFill>
                  <a:srgbClr val="0000FF"/>
                </a:solidFill>
              </a:rPr>
              <a:t>3072x1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DC70B60-9797-4FCF-AD96-E08F8151055A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252538"/>
            <a:ext cx="881697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15900"/>
            <a:ext cx="7543800" cy="6715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" sz="3200" dirty="0">
                <a:solidFill>
                  <a:schemeClr val="tx1"/>
                </a:solidFill>
              </a:rPr>
              <a:t>Going forward: Loss function</a:t>
            </a:r>
            <a:r>
              <a:rPr lang="en-US" sz="3200" dirty="0">
                <a:solidFill>
                  <a:schemeClr val="tx1"/>
                </a:solidFill>
              </a:rPr>
              <a:t>s/optimization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E491A7-3C3D-4114-9C8E-825172D8A785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  <p:sp>
        <p:nvSpPr>
          <p:cNvPr id="16389" name="Shape 105"/>
          <p:cNvSpPr>
            <a:spLocks noChangeArrowheads="1"/>
          </p:cNvSpPr>
          <p:nvPr/>
        </p:nvSpPr>
        <p:spPr bwMode="auto">
          <a:xfrm>
            <a:off x="1042988" y="2625725"/>
            <a:ext cx="4102100" cy="3463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r-TR" altLang="tr-TR"/>
          </a:p>
        </p:txBody>
      </p:sp>
      <p:pic>
        <p:nvPicPr>
          <p:cNvPr id="16390" name="Shape 10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171575"/>
            <a:ext cx="11398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Shape 10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1171575"/>
            <a:ext cx="1258887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Shape 11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97163"/>
            <a:ext cx="33305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Shape 111"/>
          <p:cNvSpPr>
            <a:spLocks noChangeArrowheads="1"/>
          </p:cNvSpPr>
          <p:nvPr/>
        </p:nvSpPr>
        <p:spPr bwMode="auto">
          <a:xfrm>
            <a:off x="1042988" y="2625725"/>
            <a:ext cx="4102100" cy="3463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394" name="Shape 112"/>
          <p:cNvSpPr txBox="1">
            <a:spLocks noChangeArrowheads="1"/>
          </p:cNvSpPr>
          <p:nvPr/>
        </p:nvSpPr>
        <p:spPr bwMode="auto">
          <a:xfrm>
            <a:off x="1042988" y="2579688"/>
            <a:ext cx="13239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tr-TR" altLang="tr-TR" sz="2000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 -3.45</a:t>
            </a:r>
          </a:p>
          <a:p>
            <a:pPr algn="ctr">
              <a:lnSpc>
                <a:spcPct val="115000"/>
              </a:lnSpc>
            </a:pPr>
            <a:r>
              <a:rPr lang="tr-TR" altLang="tr-TR" sz="2000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-8.87</a:t>
            </a:r>
          </a:p>
          <a:p>
            <a:pPr algn="ctr">
              <a:lnSpc>
                <a:spcPct val="115000"/>
              </a:lnSpc>
            </a:pPr>
            <a:r>
              <a:rPr lang="tr-TR" altLang="tr-TR" sz="2000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0.09</a:t>
            </a:r>
          </a:p>
          <a:p>
            <a:pPr algn="ctr">
              <a:lnSpc>
                <a:spcPct val="115000"/>
              </a:lnSpc>
            </a:pPr>
            <a:r>
              <a:rPr lang="tr-TR" altLang="tr-TR" sz="2000" b="1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2.9</a:t>
            </a:r>
          </a:p>
          <a:p>
            <a:pPr algn="ctr">
              <a:lnSpc>
                <a:spcPct val="115000"/>
              </a:lnSpc>
            </a:pPr>
            <a:r>
              <a:rPr lang="tr-TR" altLang="tr-TR" sz="2000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4.48</a:t>
            </a:r>
          </a:p>
          <a:p>
            <a:pPr algn="ctr">
              <a:lnSpc>
                <a:spcPct val="115000"/>
              </a:lnSpc>
            </a:pPr>
            <a:r>
              <a:rPr lang="tr-TR" altLang="tr-TR" sz="2000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8.02</a:t>
            </a:r>
          </a:p>
          <a:p>
            <a:pPr algn="ctr">
              <a:lnSpc>
                <a:spcPct val="115000"/>
              </a:lnSpc>
            </a:pPr>
            <a:r>
              <a:rPr lang="tr-TR" altLang="tr-TR" sz="2000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3.78</a:t>
            </a:r>
          </a:p>
          <a:p>
            <a:pPr algn="ctr">
              <a:lnSpc>
                <a:spcPct val="115000"/>
              </a:lnSpc>
            </a:pPr>
            <a:r>
              <a:rPr lang="tr-TR" altLang="tr-TR" sz="2000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1.06</a:t>
            </a:r>
          </a:p>
          <a:p>
            <a:pPr algn="ctr">
              <a:lnSpc>
                <a:spcPct val="115000"/>
              </a:lnSpc>
            </a:pPr>
            <a:r>
              <a:rPr lang="tr-TR" altLang="tr-TR" sz="2000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-0.36</a:t>
            </a:r>
          </a:p>
          <a:p>
            <a:pPr algn="ctr">
              <a:lnSpc>
                <a:spcPct val="115000"/>
              </a:lnSpc>
            </a:pPr>
            <a:r>
              <a:rPr lang="tr-TR" altLang="tr-TR" sz="2000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-0.72</a:t>
            </a:r>
          </a:p>
          <a:p>
            <a:pPr algn="ctr"/>
            <a:endParaRPr lang="tr-TR" altLang="tr-TR" sz="2000">
              <a:latin typeface="Courier New" panose="02070309020205020404" pitchFamily="49" charset="0"/>
              <a:cs typeface="Courier New" panose="02070309020205020404" pitchFamily="49" charset="0"/>
              <a:sym typeface="Courier New" panose="02070309020205020404" pitchFamily="49" charset="0"/>
            </a:endParaRPr>
          </a:p>
        </p:txBody>
      </p:sp>
      <p:sp>
        <p:nvSpPr>
          <p:cNvPr id="16395" name="Shape 113"/>
          <p:cNvSpPr txBox="1">
            <a:spLocks noChangeArrowheads="1"/>
          </p:cNvSpPr>
          <p:nvPr/>
        </p:nvSpPr>
        <p:spPr bwMode="auto">
          <a:xfrm>
            <a:off x="2401888" y="2579688"/>
            <a:ext cx="13366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tr-TR" altLang="tr-TR" sz="2000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-0.51</a:t>
            </a:r>
          </a:p>
          <a:p>
            <a:pPr algn="ctr">
              <a:lnSpc>
                <a:spcPct val="115000"/>
              </a:lnSpc>
            </a:pPr>
            <a:r>
              <a:rPr lang="tr-TR" altLang="tr-TR" sz="2000" b="1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6.04</a:t>
            </a:r>
          </a:p>
          <a:p>
            <a:pPr algn="ctr">
              <a:lnSpc>
                <a:spcPct val="115000"/>
              </a:lnSpc>
            </a:pPr>
            <a:r>
              <a:rPr lang="tr-TR" altLang="tr-TR" sz="2000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5.31</a:t>
            </a:r>
          </a:p>
          <a:p>
            <a:pPr algn="ctr">
              <a:lnSpc>
                <a:spcPct val="115000"/>
              </a:lnSpc>
            </a:pPr>
            <a:r>
              <a:rPr lang="tr-TR" altLang="tr-TR" sz="2000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-4.22</a:t>
            </a:r>
          </a:p>
          <a:p>
            <a:pPr algn="ctr">
              <a:lnSpc>
                <a:spcPct val="115000"/>
              </a:lnSpc>
            </a:pPr>
            <a:r>
              <a:rPr lang="tr-TR" altLang="tr-TR" sz="2000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-4.19</a:t>
            </a:r>
          </a:p>
          <a:p>
            <a:pPr algn="ctr">
              <a:lnSpc>
                <a:spcPct val="115000"/>
              </a:lnSpc>
            </a:pPr>
            <a:r>
              <a:rPr lang="tr-TR" altLang="tr-TR" sz="2000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3.58</a:t>
            </a:r>
          </a:p>
          <a:p>
            <a:pPr algn="ctr">
              <a:lnSpc>
                <a:spcPct val="115000"/>
              </a:lnSpc>
            </a:pPr>
            <a:r>
              <a:rPr lang="tr-TR" altLang="tr-TR" sz="2000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4.49</a:t>
            </a:r>
          </a:p>
          <a:p>
            <a:pPr algn="ctr">
              <a:lnSpc>
                <a:spcPct val="115000"/>
              </a:lnSpc>
            </a:pPr>
            <a:r>
              <a:rPr lang="tr-TR" altLang="tr-TR" sz="2000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-4.37</a:t>
            </a:r>
          </a:p>
          <a:p>
            <a:pPr algn="ctr">
              <a:lnSpc>
                <a:spcPct val="115000"/>
              </a:lnSpc>
            </a:pPr>
            <a:r>
              <a:rPr lang="tr-TR" altLang="tr-TR" sz="2000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-2.09</a:t>
            </a:r>
          </a:p>
          <a:p>
            <a:pPr algn="ctr">
              <a:lnSpc>
                <a:spcPct val="115000"/>
              </a:lnSpc>
            </a:pPr>
            <a:r>
              <a:rPr lang="tr-TR" altLang="tr-TR" sz="2000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-2.93</a:t>
            </a:r>
          </a:p>
          <a:p>
            <a:pPr algn="ctr"/>
            <a:endParaRPr lang="tr-TR" altLang="tr-TR" sz="2000">
              <a:latin typeface="Courier New" panose="02070309020205020404" pitchFamily="49" charset="0"/>
              <a:cs typeface="Courier New" panose="02070309020205020404" pitchFamily="49" charset="0"/>
              <a:sym typeface="Courier New" panose="02070309020205020404" pitchFamily="49" charset="0"/>
            </a:endParaRPr>
          </a:p>
        </p:txBody>
      </p:sp>
      <p:pic>
        <p:nvPicPr>
          <p:cNvPr id="16396" name="Shape 114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1157288"/>
            <a:ext cx="1209675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Shape 115"/>
          <p:cNvSpPr txBox="1">
            <a:spLocks noChangeArrowheads="1"/>
          </p:cNvSpPr>
          <p:nvPr/>
        </p:nvSpPr>
        <p:spPr bwMode="auto">
          <a:xfrm>
            <a:off x="3749675" y="2560638"/>
            <a:ext cx="13366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tr-TR" altLang="tr-TR" sz="2000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3.42</a:t>
            </a:r>
          </a:p>
          <a:p>
            <a:pPr algn="ctr">
              <a:lnSpc>
                <a:spcPct val="115000"/>
              </a:lnSpc>
            </a:pPr>
            <a:r>
              <a:rPr lang="tr-TR" altLang="tr-TR" sz="2000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4.64</a:t>
            </a:r>
          </a:p>
          <a:p>
            <a:pPr algn="ctr">
              <a:lnSpc>
                <a:spcPct val="115000"/>
              </a:lnSpc>
            </a:pPr>
            <a:r>
              <a:rPr lang="tr-TR" altLang="tr-TR" sz="2000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2.65</a:t>
            </a:r>
          </a:p>
          <a:p>
            <a:pPr algn="ctr">
              <a:lnSpc>
                <a:spcPct val="115000"/>
              </a:lnSpc>
            </a:pPr>
            <a:r>
              <a:rPr lang="tr-TR" altLang="tr-TR" sz="2000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5.1</a:t>
            </a:r>
          </a:p>
          <a:p>
            <a:pPr algn="ctr">
              <a:lnSpc>
                <a:spcPct val="115000"/>
              </a:lnSpc>
            </a:pPr>
            <a:r>
              <a:rPr lang="tr-TR" altLang="tr-TR" sz="2000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2.64</a:t>
            </a:r>
          </a:p>
          <a:p>
            <a:pPr algn="ctr">
              <a:lnSpc>
                <a:spcPct val="115000"/>
              </a:lnSpc>
            </a:pPr>
            <a:r>
              <a:rPr lang="tr-TR" altLang="tr-TR" sz="2000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5.55</a:t>
            </a:r>
          </a:p>
          <a:p>
            <a:pPr algn="ctr">
              <a:lnSpc>
                <a:spcPct val="115000"/>
              </a:lnSpc>
            </a:pPr>
            <a:r>
              <a:rPr lang="tr-TR" altLang="tr-TR" sz="2000" b="1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-4.34</a:t>
            </a:r>
          </a:p>
          <a:p>
            <a:pPr algn="ctr">
              <a:lnSpc>
                <a:spcPct val="115000"/>
              </a:lnSpc>
            </a:pPr>
            <a:r>
              <a:rPr lang="tr-TR" altLang="tr-TR" sz="2000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-1.5</a:t>
            </a:r>
          </a:p>
          <a:p>
            <a:pPr algn="ctr">
              <a:lnSpc>
                <a:spcPct val="115000"/>
              </a:lnSpc>
            </a:pPr>
            <a:r>
              <a:rPr lang="tr-TR" altLang="tr-TR" sz="2000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-4.79</a:t>
            </a:r>
          </a:p>
          <a:p>
            <a:pPr algn="ctr">
              <a:lnSpc>
                <a:spcPct val="115000"/>
              </a:lnSpc>
            </a:pPr>
            <a:r>
              <a:rPr lang="tr-TR" altLang="tr-TR" sz="2000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6.14</a:t>
            </a:r>
          </a:p>
          <a:p>
            <a:pPr algn="ctr"/>
            <a:endParaRPr lang="tr-TR" altLang="tr-TR" sz="2000">
              <a:latin typeface="Courier New" panose="02070309020205020404" pitchFamily="49" charset="0"/>
              <a:cs typeface="Courier New" panose="02070309020205020404" pitchFamily="49" charset="0"/>
              <a:sym typeface="Courier New" panose="02070309020205020404" pitchFamily="49" charset="0"/>
            </a:endParaRPr>
          </a:p>
        </p:txBody>
      </p:sp>
      <p:cxnSp>
        <p:nvCxnSpPr>
          <p:cNvPr id="16398" name="Shape 117"/>
          <p:cNvCxnSpPr>
            <a:cxnSpLocks noChangeShapeType="1"/>
          </p:cNvCxnSpPr>
          <p:nvPr/>
        </p:nvCxnSpPr>
        <p:spPr bwMode="auto">
          <a:xfrm>
            <a:off x="5316538" y="958850"/>
            <a:ext cx="0" cy="488315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Shape 116"/>
          <p:cNvSpPr txBox="1"/>
          <p:nvPr/>
        </p:nvSpPr>
        <p:spPr>
          <a:xfrm>
            <a:off x="5370513" y="1692275"/>
            <a:ext cx="3617912" cy="4578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marL="4572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eriod"/>
              <a:defRPr/>
            </a:pPr>
            <a:r>
              <a:rPr lang="en" sz="2000" dirty="0">
                <a:solidFill>
                  <a:srgbClr val="000000"/>
                </a:solidFill>
                <a:latin typeface="Arial"/>
              </a:rPr>
              <a:t>Define a </a:t>
            </a:r>
            <a:r>
              <a:rPr lang="en" sz="2000" b="1" dirty="0">
                <a:solidFill>
                  <a:srgbClr val="000000"/>
                </a:solidFill>
                <a:latin typeface="Arial"/>
              </a:rPr>
              <a:t>loss function</a:t>
            </a:r>
            <a:r>
              <a:rPr lang="en" sz="2000" dirty="0">
                <a:solidFill>
                  <a:srgbClr val="000000"/>
                </a:solidFill>
                <a:latin typeface="Arial"/>
              </a:rPr>
              <a:t> that quantifies our unhappiness with the scores across the training data.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000" dirty="0">
              <a:solidFill>
                <a:srgbClr val="000000"/>
              </a:solidFill>
              <a:latin typeface="Arial"/>
            </a:endParaRPr>
          </a:p>
          <a:p>
            <a:pPr marL="4572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eriod"/>
              <a:defRPr/>
            </a:pPr>
            <a:r>
              <a:rPr lang="en" sz="2000" dirty="0">
                <a:solidFill>
                  <a:srgbClr val="000000"/>
                </a:solidFill>
                <a:latin typeface="Arial"/>
              </a:rPr>
              <a:t>Come up with a way of efficiently finding the parameters that minimize the loss function. </a:t>
            </a:r>
            <a:r>
              <a:rPr lang="en" sz="2000" b="1" dirty="0">
                <a:solidFill>
                  <a:srgbClr val="000000"/>
                </a:solidFill>
                <a:latin typeface="Arial"/>
              </a:rPr>
              <a:t>(optimization)</a:t>
            </a:r>
          </a:p>
        </p:txBody>
      </p:sp>
      <p:sp>
        <p:nvSpPr>
          <p:cNvPr id="16400" name="Shape 118"/>
          <p:cNvSpPr txBox="1">
            <a:spLocks noChangeArrowheads="1"/>
          </p:cNvSpPr>
          <p:nvPr/>
        </p:nvSpPr>
        <p:spPr bwMode="auto">
          <a:xfrm>
            <a:off x="5659438" y="923925"/>
            <a:ext cx="237331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TODO: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A15DCB5-07FB-485F-ADE7-93E61675CD1A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  <p:pic>
        <p:nvPicPr>
          <p:cNvPr id="17412" name="Shape 12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2540000"/>
            <a:ext cx="11398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Shape 12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2554288"/>
            <a:ext cx="12573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Shape 126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2554288"/>
            <a:ext cx="121126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ape 1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6010" y="1667454"/>
            <a:ext cx="6174557" cy="720590"/>
          </a:xfrm>
          <a:prstGeom prst="rect">
            <a:avLst/>
          </a:prstGeom>
          <a:blipFill rotWithShape="0">
            <a:blip r:embed="rId5"/>
            <a:stretch>
              <a:fillRect l="-987" b="-19492"/>
            </a:stretch>
          </a:blipFill>
          <a:ln>
            <a:noFill/>
          </a:ln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  <p:sp>
        <p:nvSpPr>
          <p:cNvPr id="17416" name="Shape 128"/>
          <p:cNvSpPr txBox="1">
            <a:spLocks noChangeArrowheads="1"/>
          </p:cNvSpPr>
          <p:nvPr/>
        </p:nvSpPr>
        <p:spPr bwMode="auto">
          <a:xfrm>
            <a:off x="238125" y="4016375"/>
            <a:ext cx="13144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cat</a:t>
            </a:r>
          </a:p>
        </p:txBody>
      </p:sp>
      <p:sp>
        <p:nvSpPr>
          <p:cNvPr id="17417" name="Shape 129"/>
          <p:cNvSpPr txBox="1">
            <a:spLocks noChangeArrowheads="1"/>
          </p:cNvSpPr>
          <p:nvPr/>
        </p:nvSpPr>
        <p:spPr bwMode="auto">
          <a:xfrm>
            <a:off x="252413" y="5432425"/>
            <a:ext cx="13144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frog</a:t>
            </a:r>
          </a:p>
        </p:txBody>
      </p:sp>
      <p:sp>
        <p:nvSpPr>
          <p:cNvPr id="17418" name="Shape 130"/>
          <p:cNvSpPr txBox="1">
            <a:spLocks noChangeArrowheads="1"/>
          </p:cNvSpPr>
          <p:nvPr/>
        </p:nvSpPr>
        <p:spPr bwMode="auto">
          <a:xfrm>
            <a:off x="252413" y="4732338"/>
            <a:ext cx="13144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car</a:t>
            </a:r>
          </a:p>
        </p:txBody>
      </p:sp>
      <p:sp>
        <p:nvSpPr>
          <p:cNvPr id="17419" name="Shape 131"/>
          <p:cNvSpPr txBox="1">
            <a:spLocks noChangeArrowheads="1"/>
          </p:cNvSpPr>
          <p:nvPr/>
        </p:nvSpPr>
        <p:spPr bwMode="auto">
          <a:xfrm>
            <a:off x="1439863" y="39782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000000"/>
                </a:solidFill>
                <a:latin typeface="Arial" panose="020B0604020202020204" pitchFamily="34" charset="0"/>
              </a:rPr>
              <a:t>3.2</a:t>
            </a:r>
          </a:p>
        </p:txBody>
      </p:sp>
      <p:sp>
        <p:nvSpPr>
          <p:cNvPr id="17420" name="Shape 132"/>
          <p:cNvSpPr txBox="1">
            <a:spLocks noChangeArrowheads="1"/>
          </p:cNvSpPr>
          <p:nvPr/>
        </p:nvSpPr>
        <p:spPr bwMode="auto">
          <a:xfrm>
            <a:off x="1439863" y="46894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5.1</a:t>
            </a:r>
          </a:p>
        </p:txBody>
      </p:sp>
      <p:sp>
        <p:nvSpPr>
          <p:cNvPr id="17421" name="Shape 133"/>
          <p:cNvSpPr txBox="1">
            <a:spLocks noChangeArrowheads="1"/>
          </p:cNvSpPr>
          <p:nvPr/>
        </p:nvSpPr>
        <p:spPr bwMode="auto">
          <a:xfrm>
            <a:off x="1363663" y="54006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-1.7</a:t>
            </a:r>
          </a:p>
        </p:txBody>
      </p:sp>
      <p:sp>
        <p:nvSpPr>
          <p:cNvPr id="17422" name="Shape 134"/>
          <p:cNvSpPr txBox="1">
            <a:spLocks noChangeArrowheads="1"/>
          </p:cNvSpPr>
          <p:nvPr/>
        </p:nvSpPr>
        <p:spPr bwMode="auto">
          <a:xfrm>
            <a:off x="2887663" y="46894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000000"/>
                </a:solidFill>
                <a:latin typeface="Arial" panose="020B0604020202020204" pitchFamily="34" charset="0"/>
              </a:rPr>
              <a:t>4.9</a:t>
            </a:r>
          </a:p>
        </p:txBody>
      </p:sp>
      <p:sp>
        <p:nvSpPr>
          <p:cNvPr id="17423" name="Shape 135"/>
          <p:cNvSpPr txBox="1">
            <a:spLocks noChangeArrowheads="1"/>
          </p:cNvSpPr>
          <p:nvPr/>
        </p:nvSpPr>
        <p:spPr bwMode="auto">
          <a:xfrm>
            <a:off x="2887663" y="39782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1.3</a:t>
            </a:r>
          </a:p>
        </p:txBody>
      </p:sp>
      <p:sp>
        <p:nvSpPr>
          <p:cNvPr id="17424" name="Shape 136"/>
          <p:cNvSpPr txBox="1">
            <a:spLocks noChangeArrowheads="1"/>
          </p:cNvSpPr>
          <p:nvPr/>
        </p:nvSpPr>
        <p:spPr bwMode="auto">
          <a:xfrm>
            <a:off x="2887663" y="54006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2.0</a:t>
            </a:r>
          </a:p>
        </p:txBody>
      </p:sp>
      <p:sp>
        <p:nvSpPr>
          <p:cNvPr id="17425" name="Shape 137"/>
          <p:cNvSpPr txBox="1">
            <a:spLocks noChangeArrowheads="1"/>
          </p:cNvSpPr>
          <p:nvPr/>
        </p:nvSpPr>
        <p:spPr bwMode="auto">
          <a:xfrm>
            <a:off x="4106863" y="54006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000000"/>
                </a:solidFill>
                <a:latin typeface="Arial" panose="020B0604020202020204" pitchFamily="34" charset="0"/>
              </a:rPr>
              <a:t>-3.1</a:t>
            </a:r>
          </a:p>
        </p:txBody>
      </p:sp>
      <p:sp>
        <p:nvSpPr>
          <p:cNvPr id="17426" name="Shape 138"/>
          <p:cNvSpPr txBox="1">
            <a:spLocks noChangeArrowheads="1"/>
          </p:cNvSpPr>
          <p:nvPr/>
        </p:nvSpPr>
        <p:spPr bwMode="auto">
          <a:xfrm>
            <a:off x="4259263" y="46894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2.5</a:t>
            </a:r>
          </a:p>
        </p:txBody>
      </p:sp>
      <p:sp>
        <p:nvSpPr>
          <p:cNvPr id="17427" name="Shape 139"/>
          <p:cNvSpPr txBox="1">
            <a:spLocks noChangeArrowheads="1"/>
          </p:cNvSpPr>
          <p:nvPr/>
        </p:nvSpPr>
        <p:spPr bwMode="auto">
          <a:xfrm>
            <a:off x="4259263" y="39782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2.2</a:t>
            </a:r>
          </a:p>
        </p:txBody>
      </p:sp>
      <p:cxnSp>
        <p:nvCxnSpPr>
          <p:cNvPr id="17428" name="Shape 163"/>
          <p:cNvCxnSpPr>
            <a:cxnSpLocks noChangeShapeType="1"/>
          </p:cNvCxnSpPr>
          <p:nvPr/>
        </p:nvCxnSpPr>
        <p:spPr bwMode="auto">
          <a:xfrm flipH="1">
            <a:off x="5411788" y="190500"/>
            <a:ext cx="33337" cy="58943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Shape 16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30848" y="2305627"/>
            <a:ext cx="3659330" cy="4153911"/>
          </a:xfrm>
          <a:prstGeom prst="rect">
            <a:avLst/>
          </a:prstGeom>
          <a:blipFill rotWithShape="0">
            <a:blip r:embed="rId6"/>
            <a:stretch>
              <a:fillRect l="-1664"/>
            </a:stretch>
          </a:blipFill>
          <a:ln>
            <a:noFill/>
          </a:ln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865188" y="411163"/>
            <a:ext cx="7543800" cy="6715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" sz="3200" b="1" dirty="0">
                <a:solidFill>
                  <a:schemeClr val="tx1"/>
                </a:solidFill>
              </a:rPr>
              <a:t>Loss function</a:t>
            </a:r>
            <a:r>
              <a:rPr lang="en-US" sz="3200" b="1" dirty="0">
                <a:solidFill>
                  <a:schemeClr val="tx1"/>
                </a:solidFill>
              </a:rPr>
              <a:t>s/optimization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348F836-2487-499C-80A8-A2F4E17B169D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  <p:pic>
        <p:nvPicPr>
          <p:cNvPr id="18436" name="Shape 12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2540000"/>
            <a:ext cx="11398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Shape 12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2554288"/>
            <a:ext cx="12573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Shape 126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2554288"/>
            <a:ext cx="121126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1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6010" y="1667454"/>
            <a:ext cx="6174557" cy="720590"/>
          </a:xfrm>
          <a:prstGeom prst="rect">
            <a:avLst/>
          </a:prstGeom>
          <a:blipFill rotWithShape="0">
            <a:blip r:embed="rId5"/>
            <a:stretch>
              <a:fillRect l="-987" b="-19492"/>
            </a:stretch>
          </a:blipFill>
          <a:ln>
            <a:noFill/>
          </a:ln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  <p:sp>
        <p:nvSpPr>
          <p:cNvPr id="18440" name="Shape 128"/>
          <p:cNvSpPr txBox="1">
            <a:spLocks noChangeArrowheads="1"/>
          </p:cNvSpPr>
          <p:nvPr/>
        </p:nvSpPr>
        <p:spPr bwMode="auto">
          <a:xfrm>
            <a:off x="238125" y="4016375"/>
            <a:ext cx="13144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cat</a:t>
            </a:r>
          </a:p>
        </p:txBody>
      </p:sp>
      <p:sp>
        <p:nvSpPr>
          <p:cNvPr id="18441" name="Shape 129"/>
          <p:cNvSpPr txBox="1">
            <a:spLocks noChangeArrowheads="1"/>
          </p:cNvSpPr>
          <p:nvPr/>
        </p:nvSpPr>
        <p:spPr bwMode="auto">
          <a:xfrm>
            <a:off x="252413" y="5432425"/>
            <a:ext cx="13144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frog</a:t>
            </a:r>
          </a:p>
        </p:txBody>
      </p:sp>
      <p:sp>
        <p:nvSpPr>
          <p:cNvPr id="18442" name="Shape 130"/>
          <p:cNvSpPr txBox="1">
            <a:spLocks noChangeArrowheads="1"/>
          </p:cNvSpPr>
          <p:nvPr/>
        </p:nvSpPr>
        <p:spPr bwMode="auto">
          <a:xfrm>
            <a:off x="252413" y="4732338"/>
            <a:ext cx="13144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car</a:t>
            </a:r>
          </a:p>
        </p:txBody>
      </p:sp>
      <p:sp>
        <p:nvSpPr>
          <p:cNvPr id="18443" name="Shape 131"/>
          <p:cNvSpPr txBox="1">
            <a:spLocks noChangeArrowheads="1"/>
          </p:cNvSpPr>
          <p:nvPr/>
        </p:nvSpPr>
        <p:spPr bwMode="auto">
          <a:xfrm>
            <a:off x="1439863" y="39782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000000"/>
                </a:solidFill>
                <a:latin typeface="Arial" panose="020B0604020202020204" pitchFamily="34" charset="0"/>
              </a:rPr>
              <a:t>3.2</a:t>
            </a:r>
          </a:p>
        </p:txBody>
      </p:sp>
      <p:sp>
        <p:nvSpPr>
          <p:cNvPr id="18444" name="Shape 132"/>
          <p:cNvSpPr txBox="1">
            <a:spLocks noChangeArrowheads="1"/>
          </p:cNvSpPr>
          <p:nvPr/>
        </p:nvSpPr>
        <p:spPr bwMode="auto">
          <a:xfrm>
            <a:off x="1439863" y="46894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5.1</a:t>
            </a:r>
          </a:p>
        </p:txBody>
      </p:sp>
      <p:sp>
        <p:nvSpPr>
          <p:cNvPr id="18445" name="Shape 133"/>
          <p:cNvSpPr txBox="1">
            <a:spLocks noChangeArrowheads="1"/>
          </p:cNvSpPr>
          <p:nvPr/>
        </p:nvSpPr>
        <p:spPr bwMode="auto">
          <a:xfrm>
            <a:off x="1363663" y="54006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-1.7</a:t>
            </a:r>
          </a:p>
        </p:txBody>
      </p:sp>
      <p:sp>
        <p:nvSpPr>
          <p:cNvPr id="18446" name="Shape 134"/>
          <p:cNvSpPr txBox="1">
            <a:spLocks noChangeArrowheads="1"/>
          </p:cNvSpPr>
          <p:nvPr/>
        </p:nvSpPr>
        <p:spPr bwMode="auto">
          <a:xfrm>
            <a:off x="2887663" y="46894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000000"/>
                </a:solidFill>
                <a:latin typeface="Arial" panose="020B0604020202020204" pitchFamily="34" charset="0"/>
              </a:rPr>
              <a:t>4.9</a:t>
            </a:r>
          </a:p>
        </p:txBody>
      </p:sp>
      <p:sp>
        <p:nvSpPr>
          <p:cNvPr id="18447" name="Shape 135"/>
          <p:cNvSpPr txBox="1">
            <a:spLocks noChangeArrowheads="1"/>
          </p:cNvSpPr>
          <p:nvPr/>
        </p:nvSpPr>
        <p:spPr bwMode="auto">
          <a:xfrm>
            <a:off x="2887663" y="39782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1.3</a:t>
            </a:r>
          </a:p>
        </p:txBody>
      </p:sp>
      <p:sp>
        <p:nvSpPr>
          <p:cNvPr id="18448" name="Shape 136"/>
          <p:cNvSpPr txBox="1">
            <a:spLocks noChangeArrowheads="1"/>
          </p:cNvSpPr>
          <p:nvPr/>
        </p:nvSpPr>
        <p:spPr bwMode="auto">
          <a:xfrm>
            <a:off x="2887663" y="54006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2.0</a:t>
            </a:r>
          </a:p>
        </p:txBody>
      </p:sp>
      <p:sp>
        <p:nvSpPr>
          <p:cNvPr id="18449" name="Shape 137"/>
          <p:cNvSpPr txBox="1">
            <a:spLocks noChangeArrowheads="1"/>
          </p:cNvSpPr>
          <p:nvPr/>
        </p:nvSpPr>
        <p:spPr bwMode="auto">
          <a:xfrm>
            <a:off x="4106863" y="54006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000000"/>
                </a:solidFill>
                <a:latin typeface="Arial" panose="020B0604020202020204" pitchFamily="34" charset="0"/>
              </a:rPr>
              <a:t>-3.1</a:t>
            </a:r>
          </a:p>
        </p:txBody>
      </p:sp>
      <p:sp>
        <p:nvSpPr>
          <p:cNvPr id="18450" name="Shape 138"/>
          <p:cNvSpPr txBox="1">
            <a:spLocks noChangeArrowheads="1"/>
          </p:cNvSpPr>
          <p:nvPr/>
        </p:nvSpPr>
        <p:spPr bwMode="auto">
          <a:xfrm>
            <a:off x="4259263" y="46894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2.5</a:t>
            </a:r>
          </a:p>
        </p:txBody>
      </p:sp>
      <p:sp>
        <p:nvSpPr>
          <p:cNvPr id="18451" name="Shape 139"/>
          <p:cNvSpPr txBox="1">
            <a:spLocks noChangeArrowheads="1"/>
          </p:cNvSpPr>
          <p:nvPr/>
        </p:nvSpPr>
        <p:spPr bwMode="auto">
          <a:xfrm>
            <a:off x="4259263" y="39782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2.2</a:t>
            </a:r>
          </a:p>
        </p:txBody>
      </p:sp>
      <p:cxnSp>
        <p:nvCxnSpPr>
          <p:cNvPr id="18452" name="Shape 163"/>
          <p:cNvCxnSpPr>
            <a:cxnSpLocks noChangeShapeType="1"/>
          </p:cNvCxnSpPr>
          <p:nvPr/>
        </p:nvCxnSpPr>
        <p:spPr bwMode="auto">
          <a:xfrm>
            <a:off x="5411788" y="165100"/>
            <a:ext cx="0" cy="59197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itle 1"/>
          <p:cNvSpPr txBox="1">
            <a:spLocks/>
          </p:cNvSpPr>
          <p:nvPr/>
        </p:nvSpPr>
        <p:spPr>
          <a:xfrm>
            <a:off x="809625" y="444500"/>
            <a:ext cx="7543800" cy="6715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en" sz="3200" b="1" dirty="0">
                <a:solidFill>
                  <a:schemeClr val="tx1"/>
                </a:solidFill>
              </a:rPr>
              <a:t>Loss function</a:t>
            </a:r>
            <a:r>
              <a:rPr lang="en-US" sz="3200" b="1" dirty="0">
                <a:solidFill>
                  <a:schemeClr val="tx1"/>
                </a:solidFill>
              </a:rPr>
              <a:t>s/optimization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22" name="Shape 16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84670" y="1321743"/>
            <a:ext cx="3659330" cy="5117623"/>
          </a:xfrm>
          <a:prstGeom prst="rect">
            <a:avLst/>
          </a:prstGeom>
          <a:blipFill rotWithShape="0">
            <a:blip r:embed="rId6"/>
            <a:stretch>
              <a:fillRect l="-1833"/>
            </a:stretch>
          </a:blipFill>
          <a:ln>
            <a:noFill/>
          </a:ln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  <p:sp>
        <p:nvSpPr>
          <p:cNvPr id="18455" name="Shape 203"/>
          <p:cNvSpPr>
            <a:spLocks noChangeArrowheads="1"/>
          </p:cNvSpPr>
          <p:nvPr/>
        </p:nvSpPr>
        <p:spPr bwMode="auto">
          <a:xfrm>
            <a:off x="1377950" y="3846513"/>
            <a:ext cx="682625" cy="2516187"/>
          </a:xfrm>
          <a:prstGeom prst="rect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8456" name="Shape 205"/>
          <p:cNvSpPr txBox="1">
            <a:spLocks noChangeArrowheads="1"/>
          </p:cNvSpPr>
          <p:nvPr/>
        </p:nvSpPr>
        <p:spPr bwMode="auto">
          <a:xfrm>
            <a:off x="98425" y="5886450"/>
            <a:ext cx="12588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tr-TR">
                <a:solidFill>
                  <a:srgbClr val="0000FF"/>
                </a:solidFill>
              </a:rPr>
              <a:t>Losses:</a:t>
            </a:r>
          </a:p>
        </p:txBody>
      </p:sp>
      <p:sp>
        <p:nvSpPr>
          <p:cNvPr id="18457" name="Shape 204"/>
          <p:cNvSpPr txBox="1">
            <a:spLocks noChangeArrowheads="1"/>
          </p:cNvSpPr>
          <p:nvPr/>
        </p:nvSpPr>
        <p:spPr bwMode="auto">
          <a:xfrm>
            <a:off x="1439863" y="5875338"/>
            <a:ext cx="87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tr-TR">
                <a:solidFill>
                  <a:srgbClr val="0000FF"/>
                </a:solidFill>
              </a:rPr>
              <a:t>2.9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17E0D8-405D-498C-A96B-8AE699962A8C}" type="datetime1">
              <a:rPr lang="tr-TR" altLang="tr-TR" sz="900" smtClean="0">
                <a:solidFill>
                  <a:srgbClr val="FFFFFF"/>
                </a:solidFill>
              </a:rPr>
              <a:t>17.05.2021</a:t>
            </a:fld>
            <a:endParaRPr lang="tr-TR" altLang="tr-TR" sz="900">
              <a:solidFill>
                <a:srgbClr val="FFFFFF"/>
              </a:solidFill>
            </a:endParaRPr>
          </a:p>
        </p:txBody>
      </p:sp>
      <p:pic>
        <p:nvPicPr>
          <p:cNvPr id="19460" name="Shape 12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2540000"/>
            <a:ext cx="11398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Shape 125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2554288"/>
            <a:ext cx="12573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Shape 126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2554288"/>
            <a:ext cx="121126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1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6010" y="1667454"/>
            <a:ext cx="6174557" cy="720590"/>
          </a:xfrm>
          <a:prstGeom prst="rect">
            <a:avLst/>
          </a:prstGeom>
          <a:blipFill rotWithShape="0">
            <a:blip r:embed="rId6"/>
            <a:stretch>
              <a:fillRect l="-987" b="-19492"/>
            </a:stretch>
          </a:blipFill>
          <a:ln>
            <a:noFill/>
          </a:ln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  <p:sp>
        <p:nvSpPr>
          <p:cNvPr id="19464" name="Shape 128"/>
          <p:cNvSpPr txBox="1">
            <a:spLocks noChangeArrowheads="1"/>
          </p:cNvSpPr>
          <p:nvPr/>
        </p:nvSpPr>
        <p:spPr bwMode="auto">
          <a:xfrm>
            <a:off x="238125" y="4016375"/>
            <a:ext cx="13144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cat</a:t>
            </a:r>
          </a:p>
        </p:txBody>
      </p:sp>
      <p:sp>
        <p:nvSpPr>
          <p:cNvPr id="19465" name="Shape 129"/>
          <p:cNvSpPr txBox="1">
            <a:spLocks noChangeArrowheads="1"/>
          </p:cNvSpPr>
          <p:nvPr/>
        </p:nvSpPr>
        <p:spPr bwMode="auto">
          <a:xfrm>
            <a:off x="252413" y="5432425"/>
            <a:ext cx="13144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frog</a:t>
            </a:r>
          </a:p>
        </p:txBody>
      </p:sp>
      <p:sp>
        <p:nvSpPr>
          <p:cNvPr id="19466" name="Shape 130"/>
          <p:cNvSpPr txBox="1">
            <a:spLocks noChangeArrowheads="1"/>
          </p:cNvSpPr>
          <p:nvPr/>
        </p:nvSpPr>
        <p:spPr bwMode="auto">
          <a:xfrm>
            <a:off x="252413" y="4732338"/>
            <a:ext cx="13144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car</a:t>
            </a:r>
          </a:p>
        </p:txBody>
      </p:sp>
      <p:sp>
        <p:nvSpPr>
          <p:cNvPr id="19467" name="Shape 131"/>
          <p:cNvSpPr txBox="1">
            <a:spLocks noChangeArrowheads="1"/>
          </p:cNvSpPr>
          <p:nvPr/>
        </p:nvSpPr>
        <p:spPr bwMode="auto">
          <a:xfrm>
            <a:off x="1439863" y="39782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000000"/>
                </a:solidFill>
                <a:latin typeface="Arial" panose="020B0604020202020204" pitchFamily="34" charset="0"/>
              </a:rPr>
              <a:t>3.2</a:t>
            </a:r>
          </a:p>
        </p:txBody>
      </p:sp>
      <p:sp>
        <p:nvSpPr>
          <p:cNvPr id="19468" name="Shape 132"/>
          <p:cNvSpPr txBox="1">
            <a:spLocks noChangeArrowheads="1"/>
          </p:cNvSpPr>
          <p:nvPr/>
        </p:nvSpPr>
        <p:spPr bwMode="auto">
          <a:xfrm>
            <a:off x="1439863" y="46894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5.1</a:t>
            </a:r>
          </a:p>
        </p:txBody>
      </p:sp>
      <p:sp>
        <p:nvSpPr>
          <p:cNvPr id="19469" name="Shape 133"/>
          <p:cNvSpPr txBox="1">
            <a:spLocks noChangeArrowheads="1"/>
          </p:cNvSpPr>
          <p:nvPr/>
        </p:nvSpPr>
        <p:spPr bwMode="auto">
          <a:xfrm>
            <a:off x="1363663" y="54006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-1.7</a:t>
            </a:r>
          </a:p>
        </p:txBody>
      </p:sp>
      <p:sp>
        <p:nvSpPr>
          <p:cNvPr id="19470" name="Shape 134"/>
          <p:cNvSpPr txBox="1">
            <a:spLocks noChangeArrowheads="1"/>
          </p:cNvSpPr>
          <p:nvPr/>
        </p:nvSpPr>
        <p:spPr bwMode="auto">
          <a:xfrm>
            <a:off x="2887663" y="46894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000000"/>
                </a:solidFill>
                <a:latin typeface="Arial" panose="020B0604020202020204" pitchFamily="34" charset="0"/>
              </a:rPr>
              <a:t>4.9</a:t>
            </a:r>
          </a:p>
        </p:txBody>
      </p:sp>
      <p:sp>
        <p:nvSpPr>
          <p:cNvPr id="19471" name="Shape 135"/>
          <p:cNvSpPr txBox="1">
            <a:spLocks noChangeArrowheads="1"/>
          </p:cNvSpPr>
          <p:nvPr/>
        </p:nvSpPr>
        <p:spPr bwMode="auto">
          <a:xfrm>
            <a:off x="2887663" y="39782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1.3</a:t>
            </a:r>
          </a:p>
        </p:txBody>
      </p:sp>
      <p:sp>
        <p:nvSpPr>
          <p:cNvPr id="19472" name="Shape 136"/>
          <p:cNvSpPr txBox="1">
            <a:spLocks noChangeArrowheads="1"/>
          </p:cNvSpPr>
          <p:nvPr/>
        </p:nvSpPr>
        <p:spPr bwMode="auto">
          <a:xfrm>
            <a:off x="2887663" y="54006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2.0</a:t>
            </a:r>
          </a:p>
        </p:txBody>
      </p:sp>
      <p:sp>
        <p:nvSpPr>
          <p:cNvPr id="19473" name="Shape 137"/>
          <p:cNvSpPr txBox="1">
            <a:spLocks noChangeArrowheads="1"/>
          </p:cNvSpPr>
          <p:nvPr/>
        </p:nvSpPr>
        <p:spPr bwMode="auto">
          <a:xfrm>
            <a:off x="4106863" y="54006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000000"/>
                </a:solidFill>
                <a:latin typeface="Arial" panose="020B0604020202020204" pitchFamily="34" charset="0"/>
              </a:rPr>
              <a:t>-3.1</a:t>
            </a:r>
          </a:p>
        </p:txBody>
      </p:sp>
      <p:sp>
        <p:nvSpPr>
          <p:cNvPr id="19474" name="Shape 138"/>
          <p:cNvSpPr txBox="1">
            <a:spLocks noChangeArrowheads="1"/>
          </p:cNvSpPr>
          <p:nvPr/>
        </p:nvSpPr>
        <p:spPr bwMode="auto">
          <a:xfrm>
            <a:off x="4259263" y="46894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2.5</a:t>
            </a:r>
          </a:p>
        </p:txBody>
      </p:sp>
      <p:sp>
        <p:nvSpPr>
          <p:cNvPr id="19475" name="Shape 139"/>
          <p:cNvSpPr txBox="1">
            <a:spLocks noChangeArrowheads="1"/>
          </p:cNvSpPr>
          <p:nvPr/>
        </p:nvSpPr>
        <p:spPr bwMode="auto">
          <a:xfrm>
            <a:off x="4259263" y="3978275"/>
            <a:ext cx="1211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2.2</a:t>
            </a:r>
          </a:p>
        </p:txBody>
      </p:sp>
      <p:cxnSp>
        <p:nvCxnSpPr>
          <p:cNvPr id="19476" name="Shape 163"/>
          <p:cNvCxnSpPr>
            <a:cxnSpLocks noChangeShapeType="1"/>
          </p:cNvCxnSpPr>
          <p:nvPr/>
        </p:nvCxnSpPr>
        <p:spPr bwMode="auto">
          <a:xfrm>
            <a:off x="5411788" y="165100"/>
            <a:ext cx="0" cy="59197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itle 1"/>
          <p:cNvSpPr txBox="1">
            <a:spLocks/>
          </p:cNvSpPr>
          <p:nvPr/>
        </p:nvSpPr>
        <p:spPr>
          <a:xfrm>
            <a:off x="882650" y="434975"/>
            <a:ext cx="7543800" cy="6715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en" sz="3200" b="1" dirty="0">
                <a:solidFill>
                  <a:schemeClr val="tx1"/>
                </a:solidFill>
              </a:rPr>
              <a:t>Loss function</a:t>
            </a:r>
            <a:r>
              <a:rPr lang="en-US" sz="3200" b="1" dirty="0">
                <a:solidFill>
                  <a:schemeClr val="tx1"/>
                </a:solidFill>
              </a:rPr>
              <a:t>s/optimization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22" name="Shape 16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84670" y="1321743"/>
            <a:ext cx="3659330" cy="5117623"/>
          </a:xfrm>
          <a:prstGeom prst="rect">
            <a:avLst/>
          </a:prstGeom>
          <a:blipFill rotWithShape="0">
            <a:blip r:embed="rId7"/>
            <a:stretch>
              <a:fillRect l="-1833"/>
            </a:stretch>
          </a:blipFill>
          <a:ln>
            <a:noFill/>
          </a:ln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  <p:sp>
        <p:nvSpPr>
          <p:cNvPr id="19479" name="Shape 203"/>
          <p:cNvSpPr>
            <a:spLocks noChangeArrowheads="1"/>
          </p:cNvSpPr>
          <p:nvPr/>
        </p:nvSpPr>
        <p:spPr bwMode="auto">
          <a:xfrm>
            <a:off x="2852738" y="3830638"/>
            <a:ext cx="682625" cy="2516187"/>
          </a:xfrm>
          <a:prstGeom prst="rect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tr-TR" altLang="tr-T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80" name="Shape 205"/>
          <p:cNvSpPr txBox="1">
            <a:spLocks noChangeArrowheads="1"/>
          </p:cNvSpPr>
          <p:nvPr/>
        </p:nvSpPr>
        <p:spPr bwMode="auto">
          <a:xfrm>
            <a:off x="96838" y="5770563"/>
            <a:ext cx="1258887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FF"/>
                </a:solidFill>
                <a:latin typeface="Arial" panose="020B0604020202020204" pitchFamily="34" charset="0"/>
              </a:rPr>
              <a:t>Losses:</a:t>
            </a:r>
          </a:p>
        </p:txBody>
      </p:sp>
      <p:sp>
        <p:nvSpPr>
          <p:cNvPr id="19481" name="Shape 204"/>
          <p:cNvSpPr txBox="1">
            <a:spLocks noChangeArrowheads="1"/>
          </p:cNvSpPr>
          <p:nvPr/>
        </p:nvSpPr>
        <p:spPr bwMode="auto">
          <a:xfrm>
            <a:off x="1439863" y="5789613"/>
            <a:ext cx="8731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  <a:latin typeface="Arial" panose="020B0604020202020204" pitchFamily="34" charset="0"/>
              </a:rPr>
              <a:t>2.9</a:t>
            </a:r>
          </a:p>
        </p:txBody>
      </p:sp>
      <p:sp>
        <p:nvSpPr>
          <p:cNvPr id="19482" name="Shape 204"/>
          <p:cNvSpPr txBox="1">
            <a:spLocks noChangeArrowheads="1"/>
          </p:cNvSpPr>
          <p:nvPr/>
        </p:nvSpPr>
        <p:spPr bwMode="auto">
          <a:xfrm>
            <a:off x="2913063" y="5821363"/>
            <a:ext cx="6762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FF"/>
                </a:solidFill>
                <a:latin typeface="Arial" panose="020B0604020202020204" pitchFamily="34" charset="0"/>
              </a:rPr>
              <a:t> 0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3392</TotalTime>
  <Words>554</Words>
  <Application>Microsoft Office PowerPoint</Application>
  <PresentationFormat>Ekran Gösterisi (4:3)</PresentationFormat>
  <Paragraphs>256</Paragraphs>
  <Slides>39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Courier New</vt:lpstr>
      <vt:lpstr>Times New Roman</vt:lpstr>
      <vt:lpstr>Wingdings</vt:lpstr>
      <vt:lpstr>Retrospect</vt:lpstr>
      <vt:lpstr>Computer Vision Prof. Dr. Songül Varlı  Based on notes of CS231 in Stanford University from Andrej Karpathy, Fei-Fei Li, Justin Johnson</vt:lpstr>
      <vt:lpstr>PowerPoint Sunusu</vt:lpstr>
      <vt:lpstr>PowerPoint Sunusu</vt:lpstr>
      <vt:lpstr>PowerPoint Sunusu</vt:lpstr>
      <vt:lpstr>PowerPoint Sunusu</vt:lpstr>
      <vt:lpstr>Going forward: Loss functions/optimization</vt:lpstr>
      <vt:lpstr>Loss functions/optimization</vt:lpstr>
      <vt:lpstr>PowerPoint Sunusu</vt:lpstr>
      <vt:lpstr>PowerPoint Sunusu</vt:lpstr>
      <vt:lpstr>PowerPoint Sunusu</vt:lpstr>
      <vt:lpstr>PowerPoint Sunusu</vt:lpstr>
      <vt:lpstr>Example numpy Code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Dropout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ImageNet Classification with Deep Convolutional Neural Networks [Krizhevsky, Sutskever, Hinton, 2012]   “AlexNet”</vt:lpstr>
      <vt:lpstr>PowerPoint Sunusu</vt:lpstr>
      <vt:lpstr>PowerPoint Sunusu</vt:lpstr>
      <vt:lpstr>AlexNet</vt:lpstr>
    </vt:vector>
  </TitlesOfParts>
  <Company>UMassD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 Image Processing</dc:title>
  <dc:creator>Valued Sony Customer</dc:creator>
  <cp:lastModifiedBy>Songül VARLI</cp:lastModifiedBy>
  <cp:revision>234</cp:revision>
  <cp:lastPrinted>1601-01-01T00:00:00Z</cp:lastPrinted>
  <dcterms:created xsi:type="dcterms:W3CDTF">2002-09-17T15:21:28Z</dcterms:created>
  <dcterms:modified xsi:type="dcterms:W3CDTF">2021-05-17T07:22:35Z</dcterms:modified>
</cp:coreProperties>
</file>