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9" r:id="rId1"/>
  </p:sldMasterIdLst>
  <p:notesMasterIdLst>
    <p:notesMasterId r:id="rId17"/>
  </p:notesMasterIdLst>
  <p:sldIdLst>
    <p:sldId id="257" r:id="rId2"/>
    <p:sldId id="260" r:id="rId3"/>
    <p:sldId id="261" r:id="rId4"/>
    <p:sldId id="275" r:id="rId5"/>
    <p:sldId id="267" r:id="rId6"/>
    <p:sldId id="265" r:id="rId7"/>
    <p:sldId id="263" r:id="rId8"/>
    <p:sldId id="269" r:id="rId9"/>
    <p:sldId id="262" r:id="rId10"/>
    <p:sldId id="264" r:id="rId11"/>
    <p:sldId id="268" r:id="rId12"/>
    <p:sldId id="270" r:id="rId13"/>
    <p:sldId id="277" r:id="rId14"/>
    <p:sldId id="271" r:id="rId15"/>
    <p:sldId id="276" r:id="rId16"/>
  </p:sldIdLst>
  <p:sldSz cx="12192000" cy="6858000"/>
  <p:notesSz cx="6858000" cy="9144000"/>
  <p:defaultText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9"/>
    <p:restoredTop sz="92538"/>
  </p:normalViewPr>
  <p:slideViewPr>
    <p:cSldViewPr snapToGrid="0">
      <p:cViewPr varScale="1">
        <p:scale>
          <a:sx n="103" d="100"/>
          <a:sy n="103" d="100"/>
        </p:scale>
        <p:origin x="88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9E9FA6-95BA-7241-BAEE-E69FC3F3103A}" type="datetimeFigureOut">
              <a:rPr lang="en-TR" smtClean="0"/>
              <a:t>20.03.2025</a:t>
            </a:fld>
            <a:endParaRPr lang="en-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F7C336-ACAE-1A42-97B5-2005E8998968}" type="slidenum">
              <a:rPr lang="en-TR" smtClean="0"/>
              <a:t>‹#›</a:t>
            </a:fld>
            <a:endParaRPr lang="en-TR"/>
          </a:p>
        </p:txBody>
      </p:sp>
    </p:spTree>
    <p:extLst>
      <p:ext uri="{BB962C8B-B14F-4D97-AF65-F5344CB8AC3E}">
        <p14:creationId xmlns:p14="http://schemas.microsoft.com/office/powerpoint/2010/main" val="419159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Bu slayt sonrası GEO web sayfasından veri seti aratma ve inceleme gösterilecek. Veri setlerinin GSE ile, sample’ların GSM ile isimlendirilip numaralandırılmasına dikkat çekilecek. Kolon cancer için GSE44076 da normal ve hastalıklı örnekler var. GSE39582 da da tumor sınıfları var. </a:t>
            </a:r>
          </a:p>
        </p:txBody>
      </p:sp>
      <p:sp>
        <p:nvSpPr>
          <p:cNvPr id="4" name="Slide Number Placeholder 3"/>
          <p:cNvSpPr>
            <a:spLocks noGrp="1"/>
          </p:cNvSpPr>
          <p:nvPr>
            <p:ph type="sldNum" sz="quarter" idx="5"/>
          </p:nvPr>
        </p:nvSpPr>
        <p:spPr/>
        <p:txBody>
          <a:bodyPr/>
          <a:lstStyle/>
          <a:p>
            <a:fld id="{1DF7C336-ACAE-1A42-97B5-2005E8998968}" type="slidenum">
              <a:rPr lang="en-TR" smtClean="0"/>
              <a:t>7</a:t>
            </a:fld>
            <a:endParaRPr lang="en-TR"/>
          </a:p>
        </p:txBody>
      </p:sp>
    </p:spTree>
    <p:extLst>
      <p:ext uri="{BB962C8B-B14F-4D97-AF65-F5344CB8AC3E}">
        <p14:creationId xmlns:p14="http://schemas.microsoft.com/office/powerpoint/2010/main" val="1465023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C32C7-1247-659D-ED03-952E71B961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TR"/>
          </a:p>
        </p:txBody>
      </p:sp>
      <p:sp>
        <p:nvSpPr>
          <p:cNvPr id="3" name="Subtitle 2">
            <a:extLst>
              <a:ext uri="{FF2B5EF4-FFF2-40B4-BE49-F238E27FC236}">
                <a16:creationId xmlns:a16="http://schemas.microsoft.com/office/drawing/2014/main" id="{850A3C0F-2F6F-AD9B-7BB2-59ED2B3A5B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TR"/>
          </a:p>
        </p:txBody>
      </p:sp>
      <p:sp>
        <p:nvSpPr>
          <p:cNvPr id="4" name="Date Placeholder 3">
            <a:extLst>
              <a:ext uri="{FF2B5EF4-FFF2-40B4-BE49-F238E27FC236}">
                <a16:creationId xmlns:a16="http://schemas.microsoft.com/office/drawing/2014/main" id="{E5F8A29E-BA2A-CC04-87EC-3B5D34B08687}"/>
              </a:ext>
            </a:extLst>
          </p:cNvPr>
          <p:cNvSpPr>
            <a:spLocks noGrp="1"/>
          </p:cNvSpPr>
          <p:nvPr>
            <p:ph type="dt" sz="half" idx="10"/>
          </p:nvPr>
        </p:nvSpPr>
        <p:spPr/>
        <p:txBody>
          <a:bodyPr/>
          <a:lstStyle/>
          <a:p>
            <a:fld id="{2395C5C9-164C-46B3-A87E-7660D39D3106}" type="datetime2">
              <a:rPr lang="en-US" smtClean="0"/>
              <a:t>Thursday, March 20, 2025</a:t>
            </a:fld>
            <a:endParaRPr lang="en-US" dirty="0"/>
          </a:p>
        </p:txBody>
      </p:sp>
      <p:sp>
        <p:nvSpPr>
          <p:cNvPr id="5" name="Footer Placeholder 4">
            <a:extLst>
              <a:ext uri="{FF2B5EF4-FFF2-40B4-BE49-F238E27FC236}">
                <a16:creationId xmlns:a16="http://schemas.microsoft.com/office/drawing/2014/main" id="{7CD021A9-E71F-CEDE-3274-E48D861B961F}"/>
              </a:ext>
            </a:extLst>
          </p:cNvPr>
          <p:cNvSpPr>
            <a:spLocks noGrp="1"/>
          </p:cNvSpPr>
          <p:nvPr>
            <p:ph type="ftr" sz="quarter" idx="11"/>
          </p:nvPr>
        </p:nvSpPr>
        <p:spPr/>
        <p:txBody>
          <a:bodyPr/>
          <a:lstStyle/>
          <a:p>
            <a:pPr algn="l"/>
            <a:r>
              <a:rPr lang="en-US"/>
              <a:t>Sample Footer Text</a:t>
            </a:r>
            <a:endParaRPr lang="en-US" dirty="0"/>
          </a:p>
        </p:txBody>
      </p:sp>
      <p:sp>
        <p:nvSpPr>
          <p:cNvPr id="6" name="Slide Number Placeholder 5">
            <a:extLst>
              <a:ext uri="{FF2B5EF4-FFF2-40B4-BE49-F238E27FC236}">
                <a16:creationId xmlns:a16="http://schemas.microsoft.com/office/drawing/2014/main" id="{2E839AF0-2603-F1C2-178E-7B4ED31F87F7}"/>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6525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7CE47-C315-A372-A038-C94BFEEE92E2}"/>
              </a:ext>
            </a:extLst>
          </p:cNvPr>
          <p:cNvSpPr>
            <a:spLocks noGrp="1"/>
          </p:cNvSpPr>
          <p:nvPr>
            <p:ph type="title"/>
          </p:nvPr>
        </p:nvSpPr>
        <p:spPr/>
        <p:txBody>
          <a:bodyPr/>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3B702976-D5E0-A3A9-DD95-AA6BC0701D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2B3F73D9-DF52-2163-7BFD-6C3DA4E451FE}"/>
              </a:ext>
            </a:extLst>
          </p:cNvPr>
          <p:cNvSpPr>
            <a:spLocks noGrp="1"/>
          </p:cNvSpPr>
          <p:nvPr>
            <p:ph type="dt" sz="half" idx="10"/>
          </p:nvPr>
        </p:nvSpPr>
        <p:spPr/>
        <p:txBody>
          <a:bodyPr/>
          <a:lstStyle/>
          <a:p>
            <a:fld id="{5B75179A-1E2B-41AB-B400-4F1B4022FAEE}" type="datetime2">
              <a:rPr lang="en-US" smtClean="0"/>
              <a:t>Thursday, March 20, 2025</a:t>
            </a:fld>
            <a:endParaRPr lang="en-US"/>
          </a:p>
        </p:txBody>
      </p:sp>
      <p:sp>
        <p:nvSpPr>
          <p:cNvPr id="5" name="Footer Placeholder 4">
            <a:extLst>
              <a:ext uri="{FF2B5EF4-FFF2-40B4-BE49-F238E27FC236}">
                <a16:creationId xmlns:a16="http://schemas.microsoft.com/office/drawing/2014/main" id="{981C1037-D8A2-120A-5C89-FC70851177A1}"/>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359DD50-3C2D-E832-2035-8EFA66559100}"/>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52153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9FBCD9-1E08-6468-2AD2-D609FC21522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3E589018-1F40-27C5-C54F-9AAF178F3DC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21D44E8A-6179-2A94-4281-FB02143DC015}"/>
              </a:ext>
            </a:extLst>
          </p:cNvPr>
          <p:cNvSpPr>
            <a:spLocks noGrp="1"/>
          </p:cNvSpPr>
          <p:nvPr>
            <p:ph type="dt" sz="half" idx="10"/>
          </p:nvPr>
        </p:nvSpPr>
        <p:spPr/>
        <p:txBody>
          <a:bodyPr/>
          <a:lstStyle/>
          <a:p>
            <a:fld id="{05681D0F-6595-4F14-8EF3-954CD87C797B}" type="datetime2">
              <a:rPr lang="en-US" smtClean="0"/>
              <a:t>Thursday, March 20, 2025</a:t>
            </a:fld>
            <a:endParaRPr lang="en-US"/>
          </a:p>
        </p:txBody>
      </p:sp>
      <p:sp>
        <p:nvSpPr>
          <p:cNvPr id="5" name="Footer Placeholder 4">
            <a:extLst>
              <a:ext uri="{FF2B5EF4-FFF2-40B4-BE49-F238E27FC236}">
                <a16:creationId xmlns:a16="http://schemas.microsoft.com/office/drawing/2014/main" id="{7BD15D92-3DAD-AE58-961B-7A93F5C5A5B0}"/>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017B8A9F-1389-2D68-ADAE-8D066E76DE70}"/>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010155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C0B9E-0078-8ED9-3274-80CFFD7DF702}"/>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B3C9AF2C-0E30-7971-C35B-86766F4486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EACB8E99-6121-9AA5-E2D1-5E07E626F8FF}"/>
              </a:ext>
            </a:extLst>
          </p:cNvPr>
          <p:cNvSpPr>
            <a:spLocks noGrp="1"/>
          </p:cNvSpPr>
          <p:nvPr>
            <p:ph type="dt" sz="half" idx="10"/>
          </p:nvPr>
        </p:nvSpPr>
        <p:spPr/>
        <p:txBody>
          <a:bodyPr/>
          <a:lstStyle/>
          <a:p>
            <a:fld id="{4DDCFF8A-AAF8-4A12-8A91-9CA0EAF6CBB9}" type="datetime2">
              <a:rPr lang="en-US" smtClean="0"/>
              <a:t>Thursday, March 20, 2025</a:t>
            </a:fld>
            <a:endParaRPr lang="en-US" dirty="0"/>
          </a:p>
        </p:txBody>
      </p:sp>
      <p:sp>
        <p:nvSpPr>
          <p:cNvPr id="5" name="Footer Placeholder 4">
            <a:extLst>
              <a:ext uri="{FF2B5EF4-FFF2-40B4-BE49-F238E27FC236}">
                <a16:creationId xmlns:a16="http://schemas.microsoft.com/office/drawing/2014/main" id="{8520E130-0E95-968B-EE0B-B86A6134E38A}"/>
              </a:ext>
            </a:extLst>
          </p:cNvPr>
          <p:cNvSpPr>
            <a:spLocks noGrp="1"/>
          </p:cNvSpPr>
          <p:nvPr>
            <p:ph type="ftr" sz="quarter" idx="11"/>
          </p:nvPr>
        </p:nvSpPr>
        <p:spPr/>
        <p:txBody>
          <a:bodyPr/>
          <a:lstStyle/>
          <a:p>
            <a:pPr algn="l"/>
            <a:r>
              <a:rPr lang="en-US"/>
              <a:t>Sample Footer Text</a:t>
            </a:r>
            <a:endParaRPr lang="en-US" dirty="0"/>
          </a:p>
        </p:txBody>
      </p:sp>
      <p:sp>
        <p:nvSpPr>
          <p:cNvPr id="6" name="Slide Number Placeholder 5">
            <a:extLst>
              <a:ext uri="{FF2B5EF4-FFF2-40B4-BE49-F238E27FC236}">
                <a16:creationId xmlns:a16="http://schemas.microsoft.com/office/drawing/2014/main" id="{D870187C-9400-CCC1-42B8-ADB109569A5B}"/>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751405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360E7-E10A-7633-7DB1-508237BCFC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TR"/>
          </a:p>
        </p:txBody>
      </p:sp>
      <p:sp>
        <p:nvSpPr>
          <p:cNvPr id="3" name="Text Placeholder 2">
            <a:extLst>
              <a:ext uri="{FF2B5EF4-FFF2-40B4-BE49-F238E27FC236}">
                <a16:creationId xmlns:a16="http://schemas.microsoft.com/office/drawing/2014/main" id="{25C27610-AD10-ABEC-62F1-B0D6F84811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11FFF1-23B9-75A6-C8D4-5DF95B1AF078}"/>
              </a:ext>
            </a:extLst>
          </p:cNvPr>
          <p:cNvSpPr>
            <a:spLocks noGrp="1"/>
          </p:cNvSpPr>
          <p:nvPr>
            <p:ph type="dt" sz="half" idx="10"/>
          </p:nvPr>
        </p:nvSpPr>
        <p:spPr/>
        <p:txBody>
          <a:bodyPr/>
          <a:lstStyle/>
          <a:p>
            <a:fld id="{ABCC25C3-021A-4B0B-8F70-0C181FE1CF45}" type="datetime2">
              <a:rPr lang="en-US" smtClean="0"/>
              <a:t>Thursday, March 20, 2025</a:t>
            </a:fld>
            <a:endParaRPr lang="en-US"/>
          </a:p>
        </p:txBody>
      </p:sp>
      <p:sp>
        <p:nvSpPr>
          <p:cNvPr id="5" name="Footer Placeholder 4">
            <a:extLst>
              <a:ext uri="{FF2B5EF4-FFF2-40B4-BE49-F238E27FC236}">
                <a16:creationId xmlns:a16="http://schemas.microsoft.com/office/drawing/2014/main" id="{43982FDD-830C-01DB-85B7-DCE2370F711F}"/>
              </a:ext>
            </a:extLst>
          </p:cNvPr>
          <p:cNvSpPr>
            <a:spLocks noGrp="1"/>
          </p:cNvSpPr>
          <p:nvPr>
            <p:ph type="ftr" sz="quarter" idx="11"/>
          </p:nvPr>
        </p:nvSpPr>
        <p:spPr/>
        <p:txBody>
          <a:bodyPr/>
          <a:lstStyle/>
          <a:p>
            <a:pPr algn="l"/>
            <a:r>
              <a:rPr lang="en-US"/>
              <a:t>Sample Footer Text</a:t>
            </a:r>
            <a:endParaRPr lang="en-US" dirty="0"/>
          </a:p>
        </p:txBody>
      </p:sp>
      <p:sp>
        <p:nvSpPr>
          <p:cNvPr id="6" name="Slide Number Placeholder 5">
            <a:extLst>
              <a:ext uri="{FF2B5EF4-FFF2-40B4-BE49-F238E27FC236}">
                <a16:creationId xmlns:a16="http://schemas.microsoft.com/office/drawing/2014/main" id="{983D9DEF-902E-3457-EB71-298E00661406}"/>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925325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96371-8CA6-56AD-333E-DF6D448E4423}"/>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D12E896D-B713-2FD7-B5AA-86654FA5836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Content Placeholder 3">
            <a:extLst>
              <a:ext uri="{FF2B5EF4-FFF2-40B4-BE49-F238E27FC236}">
                <a16:creationId xmlns:a16="http://schemas.microsoft.com/office/drawing/2014/main" id="{FEA707CD-6DDC-3C24-A570-C15CD96E99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Date Placeholder 4">
            <a:extLst>
              <a:ext uri="{FF2B5EF4-FFF2-40B4-BE49-F238E27FC236}">
                <a16:creationId xmlns:a16="http://schemas.microsoft.com/office/drawing/2014/main" id="{3EE4D80B-E157-0CC6-EF65-451F4262B668}"/>
              </a:ext>
            </a:extLst>
          </p:cNvPr>
          <p:cNvSpPr>
            <a:spLocks noGrp="1"/>
          </p:cNvSpPr>
          <p:nvPr>
            <p:ph type="dt" sz="half" idx="10"/>
          </p:nvPr>
        </p:nvSpPr>
        <p:spPr/>
        <p:txBody>
          <a:bodyPr/>
          <a:lstStyle/>
          <a:p>
            <a:fld id="{0C23D88D-8CEC-4ED9-A53B-5596187D9A16}" type="datetime2">
              <a:rPr lang="en-US" smtClean="0"/>
              <a:t>Thursday, March 20, 2025</a:t>
            </a:fld>
            <a:endParaRPr lang="en-US"/>
          </a:p>
        </p:txBody>
      </p:sp>
      <p:sp>
        <p:nvSpPr>
          <p:cNvPr id="6" name="Footer Placeholder 5">
            <a:extLst>
              <a:ext uri="{FF2B5EF4-FFF2-40B4-BE49-F238E27FC236}">
                <a16:creationId xmlns:a16="http://schemas.microsoft.com/office/drawing/2014/main" id="{1ED8EC46-496C-1F36-79F9-B9E7A711E757}"/>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9CB8BB6E-4CF7-ED4E-6D58-1F25B0ECB3E0}"/>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14880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9CBE8-C503-9A01-BFAA-7269F82BD41D}"/>
              </a:ext>
            </a:extLst>
          </p:cNvPr>
          <p:cNvSpPr>
            <a:spLocks noGrp="1"/>
          </p:cNvSpPr>
          <p:nvPr>
            <p:ph type="title"/>
          </p:nvPr>
        </p:nvSpPr>
        <p:spPr>
          <a:xfrm>
            <a:off x="839788" y="365125"/>
            <a:ext cx="10515600" cy="1325563"/>
          </a:xfrm>
        </p:spPr>
        <p:txBody>
          <a:bodyPr/>
          <a:lstStyle/>
          <a:p>
            <a:r>
              <a:rPr lang="en-US"/>
              <a:t>Click to edit Master title style</a:t>
            </a:r>
            <a:endParaRPr lang="en-TR"/>
          </a:p>
        </p:txBody>
      </p:sp>
      <p:sp>
        <p:nvSpPr>
          <p:cNvPr id="3" name="Text Placeholder 2">
            <a:extLst>
              <a:ext uri="{FF2B5EF4-FFF2-40B4-BE49-F238E27FC236}">
                <a16:creationId xmlns:a16="http://schemas.microsoft.com/office/drawing/2014/main" id="{9A73A572-8E9B-2ECD-F6CA-9AE8A09921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3EF722E-BDD2-AB44-0490-A206523D30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Text Placeholder 4">
            <a:extLst>
              <a:ext uri="{FF2B5EF4-FFF2-40B4-BE49-F238E27FC236}">
                <a16:creationId xmlns:a16="http://schemas.microsoft.com/office/drawing/2014/main" id="{25C6E4C4-6B8E-60D7-9D45-5A5F5AAE0D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FF5DDF2-5EEA-8481-65F5-D25C657F5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7" name="Date Placeholder 6">
            <a:extLst>
              <a:ext uri="{FF2B5EF4-FFF2-40B4-BE49-F238E27FC236}">
                <a16:creationId xmlns:a16="http://schemas.microsoft.com/office/drawing/2014/main" id="{2CDE6DDA-4B28-7E4D-9DD2-278937C3A78F}"/>
              </a:ext>
            </a:extLst>
          </p:cNvPr>
          <p:cNvSpPr>
            <a:spLocks noGrp="1"/>
          </p:cNvSpPr>
          <p:nvPr>
            <p:ph type="dt" sz="half" idx="10"/>
          </p:nvPr>
        </p:nvSpPr>
        <p:spPr/>
        <p:txBody>
          <a:bodyPr/>
          <a:lstStyle/>
          <a:p>
            <a:fld id="{D2CCD382-DFDA-4722-A27A-59C21AD112F2}" type="datetime2">
              <a:rPr lang="en-US" smtClean="0"/>
              <a:t>Thursday, March 20, 2025</a:t>
            </a:fld>
            <a:endParaRPr lang="en-US"/>
          </a:p>
        </p:txBody>
      </p:sp>
      <p:sp>
        <p:nvSpPr>
          <p:cNvPr id="8" name="Footer Placeholder 7">
            <a:extLst>
              <a:ext uri="{FF2B5EF4-FFF2-40B4-BE49-F238E27FC236}">
                <a16:creationId xmlns:a16="http://schemas.microsoft.com/office/drawing/2014/main" id="{015F1266-1E46-9076-60B8-EB62D381F659}"/>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35DD37F4-21A2-AFFC-8B96-C68F84315B6E}"/>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837928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398E0-4135-028E-C6CF-FFB36B6A0DAB}"/>
              </a:ext>
            </a:extLst>
          </p:cNvPr>
          <p:cNvSpPr>
            <a:spLocks noGrp="1"/>
          </p:cNvSpPr>
          <p:nvPr>
            <p:ph type="title"/>
          </p:nvPr>
        </p:nvSpPr>
        <p:spPr/>
        <p:txBody>
          <a:bodyPr/>
          <a:lstStyle/>
          <a:p>
            <a:r>
              <a:rPr lang="en-US"/>
              <a:t>Click to edit Master title style</a:t>
            </a:r>
            <a:endParaRPr lang="en-TR"/>
          </a:p>
        </p:txBody>
      </p:sp>
      <p:sp>
        <p:nvSpPr>
          <p:cNvPr id="3" name="Date Placeholder 2">
            <a:extLst>
              <a:ext uri="{FF2B5EF4-FFF2-40B4-BE49-F238E27FC236}">
                <a16:creationId xmlns:a16="http://schemas.microsoft.com/office/drawing/2014/main" id="{C2860201-CA09-651A-5677-478B4246CA4B}"/>
              </a:ext>
            </a:extLst>
          </p:cNvPr>
          <p:cNvSpPr>
            <a:spLocks noGrp="1"/>
          </p:cNvSpPr>
          <p:nvPr>
            <p:ph type="dt" sz="half" idx="10"/>
          </p:nvPr>
        </p:nvSpPr>
        <p:spPr/>
        <p:txBody>
          <a:bodyPr/>
          <a:lstStyle/>
          <a:p>
            <a:fld id="{22F2A30D-1C09-413F-AAB1-38F366000715}" type="datetime2">
              <a:rPr lang="en-US" smtClean="0"/>
              <a:t>Thursday, March 20, 2025</a:t>
            </a:fld>
            <a:endParaRPr lang="en-US"/>
          </a:p>
        </p:txBody>
      </p:sp>
      <p:sp>
        <p:nvSpPr>
          <p:cNvPr id="4" name="Footer Placeholder 3">
            <a:extLst>
              <a:ext uri="{FF2B5EF4-FFF2-40B4-BE49-F238E27FC236}">
                <a16:creationId xmlns:a16="http://schemas.microsoft.com/office/drawing/2014/main" id="{62E220B9-C63E-6EAD-2F37-E9A882C8735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3DF8D9BB-B5B6-90B0-80A1-5517BDBF71D8}"/>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473087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4882E0-1E7C-6486-5B11-E3A90BB424C3}"/>
              </a:ext>
            </a:extLst>
          </p:cNvPr>
          <p:cNvSpPr>
            <a:spLocks noGrp="1"/>
          </p:cNvSpPr>
          <p:nvPr>
            <p:ph type="dt" sz="half" idx="10"/>
          </p:nvPr>
        </p:nvSpPr>
        <p:spPr/>
        <p:txBody>
          <a:bodyPr/>
          <a:lstStyle/>
          <a:p>
            <a:fld id="{6DB82B9C-D65E-4F64-95C3-B10F3B00F0D9}" type="datetime2">
              <a:rPr lang="en-US" smtClean="0"/>
              <a:t>Thursday, March 20, 2025</a:t>
            </a:fld>
            <a:endParaRPr lang="en-US"/>
          </a:p>
        </p:txBody>
      </p:sp>
      <p:sp>
        <p:nvSpPr>
          <p:cNvPr id="3" name="Footer Placeholder 2">
            <a:extLst>
              <a:ext uri="{FF2B5EF4-FFF2-40B4-BE49-F238E27FC236}">
                <a16:creationId xmlns:a16="http://schemas.microsoft.com/office/drawing/2014/main" id="{A9ADBBF5-1122-11D7-96BE-EDC02AE3C317}"/>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7F9131D5-8C16-7ACB-B646-C4371A00B1B0}"/>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660852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A204A-2425-0E66-7E03-55278DF53F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Content Placeholder 2">
            <a:extLst>
              <a:ext uri="{FF2B5EF4-FFF2-40B4-BE49-F238E27FC236}">
                <a16:creationId xmlns:a16="http://schemas.microsoft.com/office/drawing/2014/main" id="{78DEED42-212B-0757-6000-12B3775E60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Text Placeholder 3">
            <a:extLst>
              <a:ext uri="{FF2B5EF4-FFF2-40B4-BE49-F238E27FC236}">
                <a16:creationId xmlns:a16="http://schemas.microsoft.com/office/drawing/2014/main" id="{2F5EF280-D1BF-8D8F-229E-E50BA66DE0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2D46B0-9787-85A5-31A1-972780B88115}"/>
              </a:ext>
            </a:extLst>
          </p:cNvPr>
          <p:cNvSpPr>
            <a:spLocks noGrp="1"/>
          </p:cNvSpPr>
          <p:nvPr>
            <p:ph type="dt" sz="half" idx="10"/>
          </p:nvPr>
        </p:nvSpPr>
        <p:spPr/>
        <p:txBody>
          <a:bodyPr/>
          <a:lstStyle/>
          <a:p>
            <a:fld id="{B7F5FDCC-6AAC-4A08-B9E0-3793AB5E64C3}" type="datetime2">
              <a:rPr lang="en-US" smtClean="0"/>
              <a:t>Thursday, March 20, 2025</a:t>
            </a:fld>
            <a:endParaRPr lang="en-US"/>
          </a:p>
        </p:txBody>
      </p:sp>
      <p:sp>
        <p:nvSpPr>
          <p:cNvPr id="6" name="Footer Placeholder 5">
            <a:extLst>
              <a:ext uri="{FF2B5EF4-FFF2-40B4-BE49-F238E27FC236}">
                <a16:creationId xmlns:a16="http://schemas.microsoft.com/office/drawing/2014/main" id="{9CDA07A7-AF95-68AC-6264-F60F0FD2DB41}"/>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4455AB49-F680-AA4C-06B4-C298CA7976F7}"/>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494455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9FFB3-C7C7-7872-04C3-C498767736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Picture Placeholder 2">
            <a:extLst>
              <a:ext uri="{FF2B5EF4-FFF2-40B4-BE49-F238E27FC236}">
                <a16:creationId xmlns:a16="http://schemas.microsoft.com/office/drawing/2014/main" id="{839B5D72-A2B9-95A4-AA41-6F0D78E7DF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TR"/>
          </a:p>
        </p:txBody>
      </p:sp>
      <p:sp>
        <p:nvSpPr>
          <p:cNvPr id="4" name="Text Placeholder 3">
            <a:extLst>
              <a:ext uri="{FF2B5EF4-FFF2-40B4-BE49-F238E27FC236}">
                <a16:creationId xmlns:a16="http://schemas.microsoft.com/office/drawing/2014/main" id="{1E97663D-BB62-CB04-62C7-38058992C4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E5E431-DDD3-E72C-188C-C0DEC231C3C3}"/>
              </a:ext>
            </a:extLst>
          </p:cNvPr>
          <p:cNvSpPr>
            <a:spLocks noGrp="1"/>
          </p:cNvSpPr>
          <p:nvPr>
            <p:ph type="dt" sz="half" idx="10"/>
          </p:nvPr>
        </p:nvSpPr>
        <p:spPr/>
        <p:txBody>
          <a:bodyPr/>
          <a:lstStyle/>
          <a:p>
            <a:fld id="{349FE94D-439C-40F1-900E-BC07940E3988}" type="datetime2">
              <a:rPr lang="en-US" smtClean="0"/>
              <a:t>Thursday, March 20, 2025</a:t>
            </a:fld>
            <a:endParaRPr lang="en-US"/>
          </a:p>
        </p:txBody>
      </p:sp>
      <p:sp>
        <p:nvSpPr>
          <p:cNvPr id="6" name="Footer Placeholder 5">
            <a:extLst>
              <a:ext uri="{FF2B5EF4-FFF2-40B4-BE49-F238E27FC236}">
                <a16:creationId xmlns:a16="http://schemas.microsoft.com/office/drawing/2014/main" id="{934889F1-A12D-7BE8-8C39-987C82C8687E}"/>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E347B22A-3893-1EFA-2C0F-17E0EA07F168}"/>
              </a:ext>
            </a:extLst>
          </p:cNvPr>
          <p:cNvSpPr>
            <a:spLocks noGrp="1"/>
          </p:cNvSpPr>
          <p:nvPr>
            <p:ph type="sldNum" sz="quarter" idx="12"/>
          </p:nvPr>
        </p:nvSpPr>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762892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8DFCEA-4FEC-3A79-29D6-5306E460B0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TR"/>
          </a:p>
        </p:txBody>
      </p:sp>
      <p:sp>
        <p:nvSpPr>
          <p:cNvPr id="3" name="Text Placeholder 2">
            <a:extLst>
              <a:ext uri="{FF2B5EF4-FFF2-40B4-BE49-F238E27FC236}">
                <a16:creationId xmlns:a16="http://schemas.microsoft.com/office/drawing/2014/main" id="{8C15462A-0028-7F21-AE37-66A08F1FD1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C7A66D82-D43C-6255-8B4C-BBC14E0E06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EA2CF1-0EB2-4673-802D-3371233E4A77}" type="datetime2">
              <a:rPr lang="en-US" smtClean="0"/>
              <a:t>Thursday, March 20, 2025</a:t>
            </a:fld>
            <a:endParaRPr lang="en-US" dirty="0"/>
          </a:p>
        </p:txBody>
      </p:sp>
      <p:sp>
        <p:nvSpPr>
          <p:cNvPr id="5" name="Footer Placeholder 4">
            <a:extLst>
              <a:ext uri="{FF2B5EF4-FFF2-40B4-BE49-F238E27FC236}">
                <a16:creationId xmlns:a16="http://schemas.microsoft.com/office/drawing/2014/main" id="{FF50BC09-7D6A-B988-C43D-50E4B0C787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r>
              <a:rPr lang="en-US"/>
              <a:t>Sample Footer Text</a:t>
            </a:r>
            <a:endParaRPr lang="en-US" dirty="0"/>
          </a:p>
        </p:txBody>
      </p:sp>
      <p:sp>
        <p:nvSpPr>
          <p:cNvPr id="6" name="Slide Number Placeholder 5">
            <a:extLst>
              <a:ext uri="{FF2B5EF4-FFF2-40B4-BE49-F238E27FC236}">
                <a16:creationId xmlns:a16="http://schemas.microsoft.com/office/drawing/2014/main" id="{7C80C1C8-D87D-A6D3-9C28-1FF60ADC14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21B6DD-29C1-4FEA-923F-71EA1347694C}" type="slidenum">
              <a:rPr lang="en-US" smtClean="0"/>
              <a:pPr/>
              <a:t>‹#›</a:t>
            </a:fld>
            <a:endParaRPr lang="en-US" dirty="0"/>
          </a:p>
        </p:txBody>
      </p:sp>
    </p:spTree>
    <p:extLst>
      <p:ext uri="{BB962C8B-B14F-4D97-AF65-F5344CB8AC3E}">
        <p14:creationId xmlns:p14="http://schemas.microsoft.com/office/powerpoint/2010/main" val="4096891089"/>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ncbi.nlm.nih.gov/geo/"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ran.r-project.org/"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posit.co/download/rstudio-deskto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DNA 3B işlemesi">
            <a:extLst>
              <a:ext uri="{FF2B5EF4-FFF2-40B4-BE49-F238E27FC236}">
                <a16:creationId xmlns:a16="http://schemas.microsoft.com/office/drawing/2014/main" id="{48CDA92E-6EC6-FE66-8738-24910B997C26}"/>
              </a:ext>
            </a:extLst>
          </p:cNvPr>
          <p:cNvPicPr>
            <a:picLocks noChangeAspect="1"/>
          </p:cNvPicPr>
          <p:nvPr/>
        </p:nvPicPr>
        <p:blipFill rotWithShape="1">
          <a:blip r:embed="rId2"/>
          <a:srcRect t="28079" r="9089" b="-2"/>
          <a:stretch/>
        </p:blipFill>
        <p:spPr>
          <a:xfrm>
            <a:off x="3523488" y="10"/>
            <a:ext cx="8668512" cy="6857990"/>
          </a:xfrm>
          <a:prstGeom prst="rect">
            <a:avLst/>
          </a:prstGeom>
        </p:spPr>
      </p:pic>
      <p:sp>
        <p:nvSpPr>
          <p:cNvPr id="43" name="Rectangle 4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029FAC2-286D-5703-BB69-2841742583DA}"/>
              </a:ext>
            </a:extLst>
          </p:cNvPr>
          <p:cNvSpPr>
            <a:spLocks noGrp="1"/>
          </p:cNvSpPr>
          <p:nvPr>
            <p:ph type="title"/>
          </p:nvPr>
        </p:nvSpPr>
        <p:spPr>
          <a:xfrm>
            <a:off x="481029" y="927117"/>
            <a:ext cx="5766409" cy="3204134"/>
          </a:xfrm>
        </p:spPr>
        <p:txBody>
          <a:bodyPr vert="horz" lIns="91440" tIns="45720" rIns="91440" bIns="45720" rtlCol="0" anchor="b" anchorCtr="0">
            <a:normAutofit/>
          </a:bodyPr>
          <a:lstStyle/>
          <a:p>
            <a:r>
              <a:rPr lang="en-US" sz="4800" spc="-100" dirty="0">
                <a:solidFill>
                  <a:schemeClr val="bg1"/>
                </a:solidFill>
              </a:rPr>
              <a:t>Gen </a:t>
            </a:r>
            <a:r>
              <a:rPr lang="en-US" sz="4800" spc="-100" dirty="0" err="1">
                <a:solidFill>
                  <a:schemeClr val="bg1"/>
                </a:solidFill>
              </a:rPr>
              <a:t>İfadesi</a:t>
            </a:r>
            <a:r>
              <a:rPr lang="en-US" sz="4800" spc="-100" dirty="0">
                <a:solidFill>
                  <a:schemeClr val="bg1"/>
                </a:solidFill>
              </a:rPr>
              <a:t> Veri </a:t>
            </a:r>
            <a:r>
              <a:rPr lang="en-US" sz="4800" spc="-100" dirty="0" err="1">
                <a:solidFill>
                  <a:schemeClr val="bg1"/>
                </a:solidFill>
              </a:rPr>
              <a:t>Seti</a:t>
            </a:r>
            <a:br>
              <a:rPr lang="en-US" sz="4800" spc="-100" dirty="0">
                <a:solidFill>
                  <a:schemeClr val="bg1"/>
                </a:solidFill>
              </a:rPr>
            </a:br>
            <a:r>
              <a:rPr lang="en-US" sz="4800" spc="-100" dirty="0" err="1">
                <a:solidFill>
                  <a:schemeClr val="bg1"/>
                </a:solidFill>
              </a:rPr>
              <a:t>İndirme</a:t>
            </a:r>
            <a:r>
              <a:rPr lang="en-US" sz="4800" spc="-100" dirty="0">
                <a:solidFill>
                  <a:schemeClr val="bg1"/>
                </a:solidFill>
              </a:rPr>
              <a:t> &amp; </a:t>
            </a:r>
            <a:r>
              <a:rPr lang="en-US" sz="4800" spc="-100" dirty="0" err="1">
                <a:solidFill>
                  <a:schemeClr val="bg1"/>
                </a:solidFill>
              </a:rPr>
              <a:t>Ön</a:t>
            </a:r>
            <a:r>
              <a:rPr lang="en-US" sz="4800" spc="-100" dirty="0">
                <a:solidFill>
                  <a:schemeClr val="bg1"/>
                </a:solidFill>
              </a:rPr>
              <a:t> </a:t>
            </a:r>
            <a:r>
              <a:rPr lang="en-US" sz="4800" spc="-100" dirty="0" err="1">
                <a:solidFill>
                  <a:schemeClr val="bg1"/>
                </a:solidFill>
              </a:rPr>
              <a:t>İşleme</a:t>
            </a:r>
            <a:endParaRPr lang="en-US" sz="4800" spc="-100" dirty="0">
              <a:solidFill>
                <a:schemeClr val="bg1"/>
              </a:solidFill>
            </a:endParaRPr>
          </a:p>
        </p:txBody>
      </p:sp>
      <p:sp>
        <p:nvSpPr>
          <p:cNvPr id="45" name="Rectangle 4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7" name="Rectangle 4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7942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R</a:t>
            </a:r>
            <a:r>
              <a:rPr lang="en-US" sz="2800" dirty="0"/>
              <a:t>S</a:t>
            </a:r>
            <a:r>
              <a:rPr lang="en-TR" sz="2800" dirty="0"/>
              <a:t>tudio Genel Görünümü</a:t>
            </a:r>
          </a:p>
        </p:txBody>
      </p:sp>
      <p:pic>
        <p:nvPicPr>
          <p:cNvPr id="9" name="Picture 8" descr="A screenshot of a computer&#10;&#10;Description automatically generated">
            <a:extLst>
              <a:ext uri="{FF2B5EF4-FFF2-40B4-BE49-F238E27FC236}">
                <a16:creationId xmlns:a16="http://schemas.microsoft.com/office/drawing/2014/main" id="{3181EB05-A85F-F116-3C01-76F6E669893D}"/>
              </a:ext>
            </a:extLst>
          </p:cNvPr>
          <p:cNvPicPr>
            <a:picLocks noChangeAspect="1"/>
          </p:cNvPicPr>
          <p:nvPr/>
        </p:nvPicPr>
        <p:blipFill rotWithShape="1">
          <a:blip r:embed="rId3"/>
          <a:srcRect t="570"/>
          <a:stretch/>
        </p:blipFill>
        <p:spPr>
          <a:xfrm>
            <a:off x="1397292" y="1925053"/>
            <a:ext cx="8131717" cy="4603763"/>
          </a:xfrm>
          <a:prstGeom prst="rect">
            <a:avLst/>
          </a:prstGeom>
        </p:spPr>
      </p:pic>
    </p:spTree>
    <p:extLst>
      <p:ext uri="{BB962C8B-B14F-4D97-AF65-F5344CB8AC3E}">
        <p14:creationId xmlns:p14="http://schemas.microsoft.com/office/powerpoint/2010/main" val="673415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553453" y="1780674"/>
            <a:ext cx="10238873" cy="4748142"/>
          </a:xfrm>
        </p:spPr>
        <p:txBody>
          <a:bodyPr>
            <a:normAutofit fontScale="92500" lnSpcReduction="10000"/>
          </a:bodyPr>
          <a:lstStyle/>
          <a:p>
            <a:pPr marL="0" indent="0">
              <a:buNone/>
            </a:pPr>
            <a:r>
              <a:rPr lang="en-TR" sz="2000" dirty="0"/>
              <a:t>R kütüphaneleri, içerdikleri fonksiyonlar sayesinde analiz, görselleştirme vb. işlemleri kolaylaştırmaktadırlar.</a:t>
            </a:r>
          </a:p>
          <a:p>
            <a:pPr marL="0" indent="0">
              <a:buNone/>
            </a:pPr>
            <a:r>
              <a:rPr lang="en-TR" sz="2000" b="1" dirty="0"/>
              <a:t>Kullanılacak kütüphaneler öncelikle indirilmelidir. </a:t>
            </a:r>
          </a:p>
          <a:p>
            <a:pPr marL="0" indent="0">
              <a:buNone/>
            </a:pPr>
            <a:r>
              <a:rPr lang="en-TR" sz="2000" dirty="0"/>
              <a:t>Bioconductor ve CRAN gibi büyük ve popüler repository’ler çeşitli paketler içerirler. İndireceğimiz paketin nereye ait olduğu veya nasıl indirileceği bilgisi kütüphane ile ilgili web sitesinde bulunur.</a:t>
            </a:r>
            <a:endParaRPr lang="en-TR" sz="2000" b="1" dirty="0"/>
          </a:p>
          <a:p>
            <a:pPr marL="0" indent="0">
              <a:buNone/>
            </a:pPr>
            <a:r>
              <a:rPr lang="en-US" sz="2000" b="1" dirty="0" err="1"/>
              <a:t>Biocondutor</a:t>
            </a:r>
            <a:r>
              <a:rPr lang="en-US" sz="2000" b="1" dirty="0"/>
              <a:t> </a:t>
            </a:r>
            <a:r>
              <a:rPr lang="en-US" sz="2000" b="1" dirty="0" err="1"/>
              <a:t>altında</a:t>
            </a:r>
            <a:r>
              <a:rPr lang="en-US" sz="2000" b="1" dirty="0"/>
              <a:t> </a:t>
            </a:r>
            <a:r>
              <a:rPr lang="en-US" sz="2000" b="1" dirty="0" err="1"/>
              <a:t>bulunan</a:t>
            </a:r>
            <a:r>
              <a:rPr lang="en-US" sz="2000" b="1" dirty="0"/>
              <a:t> </a:t>
            </a:r>
            <a:r>
              <a:rPr lang="en-US" sz="2000" b="1" dirty="0" err="1"/>
              <a:t>GEOquery</a:t>
            </a:r>
            <a:r>
              <a:rPr lang="en-US" sz="2000" b="1" dirty="0"/>
              <a:t> </a:t>
            </a:r>
            <a:r>
              <a:rPr lang="en-US" sz="2000" b="1" dirty="0" err="1"/>
              <a:t>paketini</a:t>
            </a:r>
            <a:r>
              <a:rPr lang="en-US" sz="2000" b="1" dirty="0"/>
              <a:t> </a:t>
            </a:r>
            <a:r>
              <a:rPr lang="en-US" sz="2000" b="1" dirty="0" err="1"/>
              <a:t>indirelim</a:t>
            </a:r>
            <a:r>
              <a:rPr lang="en-US" sz="2000" b="1" dirty="0"/>
              <a:t> </a:t>
            </a:r>
            <a:r>
              <a:rPr lang="en-US" sz="2000" b="1" dirty="0" err="1"/>
              <a:t>ve</a:t>
            </a:r>
            <a:r>
              <a:rPr lang="en-US" sz="2000" b="1" dirty="0"/>
              <a:t> </a:t>
            </a:r>
            <a:r>
              <a:rPr lang="en-US" sz="2000" b="1" dirty="0" err="1"/>
              <a:t>projemizde</a:t>
            </a:r>
            <a:r>
              <a:rPr lang="en-US" sz="2000" b="1" dirty="0"/>
              <a:t> </a:t>
            </a:r>
            <a:r>
              <a:rPr lang="en-US" sz="2000" b="1" dirty="0" err="1"/>
              <a:t>kullanalım</a:t>
            </a:r>
            <a:r>
              <a:rPr lang="en-US" sz="2000" b="1" dirty="0"/>
              <a:t>:</a:t>
            </a:r>
          </a:p>
          <a:p>
            <a:pPr marL="0" indent="0">
              <a:buNone/>
            </a:pPr>
            <a:r>
              <a:rPr lang="en-US" sz="2000" dirty="0"/>
              <a:t>if (!require("</a:t>
            </a:r>
            <a:r>
              <a:rPr lang="en-US" sz="2000" dirty="0" err="1"/>
              <a:t>BiocManager</a:t>
            </a:r>
            <a:r>
              <a:rPr lang="en-US" sz="2000" dirty="0"/>
              <a:t>", quietly = TRUE)) </a:t>
            </a:r>
          </a:p>
          <a:p>
            <a:pPr marL="0" indent="0">
              <a:buNone/>
            </a:pPr>
            <a:r>
              <a:rPr lang="en-US" sz="2000" dirty="0"/>
              <a:t>      </a:t>
            </a:r>
            <a:r>
              <a:rPr lang="en-US" sz="2000" dirty="0" err="1"/>
              <a:t>install.packages</a:t>
            </a:r>
            <a:r>
              <a:rPr lang="en-US" sz="2000" dirty="0"/>
              <a:t>("</a:t>
            </a:r>
            <a:r>
              <a:rPr lang="en-US" sz="2000" dirty="0" err="1"/>
              <a:t>BiocManager</a:t>
            </a:r>
            <a:r>
              <a:rPr lang="en-US" sz="2000" dirty="0"/>
              <a:t>") </a:t>
            </a:r>
          </a:p>
          <a:p>
            <a:pPr marL="0" indent="0">
              <a:buNone/>
            </a:pPr>
            <a:endParaRPr lang="en-US" sz="2000" dirty="0"/>
          </a:p>
          <a:p>
            <a:pPr marL="0" indent="0">
              <a:buNone/>
            </a:pPr>
            <a:r>
              <a:rPr lang="en-US" sz="2000" dirty="0" err="1"/>
              <a:t>BiocManager</a:t>
            </a:r>
            <a:r>
              <a:rPr lang="en-US" sz="2000" dirty="0"/>
              <a:t>::install("</a:t>
            </a:r>
            <a:r>
              <a:rPr lang="en-US" sz="2000" dirty="0" err="1"/>
              <a:t>GEOquery</a:t>
            </a:r>
            <a:r>
              <a:rPr lang="en-US" sz="2000" dirty="0"/>
              <a:t>")</a:t>
            </a:r>
          </a:p>
          <a:p>
            <a:pPr marL="0" indent="0">
              <a:buNone/>
            </a:pPr>
            <a:endParaRPr lang="en-US" sz="2000" dirty="0"/>
          </a:p>
          <a:p>
            <a:pPr marL="0" indent="0">
              <a:buNone/>
            </a:pPr>
            <a:r>
              <a:rPr lang="en-US" sz="2000" b="1" dirty="0" err="1"/>
              <a:t>Sonrasında</a:t>
            </a:r>
            <a:r>
              <a:rPr lang="en-US" sz="2000" b="1" dirty="0"/>
              <a:t> </a:t>
            </a:r>
            <a:r>
              <a:rPr lang="en-US" sz="2000" b="1" dirty="0" err="1"/>
              <a:t>kütüphaneyi</a:t>
            </a:r>
            <a:r>
              <a:rPr lang="en-US" sz="2000" b="1" dirty="0"/>
              <a:t> </a:t>
            </a:r>
            <a:r>
              <a:rPr lang="en-US" sz="2000" b="1" dirty="0" err="1"/>
              <a:t>projemize</a:t>
            </a:r>
            <a:r>
              <a:rPr lang="en-US" sz="2000" b="1" dirty="0"/>
              <a:t> import </a:t>
            </a:r>
            <a:r>
              <a:rPr lang="en-US" sz="2000" b="1" dirty="0" err="1"/>
              <a:t>ederiz</a:t>
            </a:r>
            <a:r>
              <a:rPr lang="en-US" sz="2000" b="1" dirty="0"/>
              <a:t>:</a:t>
            </a:r>
          </a:p>
          <a:p>
            <a:pPr marL="0" indent="0">
              <a:buNone/>
            </a:pPr>
            <a:r>
              <a:rPr lang="en-US" sz="2000" dirty="0"/>
              <a:t>library(</a:t>
            </a:r>
            <a:r>
              <a:rPr lang="en-US" sz="2000" dirty="0" err="1"/>
              <a:t>GEOquery</a:t>
            </a:r>
            <a:r>
              <a:rPr lang="en-US" sz="2000" dirty="0"/>
              <a:t>)</a:t>
            </a:r>
            <a:endParaRPr lang="en-TR" sz="2000" dirty="0"/>
          </a:p>
          <a:p>
            <a:pPr marL="0" indent="0">
              <a:buNone/>
            </a:pPr>
            <a:endParaRPr lang="en-TR" sz="2000"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R – Kütüphane İndirme &amp; Kullanma</a:t>
            </a:r>
          </a:p>
        </p:txBody>
      </p:sp>
    </p:spTree>
    <p:extLst>
      <p:ext uri="{BB962C8B-B14F-4D97-AF65-F5344CB8AC3E}">
        <p14:creationId xmlns:p14="http://schemas.microsoft.com/office/powerpoint/2010/main" val="1157258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702805" y="1920489"/>
            <a:ext cx="4698412" cy="483636"/>
          </a:xfrm>
        </p:spPr>
        <p:txBody>
          <a:bodyPr>
            <a:normAutofit/>
          </a:bodyPr>
          <a:lstStyle/>
          <a:p>
            <a:pPr marL="0" indent="0">
              <a:buNone/>
            </a:pPr>
            <a:r>
              <a:rPr lang="tr-TR" sz="1800" b="1" dirty="0"/>
              <a:t>1. Direkt web sitesi üzerinden indirme</a:t>
            </a:r>
          </a:p>
          <a:p>
            <a:pPr marL="457200" indent="-457200">
              <a:buAutoNum type="arabicPeriod"/>
            </a:pPr>
            <a:endParaRPr lang="tr-TR" sz="2000" dirty="0"/>
          </a:p>
          <a:p>
            <a:pPr marL="457200" indent="-457200">
              <a:buAutoNum type="arabicPeriod"/>
            </a:pPr>
            <a:endParaRPr lang="tr-TR" sz="2000" dirty="0"/>
          </a:p>
          <a:p>
            <a:pPr marL="457200" indent="-457200">
              <a:buAutoNum type="arabicPeriod"/>
            </a:pPr>
            <a:endParaRPr lang="tr-TR" sz="2000"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Gen İfadesi Veri Seti: RAW data indirme</a:t>
            </a:r>
          </a:p>
        </p:txBody>
      </p:sp>
      <p:pic>
        <p:nvPicPr>
          <p:cNvPr id="5" name="Picture 4" descr="A screenshot of a computer&#10;&#10;Description automatically generated">
            <a:extLst>
              <a:ext uri="{FF2B5EF4-FFF2-40B4-BE49-F238E27FC236}">
                <a16:creationId xmlns:a16="http://schemas.microsoft.com/office/drawing/2014/main" id="{38E13A30-29C3-A28B-8316-EC8286A858DD}"/>
              </a:ext>
            </a:extLst>
          </p:cNvPr>
          <p:cNvPicPr>
            <a:picLocks noChangeAspect="1"/>
          </p:cNvPicPr>
          <p:nvPr/>
        </p:nvPicPr>
        <p:blipFill>
          <a:blip r:embed="rId3"/>
          <a:stretch>
            <a:fillRect/>
          </a:stretch>
        </p:blipFill>
        <p:spPr>
          <a:xfrm>
            <a:off x="679704" y="2577353"/>
            <a:ext cx="5281461" cy="3536417"/>
          </a:xfrm>
          <a:prstGeom prst="rect">
            <a:avLst/>
          </a:prstGeom>
        </p:spPr>
      </p:pic>
      <p:sp>
        <p:nvSpPr>
          <p:cNvPr id="8" name="TextBox 7">
            <a:extLst>
              <a:ext uri="{FF2B5EF4-FFF2-40B4-BE49-F238E27FC236}">
                <a16:creationId xmlns:a16="http://schemas.microsoft.com/office/drawing/2014/main" id="{4D675E4B-B0D0-D994-64F7-C48E91434D16}"/>
              </a:ext>
            </a:extLst>
          </p:cNvPr>
          <p:cNvSpPr txBox="1"/>
          <p:nvPr/>
        </p:nvSpPr>
        <p:spPr>
          <a:xfrm>
            <a:off x="6230837" y="1898480"/>
            <a:ext cx="6051884" cy="3693319"/>
          </a:xfrm>
          <a:prstGeom prst="rect">
            <a:avLst/>
          </a:prstGeom>
          <a:noFill/>
        </p:spPr>
        <p:txBody>
          <a:bodyPr wrap="square" rtlCol="0">
            <a:spAutoFit/>
          </a:bodyPr>
          <a:lstStyle/>
          <a:p>
            <a:r>
              <a:rPr lang="tr-TR" sz="1800" b="1" dirty="0"/>
              <a:t>2. R kodu ile indirme</a:t>
            </a:r>
            <a:endParaRPr lang="en-TR" sz="1800" b="1" dirty="0"/>
          </a:p>
          <a:p>
            <a:r>
              <a:rPr lang="en-TR" dirty="0"/>
              <a:t>.CEL formatındaki expression verileri için:</a:t>
            </a:r>
          </a:p>
          <a:p>
            <a:r>
              <a:rPr lang="en-US" dirty="0"/>
              <a:t> </a:t>
            </a:r>
            <a:r>
              <a:rPr lang="en-US" dirty="0" err="1"/>
              <a:t>getGEOSuppFiles</a:t>
            </a:r>
            <a:r>
              <a:rPr lang="en-US" dirty="0"/>
              <a:t>(“GSE17536”, </a:t>
            </a:r>
            <a:r>
              <a:rPr lang="en-US" dirty="0" err="1"/>
              <a:t>makeDirectory</a:t>
            </a:r>
            <a:r>
              <a:rPr lang="en-US" dirty="0"/>
              <a:t>=T,  </a:t>
            </a:r>
            <a:r>
              <a:rPr lang="en-US" dirty="0" err="1"/>
              <a:t>baseDir</a:t>
            </a:r>
            <a:r>
              <a:rPr lang="en-US" dirty="0"/>
              <a:t>=”</a:t>
            </a:r>
            <a:r>
              <a:rPr lang="en-US" dirty="0" err="1"/>
              <a:t>indirilecek_klasör</a:t>
            </a:r>
            <a:r>
              <a:rPr lang="en-US" dirty="0"/>
              <a:t>") </a:t>
            </a:r>
            <a:endParaRPr lang="en-TR" dirty="0"/>
          </a:p>
          <a:p>
            <a:endParaRPr lang="en-TR" dirty="0"/>
          </a:p>
          <a:p>
            <a:r>
              <a:rPr lang="en-TR" dirty="0"/>
              <a:t>Metadata bilgileri için:</a:t>
            </a:r>
          </a:p>
          <a:p>
            <a:r>
              <a:rPr lang="en-TR" dirty="0"/>
              <a:t>(bir listeye atayarak çekeceğiz)</a:t>
            </a:r>
          </a:p>
          <a:p>
            <a:r>
              <a:rPr lang="en-US" dirty="0" err="1"/>
              <a:t>my.geo.gse</a:t>
            </a:r>
            <a:r>
              <a:rPr lang="en-US" dirty="0"/>
              <a:t> &lt;- </a:t>
            </a:r>
            <a:r>
              <a:rPr lang="en-US" dirty="0" err="1"/>
              <a:t>getGEO</a:t>
            </a:r>
            <a:r>
              <a:rPr lang="en-US" dirty="0"/>
              <a:t>(GEO= (“GSE17536”,, filename=NULL, </a:t>
            </a:r>
            <a:r>
              <a:rPr lang="en-US" dirty="0" err="1"/>
              <a:t>destdir</a:t>
            </a:r>
            <a:r>
              <a:rPr lang="en-US" dirty="0"/>
              <a:t>="./</a:t>
            </a:r>
            <a:r>
              <a:rPr lang="en-US" dirty="0" err="1"/>
              <a:t>indirilecek_klasör</a:t>
            </a:r>
            <a:r>
              <a:rPr lang="en-US" dirty="0"/>
              <a:t> ", </a:t>
            </a:r>
            <a:r>
              <a:rPr lang="en-US" dirty="0" err="1"/>
              <a:t>GSElimits</a:t>
            </a:r>
            <a:r>
              <a:rPr lang="en-US" dirty="0"/>
              <a:t>=NULL, </a:t>
            </a:r>
            <a:r>
              <a:rPr lang="en-US" dirty="0" err="1"/>
              <a:t>GSEMatrix</a:t>
            </a:r>
            <a:r>
              <a:rPr lang="en-US" dirty="0"/>
              <a:t>=TRUE, </a:t>
            </a:r>
            <a:r>
              <a:rPr lang="en-US" dirty="0" err="1"/>
              <a:t>AnnotGPL</a:t>
            </a:r>
            <a:r>
              <a:rPr lang="en-US" dirty="0"/>
              <a:t>=FALSE, </a:t>
            </a:r>
            <a:r>
              <a:rPr lang="en-US" dirty="0" err="1"/>
              <a:t>getGPL</a:t>
            </a:r>
            <a:r>
              <a:rPr lang="en-US" dirty="0"/>
              <a:t>=FALSE)</a:t>
            </a:r>
          </a:p>
          <a:p>
            <a:endParaRPr lang="en-US" dirty="0"/>
          </a:p>
          <a:p>
            <a:endParaRPr lang="en-US" dirty="0"/>
          </a:p>
          <a:p>
            <a:endParaRPr lang="en-TR" dirty="0"/>
          </a:p>
        </p:txBody>
      </p:sp>
      <p:cxnSp>
        <p:nvCxnSpPr>
          <p:cNvPr id="12" name="Straight Arrow Connector 11">
            <a:extLst>
              <a:ext uri="{FF2B5EF4-FFF2-40B4-BE49-F238E27FC236}">
                <a16:creationId xmlns:a16="http://schemas.microsoft.com/office/drawing/2014/main" id="{BCDEF6BC-6C6E-95EB-F81B-A54A34AA0E12}"/>
              </a:ext>
            </a:extLst>
          </p:cNvPr>
          <p:cNvCxnSpPr/>
          <p:nvPr/>
        </p:nvCxnSpPr>
        <p:spPr>
          <a:xfrm flipV="1">
            <a:off x="1167063" y="5233737"/>
            <a:ext cx="794084" cy="19250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3" name="Straight Arrow Connector 12">
            <a:extLst>
              <a:ext uri="{FF2B5EF4-FFF2-40B4-BE49-F238E27FC236}">
                <a16:creationId xmlns:a16="http://schemas.microsoft.com/office/drawing/2014/main" id="{C8B30EF7-DE33-27D3-D40E-10B4A5519FCD}"/>
              </a:ext>
            </a:extLst>
          </p:cNvPr>
          <p:cNvCxnSpPr/>
          <p:nvPr/>
        </p:nvCxnSpPr>
        <p:spPr>
          <a:xfrm flipV="1">
            <a:off x="3052011" y="5614737"/>
            <a:ext cx="794084" cy="19250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742520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FE2DAB-7EA3-9DE0-AD4A-B3022811558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EE08E5-7F55-B7C6-B8E5-E4EB992E5DF0}"/>
              </a:ext>
            </a:extLst>
          </p:cNvPr>
          <p:cNvSpPr>
            <a:spLocks noGrp="1"/>
          </p:cNvSpPr>
          <p:nvPr>
            <p:ph idx="1"/>
          </p:nvPr>
        </p:nvSpPr>
        <p:spPr>
          <a:xfrm>
            <a:off x="702805" y="1920488"/>
            <a:ext cx="10801336" cy="4193281"/>
          </a:xfrm>
        </p:spPr>
        <p:txBody>
          <a:bodyPr>
            <a:normAutofit/>
          </a:bodyPr>
          <a:lstStyle/>
          <a:p>
            <a:pPr marL="0" indent="0">
              <a:buNone/>
            </a:pPr>
            <a:r>
              <a:rPr lang="tr-TR" sz="2000" b="1" dirty="0"/>
              <a:t>RMA normalize edilmiş şekilde ifade verilerini indirmek için R Kodu:</a:t>
            </a:r>
          </a:p>
          <a:p>
            <a:pPr marL="0" indent="0">
              <a:buNone/>
            </a:pPr>
            <a:r>
              <a:rPr lang="tr-TR" sz="1800" dirty="0" err="1">
                <a:latin typeface="Courier New" panose="02070309020205020404" pitchFamily="49" charset="0"/>
                <a:cs typeface="Courier New" panose="02070309020205020404" pitchFamily="49" charset="0"/>
              </a:rPr>
              <a:t>library</a:t>
            </a:r>
            <a:r>
              <a:rPr lang="tr-TR" sz="1800" dirty="0">
                <a:latin typeface="Courier New" panose="02070309020205020404" pitchFamily="49" charset="0"/>
                <a:cs typeface="Courier New" panose="02070309020205020404" pitchFamily="49" charset="0"/>
              </a:rPr>
              <a:t>(</a:t>
            </a:r>
            <a:r>
              <a:rPr lang="tr-TR" sz="1800" dirty="0" err="1">
                <a:latin typeface="Courier New" panose="02070309020205020404" pitchFamily="49" charset="0"/>
                <a:cs typeface="Courier New" panose="02070309020205020404" pitchFamily="49" charset="0"/>
              </a:rPr>
              <a:t>GEOquery</a:t>
            </a:r>
            <a:r>
              <a:rPr lang="tr-TR" sz="1800" dirty="0">
                <a:latin typeface="Courier New" panose="02070309020205020404" pitchFamily="49" charset="0"/>
                <a:cs typeface="Courier New" panose="02070309020205020404" pitchFamily="49" charset="0"/>
              </a:rPr>
              <a:t>)</a:t>
            </a:r>
          </a:p>
          <a:p>
            <a:pPr marL="0" indent="0">
              <a:buNone/>
            </a:pPr>
            <a:r>
              <a:rPr lang="tr-TR" sz="1800" dirty="0" err="1">
                <a:latin typeface="Courier New" panose="02070309020205020404" pitchFamily="49" charset="0"/>
                <a:cs typeface="Courier New" panose="02070309020205020404" pitchFamily="49" charset="0"/>
              </a:rPr>
              <a:t>my.gse</a:t>
            </a:r>
            <a:r>
              <a:rPr lang="tr-TR" sz="1800" dirty="0">
                <a:latin typeface="Courier New" panose="02070309020205020404" pitchFamily="49" charset="0"/>
                <a:cs typeface="Courier New" panose="02070309020205020404" pitchFamily="49" charset="0"/>
              </a:rPr>
              <a:t> = "GSE5406"  #</a:t>
            </a:r>
            <a:r>
              <a:rPr lang="tr-TR" sz="1800" dirty="0" err="1">
                <a:latin typeface="Courier New" panose="02070309020205020404" pitchFamily="49" charset="0"/>
                <a:cs typeface="Courier New" panose="02070309020205020404" pitchFamily="49" charset="0"/>
              </a:rPr>
              <a:t>dataset</a:t>
            </a:r>
            <a:r>
              <a:rPr lang="tr-TR" sz="1800" dirty="0">
                <a:latin typeface="Courier New" panose="02070309020205020404" pitchFamily="49" charset="0"/>
                <a:cs typeface="Courier New" panose="02070309020205020404" pitchFamily="49" charset="0"/>
              </a:rPr>
              <a:t> erişim numarası</a:t>
            </a:r>
          </a:p>
          <a:p>
            <a:pPr marL="0" indent="0">
              <a:buNone/>
            </a:pPr>
            <a:r>
              <a:rPr lang="tr-TR" sz="1800" dirty="0" err="1">
                <a:latin typeface="Courier New" panose="02070309020205020404" pitchFamily="49" charset="0"/>
                <a:cs typeface="Courier New" panose="02070309020205020404" pitchFamily="49" charset="0"/>
              </a:rPr>
              <a:t>ds</a:t>
            </a:r>
            <a:r>
              <a:rPr lang="tr-TR" sz="1800" dirty="0">
                <a:latin typeface="Courier New" panose="02070309020205020404" pitchFamily="49" charset="0"/>
                <a:cs typeface="Courier New" panose="02070309020205020404" pitchFamily="49" charset="0"/>
              </a:rPr>
              <a:t> &lt;- </a:t>
            </a:r>
            <a:r>
              <a:rPr lang="tr-TR" sz="1800" dirty="0" err="1">
                <a:latin typeface="Courier New" panose="02070309020205020404" pitchFamily="49" charset="0"/>
                <a:cs typeface="Courier New" panose="02070309020205020404" pitchFamily="49" charset="0"/>
              </a:rPr>
              <a:t>getGEO</a:t>
            </a:r>
            <a:r>
              <a:rPr lang="tr-TR" sz="1800" dirty="0">
                <a:latin typeface="Courier New" panose="02070309020205020404" pitchFamily="49" charset="0"/>
                <a:cs typeface="Courier New" panose="02070309020205020404" pitchFamily="49" charset="0"/>
              </a:rPr>
              <a:t>(</a:t>
            </a:r>
            <a:r>
              <a:rPr lang="tr-TR" sz="1800" dirty="0" err="1">
                <a:latin typeface="Courier New" panose="02070309020205020404" pitchFamily="49" charset="0"/>
                <a:cs typeface="Courier New" panose="02070309020205020404" pitchFamily="49" charset="0"/>
              </a:rPr>
              <a:t>my.gse</a:t>
            </a:r>
            <a:r>
              <a:rPr lang="tr-TR" sz="1800" dirty="0">
                <a:latin typeface="Courier New" panose="02070309020205020404" pitchFamily="49" charset="0"/>
                <a:cs typeface="Courier New" panose="02070309020205020404" pitchFamily="49" charset="0"/>
              </a:rPr>
              <a:t>)</a:t>
            </a:r>
          </a:p>
          <a:p>
            <a:pPr marL="0" indent="0">
              <a:buNone/>
            </a:pPr>
            <a:r>
              <a:rPr lang="tr-TR" sz="1800" dirty="0" err="1">
                <a:latin typeface="Courier New" panose="02070309020205020404" pitchFamily="49" charset="0"/>
                <a:cs typeface="Courier New" panose="02070309020205020404" pitchFamily="49" charset="0"/>
              </a:rPr>
              <a:t>samp.info</a:t>
            </a:r>
            <a:r>
              <a:rPr lang="tr-TR" sz="1800" dirty="0">
                <a:latin typeface="Courier New" panose="02070309020205020404" pitchFamily="49" charset="0"/>
                <a:cs typeface="Courier New" panose="02070309020205020404" pitchFamily="49" charset="0"/>
              </a:rPr>
              <a:t> &lt;- </a:t>
            </a:r>
            <a:r>
              <a:rPr lang="tr-TR" sz="1800" dirty="0" err="1">
                <a:latin typeface="Courier New" panose="02070309020205020404" pitchFamily="49" charset="0"/>
                <a:cs typeface="Courier New" panose="02070309020205020404" pitchFamily="49" charset="0"/>
              </a:rPr>
              <a:t>Biobase</a:t>
            </a:r>
            <a:r>
              <a:rPr lang="tr-TR" sz="1800" dirty="0">
                <a:latin typeface="Courier New" panose="02070309020205020404" pitchFamily="49" charset="0"/>
                <a:cs typeface="Courier New" panose="02070309020205020404" pitchFamily="49" charset="0"/>
              </a:rPr>
              <a:t>::</a:t>
            </a:r>
            <a:r>
              <a:rPr lang="tr-TR" sz="1800" dirty="0" err="1">
                <a:latin typeface="Courier New" panose="02070309020205020404" pitchFamily="49" charset="0"/>
                <a:cs typeface="Courier New" panose="02070309020205020404" pitchFamily="49" charset="0"/>
              </a:rPr>
              <a:t>pData</a:t>
            </a:r>
            <a:r>
              <a:rPr lang="tr-TR" sz="1800" dirty="0">
                <a:latin typeface="Courier New" panose="02070309020205020404" pitchFamily="49" charset="0"/>
                <a:cs typeface="Courier New" panose="02070309020205020404" pitchFamily="49" charset="0"/>
              </a:rPr>
              <a:t>(</a:t>
            </a:r>
            <a:r>
              <a:rPr lang="tr-TR" sz="1800" dirty="0" err="1">
                <a:latin typeface="Courier New" panose="02070309020205020404" pitchFamily="49" charset="0"/>
                <a:cs typeface="Courier New" panose="02070309020205020404" pitchFamily="49" charset="0"/>
              </a:rPr>
              <a:t>ds</a:t>
            </a:r>
            <a:r>
              <a:rPr lang="tr-TR" sz="1800" dirty="0">
                <a:latin typeface="Courier New" panose="02070309020205020404" pitchFamily="49" charset="0"/>
                <a:cs typeface="Courier New" panose="02070309020205020404" pitchFamily="49" charset="0"/>
              </a:rPr>
              <a:t>[[1]]) #metadata erişmek için</a:t>
            </a:r>
          </a:p>
          <a:p>
            <a:pPr marL="0" indent="0">
              <a:buNone/>
            </a:pPr>
            <a:r>
              <a:rPr lang="tr-TR" sz="1800" dirty="0" err="1">
                <a:latin typeface="Courier New" panose="02070309020205020404" pitchFamily="49" charset="0"/>
                <a:cs typeface="Courier New" panose="02070309020205020404" pitchFamily="49" charset="0"/>
              </a:rPr>
              <a:t>exprs</a:t>
            </a:r>
            <a:r>
              <a:rPr lang="tr-TR" sz="1800" dirty="0">
                <a:latin typeface="Courier New" panose="02070309020205020404" pitchFamily="49" charset="0"/>
                <a:cs typeface="Courier New" panose="02070309020205020404" pitchFamily="49" charset="0"/>
              </a:rPr>
              <a:t> &lt;- </a:t>
            </a:r>
            <a:r>
              <a:rPr lang="tr-TR" sz="1800" dirty="0" err="1">
                <a:latin typeface="Courier New" panose="02070309020205020404" pitchFamily="49" charset="0"/>
                <a:cs typeface="Courier New" panose="02070309020205020404" pitchFamily="49" charset="0"/>
              </a:rPr>
              <a:t>Biobase</a:t>
            </a:r>
            <a:r>
              <a:rPr lang="tr-TR" sz="1800" dirty="0">
                <a:latin typeface="Courier New" panose="02070309020205020404" pitchFamily="49" charset="0"/>
                <a:cs typeface="Courier New" panose="02070309020205020404" pitchFamily="49" charset="0"/>
              </a:rPr>
              <a:t>::</a:t>
            </a:r>
            <a:r>
              <a:rPr lang="tr-TR" sz="1800" dirty="0" err="1">
                <a:latin typeface="Courier New" panose="02070309020205020404" pitchFamily="49" charset="0"/>
                <a:cs typeface="Courier New" panose="02070309020205020404" pitchFamily="49" charset="0"/>
              </a:rPr>
              <a:t>exprs</a:t>
            </a:r>
            <a:r>
              <a:rPr lang="tr-TR" sz="1800" dirty="0">
                <a:latin typeface="Courier New" panose="02070309020205020404" pitchFamily="49" charset="0"/>
                <a:cs typeface="Courier New" panose="02070309020205020404" pitchFamily="49" charset="0"/>
              </a:rPr>
              <a:t>(</a:t>
            </a:r>
            <a:r>
              <a:rPr lang="tr-TR" sz="1800" dirty="0" err="1">
                <a:latin typeface="Courier New" panose="02070309020205020404" pitchFamily="49" charset="0"/>
                <a:cs typeface="Courier New" panose="02070309020205020404" pitchFamily="49" charset="0"/>
              </a:rPr>
              <a:t>ds</a:t>
            </a:r>
            <a:r>
              <a:rPr lang="tr-TR" sz="1800" dirty="0">
                <a:latin typeface="Courier New" panose="02070309020205020404" pitchFamily="49" charset="0"/>
                <a:cs typeface="Courier New" panose="02070309020205020404" pitchFamily="49" charset="0"/>
              </a:rPr>
              <a:t>[[1]]) #gen ifadesi verisine erişmek için</a:t>
            </a:r>
          </a:p>
          <a:p>
            <a:pPr marL="0" indent="0">
              <a:buNone/>
            </a:pPr>
            <a:endParaRPr lang="tr-TR" sz="2000" dirty="0"/>
          </a:p>
          <a:p>
            <a:pPr marL="0" indent="0">
              <a:buNone/>
            </a:pPr>
            <a:endParaRPr lang="tr-TR" sz="2000" dirty="0"/>
          </a:p>
          <a:p>
            <a:pPr marL="457200" indent="-457200">
              <a:buAutoNum type="arabicPeriod"/>
            </a:pPr>
            <a:endParaRPr lang="tr-TR" sz="2000" dirty="0"/>
          </a:p>
        </p:txBody>
      </p:sp>
      <p:sp>
        <p:nvSpPr>
          <p:cNvPr id="4" name="Rectangle 3">
            <a:extLst>
              <a:ext uri="{FF2B5EF4-FFF2-40B4-BE49-F238E27FC236}">
                <a16:creationId xmlns:a16="http://schemas.microsoft.com/office/drawing/2014/main" id="{CAC377CB-1E5C-922B-76FA-4E99996540D6}"/>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7B3E9BFC-41D9-D37B-A1BD-F9AA8AAE0A48}"/>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CC9494C1-2EA1-05EE-D528-83F31D234F24}"/>
              </a:ext>
            </a:extLst>
          </p:cNvPr>
          <p:cNvSpPr txBox="1"/>
          <p:nvPr/>
        </p:nvSpPr>
        <p:spPr>
          <a:xfrm>
            <a:off x="679704" y="744230"/>
            <a:ext cx="8375904" cy="523220"/>
          </a:xfrm>
          <a:prstGeom prst="rect">
            <a:avLst/>
          </a:prstGeom>
          <a:noFill/>
        </p:spPr>
        <p:txBody>
          <a:bodyPr wrap="square" rtlCol="0">
            <a:spAutoFit/>
          </a:bodyPr>
          <a:lstStyle/>
          <a:p>
            <a:r>
              <a:rPr lang="en-TR" sz="2800" dirty="0"/>
              <a:t>Gen İfadesi Veri Seti: Normalize data indirme</a:t>
            </a:r>
          </a:p>
        </p:txBody>
      </p:sp>
    </p:spTree>
    <p:extLst>
      <p:ext uri="{BB962C8B-B14F-4D97-AF65-F5344CB8AC3E}">
        <p14:creationId xmlns:p14="http://schemas.microsoft.com/office/powerpoint/2010/main" val="765841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679704" y="1886585"/>
            <a:ext cx="10515600" cy="1353312"/>
          </a:xfrm>
        </p:spPr>
        <p:txBody>
          <a:bodyPr>
            <a:normAutofit fontScale="55000" lnSpcReduction="20000"/>
          </a:bodyPr>
          <a:lstStyle/>
          <a:p>
            <a:pPr marL="0" indent="0">
              <a:buNone/>
            </a:pPr>
            <a:r>
              <a:rPr lang="tr-TR" sz="2600" dirty="0"/>
              <a:t>Veri setindeki </a:t>
            </a:r>
            <a:r>
              <a:rPr lang="tr-TR" sz="2600" dirty="0" err="1"/>
              <a:t>expression</a:t>
            </a:r>
            <a:r>
              <a:rPr lang="tr-TR" sz="2600" dirty="0"/>
              <a:t> değerleri her bir </a:t>
            </a:r>
            <a:r>
              <a:rPr lang="tr-TR" sz="2600" dirty="0" err="1"/>
              <a:t>sample</a:t>
            </a:r>
            <a:r>
              <a:rPr lang="tr-TR" sz="2600" dirty="0"/>
              <a:t> (örnek) için ölçülürken farklı aralıklarda çıkabilir; bazı örneklerde 10’lar seviyesinde değerler okunurken bazılarında 1000’ler seviyesinde olabilir. Bu durum örnekler arası karşılaştırma yapmayı zorlaştıracağından «Normalizasyon» yapılması gerekmektedir. </a:t>
            </a:r>
          </a:p>
          <a:p>
            <a:pPr marL="0" indent="0">
              <a:buNone/>
            </a:pPr>
            <a:r>
              <a:rPr lang="tr-TR" sz="2000" dirty="0"/>
              <a:t>(aşağıda verilen örnek </a:t>
            </a:r>
            <a:r>
              <a:rPr lang="tr-TR" sz="2000" dirty="0" err="1"/>
              <a:t>veriseti</a:t>
            </a:r>
            <a:r>
              <a:rPr lang="tr-TR" sz="2000" dirty="0"/>
              <a:t> görsellerinde </a:t>
            </a:r>
            <a:r>
              <a:rPr lang="tr-TR" sz="2000" dirty="0" err="1"/>
              <a:t>sutünlarda</a:t>
            </a:r>
            <a:r>
              <a:rPr lang="tr-TR" sz="2000" dirty="0"/>
              <a:t> </a:t>
            </a:r>
            <a:r>
              <a:rPr lang="tr-TR" sz="2000" dirty="0" err="1"/>
              <a:t>sample’lar</a:t>
            </a:r>
            <a:r>
              <a:rPr lang="tr-TR" sz="2000" dirty="0"/>
              <a:t> bulunmaktadır.)</a:t>
            </a:r>
          </a:p>
          <a:p>
            <a:pPr marL="0" indent="0">
              <a:buNone/>
            </a:pPr>
            <a:endParaRPr lang="tr-TR" sz="2000" dirty="0"/>
          </a:p>
          <a:p>
            <a:pPr marL="0" indent="0">
              <a:buNone/>
            </a:pPr>
            <a:r>
              <a:rPr lang="en-TR" sz="2900" b="1" dirty="0"/>
              <a:t>Normalizasyon Öncesi:</a:t>
            </a:r>
          </a:p>
          <a:p>
            <a:pPr marL="0" indent="0">
              <a:buNone/>
            </a:pPr>
            <a:endParaRPr lang="en-TR" sz="2000"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R – Normalizasyon (raw data için)</a:t>
            </a:r>
          </a:p>
        </p:txBody>
      </p:sp>
      <p:pic>
        <p:nvPicPr>
          <p:cNvPr id="5" name="Picture 4" descr="A white background with black text&#10;&#10;Description automatically generated">
            <a:extLst>
              <a:ext uri="{FF2B5EF4-FFF2-40B4-BE49-F238E27FC236}">
                <a16:creationId xmlns:a16="http://schemas.microsoft.com/office/drawing/2014/main" id="{6D97B7C0-5FE7-30C1-D5CD-D230EB8B6C85}"/>
              </a:ext>
            </a:extLst>
          </p:cNvPr>
          <p:cNvPicPr>
            <a:picLocks noChangeAspect="1"/>
          </p:cNvPicPr>
          <p:nvPr/>
        </p:nvPicPr>
        <p:blipFill>
          <a:blip r:embed="rId3"/>
          <a:stretch>
            <a:fillRect/>
          </a:stretch>
        </p:blipFill>
        <p:spPr>
          <a:xfrm>
            <a:off x="763925" y="3192505"/>
            <a:ext cx="7772400" cy="1090677"/>
          </a:xfrm>
          <a:prstGeom prst="rect">
            <a:avLst/>
          </a:prstGeom>
        </p:spPr>
      </p:pic>
      <p:pic>
        <p:nvPicPr>
          <p:cNvPr id="9" name="Picture 8" descr="A close-up of a number&#10;&#10;Description automatically generated">
            <a:extLst>
              <a:ext uri="{FF2B5EF4-FFF2-40B4-BE49-F238E27FC236}">
                <a16:creationId xmlns:a16="http://schemas.microsoft.com/office/drawing/2014/main" id="{3523CFA8-891B-146E-B809-846CA3E0EEC6}"/>
              </a:ext>
            </a:extLst>
          </p:cNvPr>
          <p:cNvPicPr>
            <a:picLocks noChangeAspect="1"/>
          </p:cNvPicPr>
          <p:nvPr/>
        </p:nvPicPr>
        <p:blipFill>
          <a:blip r:embed="rId4"/>
          <a:stretch>
            <a:fillRect/>
          </a:stretch>
        </p:blipFill>
        <p:spPr>
          <a:xfrm>
            <a:off x="763925" y="5007941"/>
            <a:ext cx="7772400" cy="1105829"/>
          </a:xfrm>
          <a:prstGeom prst="rect">
            <a:avLst/>
          </a:prstGeom>
        </p:spPr>
      </p:pic>
      <p:sp>
        <p:nvSpPr>
          <p:cNvPr id="10" name="TextBox 9">
            <a:extLst>
              <a:ext uri="{FF2B5EF4-FFF2-40B4-BE49-F238E27FC236}">
                <a16:creationId xmlns:a16="http://schemas.microsoft.com/office/drawing/2014/main" id="{F31023A7-C1EF-D283-044E-D79DD84F3812}"/>
              </a:ext>
            </a:extLst>
          </p:cNvPr>
          <p:cNvSpPr txBox="1"/>
          <p:nvPr/>
        </p:nvSpPr>
        <p:spPr>
          <a:xfrm>
            <a:off x="679704" y="4638609"/>
            <a:ext cx="2160015" cy="338554"/>
          </a:xfrm>
          <a:prstGeom prst="rect">
            <a:avLst/>
          </a:prstGeom>
          <a:noFill/>
        </p:spPr>
        <p:txBody>
          <a:bodyPr wrap="none" rtlCol="0">
            <a:spAutoFit/>
          </a:bodyPr>
          <a:lstStyle/>
          <a:p>
            <a:r>
              <a:rPr lang="en-TR" sz="1600" b="1" dirty="0"/>
              <a:t>Normalizasyon  Sonrası</a:t>
            </a:r>
          </a:p>
        </p:txBody>
      </p:sp>
    </p:spTree>
    <p:extLst>
      <p:ext uri="{BB962C8B-B14F-4D97-AF65-F5344CB8AC3E}">
        <p14:creationId xmlns:p14="http://schemas.microsoft.com/office/powerpoint/2010/main" val="1990079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5" name="Content Placeholder 4">
            <a:extLst>
              <a:ext uri="{FF2B5EF4-FFF2-40B4-BE49-F238E27FC236}">
                <a16:creationId xmlns:a16="http://schemas.microsoft.com/office/drawing/2014/main" id="{52E824A8-5664-5B47-0A56-EEBF8FCA6E66}"/>
              </a:ext>
            </a:extLst>
          </p:cNvPr>
          <p:cNvSpPr>
            <a:spLocks noGrp="1"/>
          </p:cNvSpPr>
          <p:nvPr>
            <p:ph idx="1"/>
          </p:nvPr>
        </p:nvSpPr>
        <p:spPr>
          <a:xfrm>
            <a:off x="5757862" y="3643313"/>
            <a:ext cx="900113" cy="500063"/>
          </a:xfrm>
        </p:spPr>
        <p:txBody>
          <a:bodyPr/>
          <a:lstStyle/>
          <a:p>
            <a:pPr marL="0" indent="0">
              <a:buNone/>
            </a:pPr>
            <a:r>
              <a:rPr lang="en-TR" sz="2800" dirty="0"/>
              <a:t>SON</a:t>
            </a:r>
          </a:p>
          <a:p>
            <a:endParaRPr lang="en-TR" dirty="0"/>
          </a:p>
        </p:txBody>
      </p:sp>
    </p:spTree>
    <p:extLst>
      <p:ext uri="{BB962C8B-B14F-4D97-AF65-F5344CB8AC3E}">
        <p14:creationId xmlns:p14="http://schemas.microsoft.com/office/powerpoint/2010/main" val="3868972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Gen İfadesi (Gene Expression) Verisi Nedir?</a:t>
            </a:r>
          </a:p>
        </p:txBody>
      </p:sp>
      <p:sp>
        <p:nvSpPr>
          <p:cNvPr id="8" name="Content Placeholder 7">
            <a:extLst>
              <a:ext uri="{FF2B5EF4-FFF2-40B4-BE49-F238E27FC236}">
                <a16:creationId xmlns:a16="http://schemas.microsoft.com/office/drawing/2014/main" id="{7A113BBC-010D-38F7-EF57-B897F9FCCD84}"/>
              </a:ext>
            </a:extLst>
          </p:cNvPr>
          <p:cNvSpPr>
            <a:spLocks noGrp="1"/>
          </p:cNvSpPr>
          <p:nvPr>
            <p:ph idx="1"/>
          </p:nvPr>
        </p:nvSpPr>
        <p:spPr/>
        <p:txBody>
          <a:bodyPr/>
          <a:lstStyle/>
          <a:p>
            <a:endParaRPr lang="en-TR" dirty="0"/>
          </a:p>
          <a:p>
            <a:endParaRPr lang="en-TR" dirty="0"/>
          </a:p>
          <a:p>
            <a:endParaRPr lang="en-TR" dirty="0"/>
          </a:p>
          <a:p>
            <a:endParaRPr lang="en-TR" dirty="0"/>
          </a:p>
          <a:p>
            <a:endParaRPr lang="en-TR" dirty="0"/>
          </a:p>
          <a:p>
            <a:pPr marL="0" indent="0">
              <a:buNone/>
            </a:pPr>
            <a:r>
              <a:rPr lang="en-US" sz="2000" dirty="0"/>
              <a:t>Gene expression data, </a:t>
            </a:r>
            <a:r>
              <a:rPr lang="en-US" sz="2000" dirty="0" err="1"/>
              <a:t>transkripsiyon</a:t>
            </a:r>
            <a:r>
              <a:rPr lang="en-US" sz="2000" dirty="0"/>
              <a:t> </a:t>
            </a:r>
            <a:r>
              <a:rPr lang="en-US" sz="2000" dirty="0" err="1"/>
              <a:t>sırasındaki</a:t>
            </a:r>
            <a:r>
              <a:rPr lang="en-US" sz="2000" dirty="0"/>
              <a:t> mRNA (messenger RNA) </a:t>
            </a:r>
            <a:r>
              <a:rPr lang="en-US" sz="2000" dirty="0" err="1"/>
              <a:t>miktarı</a:t>
            </a:r>
            <a:r>
              <a:rPr lang="en-US" sz="2000" dirty="0"/>
              <a:t> </a:t>
            </a:r>
            <a:r>
              <a:rPr lang="en-US" sz="2000" dirty="0" err="1"/>
              <a:t>ölçülerek</a:t>
            </a:r>
            <a:r>
              <a:rPr lang="en-US" sz="2000" dirty="0"/>
              <a:t> </a:t>
            </a:r>
            <a:r>
              <a:rPr lang="en-US" sz="2000" dirty="0" err="1"/>
              <a:t>elde</a:t>
            </a:r>
            <a:r>
              <a:rPr lang="en-US" sz="2000" dirty="0"/>
              <a:t> </a:t>
            </a:r>
            <a:r>
              <a:rPr lang="en-US" sz="2000" dirty="0" err="1"/>
              <a:t>edilir</a:t>
            </a:r>
            <a:r>
              <a:rPr lang="en-US" sz="2000" dirty="0"/>
              <a:t>. </a:t>
            </a:r>
            <a:r>
              <a:rPr lang="en-US" sz="2000" dirty="0" err="1"/>
              <a:t>İlişkili</a:t>
            </a:r>
            <a:r>
              <a:rPr lang="en-US" sz="2000" dirty="0"/>
              <a:t> </a:t>
            </a:r>
            <a:r>
              <a:rPr lang="en-US" sz="2000" dirty="0" err="1"/>
              <a:t>genin</a:t>
            </a:r>
            <a:r>
              <a:rPr lang="en-US" sz="2000" dirty="0"/>
              <a:t> ne </a:t>
            </a:r>
            <a:r>
              <a:rPr lang="en-US" sz="2000" dirty="0" err="1"/>
              <a:t>kadar</a:t>
            </a:r>
            <a:r>
              <a:rPr lang="en-US" sz="2000" dirty="0"/>
              <a:t> </a:t>
            </a:r>
            <a:r>
              <a:rPr lang="en-US" sz="2000" dirty="0" err="1"/>
              <a:t>aktif</a:t>
            </a:r>
            <a:r>
              <a:rPr lang="en-US" sz="2000" dirty="0"/>
              <a:t> </a:t>
            </a:r>
            <a:r>
              <a:rPr lang="en-US" sz="2000" dirty="0" err="1"/>
              <a:t>olduğunu</a:t>
            </a:r>
            <a:r>
              <a:rPr lang="en-US" sz="2000" dirty="0"/>
              <a:t> </a:t>
            </a:r>
            <a:r>
              <a:rPr lang="en-US" sz="2000" dirty="0" err="1"/>
              <a:t>görmemizi</a:t>
            </a:r>
            <a:r>
              <a:rPr lang="en-US" sz="2000" dirty="0"/>
              <a:t> </a:t>
            </a:r>
            <a:r>
              <a:rPr lang="en-US" sz="2000" dirty="0" err="1"/>
              <a:t>sağlar</a:t>
            </a:r>
            <a:r>
              <a:rPr lang="en-US" sz="2000" dirty="0"/>
              <a:t>.</a:t>
            </a:r>
            <a:r>
              <a:rPr lang="en-TR" sz="2000" dirty="0"/>
              <a:t> </a:t>
            </a:r>
          </a:p>
          <a:p>
            <a:pPr marL="0" indent="0">
              <a:buNone/>
            </a:pPr>
            <a:endParaRPr lang="en-TR" sz="2000" dirty="0"/>
          </a:p>
          <a:p>
            <a:pPr marL="0" indent="0">
              <a:buNone/>
            </a:pPr>
            <a:r>
              <a:rPr lang="en-US" sz="2000" dirty="0" err="1"/>
              <a:t>Örnekteki</a:t>
            </a:r>
            <a:r>
              <a:rPr lang="en-US" sz="2000" dirty="0"/>
              <a:t> RNA </a:t>
            </a:r>
            <a:r>
              <a:rPr lang="en-US" sz="2000" dirty="0" err="1"/>
              <a:t>miktarına</a:t>
            </a:r>
            <a:r>
              <a:rPr lang="en-US" sz="2000" dirty="0"/>
              <a:t> </a:t>
            </a:r>
            <a:r>
              <a:rPr lang="en-US" sz="2000" dirty="0" err="1"/>
              <a:t>göre</a:t>
            </a:r>
            <a:r>
              <a:rPr lang="en-US" sz="2000" dirty="0"/>
              <a:t> </a:t>
            </a:r>
            <a:r>
              <a:rPr lang="en-US" sz="2000" dirty="0" err="1"/>
              <a:t>genlerin</a:t>
            </a:r>
            <a:r>
              <a:rPr lang="en-US" sz="2000" dirty="0"/>
              <a:t> </a:t>
            </a:r>
            <a:r>
              <a:rPr lang="en-US" sz="2000" dirty="0" err="1"/>
              <a:t>ekspresyon</a:t>
            </a:r>
            <a:r>
              <a:rPr lang="en-US" sz="2000" dirty="0"/>
              <a:t> (</a:t>
            </a:r>
            <a:r>
              <a:rPr lang="en-US" sz="2000" dirty="0" err="1"/>
              <a:t>ifade</a:t>
            </a:r>
            <a:r>
              <a:rPr lang="en-US" sz="2000" dirty="0"/>
              <a:t>) </a:t>
            </a:r>
            <a:r>
              <a:rPr lang="en-US" sz="2000" dirty="0" err="1"/>
              <a:t>verilerinin</a:t>
            </a:r>
            <a:r>
              <a:rPr lang="en-US" sz="2000" dirty="0"/>
              <a:t> </a:t>
            </a:r>
            <a:r>
              <a:rPr lang="en-US" sz="2000" dirty="0" err="1"/>
              <a:t>elde</a:t>
            </a:r>
            <a:r>
              <a:rPr lang="en-US" sz="2000" dirty="0"/>
              <a:t> </a:t>
            </a:r>
            <a:r>
              <a:rPr lang="en-US" sz="2000" dirty="0" err="1"/>
              <a:t>edildiği</a:t>
            </a:r>
            <a:r>
              <a:rPr lang="en-US" sz="2000" dirty="0"/>
              <a:t> </a:t>
            </a:r>
            <a:r>
              <a:rPr lang="en-US" sz="2000" dirty="0" err="1"/>
              <a:t>bu</a:t>
            </a:r>
            <a:r>
              <a:rPr lang="en-US" sz="2000" dirty="0"/>
              <a:t> tip </a:t>
            </a:r>
            <a:r>
              <a:rPr lang="en-US" sz="2000" dirty="0" err="1"/>
              <a:t>veri</a:t>
            </a:r>
            <a:r>
              <a:rPr lang="en-US" sz="2000" dirty="0"/>
              <a:t> </a:t>
            </a:r>
            <a:r>
              <a:rPr lang="en-US" sz="2000" dirty="0" err="1"/>
              <a:t>setleri</a:t>
            </a:r>
            <a:r>
              <a:rPr lang="en-US" sz="2000" dirty="0"/>
              <a:t> </a:t>
            </a:r>
            <a:r>
              <a:rPr lang="en-US" sz="2000" dirty="0" err="1"/>
              <a:t>transkriptomik</a:t>
            </a:r>
            <a:r>
              <a:rPr lang="en-US" sz="2000" dirty="0"/>
              <a:t> </a:t>
            </a:r>
            <a:r>
              <a:rPr lang="en-US" sz="2000" dirty="0" err="1"/>
              <a:t>veri</a:t>
            </a:r>
            <a:r>
              <a:rPr lang="en-US" sz="2000" dirty="0"/>
              <a:t> </a:t>
            </a:r>
            <a:r>
              <a:rPr lang="en-US" sz="2000" dirty="0" err="1"/>
              <a:t>olarak</a:t>
            </a:r>
            <a:r>
              <a:rPr lang="en-US" sz="2000" dirty="0"/>
              <a:t> </a:t>
            </a:r>
            <a:r>
              <a:rPr lang="en-US" sz="2000" dirty="0" err="1"/>
              <a:t>isimlendirilmektedir</a:t>
            </a:r>
            <a:r>
              <a:rPr lang="en-US" sz="2000" dirty="0"/>
              <a:t>.</a:t>
            </a:r>
            <a:endParaRPr lang="en-TR" sz="2000" dirty="0"/>
          </a:p>
        </p:txBody>
      </p:sp>
      <p:pic>
        <p:nvPicPr>
          <p:cNvPr id="1028" name="Picture 4">
            <a:extLst>
              <a:ext uri="{FF2B5EF4-FFF2-40B4-BE49-F238E27FC236}">
                <a16:creationId xmlns:a16="http://schemas.microsoft.com/office/drawing/2014/main" id="{0B23EBFB-EEB5-FC97-6019-B2DF2FA12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425208"/>
            <a:ext cx="5478601" cy="14470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B83EC97-AC18-6433-2A10-B0B7B790684F}"/>
              </a:ext>
            </a:extLst>
          </p:cNvPr>
          <p:cNvSpPr txBox="1"/>
          <p:nvPr/>
        </p:nvSpPr>
        <p:spPr>
          <a:xfrm>
            <a:off x="2072640" y="4645152"/>
            <a:ext cx="184731" cy="369332"/>
          </a:xfrm>
          <a:prstGeom prst="rect">
            <a:avLst/>
          </a:prstGeom>
          <a:noFill/>
        </p:spPr>
        <p:txBody>
          <a:bodyPr wrap="none" rtlCol="0">
            <a:spAutoFit/>
          </a:bodyPr>
          <a:lstStyle/>
          <a:p>
            <a:endParaRPr lang="en-TR" dirty="0"/>
          </a:p>
        </p:txBody>
      </p:sp>
      <p:pic>
        <p:nvPicPr>
          <p:cNvPr id="2" name="Picture 4" descr="Transkripsiyon (Özet) (Makale) | Khan Academy">
            <a:extLst>
              <a:ext uri="{FF2B5EF4-FFF2-40B4-BE49-F238E27FC236}">
                <a16:creationId xmlns:a16="http://schemas.microsoft.com/office/drawing/2014/main" id="{9A7759CF-077A-428F-7279-7B78F5AB3D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9639" y="2011680"/>
            <a:ext cx="4405478" cy="2455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2103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679704" y="2644575"/>
            <a:ext cx="10515600" cy="3106520"/>
          </a:xfrm>
        </p:spPr>
        <p:txBody>
          <a:bodyPr>
            <a:normAutofit/>
          </a:bodyPr>
          <a:lstStyle/>
          <a:p>
            <a:pPr marL="0" indent="0">
              <a:buNone/>
            </a:pPr>
            <a:r>
              <a:rPr lang="en-US" sz="2000" dirty="0" err="1"/>
              <a:t>Transkriptomik</a:t>
            </a:r>
            <a:r>
              <a:rPr lang="en-US" sz="2000" dirty="0"/>
              <a:t> </a:t>
            </a:r>
            <a:r>
              <a:rPr lang="en-US" sz="2000" dirty="0" err="1"/>
              <a:t>veri</a:t>
            </a:r>
            <a:r>
              <a:rPr lang="en-US" sz="2000" dirty="0"/>
              <a:t> </a:t>
            </a:r>
            <a:r>
              <a:rPr lang="en-US" sz="2000" dirty="0" err="1"/>
              <a:t>setleri</a:t>
            </a:r>
            <a:r>
              <a:rPr lang="en-US" sz="2000" dirty="0"/>
              <a:t> </a:t>
            </a:r>
            <a:r>
              <a:rPr lang="en-US" sz="2000" dirty="0" err="1"/>
              <a:t>elde</a:t>
            </a:r>
            <a:r>
              <a:rPr lang="en-US" sz="2000" dirty="0"/>
              <a:t> </a:t>
            </a:r>
            <a:r>
              <a:rPr lang="en-US" sz="2000" dirty="0" err="1"/>
              <a:t>edilirken</a:t>
            </a:r>
            <a:r>
              <a:rPr lang="en-US" sz="2000" dirty="0"/>
              <a:t> </a:t>
            </a:r>
            <a:r>
              <a:rPr lang="en-US" sz="2000" dirty="0" err="1"/>
              <a:t>en</a:t>
            </a:r>
            <a:r>
              <a:rPr lang="en-US" sz="2000" dirty="0"/>
              <a:t> </a:t>
            </a:r>
            <a:r>
              <a:rPr lang="en-US" sz="2000" dirty="0" err="1"/>
              <a:t>sık</a:t>
            </a:r>
            <a:r>
              <a:rPr lang="en-US" sz="2000" dirty="0"/>
              <a:t> </a:t>
            </a:r>
            <a:r>
              <a:rPr lang="en-US" sz="2000" dirty="0" err="1"/>
              <a:t>kullanılan</a:t>
            </a:r>
            <a:r>
              <a:rPr lang="en-US" sz="2000" dirty="0"/>
              <a:t> </a:t>
            </a:r>
            <a:r>
              <a:rPr lang="en-US" sz="2000" dirty="0" err="1"/>
              <a:t>yöntemlerden</a:t>
            </a:r>
            <a:r>
              <a:rPr lang="en-US" sz="2000" dirty="0"/>
              <a:t> </a:t>
            </a:r>
            <a:r>
              <a:rPr lang="en-US" sz="2000" dirty="0" err="1"/>
              <a:t>biri</a:t>
            </a:r>
            <a:r>
              <a:rPr lang="en-US" sz="2000" dirty="0"/>
              <a:t> de </a:t>
            </a:r>
            <a:r>
              <a:rPr lang="en-US" sz="2000" dirty="0" err="1"/>
              <a:t>mikrodizi</a:t>
            </a:r>
            <a:r>
              <a:rPr lang="en-US" sz="2000" dirty="0"/>
              <a:t> (microarray) </a:t>
            </a:r>
            <a:r>
              <a:rPr lang="en-US" sz="2000" dirty="0" err="1"/>
              <a:t>teknolojisidir</a:t>
            </a:r>
            <a:r>
              <a:rPr lang="en-US" sz="2000" dirty="0"/>
              <a:t>.  </a:t>
            </a:r>
          </a:p>
          <a:p>
            <a:pPr marL="0" indent="0">
              <a:buNone/>
            </a:pPr>
            <a:endParaRPr lang="en-US" sz="2000" dirty="0"/>
          </a:p>
          <a:p>
            <a:pPr marL="0" indent="0">
              <a:buNone/>
            </a:pPr>
            <a:r>
              <a:rPr lang="en-US" sz="2000" dirty="0" err="1"/>
              <a:t>Numuneden</a:t>
            </a:r>
            <a:r>
              <a:rPr lang="en-US" sz="2000" dirty="0"/>
              <a:t> </a:t>
            </a:r>
            <a:r>
              <a:rPr lang="en-US" sz="2000" dirty="0" err="1"/>
              <a:t>alınan</a:t>
            </a:r>
            <a:r>
              <a:rPr lang="en-US" sz="2000" dirty="0"/>
              <a:t> </a:t>
            </a:r>
            <a:r>
              <a:rPr lang="en-US" sz="2000" dirty="0" err="1"/>
              <a:t>mRNA’lar</a:t>
            </a:r>
            <a:r>
              <a:rPr lang="en-US" sz="2000" dirty="0"/>
              <a:t>, </a:t>
            </a:r>
            <a:r>
              <a:rPr lang="en-US" sz="2000" dirty="0" err="1"/>
              <a:t>önceden</a:t>
            </a:r>
            <a:r>
              <a:rPr lang="en-US" sz="2000" dirty="0"/>
              <a:t> </a:t>
            </a:r>
            <a:r>
              <a:rPr lang="en-US" sz="2000" dirty="0" err="1"/>
              <a:t>hazırlanmış</a:t>
            </a:r>
            <a:r>
              <a:rPr lang="en-US" sz="2000" dirty="0"/>
              <a:t> </a:t>
            </a:r>
            <a:r>
              <a:rPr lang="en-US" sz="2000" dirty="0" err="1"/>
              <a:t>probe’da</a:t>
            </a:r>
            <a:r>
              <a:rPr lang="en-US" sz="2000" dirty="0"/>
              <a:t> </a:t>
            </a:r>
            <a:r>
              <a:rPr lang="en-US" sz="2000" dirty="0" err="1"/>
              <a:t>karıştırılır</a:t>
            </a:r>
            <a:r>
              <a:rPr lang="en-US" sz="2000" dirty="0"/>
              <a:t>. </a:t>
            </a:r>
            <a:r>
              <a:rPr lang="en-US" sz="2000" dirty="0" err="1"/>
              <a:t>Florasan</a:t>
            </a:r>
            <a:r>
              <a:rPr lang="en-US" sz="2000" dirty="0"/>
              <a:t> </a:t>
            </a:r>
            <a:r>
              <a:rPr lang="en-US" sz="2000" dirty="0" err="1"/>
              <a:t>etkili</a:t>
            </a:r>
            <a:r>
              <a:rPr lang="en-US" sz="2000" dirty="0"/>
              <a:t> </a:t>
            </a:r>
            <a:r>
              <a:rPr lang="en-US" sz="2000" dirty="0" err="1"/>
              <a:t>bu</a:t>
            </a:r>
            <a:r>
              <a:rPr lang="en-US" sz="2000" dirty="0"/>
              <a:t> </a:t>
            </a:r>
            <a:r>
              <a:rPr lang="en-US" sz="2000" dirty="0" err="1"/>
              <a:t>probda</a:t>
            </a:r>
            <a:r>
              <a:rPr lang="en-US" sz="2000" dirty="0"/>
              <a:t>, </a:t>
            </a:r>
            <a:r>
              <a:rPr lang="en-US" sz="2000" dirty="0" err="1"/>
              <a:t>transkript</a:t>
            </a:r>
            <a:r>
              <a:rPr lang="en-US" sz="2000" dirty="0"/>
              <a:t> </a:t>
            </a:r>
            <a:r>
              <a:rPr lang="en-US" sz="2000" dirty="0" err="1"/>
              <a:t>yoğunluğuna</a:t>
            </a:r>
            <a:r>
              <a:rPr lang="en-US" sz="2000" dirty="0"/>
              <a:t> </a:t>
            </a:r>
            <a:r>
              <a:rPr lang="en-US" sz="2000" dirty="0" err="1"/>
              <a:t>göre</a:t>
            </a:r>
            <a:r>
              <a:rPr lang="en-US" sz="2000" dirty="0"/>
              <a:t> </a:t>
            </a:r>
            <a:r>
              <a:rPr lang="en-US" sz="2000" dirty="0" err="1"/>
              <a:t>renklerde</a:t>
            </a:r>
            <a:r>
              <a:rPr lang="en-US" sz="2000" dirty="0"/>
              <a:t> </a:t>
            </a:r>
            <a:r>
              <a:rPr lang="en-US" sz="2000" dirty="0" err="1"/>
              <a:t>koyulaşma</a:t>
            </a:r>
            <a:r>
              <a:rPr lang="en-US" sz="2000" dirty="0"/>
              <a:t> </a:t>
            </a:r>
            <a:r>
              <a:rPr lang="en-US" sz="2000" dirty="0" err="1"/>
              <a:t>olur</a:t>
            </a:r>
            <a:r>
              <a:rPr lang="en-US" sz="2000" dirty="0"/>
              <a:t>. </a:t>
            </a:r>
            <a:r>
              <a:rPr lang="en-US" sz="2000" dirty="0" err="1"/>
              <a:t>Elde</a:t>
            </a:r>
            <a:r>
              <a:rPr lang="en-US" sz="2000" dirty="0"/>
              <a:t> </a:t>
            </a:r>
            <a:r>
              <a:rPr lang="en-US" sz="2000" dirty="0" err="1"/>
              <a:t>edilen</a:t>
            </a:r>
            <a:r>
              <a:rPr lang="en-US" sz="2000" dirty="0"/>
              <a:t> </a:t>
            </a:r>
            <a:r>
              <a:rPr lang="en-US" sz="2000" dirty="0" err="1"/>
              <a:t>görüntü</a:t>
            </a:r>
            <a:r>
              <a:rPr lang="en-US" sz="2000" dirty="0"/>
              <a:t> </a:t>
            </a:r>
            <a:r>
              <a:rPr lang="en-US" sz="2000" dirty="0" err="1"/>
              <a:t>bilgisayar</a:t>
            </a:r>
            <a:r>
              <a:rPr lang="en-US" sz="2000" dirty="0"/>
              <a:t> </a:t>
            </a:r>
            <a:r>
              <a:rPr lang="en-US" sz="2000" dirty="0" err="1"/>
              <a:t>tarafından</a:t>
            </a:r>
            <a:r>
              <a:rPr lang="en-US" sz="2000" dirty="0"/>
              <a:t> </a:t>
            </a:r>
            <a:r>
              <a:rPr lang="en-US" sz="2000" dirty="0" err="1"/>
              <a:t>sayısallaştırılarak</a:t>
            </a:r>
            <a:r>
              <a:rPr lang="en-US" sz="2000" dirty="0"/>
              <a:t> gen </a:t>
            </a:r>
            <a:r>
              <a:rPr lang="en-US" sz="2000" dirty="0" err="1"/>
              <a:t>ifadesi</a:t>
            </a:r>
            <a:r>
              <a:rPr lang="en-US" sz="2000" dirty="0"/>
              <a:t> </a:t>
            </a:r>
            <a:r>
              <a:rPr lang="en-US" sz="2000" dirty="0" err="1"/>
              <a:t>veri</a:t>
            </a:r>
            <a:r>
              <a:rPr lang="en-US" sz="2000" dirty="0"/>
              <a:t> </a:t>
            </a:r>
            <a:r>
              <a:rPr lang="en-US" sz="2000" dirty="0" err="1"/>
              <a:t>setleri</a:t>
            </a:r>
            <a:r>
              <a:rPr lang="en-US" sz="2000" dirty="0"/>
              <a:t> </a:t>
            </a:r>
            <a:r>
              <a:rPr lang="en-US" sz="2000" dirty="0" err="1"/>
              <a:t>elde</a:t>
            </a:r>
            <a:r>
              <a:rPr lang="en-US" sz="2000" dirty="0"/>
              <a:t> </a:t>
            </a:r>
            <a:r>
              <a:rPr lang="en-US" sz="2000" dirty="0" err="1"/>
              <a:t>edilir</a:t>
            </a:r>
            <a:r>
              <a:rPr lang="en-US" sz="2000" dirty="0"/>
              <a:t>.</a:t>
            </a:r>
          </a:p>
          <a:p>
            <a:pPr marL="0" indent="0">
              <a:buNone/>
            </a:pPr>
            <a:endParaRPr lang="en-US" sz="2400" dirty="0"/>
          </a:p>
          <a:p>
            <a:pPr marL="0" indent="0">
              <a:buNone/>
            </a:pPr>
            <a:endParaRPr lang="en-TR" sz="2400"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Mikrodizi (Microarray) Teknolojisi</a:t>
            </a:r>
          </a:p>
        </p:txBody>
      </p:sp>
    </p:spTree>
    <p:extLst>
      <p:ext uri="{BB962C8B-B14F-4D97-AF65-F5344CB8AC3E}">
        <p14:creationId xmlns:p14="http://schemas.microsoft.com/office/powerpoint/2010/main" val="896927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679704" y="2011681"/>
            <a:ext cx="10515600" cy="2427972"/>
          </a:xfrm>
        </p:spPr>
        <p:txBody>
          <a:bodyPr>
            <a:normAutofit/>
          </a:bodyPr>
          <a:lstStyle/>
          <a:p>
            <a:pPr marL="0" indent="0" rtl="0">
              <a:spcBef>
                <a:spcPts val="0"/>
              </a:spcBef>
              <a:spcAft>
                <a:spcPts val="0"/>
              </a:spcAft>
              <a:buNone/>
            </a:pPr>
            <a:r>
              <a:rPr lang="en-US" sz="2000" i="0" u="none" strike="noStrike" dirty="0">
                <a:solidFill>
                  <a:srgbClr val="000000"/>
                </a:solidFill>
                <a:effectLst/>
                <a:highlight>
                  <a:srgbClr val="FFFFFF"/>
                </a:highlight>
              </a:rPr>
              <a:t>Gen </a:t>
            </a:r>
            <a:r>
              <a:rPr lang="en-US" sz="2000" i="0" u="none" strike="noStrike" dirty="0" err="1">
                <a:solidFill>
                  <a:srgbClr val="000000"/>
                </a:solidFill>
                <a:effectLst/>
                <a:highlight>
                  <a:srgbClr val="FFFFFF"/>
                </a:highlight>
              </a:rPr>
              <a:t>ifadesi</a:t>
            </a:r>
            <a:r>
              <a:rPr lang="en-US" sz="2000" i="0" u="none" strike="noStrike" dirty="0">
                <a:solidFill>
                  <a:srgbClr val="000000"/>
                </a:solidFill>
                <a:effectLst/>
                <a:highlight>
                  <a:srgbClr val="FFFFFF"/>
                </a:highlight>
              </a:rPr>
              <a:t> </a:t>
            </a:r>
            <a:r>
              <a:rPr lang="en-US" sz="2000" i="0" u="none" strike="noStrike" dirty="0" err="1">
                <a:solidFill>
                  <a:srgbClr val="000000"/>
                </a:solidFill>
                <a:effectLst/>
                <a:highlight>
                  <a:srgbClr val="FFFFFF"/>
                </a:highlight>
              </a:rPr>
              <a:t>veri</a:t>
            </a:r>
            <a:r>
              <a:rPr lang="en-US" sz="2000" i="0" u="none" strike="noStrike" dirty="0">
                <a:solidFill>
                  <a:srgbClr val="000000"/>
                </a:solidFill>
                <a:effectLst/>
                <a:highlight>
                  <a:srgbClr val="FFFFFF"/>
                </a:highlight>
              </a:rPr>
              <a:t> </a:t>
            </a:r>
            <a:r>
              <a:rPr lang="en-US" sz="2000" i="0" u="none" strike="noStrike" dirty="0" err="1">
                <a:solidFill>
                  <a:srgbClr val="000000"/>
                </a:solidFill>
                <a:effectLst/>
                <a:highlight>
                  <a:srgbClr val="FFFFFF"/>
                </a:highlight>
              </a:rPr>
              <a:t>setleri</a:t>
            </a:r>
            <a:r>
              <a:rPr lang="en-US" sz="2000" i="0" u="none" strike="noStrike" dirty="0">
                <a:solidFill>
                  <a:srgbClr val="000000"/>
                </a:solidFill>
                <a:effectLst/>
                <a:highlight>
                  <a:srgbClr val="FFFFFF"/>
                </a:highlight>
              </a:rPr>
              <a:t> </a:t>
            </a:r>
            <a:r>
              <a:rPr lang="en-US" sz="2000" i="0" u="none" strike="noStrike" dirty="0" err="1">
                <a:solidFill>
                  <a:srgbClr val="000000"/>
                </a:solidFill>
                <a:effectLst/>
                <a:highlight>
                  <a:srgbClr val="FFFFFF"/>
                </a:highlight>
              </a:rPr>
              <a:t>üretmede</a:t>
            </a:r>
            <a:r>
              <a:rPr lang="en-US" sz="2000" i="0" u="none" strike="noStrike" dirty="0">
                <a:solidFill>
                  <a:srgbClr val="000000"/>
                </a:solidFill>
                <a:effectLst/>
                <a:highlight>
                  <a:srgbClr val="FFFFFF"/>
                </a:highlight>
              </a:rPr>
              <a:t> </a:t>
            </a:r>
            <a:r>
              <a:rPr lang="en-US" sz="2000" i="0" u="none" strike="noStrike" dirty="0" err="1">
                <a:solidFill>
                  <a:srgbClr val="000000"/>
                </a:solidFill>
                <a:effectLst/>
                <a:highlight>
                  <a:srgbClr val="FFFFFF"/>
                </a:highlight>
              </a:rPr>
              <a:t>bir</a:t>
            </a:r>
            <a:r>
              <a:rPr lang="en-US" sz="2000" i="0" u="none" strike="noStrike" dirty="0">
                <a:solidFill>
                  <a:srgbClr val="000000"/>
                </a:solidFill>
                <a:effectLst/>
                <a:highlight>
                  <a:srgbClr val="FFFFFF"/>
                </a:highlight>
              </a:rPr>
              <a:t> </a:t>
            </a:r>
            <a:r>
              <a:rPr lang="en-US" sz="2000" i="0" u="none" strike="noStrike" dirty="0" err="1">
                <a:solidFill>
                  <a:srgbClr val="000000"/>
                </a:solidFill>
                <a:effectLst/>
                <a:highlight>
                  <a:srgbClr val="FFFFFF"/>
                </a:highlight>
              </a:rPr>
              <a:t>diğer</a:t>
            </a:r>
            <a:r>
              <a:rPr lang="en-US" sz="2000" i="0" u="none" strike="noStrike" dirty="0">
                <a:solidFill>
                  <a:srgbClr val="000000"/>
                </a:solidFill>
                <a:effectLst/>
                <a:highlight>
                  <a:srgbClr val="FFFFFF"/>
                </a:highlight>
              </a:rPr>
              <a:t> </a:t>
            </a:r>
            <a:r>
              <a:rPr lang="en-US" sz="2000" dirty="0" err="1">
                <a:solidFill>
                  <a:srgbClr val="000000"/>
                </a:solidFill>
                <a:highlight>
                  <a:srgbClr val="FFFFFF"/>
                </a:highlight>
              </a:rPr>
              <a:t>yöntem</a:t>
            </a:r>
            <a:r>
              <a:rPr lang="en-US" sz="2000" dirty="0">
                <a:solidFill>
                  <a:srgbClr val="000000"/>
                </a:solidFill>
                <a:highlight>
                  <a:srgbClr val="FFFFFF"/>
                </a:highlight>
              </a:rPr>
              <a:t> RNA-Seq </a:t>
            </a:r>
            <a:r>
              <a:rPr lang="en-US" sz="2000" dirty="0" err="1">
                <a:solidFill>
                  <a:srgbClr val="000000"/>
                </a:solidFill>
                <a:highlight>
                  <a:srgbClr val="FFFFFF"/>
                </a:highlight>
              </a:rPr>
              <a:t>olmaktadır</a:t>
            </a:r>
            <a:r>
              <a:rPr lang="en-US" sz="2000" dirty="0">
                <a:solidFill>
                  <a:srgbClr val="000000"/>
                </a:solidFill>
                <a:highlight>
                  <a:srgbClr val="FFFFFF"/>
                </a:highlight>
              </a:rPr>
              <a:t>.</a:t>
            </a:r>
            <a:endParaRPr lang="en-US" sz="2000" i="0" u="none" strike="noStrike" dirty="0">
              <a:solidFill>
                <a:srgbClr val="000000"/>
              </a:solidFill>
              <a:effectLst/>
              <a:highlight>
                <a:srgbClr val="FFFFFF"/>
              </a:highlight>
            </a:endParaRPr>
          </a:p>
          <a:p>
            <a:pPr marL="0" indent="0" rtl="0">
              <a:spcBef>
                <a:spcPts val="0"/>
              </a:spcBef>
              <a:spcAft>
                <a:spcPts val="0"/>
              </a:spcAft>
              <a:buNone/>
            </a:pPr>
            <a:endParaRPr lang="en-US" sz="2000" b="1" dirty="0">
              <a:solidFill>
                <a:srgbClr val="000000"/>
              </a:solidFill>
              <a:highlight>
                <a:srgbClr val="FFFFFF"/>
              </a:highlight>
            </a:endParaRPr>
          </a:p>
          <a:p>
            <a:pPr marL="0" indent="0" rtl="0">
              <a:spcBef>
                <a:spcPts val="0"/>
              </a:spcBef>
              <a:spcAft>
                <a:spcPts val="0"/>
              </a:spcAft>
              <a:buNone/>
            </a:pPr>
            <a:r>
              <a:rPr lang="en-US" sz="2000" b="1" i="0" u="none" strike="noStrike" dirty="0">
                <a:solidFill>
                  <a:srgbClr val="000000"/>
                </a:solidFill>
                <a:effectLst/>
                <a:highlight>
                  <a:srgbClr val="FFFFFF"/>
                </a:highlight>
              </a:rPr>
              <a:t>RNA seq - RNA </a:t>
            </a:r>
            <a:r>
              <a:rPr lang="en-US" sz="2000" b="1" i="0" u="none" strike="noStrike" dirty="0" err="1">
                <a:solidFill>
                  <a:srgbClr val="000000"/>
                </a:solidFill>
                <a:effectLst/>
                <a:highlight>
                  <a:srgbClr val="FFFFFF"/>
                </a:highlight>
              </a:rPr>
              <a:t>dizileme</a:t>
            </a:r>
            <a:r>
              <a:rPr lang="en-US" sz="2000" b="1" i="0" u="none" strike="noStrike" dirty="0">
                <a:solidFill>
                  <a:srgbClr val="000000"/>
                </a:solidFill>
                <a:effectLst/>
                <a:highlight>
                  <a:srgbClr val="FFFFFF"/>
                </a:highlight>
              </a:rPr>
              <a:t>:</a:t>
            </a:r>
            <a:endParaRPr lang="en-US" sz="2000" b="0" dirty="0">
              <a:effectLst/>
              <a:highlight>
                <a:srgbClr val="FFFFFF"/>
              </a:highlight>
            </a:endParaRPr>
          </a:p>
          <a:p>
            <a:pPr marL="0" indent="0" rtl="0">
              <a:spcBef>
                <a:spcPts val="0"/>
              </a:spcBef>
              <a:spcAft>
                <a:spcPts val="0"/>
              </a:spcAft>
              <a:buNone/>
            </a:pPr>
            <a:r>
              <a:rPr lang="en-US" sz="2000" b="0" i="0" u="none" strike="noStrike" dirty="0" err="1">
                <a:solidFill>
                  <a:srgbClr val="000000"/>
                </a:solidFill>
                <a:effectLst/>
                <a:highlight>
                  <a:srgbClr val="FFFFFF"/>
                </a:highlight>
              </a:rPr>
              <a:t>Önceden</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hazırlanmış</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problara</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veya</a:t>
            </a:r>
            <a:r>
              <a:rPr lang="en-US" sz="2000" b="0" i="0" u="none" strike="noStrike" dirty="0">
                <a:solidFill>
                  <a:srgbClr val="000000"/>
                </a:solidFill>
                <a:effectLst/>
                <a:highlight>
                  <a:srgbClr val="FFFFFF"/>
                </a:highlight>
              </a:rPr>
              <a:t> gen </a:t>
            </a:r>
            <a:r>
              <a:rPr lang="en-US" sz="2000" b="0" i="0" u="none" strike="noStrike" dirty="0" err="1">
                <a:solidFill>
                  <a:srgbClr val="000000"/>
                </a:solidFill>
                <a:effectLst/>
                <a:highlight>
                  <a:srgbClr val="FFFFFF"/>
                </a:highlight>
              </a:rPr>
              <a:t>bilgilerinde</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dayanmaz</a:t>
            </a:r>
            <a:r>
              <a:rPr lang="en-US" sz="2000" b="0" i="0" u="none" strike="noStrike" dirty="0">
                <a:solidFill>
                  <a:srgbClr val="000000"/>
                </a:solidFill>
                <a:effectLst/>
                <a:highlight>
                  <a:srgbClr val="FFFFFF"/>
                </a:highlight>
              </a:rPr>
              <a:t>. Bu </a:t>
            </a:r>
            <a:r>
              <a:rPr lang="en-US" sz="2000" b="0" i="0" u="none" strike="noStrike" dirty="0" err="1">
                <a:solidFill>
                  <a:srgbClr val="000000"/>
                </a:solidFill>
                <a:effectLst/>
                <a:highlight>
                  <a:srgbClr val="FFFFFF"/>
                </a:highlight>
              </a:rPr>
              <a:t>sayede</a:t>
            </a:r>
            <a:r>
              <a:rPr lang="en-US" sz="2000" b="0" i="0" u="none" strike="noStrike" dirty="0">
                <a:solidFill>
                  <a:srgbClr val="000000"/>
                </a:solidFill>
                <a:effectLst/>
                <a:highlight>
                  <a:srgbClr val="FFFFFF"/>
                </a:highlight>
              </a:rPr>
              <a:t> yeni </a:t>
            </a:r>
            <a:r>
              <a:rPr lang="en-US" sz="2000" b="0" i="0" u="none" strike="noStrike" dirty="0" err="1">
                <a:solidFill>
                  <a:srgbClr val="000000"/>
                </a:solidFill>
                <a:effectLst/>
                <a:highlight>
                  <a:srgbClr val="FFFFFF"/>
                </a:highlight>
              </a:rPr>
              <a:t>genlerin</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tespitini</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kolaylaştırır</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Microarray’e</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göre</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pahalı</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bir</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yöntemdir</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Microarray’e</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göre</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daha</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kesin</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ifade</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sonuçları</a:t>
            </a:r>
            <a:r>
              <a:rPr lang="en-US" sz="2000" b="0" i="0" u="none" strike="noStrike" dirty="0">
                <a:solidFill>
                  <a:srgbClr val="000000"/>
                </a:solidFill>
                <a:effectLst/>
                <a:highlight>
                  <a:srgbClr val="FFFFFF"/>
                </a:highlight>
              </a:rPr>
              <a:t> </a:t>
            </a:r>
            <a:r>
              <a:rPr lang="en-US" sz="2000" b="0" i="0" u="none" strike="noStrike" dirty="0" err="1">
                <a:solidFill>
                  <a:srgbClr val="000000"/>
                </a:solidFill>
                <a:effectLst/>
                <a:highlight>
                  <a:srgbClr val="FFFFFF"/>
                </a:highlight>
              </a:rPr>
              <a:t>üretilir</a:t>
            </a:r>
            <a:r>
              <a:rPr lang="en-US" sz="2000" b="0" i="0" u="none" strike="noStrike" dirty="0">
                <a:solidFill>
                  <a:srgbClr val="000000"/>
                </a:solidFill>
                <a:effectLst/>
                <a:highlight>
                  <a:srgbClr val="FFFFFF"/>
                </a:highlight>
              </a:rPr>
              <a:t>.</a:t>
            </a:r>
            <a:endParaRPr lang="en-US" sz="2000" b="0" dirty="0">
              <a:effectLst/>
              <a:highlight>
                <a:srgbClr val="FFFFFF"/>
              </a:highlight>
            </a:endParaRPr>
          </a:p>
          <a:p>
            <a:pPr marL="0" indent="0">
              <a:buNone/>
            </a:pPr>
            <a:br>
              <a:rPr lang="en-US" sz="1400" dirty="0"/>
            </a:br>
            <a:endParaRPr lang="en-TR" sz="2000"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RNA-Seq vs Microarray</a:t>
            </a:r>
          </a:p>
        </p:txBody>
      </p:sp>
    </p:spTree>
    <p:extLst>
      <p:ext uri="{BB962C8B-B14F-4D97-AF65-F5344CB8AC3E}">
        <p14:creationId xmlns:p14="http://schemas.microsoft.com/office/powerpoint/2010/main" val="1171941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679704" y="1886585"/>
            <a:ext cx="10515600" cy="4351338"/>
          </a:xfrm>
        </p:spPr>
        <p:txBody>
          <a:bodyPr>
            <a:normAutofit/>
          </a:bodyPr>
          <a:lstStyle/>
          <a:p>
            <a:pPr marL="0" indent="0">
              <a:buNone/>
            </a:pPr>
            <a:endParaRPr lang="en-US" sz="2400" dirty="0"/>
          </a:p>
          <a:p>
            <a:pPr marL="0" indent="0">
              <a:buNone/>
            </a:pPr>
            <a:endParaRPr lang="en-TR" sz="2400"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Mikrodizi (Microarray) Teknolojisi</a:t>
            </a:r>
          </a:p>
        </p:txBody>
      </p:sp>
      <p:pic>
        <p:nvPicPr>
          <p:cNvPr id="5" name="Picture 4" descr="A diagram of a dna sequence&#10;&#10;Description automatically generated">
            <a:extLst>
              <a:ext uri="{FF2B5EF4-FFF2-40B4-BE49-F238E27FC236}">
                <a16:creationId xmlns:a16="http://schemas.microsoft.com/office/drawing/2014/main" id="{F066B588-B4ED-9C21-45E9-0B055CA3E3DB}"/>
              </a:ext>
            </a:extLst>
          </p:cNvPr>
          <p:cNvPicPr>
            <a:picLocks noChangeAspect="1"/>
          </p:cNvPicPr>
          <p:nvPr/>
        </p:nvPicPr>
        <p:blipFill>
          <a:blip r:embed="rId3"/>
          <a:stretch>
            <a:fillRect/>
          </a:stretch>
        </p:blipFill>
        <p:spPr>
          <a:xfrm>
            <a:off x="996696" y="1708866"/>
            <a:ext cx="3372561" cy="4642231"/>
          </a:xfrm>
          <a:prstGeom prst="rect">
            <a:avLst/>
          </a:prstGeom>
        </p:spPr>
      </p:pic>
      <p:sp>
        <p:nvSpPr>
          <p:cNvPr id="8" name="TextBox 7">
            <a:extLst>
              <a:ext uri="{FF2B5EF4-FFF2-40B4-BE49-F238E27FC236}">
                <a16:creationId xmlns:a16="http://schemas.microsoft.com/office/drawing/2014/main" id="{F240FF64-3E2D-ACBD-EBD7-E57E9C7C7C81}"/>
              </a:ext>
            </a:extLst>
          </p:cNvPr>
          <p:cNvSpPr txBox="1"/>
          <p:nvPr/>
        </p:nvSpPr>
        <p:spPr>
          <a:xfrm>
            <a:off x="679704" y="6355131"/>
            <a:ext cx="9020998" cy="400110"/>
          </a:xfrm>
          <a:prstGeom prst="rect">
            <a:avLst/>
          </a:prstGeom>
          <a:noFill/>
        </p:spPr>
        <p:txBody>
          <a:bodyPr wrap="square" rtlCol="0">
            <a:spAutoFit/>
          </a:bodyPr>
          <a:lstStyle/>
          <a:p>
            <a:r>
              <a:rPr lang="en-US" sz="1000" b="0" i="0" dirty="0">
                <a:solidFill>
                  <a:srgbClr val="222222"/>
                </a:solidFill>
                <a:effectLst/>
                <a:highlight>
                  <a:srgbClr val="FFFFFF"/>
                </a:highlight>
                <a:latin typeface="Arial" panose="020B0604020202020204" pitchFamily="34" charset="0"/>
              </a:rPr>
              <a:t>EL-ANEED, A. N. A. S., and JOSEPH BANOUB. "Basics of Diagnostic DNA Microarray Technology. Case Study: Hepatocellular Carcinoma." </a:t>
            </a:r>
            <a:r>
              <a:rPr lang="en-US" sz="1000" b="0" i="1" dirty="0">
                <a:solidFill>
                  <a:srgbClr val="222222"/>
                </a:solidFill>
                <a:effectLst/>
                <a:highlight>
                  <a:srgbClr val="FFFFFF"/>
                </a:highlight>
                <a:latin typeface="Arial" panose="020B0604020202020204" pitchFamily="34" charset="0"/>
              </a:rPr>
              <a:t>Cancer Genomics &amp; Proteomics</a:t>
            </a:r>
            <a:r>
              <a:rPr lang="en-US" sz="1000" b="0" i="0" dirty="0">
                <a:solidFill>
                  <a:srgbClr val="222222"/>
                </a:solidFill>
                <a:effectLst/>
                <a:highlight>
                  <a:srgbClr val="FFFFFF"/>
                </a:highlight>
                <a:latin typeface="Arial" panose="020B0604020202020204" pitchFamily="34" charset="0"/>
              </a:rPr>
              <a:t> 3.5 (2006): 311-316.</a:t>
            </a:r>
            <a:r>
              <a:rPr lang="en-TR" sz="1000" dirty="0"/>
              <a:t> </a:t>
            </a:r>
          </a:p>
        </p:txBody>
      </p:sp>
      <p:sp>
        <p:nvSpPr>
          <p:cNvPr id="9" name="TextBox 8">
            <a:extLst>
              <a:ext uri="{FF2B5EF4-FFF2-40B4-BE49-F238E27FC236}">
                <a16:creationId xmlns:a16="http://schemas.microsoft.com/office/drawing/2014/main" id="{CF1D504E-FEF4-D611-B5DB-1970CFE4C22B}"/>
              </a:ext>
            </a:extLst>
          </p:cNvPr>
          <p:cNvSpPr txBox="1"/>
          <p:nvPr/>
        </p:nvSpPr>
        <p:spPr>
          <a:xfrm>
            <a:off x="4867657" y="2270656"/>
            <a:ext cx="6327648" cy="2862322"/>
          </a:xfrm>
          <a:prstGeom prst="rect">
            <a:avLst/>
          </a:prstGeom>
          <a:noFill/>
        </p:spPr>
        <p:txBody>
          <a:bodyPr wrap="square" rtlCol="0">
            <a:spAutoFit/>
          </a:bodyPr>
          <a:lstStyle/>
          <a:p>
            <a:r>
              <a:rPr lang="en-TR" sz="1800" dirty="0"/>
              <a:t>Mikrodizi platformlarından cDNA yöntemine ait işlem adımları şekilde görülmektedir.</a:t>
            </a:r>
          </a:p>
          <a:p>
            <a:endParaRPr lang="en-TR" dirty="0"/>
          </a:p>
          <a:p>
            <a:r>
              <a:rPr lang="en-TR" sz="1800" dirty="0"/>
              <a:t>Normal ve hastalıklı hücredeki ilgili gen farklı renklere boyanarak önceden hazırlanmış probe’da karıştırılır. Bu probe’ların her bir gözünde bir genin eşlenmesini sağlayacak mRNA sarmalı bulunmaktadır. Eşlenme sonrası probe’daki </a:t>
            </a:r>
            <a:r>
              <a:rPr lang="en-TR" dirty="0"/>
              <a:t>r</a:t>
            </a:r>
            <a:r>
              <a:rPr lang="en-TR" sz="1800" dirty="0"/>
              <a:t>enklerdeki farklılıklara göre genlerin hücrelerdeki miktarı belirlenmektedir. </a:t>
            </a:r>
          </a:p>
          <a:p>
            <a:endParaRPr lang="en-TR" dirty="0"/>
          </a:p>
          <a:p>
            <a:endParaRPr lang="en-TR" dirty="0"/>
          </a:p>
        </p:txBody>
      </p:sp>
    </p:spTree>
    <p:extLst>
      <p:ext uri="{BB962C8B-B14F-4D97-AF65-F5344CB8AC3E}">
        <p14:creationId xmlns:p14="http://schemas.microsoft.com/office/powerpoint/2010/main" val="483192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679704" y="1886585"/>
            <a:ext cx="10515600" cy="4351338"/>
          </a:xfrm>
        </p:spPr>
        <p:txBody>
          <a:bodyPr>
            <a:normAutofit/>
          </a:bodyPr>
          <a:lstStyle/>
          <a:p>
            <a:pPr marL="0" indent="0">
              <a:buNone/>
            </a:pPr>
            <a:r>
              <a:rPr lang="tr-TR" sz="2000" dirty="0"/>
              <a:t>Örnek bir gen ifadesi veri setinde sütunlarda genler, satırlarda örnekler (</a:t>
            </a:r>
            <a:r>
              <a:rPr lang="tr-TR" sz="2000" dirty="0" err="1"/>
              <a:t>sample</a:t>
            </a:r>
            <a:r>
              <a:rPr lang="tr-TR" sz="2000" dirty="0"/>
              <a:t>) bulunur.</a:t>
            </a:r>
            <a:endParaRPr lang="en-TR" sz="2000"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Gen İfadesi Verisi</a:t>
            </a:r>
          </a:p>
        </p:txBody>
      </p:sp>
      <p:pic>
        <p:nvPicPr>
          <p:cNvPr id="9" name="Picture 8" descr="A table with numbers and a few digits&#10;&#10;Description automatically generated with medium confidence">
            <a:extLst>
              <a:ext uri="{FF2B5EF4-FFF2-40B4-BE49-F238E27FC236}">
                <a16:creationId xmlns:a16="http://schemas.microsoft.com/office/drawing/2014/main" id="{70A6DE7F-5259-D3D8-122A-B801228422EA}"/>
              </a:ext>
            </a:extLst>
          </p:cNvPr>
          <p:cNvPicPr>
            <a:picLocks noChangeAspect="1"/>
          </p:cNvPicPr>
          <p:nvPr/>
        </p:nvPicPr>
        <p:blipFill>
          <a:blip r:embed="rId3"/>
          <a:stretch>
            <a:fillRect/>
          </a:stretch>
        </p:blipFill>
        <p:spPr>
          <a:xfrm>
            <a:off x="691896" y="2419604"/>
            <a:ext cx="10145114" cy="2713228"/>
          </a:xfrm>
          <a:prstGeom prst="rect">
            <a:avLst/>
          </a:prstGeom>
        </p:spPr>
      </p:pic>
    </p:spTree>
    <p:extLst>
      <p:ext uri="{BB962C8B-B14F-4D97-AF65-F5344CB8AC3E}">
        <p14:creationId xmlns:p14="http://schemas.microsoft.com/office/powerpoint/2010/main" val="2855685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6922007" y="2884136"/>
            <a:ext cx="4953001" cy="3229633"/>
          </a:xfrm>
        </p:spPr>
        <p:txBody>
          <a:bodyPr/>
          <a:lstStyle/>
          <a:p>
            <a:pPr marL="0" indent="0">
              <a:buNone/>
            </a:pPr>
            <a:r>
              <a:rPr lang="en-TR" sz="2000" dirty="0"/>
              <a:t>Mikroarray teknolojisi ile elde edilmiş gen ifadesi veri setlerine erişmek için en sık kullanılan veri tabanlarından biri GEO (Gene Expression Omnibus) olmaktadır. (</a:t>
            </a:r>
            <a:r>
              <a:rPr lang="en-US" sz="2000" dirty="0">
                <a:hlinkClick r:id="rId3"/>
              </a:rPr>
              <a:t>https://www.ncbi.nlm.nih.gov/geo/</a:t>
            </a:r>
            <a:r>
              <a:rPr lang="en-US" sz="2000" dirty="0"/>
              <a:t>)</a:t>
            </a:r>
          </a:p>
          <a:p>
            <a:pPr marL="0" indent="0">
              <a:buNone/>
            </a:pPr>
            <a:endParaRPr lang="en-US" sz="2000" dirty="0"/>
          </a:p>
          <a:p>
            <a:pPr marL="0" indent="0">
              <a:buNone/>
            </a:pPr>
            <a:r>
              <a:rPr lang="en-US" sz="2000" dirty="0" err="1"/>
              <a:t>Aranılan</a:t>
            </a:r>
            <a:r>
              <a:rPr lang="en-US" sz="2000" dirty="0"/>
              <a:t> </a:t>
            </a:r>
            <a:r>
              <a:rPr lang="en-US" sz="2000" dirty="0" err="1"/>
              <a:t>hastalık</a:t>
            </a:r>
            <a:r>
              <a:rPr lang="en-US" sz="2000" dirty="0"/>
              <a:t> </a:t>
            </a:r>
            <a:r>
              <a:rPr lang="en-US" sz="2000" dirty="0" err="1"/>
              <a:t>adına</a:t>
            </a:r>
            <a:r>
              <a:rPr lang="en-US" sz="2000" dirty="0"/>
              <a:t> </a:t>
            </a:r>
            <a:r>
              <a:rPr lang="en-US" sz="2000" dirty="0" err="1"/>
              <a:t>göre</a:t>
            </a:r>
            <a:r>
              <a:rPr lang="en-US" sz="2000" dirty="0"/>
              <a:t> </a:t>
            </a:r>
            <a:r>
              <a:rPr lang="en-US" sz="2000" dirty="0" err="1"/>
              <a:t>çeşitli</a:t>
            </a:r>
            <a:r>
              <a:rPr lang="en-US" sz="2000" dirty="0"/>
              <a:t> </a:t>
            </a:r>
            <a:r>
              <a:rPr lang="en-US" sz="2000" dirty="0" err="1"/>
              <a:t>filtreler</a:t>
            </a:r>
            <a:r>
              <a:rPr lang="en-US" sz="2000" dirty="0"/>
              <a:t> </a:t>
            </a:r>
            <a:r>
              <a:rPr lang="en-US" sz="2000" dirty="0" err="1"/>
              <a:t>uygulanarak</a:t>
            </a:r>
            <a:r>
              <a:rPr lang="en-US" sz="2000" dirty="0"/>
              <a:t> </a:t>
            </a:r>
            <a:r>
              <a:rPr lang="en-US" sz="2000" dirty="0" err="1"/>
              <a:t>herkese</a:t>
            </a:r>
            <a:r>
              <a:rPr lang="en-US" sz="2000" dirty="0"/>
              <a:t> </a:t>
            </a:r>
            <a:r>
              <a:rPr lang="en-US" sz="2000" dirty="0" err="1"/>
              <a:t>açık</a:t>
            </a:r>
            <a:r>
              <a:rPr lang="en-US" sz="2000" dirty="0"/>
              <a:t> (public) </a:t>
            </a:r>
            <a:r>
              <a:rPr lang="en-US" sz="2000" dirty="0" err="1"/>
              <a:t>veri</a:t>
            </a:r>
            <a:r>
              <a:rPr lang="en-US" sz="2000" dirty="0"/>
              <a:t> </a:t>
            </a:r>
            <a:r>
              <a:rPr lang="en-US" sz="2000" dirty="0" err="1"/>
              <a:t>setlerine</a:t>
            </a:r>
            <a:r>
              <a:rPr lang="en-US" sz="2000" dirty="0"/>
              <a:t> </a:t>
            </a:r>
            <a:r>
              <a:rPr lang="en-US" sz="2000" dirty="0" err="1"/>
              <a:t>ulaşılabilir</a:t>
            </a:r>
            <a:r>
              <a:rPr lang="en-US" sz="2000" dirty="0"/>
              <a:t>.</a:t>
            </a:r>
          </a:p>
          <a:p>
            <a:pPr marL="0" indent="0">
              <a:buNone/>
            </a:pPr>
            <a:endParaRPr lang="en-US" dirty="0"/>
          </a:p>
          <a:p>
            <a:pPr marL="0" indent="0">
              <a:buNone/>
            </a:pPr>
            <a:endParaRPr lang="en-TR" dirty="0"/>
          </a:p>
          <a:p>
            <a:pPr marL="0" indent="0">
              <a:buNone/>
            </a:pPr>
            <a:endParaRPr lang="en-TR"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4"/>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Gen İfadesi Veri Tabanları</a:t>
            </a:r>
          </a:p>
        </p:txBody>
      </p:sp>
      <p:pic>
        <p:nvPicPr>
          <p:cNvPr id="5" name="Picture 4" descr="A blue and yellow logo&#10;&#10;Description automatically generated">
            <a:extLst>
              <a:ext uri="{FF2B5EF4-FFF2-40B4-BE49-F238E27FC236}">
                <a16:creationId xmlns:a16="http://schemas.microsoft.com/office/drawing/2014/main" id="{868465CF-C74E-0E5C-AAD9-C3B69724B95B}"/>
              </a:ext>
            </a:extLst>
          </p:cNvPr>
          <p:cNvPicPr>
            <a:picLocks noChangeAspect="1"/>
          </p:cNvPicPr>
          <p:nvPr/>
        </p:nvPicPr>
        <p:blipFill>
          <a:blip r:embed="rId5"/>
          <a:stretch>
            <a:fillRect/>
          </a:stretch>
        </p:blipFill>
        <p:spPr>
          <a:xfrm>
            <a:off x="679704" y="1682496"/>
            <a:ext cx="2197738" cy="1201641"/>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21102F21-034B-7DD5-AC00-15BD32B8CE80}"/>
              </a:ext>
            </a:extLst>
          </p:cNvPr>
          <p:cNvPicPr>
            <a:picLocks noChangeAspect="1"/>
          </p:cNvPicPr>
          <p:nvPr/>
        </p:nvPicPr>
        <p:blipFill>
          <a:blip r:embed="rId6"/>
          <a:stretch>
            <a:fillRect/>
          </a:stretch>
        </p:blipFill>
        <p:spPr>
          <a:xfrm>
            <a:off x="679705" y="2884137"/>
            <a:ext cx="5586984" cy="3535189"/>
          </a:xfrm>
          <a:prstGeom prst="rect">
            <a:avLst/>
          </a:prstGeom>
        </p:spPr>
      </p:pic>
    </p:spTree>
    <p:extLst>
      <p:ext uri="{BB962C8B-B14F-4D97-AF65-F5344CB8AC3E}">
        <p14:creationId xmlns:p14="http://schemas.microsoft.com/office/powerpoint/2010/main" val="83389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838200" y="2011680"/>
            <a:ext cx="10515600" cy="2011647"/>
          </a:xfrm>
        </p:spPr>
        <p:txBody>
          <a:bodyPr>
            <a:normAutofit/>
          </a:bodyPr>
          <a:lstStyle/>
          <a:p>
            <a:pPr marL="0" indent="0">
              <a:buNone/>
            </a:pPr>
            <a:r>
              <a:rPr lang="tr-TR" sz="2000" dirty="0"/>
              <a:t>Veri setleri bulurken iki temel yöntem;</a:t>
            </a:r>
          </a:p>
          <a:p>
            <a:pPr marL="0" indent="0">
              <a:buNone/>
            </a:pPr>
            <a:r>
              <a:rPr lang="tr-TR" sz="2000" dirty="0"/>
              <a:t>- Veri tabanlarında hastalık adı üzerinden arama yapmak</a:t>
            </a:r>
          </a:p>
          <a:p>
            <a:pPr marL="0" indent="0">
              <a:buNone/>
            </a:pPr>
            <a:r>
              <a:rPr lang="tr-TR" sz="2000" dirty="0"/>
              <a:t>- Literatürde yapılan çalışmaları inceleyerek (makaleler, bildiriler vs.) kullanılan veri setlerine ulaşmak.</a:t>
            </a:r>
          </a:p>
          <a:p>
            <a:pPr marL="0" indent="0">
              <a:buNone/>
            </a:pPr>
            <a:endParaRPr lang="en-TR" sz="2000"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Gen İfadesi Veri Tabanları</a:t>
            </a:r>
          </a:p>
        </p:txBody>
      </p:sp>
      <p:pic>
        <p:nvPicPr>
          <p:cNvPr id="5" name="Picture 4" descr="A screenshot of a computer&#10;&#10;Description automatically generated">
            <a:extLst>
              <a:ext uri="{FF2B5EF4-FFF2-40B4-BE49-F238E27FC236}">
                <a16:creationId xmlns:a16="http://schemas.microsoft.com/office/drawing/2014/main" id="{1F7E0B60-E0A0-D58F-A385-3F09332D1C18}"/>
              </a:ext>
            </a:extLst>
          </p:cNvPr>
          <p:cNvPicPr>
            <a:picLocks noChangeAspect="1"/>
          </p:cNvPicPr>
          <p:nvPr/>
        </p:nvPicPr>
        <p:blipFill>
          <a:blip r:embed="rId3"/>
          <a:stretch>
            <a:fillRect/>
          </a:stretch>
        </p:blipFill>
        <p:spPr>
          <a:xfrm>
            <a:off x="2406316" y="3429000"/>
            <a:ext cx="6833938" cy="3280680"/>
          </a:xfrm>
          <a:prstGeom prst="rect">
            <a:avLst/>
          </a:prstGeom>
        </p:spPr>
      </p:pic>
    </p:spTree>
    <p:extLst>
      <p:ext uri="{BB962C8B-B14F-4D97-AF65-F5344CB8AC3E}">
        <p14:creationId xmlns:p14="http://schemas.microsoft.com/office/powerpoint/2010/main" val="3306618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5C1823-F460-F0CD-ABD2-0162495C1BD8}"/>
              </a:ext>
            </a:extLst>
          </p:cNvPr>
          <p:cNvSpPr>
            <a:spLocks noGrp="1"/>
          </p:cNvSpPr>
          <p:nvPr>
            <p:ph idx="1"/>
          </p:nvPr>
        </p:nvSpPr>
        <p:spPr>
          <a:xfrm>
            <a:off x="679704" y="1886585"/>
            <a:ext cx="9294475" cy="1169436"/>
          </a:xfrm>
        </p:spPr>
        <p:txBody>
          <a:bodyPr>
            <a:normAutofit/>
          </a:bodyPr>
          <a:lstStyle/>
          <a:p>
            <a:pPr marL="0" indent="0">
              <a:buNone/>
            </a:pPr>
            <a:r>
              <a:rPr lang="tr-TR" sz="2000" dirty="0" err="1"/>
              <a:t>Biyoinformatik</a:t>
            </a:r>
            <a:r>
              <a:rPr lang="tr-TR" sz="2000" dirty="0"/>
              <a:t> analizlerde sıklıkla kullanılan dillerden biri R olmaktadır. Bunun sebeplerinden en önemlisi, R dilinde yazılmış pek çok paket sayesinde biyolojik verilerin analizi ve görselleştirmesi daha hızlı ve pratik şekilde yapılabilmektedir.</a:t>
            </a:r>
          </a:p>
          <a:p>
            <a:pPr marL="0" indent="0">
              <a:buNone/>
            </a:pPr>
            <a:endParaRPr lang="tr-TR" sz="2000" dirty="0"/>
          </a:p>
          <a:p>
            <a:pPr marL="0" indent="0">
              <a:buNone/>
            </a:pPr>
            <a:endParaRPr lang="tr-TR" sz="2000" dirty="0"/>
          </a:p>
          <a:p>
            <a:pPr marL="0" indent="0">
              <a:buNone/>
            </a:pPr>
            <a:endParaRPr lang="tr-TR" sz="2000" dirty="0"/>
          </a:p>
          <a:p>
            <a:pPr marL="0" indent="0">
              <a:buNone/>
            </a:pPr>
            <a:endParaRPr lang="tr-TR" sz="2000" dirty="0"/>
          </a:p>
        </p:txBody>
      </p:sp>
      <p:sp>
        <p:nvSpPr>
          <p:cNvPr id="4" name="Rectangle 3">
            <a:extLst>
              <a:ext uri="{FF2B5EF4-FFF2-40B4-BE49-F238E27FC236}">
                <a16:creationId xmlns:a16="http://schemas.microsoft.com/office/drawing/2014/main" id="{F6BB3115-AA27-2292-D210-764942E19850}"/>
              </a:ext>
            </a:extLst>
          </p:cNvPr>
          <p:cNvSpPr/>
          <p:nvPr/>
        </p:nvSpPr>
        <p:spPr>
          <a:xfrm>
            <a:off x="0" y="0"/>
            <a:ext cx="12192000" cy="329184"/>
          </a:xfrm>
          <a:prstGeom prst="rect">
            <a:avLst/>
          </a:prstGeom>
          <a:solidFill>
            <a:schemeClr val="tx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6" name="Rectangle 5">
            <a:extLst>
              <a:ext uri="{FF2B5EF4-FFF2-40B4-BE49-F238E27FC236}">
                <a16:creationId xmlns:a16="http://schemas.microsoft.com/office/drawing/2014/main" id="{F79D2102-9A1F-D492-2C19-5215475DD7D0}"/>
              </a:ext>
            </a:extLst>
          </p:cNvPr>
          <p:cNvSpPr/>
          <p:nvPr/>
        </p:nvSpPr>
        <p:spPr>
          <a:xfrm>
            <a:off x="0" y="329184"/>
            <a:ext cx="12192000" cy="1353312"/>
          </a:xfrm>
          <a:prstGeom prst="rect">
            <a:avLst/>
          </a:prstGeom>
          <a:blipFill>
            <a:blip r:embed="rId2"/>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dirty="0">
              <a:highlight>
                <a:srgbClr val="000080"/>
              </a:highlight>
            </a:endParaRPr>
          </a:p>
        </p:txBody>
      </p:sp>
      <p:sp>
        <p:nvSpPr>
          <p:cNvPr id="7" name="TextBox 6">
            <a:extLst>
              <a:ext uri="{FF2B5EF4-FFF2-40B4-BE49-F238E27FC236}">
                <a16:creationId xmlns:a16="http://schemas.microsoft.com/office/drawing/2014/main" id="{47E80B94-A3CA-F3D6-442C-C0FEE0A86729}"/>
              </a:ext>
            </a:extLst>
          </p:cNvPr>
          <p:cNvSpPr txBox="1"/>
          <p:nvPr/>
        </p:nvSpPr>
        <p:spPr>
          <a:xfrm>
            <a:off x="679704" y="744230"/>
            <a:ext cx="8375904" cy="523220"/>
          </a:xfrm>
          <a:prstGeom prst="rect">
            <a:avLst/>
          </a:prstGeom>
          <a:noFill/>
        </p:spPr>
        <p:txBody>
          <a:bodyPr wrap="square" rtlCol="0">
            <a:spAutoFit/>
          </a:bodyPr>
          <a:lstStyle/>
          <a:p>
            <a:r>
              <a:rPr lang="en-TR" sz="2800" dirty="0"/>
              <a:t>Analiz Ortamı</a:t>
            </a:r>
          </a:p>
        </p:txBody>
      </p:sp>
      <p:sp>
        <p:nvSpPr>
          <p:cNvPr id="8" name="TextBox 7">
            <a:extLst>
              <a:ext uri="{FF2B5EF4-FFF2-40B4-BE49-F238E27FC236}">
                <a16:creationId xmlns:a16="http://schemas.microsoft.com/office/drawing/2014/main" id="{F9BDD9E6-F2FD-F236-4287-8F1252E5F35C}"/>
              </a:ext>
            </a:extLst>
          </p:cNvPr>
          <p:cNvSpPr txBox="1"/>
          <p:nvPr/>
        </p:nvSpPr>
        <p:spPr>
          <a:xfrm>
            <a:off x="1177870" y="5996226"/>
            <a:ext cx="9160042" cy="861774"/>
          </a:xfrm>
          <a:prstGeom prst="rect">
            <a:avLst/>
          </a:prstGeom>
          <a:noFill/>
        </p:spPr>
        <p:txBody>
          <a:bodyPr wrap="square" rtlCol="0">
            <a:spAutoFit/>
          </a:bodyPr>
          <a:lstStyle/>
          <a:p>
            <a:r>
              <a:rPr lang="tr-TR" sz="1600" dirty="0"/>
              <a:t>1. Aşama: R Yükleme (</a:t>
            </a:r>
            <a:r>
              <a:rPr lang="tr-TR" sz="1600" dirty="0">
                <a:hlinkClick r:id="rId3"/>
              </a:rPr>
              <a:t>https://cran.r-project.org/</a:t>
            </a:r>
            <a:r>
              <a:rPr lang="tr-TR" sz="1600" dirty="0"/>
              <a:t>)</a:t>
            </a:r>
          </a:p>
          <a:p>
            <a:pPr marL="0" indent="0">
              <a:buNone/>
            </a:pPr>
            <a:r>
              <a:rPr lang="tr-TR" sz="1600" dirty="0"/>
              <a:t>2. Aşama: </a:t>
            </a:r>
            <a:r>
              <a:rPr lang="tr-TR" sz="1600" dirty="0" err="1"/>
              <a:t>RStudio</a:t>
            </a:r>
            <a:r>
              <a:rPr lang="tr-TR" sz="1600" dirty="0"/>
              <a:t> Kurma - R dilindeki analizleri gerçekleştirebilmek için yazılmış, gelişmiş </a:t>
            </a:r>
            <a:r>
              <a:rPr lang="tr-TR" sz="1600" dirty="0" err="1"/>
              <a:t>arayüze</a:t>
            </a:r>
            <a:r>
              <a:rPr lang="tr-TR" sz="1600" dirty="0"/>
              <a:t> sahip IDE.</a:t>
            </a:r>
          </a:p>
          <a:p>
            <a:pPr marL="0" indent="0">
              <a:buNone/>
            </a:pPr>
            <a:endParaRPr lang="en-TR" sz="1800" dirty="0"/>
          </a:p>
        </p:txBody>
      </p:sp>
      <p:sp>
        <p:nvSpPr>
          <p:cNvPr id="9" name="TextBox 8">
            <a:extLst>
              <a:ext uri="{FF2B5EF4-FFF2-40B4-BE49-F238E27FC236}">
                <a16:creationId xmlns:a16="http://schemas.microsoft.com/office/drawing/2014/main" id="{FA447412-FED1-1990-2380-A6D30B9C01C2}"/>
              </a:ext>
            </a:extLst>
          </p:cNvPr>
          <p:cNvSpPr txBox="1"/>
          <p:nvPr/>
        </p:nvSpPr>
        <p:spPr>
          <a:xfrm>
            <a:off x="1177870" y="2936944"/>
            <a:ext cx="4329968" cy="646331"/>
          </a:xfrm>
          <a:prstGeom prst="rect">
            <a:avLst/>
          </a:prstGeom>
          <a:noFill/>
        </p:spPr>
        <p:txBody>
          <a:bodyPr wrap="none" rtlCol="0">
            <a:spAutoFit/>
          </a:bodyPr>
          <a:lstStyle/>
          <a:p>
            <a:r>
              <a:rPr lang="en-US" dirty="0">
                <a:hlinkClick r:id="rId4"/>
              </a:rPr>
              <a:t>https://posit.co/download/rstudio-desktop/</a:t>
            </a:r>
            <a:endParaRPr lang="en-US" dirty="0"/>
          </a:p>
          <a:p>
            <a:endParaRPr lang="en-TR" dirty="0"/>
          </a:p>
        </p:txBody>
      </p:sp>
      <p:pic>
        <p:nvPicPr>
          <p:cNvPr id="11" name="Picture 10">
            <a:extLst>
              <a:ext uri="{FF2B5EF4-FFF2-40B4-BE49-F238E27FC236}">
                <a16:creationId xmlns:a16="http://schemas.microsoft.com/office/drawing/2014/main" id="{E70CE0DB-A0DB-E8D8-81AB-52A4B0F3A282}"/>
              </a:ext>
            </a:extLst>
          </p:cNvPr>
          <p:cNvPicPr>
            <a:picLocks noChangeAspect="1"/>
          </p:cNvPicPr>
          <p:nvPr/>
        </p:nvPicPr>
        <p:blipFill rotWithShape="1">
          <a:blip r:embed="rId5"/>
          <a:srcRect t="28211" r="4423"/>
          <a:stretch/>
        </p:blipFill>
        <p:spPr>
          <a:xfrm>
            <a:off x="981456" y="3335828"/>
            <a:ext cx="7428618" cy="2444845"/>
          </a:xfrm>
          <a:prstGeom prst="rect">
            <a:avLst/>
          </a:prstGeom>
        </p:spPr>
      </p:pic>
    </p:spTree>
    <p:extLst>
      <p:ext uri="{BB962C8B-B14F-4D97-AF65-F5344CB8AC3E}">
        <p14:creationId xmlns:p14="http://schemas.microsoft.com/office/powerpoint/2010/main" val="14594186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3272</TotalTime>
  <Words>830</Words>
  <Application>Microsoft Macintosh PowerPoint</Application>
  <PresentationFormat>Widescreen</PresentationFormat>
  <Paragraphs>84</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Courier New</vt:lpstr>
      <vt:lpstr>Office Theme</vt:lpstr>
      <vt:lpstr>Gen İfadesi Veri Seti İndirme &amp; Ön İşleme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 İfadesi Veri Seti İndirme &amp; Ön İşleme</dc:title>
  <dc:creator>Elçin GÜVEYİ</dc:creator>
  <cp:lastModifiedBy>Elçin GÜVEYİ</cp:lastModifiedBy>
  <cp:revision>27</cp:revision>
  <dcterms:created xsi:type="dcterms:W3CDTF">2024-03-15T07:16:28Z</dcterms:created>
  <dcterms:modified xsi:type="dcterms:W3CDTF">2025-03-20T05:37:48Z</dcterms:modified>
</cp:coreProperties>
</file>