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6"/>
  </p:notesMasterIdLst>
  <p:sldIdLst>
    <p:sldId id="256" r:id="rId2"/>
    <p:sldId id="257" r:id="rId3"/>
    <p:sldId id="258" r:id="rId4"/>
    <p:sldId id="259" r:id="rId5"/>
    <p:sldId id="260" r:id="rId6"/>
    <p:sldId id="353" r:id="rId7"/>
    <p:sldId id="261" r:id="rId8"/>
    <p:sldId id="354" r:id="rId9"/>
    <p:sldId id="355" r:id="rId10"/>
    <p:sldId id="356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330" r:id="rId21"/>
    <p:sldId id="331" r:id="rId22"/>
    <p:sldId id="332" r:id="rId23"/>
    <p:sldId id="333" r:id="rId24"/>
    <p:sldId id="334" r:id="rId25"/>
    <p:sldId id="335" r:id="rId26"/>
    <p:sldId id="336" r:id="rId27"/>
    <p:sldId id="337" r:id="rId28"/>
    <p:sldId id="327" r:id="rId29"/>
    <p:sldId id="328" r:id="rId30"/>
    <p:sldId id="329" r:id="rId31"/>
    <p:sldId id="323" r:id="rId32"/>
    <p:sldId id="325" r:id="rId33"/>
    <p:sldId id="326" r:id="rId34"/>
    <p:sldId id="324" r:id="rId35"/>
    <p:sldId id="271" r:id="rId36"/>
    <p:sldId id="272" r:id="rId37"/>
    <p:sldId id="273" r:id="rId38"/>
    <p:sldId id="274" r:id="rId39"/>
    <p:sldId id="275" r:id="rId40"/>
    <p:sldId id="276" r:id="rId41"/>
    <p:sldId id="277" r:id="rId42"/>
    <p:sldId id="278" r:id="rId43"/>
    <p:sldId id="279" r:id="rId44"/>
    <p:sldId id="280" r:id="rId45"/>
    <p:sldId id="281" r:id="rId46"/>
    <p:sldId id="282" r:id="rId47"/>
    <p:sldId id="283" r:id="rId48"/>
    <p:sldId id="284" r:id="rId49"/>
    <p:sldId id="285" r:id="rId50"/>
    <p:sldId id="286" r:id="rId51"/>
    <p:sldId id="287" r:id="rId52"/>
    <p:sldId id="288" r:id="rId53"/>
    <p:sldId id="289" r:id="rId54"/>
    <p:sldId id="290" r:id="rId55"/>
    <p:sldId id="291" r:id="rId56"/>
    <p:sldId id="292" r:id="rId57"/>
    <p:sldId id="293" r:id="rId58"/>
    <p:sldId id="294" r:id="rId59"/>
    <p:sldId id="295" r:id="rId60"/>
    <p:sldId id="296" r:id="rId61"/>
    <p:sldId id="297" r:id="rId62"/>
    <p:sldId id="298" r:id="rId63"/>
    <p:sldId id="299" r:id="rId64"/>
    <p:sldId id="338" r:id="rId65"/>
    <p:sldId id="339" r:id="rId66"/>
    <p:sldId id="340" r:id="rId67"/>
    <p:sldId id="341" r:id="rId68"/>
    <p:sldId id="342" r:id="rId69"/>
    <p:sldId id="343" r:id="rId70"/>
    <p:sldId id="344" r:id="rId71"/>
    <p:sldId id="345" r:id="rId72"/>
    <p:sldId id="346" r:id="rId73"/>
    <p:sldId id="347" r:id="rId74"/>
    <p:sldId id="348" r:id="rId75"/>
    <p:sldId id="349" r:id="rId76"/>
    <p:sldId id="350" r:id="rId77"/>
    <p:sldId id="351" r:id="rId78"/>
    <p:sldId id="352" r:id="rId79"/>
    <p:sldId id="317" r:id="rId80"/>
    <p:sldId id="318" r:id="rId81"/>
    <p:sldId id="319" r:id="rId82"/>
    <p:sldId id="320" r:id="rId83"/>
    <p:sldId id="321" r:id="rId84"/>
    <p:sldId id="322" r:id="rId85"/>
  </p:sldIdLst>
  <p:sldSz cx="12192000" cy="6858000"/>
  <p:notesSz cx="12192000" cy="68580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717" autoAdjust="0"/>
  </p:normalViewPr>
  <p:slideViewPr>
    <p:cSldViewPr>
      <p:cViewPr varScale="1">
        <p:scale>
          <a:sx n="83" d="100"/>
          <a:sy n="83" d="100"/>
        </p:scale>
        <p:origin x="658" y="67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theme" Target="theme/theme1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90" Type="http://schemas.openxmlformats.org/officeDocument/2006/relationships/tableStyles" Target="tableStyles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presProps" Target="presProps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 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6905625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FF7C3E-0169-4389-A4D2-554F1ABF5A3A}" type="datetimeFigureOut">
              <a:rPr lang="tr-TR" smtClean="0"/>
              <a:t>10.11.2025</a:t>
            </a:fld>
            <a:endParaRPr lang="tr-TR"/>
          </a:p>
        </p:txBody>
      </p:sp>
      <p:sp>
        <p:nvSpPr>
          <p:cNvPr id="4" name="Slayt Resmi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4038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1219200" y="3300413"/>
            <a:ext cx="97536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6" name="Alt Bilgi Yer Tutucusu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6905625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AF47AA-93A2-4F56-A76A-9BCEE706C4AB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9538430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b="1" dirty="0"/>
              <a:t>Unix IPC</a:t>
            </a:r>
            <a:r>
              <a:rPr lang="tr-TR" dirty="0"/>
              <a:t> → </a:t>
            </a:r>
            <a:r>
              <a:rPr lang="tr-TR" dirty="0" err="1"/>
              <a:t>simple</a:t>
            </a:r>
            <a:r>
              <a:rPr lang="tr-TR" dirty="0"/>
              <a:t> </a:t>
            </a:r>
            <a:r>
              <a:rPr lang="tr-TR" dirty="0" err="1"/>
              <a:t>stream-based</a:t>
            </a:r>
            <a:r>
              <a:rPr lang="tr-TR" dirty="0"/>
              <a:t> </a:t>
            </a:r>
            <a:r>
              <a:rPr lang="tr-TR" dirty="0" err="1"/>
              <a:t>communication</a:t>
            </a:r>
            <a:r>
              <a:rPr lang="tr-TR" dirty="0"/>
              <a:t> (</a:t>
            </a:r>
            <a:r>
              <a:rPr lang="tr-TR" dirty="0" err="1"/>
              <a:t>pipes</a:t>
            </a:r>
            <a:r>
              <a:rPr lang="tr-TR" dirty="0"/>
              <a:t>, </a:t>
            </a:r>
            <a:r>
              <a:rPr lang="tr-TR" dirty="0" err="1"/>
              <a:t>FIFOs</a:t>
            </a:r>
            <a:r>
              <a:rPr lang="tr-TR" dirty="0"/>
              <a:t>, </a:t>
            </a:r>
            <a:r>
              <a:rPr lang="tr-TR" dirty="0" err="1"/>
              <a:t>sockets</a:t>
            </a:r>
            <a:r>
              <a:rPr lang="tr-TR" dirty="0"/>
              <a:t>, </a:t>
            </a:r>
            <a:r>
              <a:rPr lang="tr-TR" dirty="0" err="1"/>
              <a:t>signals</a:t>
            </a:r>
            <a:r>
              <a:rPr lang="tr-TR" dirty="0"/>
              <a:t>)</a:t>
            </a:r>
          </a:p>
          <a:p>
            <a:r>
              <a:rPr lang="tr-TR" b="1" dirty="0" err="1"/>
              <a:t>System</a:t>
            </a:r>
            <a:r>
              <a:rPr lang="tr-TR" b="1" dirty="0"/>
              <a:t> V IPC</a:t>
            </a:r>
            <a:r>
              <a:rPr lang="tr-TR" dirty="0"/>
              <a:t> → </a:t>
            </a:r>
            <a:r>
              <a:rPr lang="tr-TR" dirty="0" err="1"/>
              <a:t>kernel-managed</a:t>
            </a:r>
            <a:r>
              <a:rPr lang="tr-TR" dirty="0"/>
              <a:t> </a:t>
            </a:r>
            <a:r>
              <a:rPr lang="tr-TR" dirty="0" err="1"/>
              <a:t>message</a:t>
            </a:r>
            <a:r>
              <a:rPr lang="tr-TR" dirty="0"/>
              <a:t> </a:t>
            </a:r>
            <a:r>
              <a:rPr lang="tr-TR" dirty="0" err="1"/>
              <a:t>queues</a:t>
            </a:r>
            <a:r>
              <a:rPr lang="tr-TR" dirty="0"/>
              <a:t>, </a:t>
            </a:r>
            <a:r>
              <a:rPr lang="tr-TR" dirty="0" err="1"/>
              <a:t>semaphores</a:t>
            </a:r>
            <a:r>
              <a:rPr lang="tr-TR" dirty="0"/>
              <a:t>, </a:t>
            </a:r>
            <a:r>
              <a:rPr lang="tr-TR" dirty="0" err="1"/>
              <a:t>shared</a:t>
            </a:r>
            <a:r>
              <a:rPr lang="tr-TR" dirty="0"/>
              <a:t> </a:t>
            </a:r>
            <a:r>
              <a:rPr lang="tr-TR" dirty="0" err="1"/>
              <a:t>memory</a:t>
            </a:r>
            <a:r>
              <a:rPr lang="tr-TR" dirty="0"/>
              <a:t> </a:t>
            </a:r>
            <a:r>
              <a:rPr lang="tr-TR" dirty="0" err="1"/>
              <a:t>with</a:t>
            </a:r>
            <a:r>
              <a:rPr lang="tr-TR" dirty="0"/>
              <a:t> </a:t>
            </a:r>
            <a:r>
              <a:rPr lang="tr-TR" dirty="0" err="1"/>
              <a:t>persistent</a:t>
            </a:r>
            <a:r>
              <a:rPr lang="tr-TR" dirty="0"/>
              <a:t> </a:t>
            </a:r>
            <a:r>
              <a:rPr lang="tr-TR" dirty="0" err="1"/>
              <a:t>keys</a:t>
            </a:r>
            <a:endParaRPr lang="tr-TR" dirty="0"/>
          </a:p>
          <a:p>
            <a:r>
              <a:rPr lang="tr-TR" b="1" dirty="0"/>
              <a:t>POSIX IPC</a:t>
            </a:r>
            <a:r>
              <a:rPr lang="tr-TR" dirty="0"/>
              <a:t> → modern, </a:t>
            </a:r>
            <a:r>
              <a:rPr lang="tr-TR" dirty="0" err="1"/>
              <a:t>standardized</a:t>
            </a:r>
            <a:r>
              <a:rPr lang="tr-TR" dirty="0"/>
              <a:t>, </a:t>
            </a:r>
            <a:r>
              <a:rPr lang="tr-TR" dirty="0" err="1"/>
              <a:t>portable</a:t>
            </a:r>
            <a:r>
              <a:rPr lang="tr-TR" dirty="0"/>
              <a:t> </a:t>
            </a:r>
            <a:r>
              <a:rPr lang="tr-TR" dirty="0" err="1"/>
              <a:t>replacements</a:t>
            </a:r>
            <a:r>
              <a:rPr lang="tr-TR" dirty="0"/>
              <a:t> </a:t>
            </a:r>
            <a:r>
              <a:rPr lang="tr-TR" dirty="0" err="1"/>
              <a:t>for</a:t>
            </a:r>
            <a:r>
              <a:rPr lang="tr-TR" dirty="0"/>
              <a:t> </a:t>
            </a:r>
            <a:r>
              <a:rPr lang="tr-TR" dirty="0" err="1"/>
              <a:t>System</a:t>
            </a:r>
            <a:r>
              <a:rPr lang="tr-TR" dirty="0"/>
              <a:t> V, </a:t>
            </a:r>
            <a:r>
              <a:rPr lang="tr-TR" dirty="0" err="1"/>
              <a:t>with</a:t>
            </a:r>
            <a:r>
              <a:rPr lang="tr-TR" dirty="0"/>
              <a:t> </a:t>
            </a:r>
            <a:r>
              <a:rPr lang="tr-TR" dirty="0" err="1"/>
              <a:t>cleaner</a:t>
            </a:r>
            <a:r>
              <a:rPr lang="tr-TR" dirty="0"/>
              <a:t> </a:t>
            </a:r>
            <a:r>
              <a:rPr lang="tr-TR" dirty="0" err="1"/>
              <a:t>APIs</a:t>
            </a:r>
            <a:endParaRPr lang="tr-TR" dirty="0"/>
          </a:p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F47AA-93A2-4F56-A76A-9BCEE706C4AB}" type="slidenum">
              <a:rPr lang="tr-TR" smtClean="0"/>
              <a:t>4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0508339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dirty="0"/>
              <a:t>C</a:t>
            </a:r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F47AA-93A2-4F56-A76A-9BCEE706C4AB}" type="slidenum">
              <a:rPr lang="tr-TR" smtClean="0"/>
              <a:t>66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8129522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dirty="0"/>
              <a:t>C</a:t>
            </a:r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F47AA-93A2-4F56-A76A-9BCEE706C4AB}" type="slidenum">
              <a:rPr lang="tr-TR" smtClean="0"/>
              <a:t>67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36703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dirty="0"/>
              <a:t>C</a:t>
            </a:r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F47AA-93A2-4F56-A76A-9BCEE706C4AB}" type="slidenum">
              <a:rPr lang="tr-TR" smtClean="0"/>
              <a:t>68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9857208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dirty="0"/>
              <a:t>C</a:t>
            </a:r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F47AA-93A2-4F56-A76A-9BCEE706C4AB}" type="slidenum">
              <a:rPr lang="tr-TR" smtClean="0"/>
              <a:t>69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43815914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dirty="0"/>
              <a:t>B</a:t>
            </a:r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F47AA-93A2-4F56-A76A-9BCEE706C4AB}" type="slidenum">
              <a:rPr lang="tr-TR" smtClean="0"/>
              <a:t>70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25159454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dirty="0"/>
              <a:t>D</a:t>
            </a:r>
          </a:p>
          <a:p>
            <a:r>
              <a:rPr lang="en-US" dirty="0"/>
              <a:t>(FIFOs are stream-based — no message boundaries.)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F47AA-93A2-4F56-A76A-9BCEE706C4AB}" type="slidenum">
              <a:rPr lang="tr-TR" smtClean="0"/>
              <a:t>71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61899163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dirty="0"/>
              <a:t>B</a:t>
            </a:r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F47AA-93A2-4F56-A76A-9BCEE706C4AB}" type="slidenum">
              <a:rPr lang="tr-TR" smtClean="0"/>
              <a:t>72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4212531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dirty="0"/>
              <a:t>C</a:t>
            </a:r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F47AA-93A2-4F56-A76A-9BCEE706C4AB}" type="slidenum">
              <a:rPr lang="tr-TR" smtClean="0"/>
              <a:t>73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66198691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dirty="0"/>
              <a:t>B</a:t>
            </a:r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F47AA-93A2-4F56-A76A-9BCEE706C4AB}" type="slidenum">
              <a:rPr lang="tr-TR" smtClean="0"/>
              <a:t>74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29390191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dirty="0"/>
              <a:t>C</a:t>
            </a:r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F47AA-93A2-4F56-A76A-9BCEE706C4AB}" type="slidenum">
              <a:rPr lang="tr-TR" smtClean="0"/>
              <a:t>75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286519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b="1" dirty="0"/>
              <a:t>Direct </a:t>
            </a:r>
            <a:r>
              <a:rPr lang="tr-TR" b="1" dirty="0" err="1"/>
              <a:t>vs</a:t>
            </a:r>
            <a:r>
              <a:rPr lang="tr-TR" b="1" dirty="0"/>
              <a:t> </a:t>
            </a:r>
            <a:r>
              <a:rPr lang="tr-TR" b="1" dirty="0" err="1"/>
              <a:t>Indirect</a:t>
            </a:r>
            <a:r>
              <a:rPr lang="tr-TR" b="1" dirty="0"/>
              <a:t> </a:t>
            </a:r>
            <a:r>
              <a:rPr lang="tr-TR" b="1" dirty="0" err="1"/>
              <a:t>communication</a:t>
            </a:r>
            <a:endParaRPr lang="tr-TR" dirty="0"/>
          </a:p>
          <a:p>
            <a:r>
              <a:rPr lang="tr-TR" dirty="0"/>
              <a:t>Direct: </a:t>
            </a:r>
            <a:r>
              <a:rPr lang="tr-TR" dirty="0" err="1"/>
              <a:t>processes</a:t>
            </a:r>
            <a:r>
              <a:rPr lang="tr-TR" dirty="0"/>
              <a:t> </a:t>
            </a:r>
            <a:r>
              <a:rPr lang="tr-TR" dirty="0" err="1"/>
              <a:t>know</a:t>
            </a:r>
            <a:r>
              <a:rPr lang="tr-TR" dirty="0"/>
              <a:t> </a:t>
            </a:r>
            <a:r>
              <a:rPr lang="tr-TR" dirty="0" err="1"/>
              <a:t>each</a:t>
            </a:r>
            <a:r>
              <a:rPr lang="tr-TR" dirty="0"/>
              <a:t> </a:t>
            </a:r>
            <a:r>
              <a:rPr lang="tr-TR" dirty="0" err="1"/>
              <a:t>other</a:t>
            </a:r>
            <a:r>
              <a:rPr lang="tr-TR" dirty="0"/>
              <a:t> (</a:t>
            </a:r>
            <a:r>
              <a:rPr lang="tr-TR" dirty="0" err="1"/>
              <a:t>send</a:t>
            </a:r>
            <a:r>
              <a:rPr lang="tr-TR" dirty="0"/>
              <a:t>/</a:t>
            </a:r>
            <a:r>
              <a:rPr lang="tr-TR" dirty="0" err="1"/>
              <a:t>receive</a:t>
            </a:r>
            <a:r>
              <a:rPr lang="tr-TR" dirty="0"/>
              <a:t>)</a:t>
            </a:r>
          </a:p>
          <a:p>
            <a:r>
              <a:rPr lang="tr-TR" dirty="0" err="1"/>
              <a:t>Indirect</a:t>
            </a:r>
            <a:r>
              <a:rPr lang="tr-TR" dirty="0"/>
              <a:t>: </a:t>
            </a:r>
            <a:r>
              <a:rPr lang="tr-TR" dirty="0" err="1"/>
              <a:t>use</a:t>
            </a:r>
            <a:r>
              <a:rPr lang="tr-TR" dirty="0"/>
              <a:t> </a:t>
            </a:r>
            <a:r>
              <a:rPr lang="tr-TR" dirty="0" err="1"/>
              <a:t>mailbox</a:t>
            </a:r>
            <a:r>
              <a:rPr lang="tr-TR" dirty="0"/>
              <a:t>, </a:t>
            </a:r>
            <a:r>
              <a:rPr lang="tr-TR" dirty="0" err="1"/>
              <a:t>queue</a:t>
            </a:r>
            <a:r>
              <a:rPr lang="tr-TR" dirty="0"/>
              <a:t>, FIFO</a:t>
            </a:r>
          </a:p>
          <a:p>
            <a:r>
              <a:rPr lang="tr-TR" b="1" dirty="0" err="1"/>
              <a:t>Blocking</a:t>
            </a:r>
            <a:r>
              <a:rPr lang="tr-TR" b="1" dirty="0"/>
              <a:t> </a:t>
            </a:r>
            <a:r>
              <a:rPr lang="tr-TR" b="1" dirty="0" err="1"/>
              <a:t>vs</a:t>
            </a:r>
            <a:r>
              <a:rPr lang="tr-TR" b="1" dirty="0"/>
              <a:t> </a:t>
            </a:r>
            <a:r>
              <a:rPr lang="tr-TR" b="1" dirty="0" err="1"/>
              <a:t>Non-blocking</a:t>
            </a:r>
            <a:endParaRPr lang="tr-TR" dirty="0"/>
          </a:p>
          <a:p>
            <a:r>
              <a:rPr lang="tr-TR" dirty="0" err="1"/>
              <a:t>E.g</a:t>
            </a:r>
            <a:r>
              <a:rPr lang="tr-TR" dirty="0"/>
              <a:t>., </a:t>
            </a:r>
            <a:r>
              <a:rPr lang="tr-TR" dirty="0" err="1"/>
              <a:t>blocking</a:t>
            </a:r>
            <a:r>
              <a:rPr lang="tr-TR" dirty="0"/>
              <a:t> </a:t>
            </a:r>
            <a:r>
              <a:rPr lang="tr-TR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recv</a:t>
            </a:r>
            <a:r>
              <a:rPr lang="tr-TR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</a:t>
            </a:r>
            <a:r>
              <a:rPr lang="tr-TR" dirty="0"/>
              <a:t> </a:t>
            </a:r>
            <a:r>
              <a:rPr lang="tr-TR" dirty="0" err="1"/>
              <a:t>waits</a:t>
            </a:r>
            <a:r>
              <a:rPr lang="tr-TR" dirty="0"/>
              <a:t> </a:t>
            </a:r>
            <a:r>
              <a:rPr lang="tr-TR" dirty="0" err="1"/>
              <a:t>until</a:t>
            </a:r>
            <a:r>
              <a:rPr lang="tr-TR" dirty="0"/>
              <a:t> </a:t>
            </a:r>
            <a:r>
              <a:rPr lang="tr-TR" dirty="0" err="1"/>
              <a:t>message</a:t>
            </a:r>
            <a:r>
              <a:rPr lang="tr-TR" dirty="0"/>
              <a:t> </a:t>
            </a:r>
            <a:r>
              <a:rPr lang="tr-TR" dirty="0" err="1"/>
              <a:t>arrives</a:t>
            </a:r>
            <a:endParaRPr lang="tr-TR" dirty="0"/>
          </a:p>
          <a:p>
            <a:r>
              <a:rPr lang="tr-TR" dirty="0" err="1"/>
              <a:t>Non-blocking</a:t>
            </a:r>
            <a:r>
              <a:rPr lang="tr-TR" dirty="0"/>
              <a:t> </a:t>
            </a:r>
            <a:r>
              <a:rPr lang="tr-TR" dirty="0" err="1"/>
              <a:t>queues</a:t>
            </a:r>
            <a:r>
              <a:rPr lang="tr-TR" dirty="0"/>
              <a:t> </a:t>
            </a:r>
            <a:r>
              <a:rPr lang="tr-TR" dirty="0" err="1"/>
              <a:t>return</a:t>
            </a:r>
            <a:r>
              <a:rPr lang="tr-TR" dirty="0"/>
              <a:t> </a:t>
            </a:r>
            <a:r>
              <a:rPr lang="tr-TR" dirty="0" err="1"/>
              <a:t>immediately</a:t>
            </a:r>
            <a:r>
              <a:rPr lang="tr-TR" dirty="0"/>
              <a:t> </a:t>
            </a:r>
            <a:r>
              <a:rPr lang="tr-TR" dirty="0" err="1"/>
              <a:t>or</a:t>
            </a:r>
            <a:r>
              <a:rPr lang="tr-TR" dirty="0"/>
              <a:t> </a:t>
            </a:r>
            <a:r>
              <a:rPr lang="tr-TR" dirty="0" err="1"/>
              <a:t>buffer</a:t>
            </a:r>
            <a:endParaRPr lang="tr-TR" dirty="0"/>
          </a:p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F47AA-93A2-4F56-A76A-9BCEE706C4AB}" type="slidenum">
              <a:rPr lang="tr-TR" smtClean="0"/>
              <a:t>5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98945273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dirty="0"/>
              <a:t>A</a:t>
            </a:r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F47AA-93A2-4F56-A76A-9BCEE706C4AB}" type="slidenum">
              <a:rPr lang="tr-TR" smtClean="0"/>
              <a:t>76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17338901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dirty="0"/>
              <a:t>C</a:t>
            </a:r>
          </a:p>
          <a:p>
            <a:r>
              <a:rPr lang="en-US" dirty="0"/>
              <a:t>or someone calls </a:t>
            </a:r>
            <a:r>
              <a:rPr lang="en-US" dirty="0" err="1"/>
              <a:t>mq_unlink</a:t>
            </a:r>
            <a:r>
              <a:rPr lang="en-US" dirty="0"/>
              <a:t>()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F47AA-93A2-4F56-A76A-9BCEE706C4AB}" type="slidenum">
              <a:rPr lang="tr-TR" smtClean="0"/>
              <a:t>77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42889672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dirty="0"/>
              <a:t>A</a:t>
            </a:r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F47AA-93A2-4F56-A76A-9BCEE706C4AB}" type="slidenum">
              <a:rPr lang="tr-TR" smtClean="0"/>
              <a:t>78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96034496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dirty="0"/>
              <a:t>B</a:t>
            </a:r>
          </a:p>
          <a:p>
            <a:r>
              <a:rPr lang="en-US" dirty="0"/>
              <a:t>Shared memory is created with size zero by default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F47AA-93A2-4F56-A76A-9BCEE706C4AB}" type="slidenum">
              <a:rPr lang="tr-TR" smtClean="0"/>
              <a:t>79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2273386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dirty="0"/>
              <a:t>B</a:t>
            </a:r>
          </a:p>
          <a:p>
            <a:r>
              <a:rPr lang="tr-TR" dirty="0" err="1"/>
              <a:t>With</a:t>
            </a:r>
            <a:r>
              <a:rPr lang="tr-TR" dirty="0"/>
              <a:t> </a:t>
            </a:r>
            <a:r>
              <a:rPr lang="tr-TR" dirty="0" err="1"/>
              <a:t>no</a:t>
            </a:r>
            <a:r>
              <a:rPr lang="tr-TR" dirty="0"/>
              <a:t> Data </a:t>
            </a:r>
            <a:r>
              <a:rPr lang="tr-TR" dirty="0" err="1"/>
              <a:t>copy</a:t>
            </a:r>
            <a:r>
              <a:rPr lang="tr-TR" dirty="0"/>
              <a:t> </a:t>
            </a:r>
            <a:r>
              <a:rPr lang="tr-TR" dirty="0" err="1"/>
              <a:t>overhead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F47AA-93A2-4F56-A76A-9BCEE706C4AB}" type="slidenum">
              <a:rPr lang="tr-TR" smtClean="0"/>
              <a:t>80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86262124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dirty="0"/>
              <a:t>C</a:t>
            </a:r>
          </a:p>
          <a:p>
            <a:r>
              <a:rPr lang="en-US" dirty="0"/>
              <a:t>with </a:t>
            </a:r>
            <a:r>
              <a:rPr lang="en-US" dirty="0" err="1"/>
              <a:t>shm_unlink</a:t>
            </a:r>
            <a:r>
              <a:rPr lang="en-US" dirty="0"/>
              <a:t>()</a:t>
            </a:r>
            <a:br>
              <a:rPr lang="en-US" dirty="0"/>
            </a:b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F47AA-93A2-4F56-A76A-9BCEE706C4AB}" type="slidenum">
              <a:rPr lang="tr-TR" smtClean="0"/>
              <a:t>81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05438767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dirty="0"/>
              <a:t>A</a:t>
            </a:r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F47AA-93A2-4F56-A76A-9BCEE706C4AB}" type="slidenum">
              <a:rPr lang="tr-TR" smtClean="0"/>
              <a:t>82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4701660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dirty="0"/>
              <a:t>D</a:t>
            </a:r>
          </a:p>
          <a:p>
            <a:r>
              <a:rPr lang="en-US" dirty="0"/>
              <a:t>between many processes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F47AA-93A2-4F56-A76A-9BCEE706C4AB}" type="slidenum">
              <a:rPr lang="tr-TR" smtClean="0"/>
              <a:t>83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6834410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dirty="0"/>
              <a:t>B</a:t>
            </a:r>
          </a:p>
          <a:p>
            <a:r>
              <a:rPr lang="en-US" dirty="0"/>
              <a:t>— writing past </a:t>
            </a:r>
            <a:r>
              <a:rPr lang="en-US" dirty="0" err="1"/>
              <a:t>ftruncate</a:t>
            </a:r>
            <a:r>
              <a:rPr lang="en-US" dirty="0"/>
              <a:t> size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F47AA-93A2-4F56-A76A-9BCEE706C4AB}" type="slidenum">
              <a:rPr lang="tr-TR" smtClean="0"/>
              <a:t>84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2166245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AF47AA-93A2-4F56-A76A-9BCEE706C4AB}" type="slidenum">
              <a:rPr lang="tr-TR" smtClean="0"/>
              <a:t>6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0165953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F47AA-93A2-4F56-A76A-9BCEE706C4AB}" type="slidenum">
              <a:rPr lang="tr-TR" smtClean="0"/>
              <a:t>8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272414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dirty="0"/>
              <a:t>Message </a:t>
            </a:r>
            <a:r>
              <a:rPr lang="tr-TR" dirty="0" err="1"/>
              <a:t>Brokers</a:t>
            </a:r>
            <a:endParaRPr lang="tr-TR" dirty="0"/>
          </a:p>
          <a:p>
            <a:r>
              <a:rPr lang="en-US" dirty="0"/>
              <a:t>“Sockets assume two processes talk directly. Message brokers decouple them, add reliability, persistence, and scale.”</a:t>
            </a:r>
          </a:p>
          <a:p>
            <a:r>
              <a:rPr lang="en-US" dirty="0"/>
              <a:t>Now communication can survive:</a:t>
            </a:r>
            <a:br>
              <a:rPr lang="en-US" dirty="0"/>
            </a:br>
            <a:r>
              <a:rPr lang="en-US" dirty="0"/>
              <a:t>✔ crashes</a:t>
            </a:r>
            <a:br>
              <a:rPr lang="en-US" dirty="0"/>
            </a:br>
            <a:r>
              <a:rPr lang="en-US" dirty="0"/>
              <a:t>✔ network delay</a:t>
            </a:r>
            <a:br>
              <a:rPr lang="en-US" dirty="0"/>
            </a:br>
            <a:r>
              <a:rPr lang="en-US" dirty="0"/>
              <a:t>✔ offline components</a:t>
            </a:r>
          </a:p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F47AA-93A2-4F56-A76A-9BCEE706C4AB}" type="slidenum">
              <a:rPr lang="tr-TR" smtClean="0"/>
              <a:t>10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6466744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Used in producer–consumer cases</a:t>
            </a:r>
          </a:p>
          <a:p>
            <a:r>
              <a:rPr lang="en-US" dirty="0"/>
              <a:t>Kernel-buffered (unlike pipes)</a:t>
            </a:r>
          </a:p>
          <a:p>
            <a:r>
              <a:rPr lang="en-US" dirty="0"/>
              <a:t>Can carry structured messages (metadata + payload)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F47AA-93A2-4F56-A76A-9BCEE706C4AB}" type="slidenum">
              <a:rPr lang="tr-TR" smtClean="0"/>
              <a:t>35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189865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Shared Memory </a:t>
            </a:r>
            <a:r>
              <a:rPr lang="tr-TR" dirty="0"/>
              <a:t>		</a:t>
            </a:r>
            <a:r>
              <a:rPr lang="en-US" dirty="0"/>
              <a:t>Message Passing </a:t>
            </a:r>
            <a:endParaRPr lang="tr-TR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Fast, direct access </a:t>
            </a:r>
            <a:r>
              <a:rPr lang="tr-TR" dirty="0"/>
              <a:t>		</a:t>
            </a:r>
            <a:r>
              <a:rPr lang="en-US" dirty="0"/>
              <a:t>Simpler, safer</a:t>
            </a:r>
            <a:endParaRPr lang="tr-TR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Synchronization required </a:t>
            </a:r>
            <a:r>
              <a:rPr lang="tr-TR" dirty="0"/>
              <a:t>		</a:t>
            </a:r>
            <a:r>
              <a:rPr lang="en-US" dirty="0"/>
              <a:t>Less risk of race conditions </a:t>
            </a:r>
            <a:endParaRPr lang="tr-TR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Used by databases, in-memory caches </a:t>
            </a:r>
            <a:r>
              <a:rPr lang="tr-TR" dirty="0"/>
              <a:t>	</a:t>
            </a:r>
            <a:r>
              <a:rPr lang="en-US" dirty="0"/>
              <a:t>Used by microservices, pipelines </a:t>
            </a:r>
          </a:p>
          <a:p>
            <a:endParaRPr lang="tr-TR" dirty="0"/>
          </a:p>
          <a:p>
            <a:r>
              <a:rPr lang="en-US" dirty="0"/>
              <a:t>Fastest IPC</a:t>
            </a:r>
          </a:p>
          <a:p>
            <a:r>
              <a:rPr lang="en-US" dirty="0"/>
              <a:t>Processes attach same region</a:t>
            </a:r>
          </a:p>
          <a:p>
            <a:r>
              <a:rPr lang="en-US" dirty="0"/>
              <a:t>Requires locking → semaphores/mutex</a:t>
            </a:r>
          </a:p>
          <a:p>
            <a:r>
              <a:rPr lang="en-US" dirty="0"/>
              <a:t>Real world:</a:t>
            </a:r>
          </a:p>
          <a:p>
            <a:r>
              <a:rPr lang="en-US" dirty="0"/>
              <a:t>Databases</a:t>
            </a:r>
          </a:p>
          <a:p>
            <a:r>
              <a:rPr lang="en-US" dirty="0"/>
              <a:t>High-performance trading systems</a:t>
            </a:r>
          </a:p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F47AA-93A2-4F56-A76A-9BCEE706C4AB}" type="slidenum">
              <a:rPr lang="tr-TR" smtClean="0"/>
              <a:t>53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6173677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dirty="0"/>
              <a:t>B</a:t>
            </a:r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F47AA-93A2-4F56-A76A-9BCEE706C4AB}" type="slidenum">
              <a:rPr lang="tr-TR" smtClean="0"/>
              <a:t>64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9076051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dirty="0"/>
              <a:t>A</a:t>
            </a:r>
          </a:p>
          <a:p>
            <a:r>
              <a:rPr lang="en-US" dirty="0"/>
              <a:t>or coordinate </a:t>
            </a:r>
            <a:r>
              <a:rPr lang="tr-TR" dirty="0" err="1"/>
              <a:t>with</a:t>
            </a:r>
            <a:r>
              <a:rPr lang="tr-TR" dirty="0"/>
              <a:t> </a:t>
            </a:r>
            <a:r>
              <a:rPr lang="tr-TR" dirty="0" err="1"/>
              <a:t>any</a:t>
            </a:r>
            <a:r>
              <a:rPr lang="tr-TR" dirty="0"/>
              <a:t> </a:t>
            </a:r>
            <a:r>
              <a:rPr lang="tr-TR" dirty="0" err="1"/>
              <a:t>other</a:t>
            </a:r>
            <a:r>
              <a:rPr lang="tr-TR" dirty="0"/>
              <a:t> </a:t>
            </a:r>
            <a:r>
              <a:rPr lang="tr-TR" dirty="0" err="1"/>
              <a:t>process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F47AA-93A2-4F56-A76A-9BCEE706C4AB}" type="slidenum">
              <a:rPr lang="tr-TR" smtClean="0"/>
              <a:t>65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6065551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0" i="0">
                <a:solidFill>
                  <a:schemeClr val="tx1"/>
                </a:solidFill>
                <a:latin typeface="Calibri Light"/>
                <a:cs typeface="Calibri 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800" b="1" i="1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pPr marL="12700">
              <a:lnSpc>
                <a:spcPts val="1880"/>
              </a:lnSpc>
              <a:tabLst>
                <a:tab pos="3225165" algn="l"/>
              </a:tabLst>
            </a:pPr>
            <a:r>
              <a:rPr spc="-105" dirty="0"/>
              <a:t>Y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25" dirty="0"/>
              <a:t>d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55" dirty="0"/>
              <a:t> </a:t>
            </a:r>
            <a:r>
              <a:rPr spc="90" dirty="0"/>
              <a:t>z</a:t>
            </a:r>
            <a:r>
              <a:rPr spc="25" dirty="0"/>
              <a:t>  </a:t>
            </a:r>
            <a:r>
              <a:rPr spc="-215" dirty="0"/>
              <a:t>T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45" dirty="0"/>
              <a:t> </a:t>
            </a:r>
            <a:r>
              <a:rPr spc="-125" dirty="0"/>
              <a:t>k</a:t>
            </a:r>
            <a:r>
              <a:rPr spc="-145" dirty="0"/>
              <a:t> </a:t>
            </a:r>
            <a:r>
              <a:rPr spc="-180" dirty="0"/>
              <a:t>n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dirty="0"/>
              <a:t>k</a:t>
            </a:r>
            <a:r>
              <a:rPr spc="25" dirty="0"/>
              <a:t>  </a:t>
            </a:r>
            <a:r>
              <a:rPr dirty="0"/>
              <a:t>Ü</a:t>
            </a:r>
            <a:r>
              <a:rPr spc="-135" dirty="0"/>
              <a:t> </a:t>
            </a:r>
            <a:r>
              <a:rPr spc="-180" dirty="0"/>
              <a:t>n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25" dirty="0"/>
              <a:t>v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70" dirty="0"/>
              <a:t>r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75" dirty="0"/>
              <a:t>t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50" dirty="0"/>
              <a:t>i</a:t>
            </a:r>
            <a:r>
              <a:rPr dirty="0"/>
              <a:t>	-</a:t>
            </a:r>
            <a:r>
              <a:rPr spc="340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95" dirty="0"/>
              <a:t>g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spc="-95" dirty="0"/>
              <a:t>y</a:t>
            </a:r>
            <a:r>
              <a:rPr spc="-14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dirty="0"/>
              <a:t>r</a:t>
            </a:r>
            <a:r>
              <a:rPr spc="480" dirty="0"/>
              <a:t> </a:t>
            </a:r>
            <a:r>
              <a:rPr spc="-105" dirty="0"/>
              <a:t>M</a:t>
            </a:r>
            <a:r>
              <a:rPr spc="-145" dirty="0"/>
              <a:t> </a:t>
            </a:r>
            <a:r>
              <a:rPr spc="-180" dirty="0"/>
              <a:t>ü</a:t>
            </a:r>
            <a:r>
              <a:rPr spc="-145" dirty="0"/>
              <a:t> </a:t>
            </a:r>
            <a:r>
              <a:rPr spc="-210" dirty="0"/>
              <a:t>h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80" dirty="0"/>
              <a:t>n</a:t>
            </a:r>
            <a:r>
              <a:rPr spc="-165" dirty="0"/>
              <a:t> </a:t>
            </a:r>
            <a:r>
              <a:rPr spc="-125" dirty="0"/>
              <a:t>d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95" dirty="0"/>
              <a:t>ğ</a:t>
            </a:r>
            <a:r>
              <a:rPr spc="-145" dirty="0"/>
              <a:t> </a:t>
            </a:r>
            <a:r>
              <a:rPr dirty="0"/>
              <a:t>i</a:t>
            </a:r>
            <a:r>
              <a:rPr spc="495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195" dirty="0"/>
              <a:t>ö</a:t>
            </a:r>
            <a:r>
              <a:rPr spc="-14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80" dirty="0"/>
              <a:t>ü</a:t>
            </a:r>
            <a:r>
              <a:rPr spc="-155" dirty="0"/>
              <a:t> </a:t>
            </a:r>
            <a:r>
              <a:rPr spc="-295" dirty="0"/>
              <a:t>m</a:t>
            </a:r>
            <a:r>
              <a:rPr spc="-155" dirty="0"/>
              <a:t> </a:t>
            </a:r>
            <a:r>
              <a:rPr spc="-50" dirty="0"/>
              <a:t>ü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11/10/2025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Calibri Light"/>
                <a:cs typeface="Calibri 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8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800" b="1" i="1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pPr marL="12700">
              <a:lnSpc>
                <a:spcPts val="1880"/>
              </a:lnSpc>
              <a:tabLst>
                <a:tab pos="3225165" algn="l"/>
              </a:tabLst>
            </a:pPr>
            <a:r>
              <a:rPr spc="-105" dirty="0"/>
              <a:t>Y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25" dirty="0"/>
              <a:t>d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55" dirty="0"/>
              <a:t> </a:t>
            </a:r>
            <a:r>
              <a:rPr spc="90" dirty="0"/>
              <a:t>z</a:t>
            </a:r>
            <a:r>
              <a:rPr spc="25" dirty="0"/>
              <a:t>  </a:t>
            </a:r>
            <a:r>
              <a:rPr spc="-215" dirty="0"/>
              <a:t>T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45" dirty="0"/>
              <a:t> </a:t>
            </a:r>
            <a:r>
              <a:rPr spc="-125" dirty="0"/>
              <a:t>k</a:t>
            </a:r>
            <a:r>
              <a:rPr spc="-145" dirty="0"/>
              <a:t> </a:t>
            </a:r>
            <a:r>
              <a:rPr spc="-180" dirty="0"/>
              <a:t>n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dirty="0"/>
              <a:t>k</a:t>
            </a:r>
            <a:r>
              <a:rPr spc="25" dirty="0"/>
              <a:t>  </a:t>
            </a:r>
            <a:r>
              <a:rPr dirty="0"/>
              <a:t>Ü</a:t>
            </a:r>
            <a:r>
              <a:rPr spc="-135" dirty="0"/>
              <a:t> </a:t>
            </a:r>
            <a:r>
              <a:rPr spc="-180" dirty="0"/>
              <a:t>n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25" dirty="0"/>
              <a:t>v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70" dirty="0"/>
              <a:t>r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75" dirty="0"/>
              <a:t>t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50" dirty="0"/>
              <a:t>i</a:t>
            </a:r>
            <a:r>
              <a:rPr dirty="0"/>
              <a:t>	-</a:t>
            </a:r>
            <a:r>
              <a:rPr spc="340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95" dirty="0"/>
              <a:t>g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spc="-95" dirty="0"/>
              <a:t>y</a:t>
            </a:r>
            <a:r>
              <a:rPr spc="-14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dirty="0"/>
              <a:t>r</a:t>
            </a:r>
            <a:r>
              <a:rPr spc="480" dirty="0"/>
              <a:t> </a:t>
            </a:r>
            <a:r>
              <a:rPr spc="-105" dirty="0"/>
              <a:t>M</a:t>
            </a:r>
            <a:r>
              <a:rPr spc="-145" dirty="0"/>
              <a:t> </a:t>
            </a:r>
            <a:r>
              <a:rPr spc="-180" dirty="0"/>
              <a:t>ü</a:t>
            </a:r>
            <a:r>
              <a:rPr spc="-145" dirty="0"/>
              <a:t> </a:t>
            </a:r>
            <a:r>
              <a:rPr spc="-210" dirty="0"/>
              <a:t>h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80" dirty="0"/>
              <a:t>n</a:t>
            </a:r>
            <a:r>
              <a:rPr spc="-165" dirty="0"/>
              <a:t> </a:t>
            </a:r>
            <a:r>
              <a:rPr spc="-125" dirty="0"/>
              <a:t>d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95" dirty="0"/>
              <a:t>ğ</a:t>
            </a:r>
            <a:r>
              <a:rPr spc="-145" dirty="0"/>
              <a:t> </a:t>
            </a:r>
            <a:r>
              <a:rPr dirty="0"/>
              <a:t>i</a:t>
            </a:r>
            <a:r>
              <a:rPr spc="495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195" dirty="0"/>
              <a:t>ö</a:t>
            </a:r>
            <a:r>
              <a:rPr spc="-14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80" dirty="0"/>
              <a:t>ü</a:t>
            </a:r>
            <a:r>
              <a:rPr spc="-155" dirty="0"/>
              <a:t> </a:t>
            </a:r>
            <a:r>
              <a:rPr spc="-295" dirty="0"/>
              <a:t>m</a:t>
            </a:r>
            <a:r>
              <a:rPr spc="-155" dirty="0"/>
              <a:t> </a:t>
            </a:r>
            <a:r>
              <a:rPr spc="-50" dirty="0"/>
              <a:t>ü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11/10/2025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-25"/>
            <a:ext cx="12191999" cy="6850888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028428" y="5693979"/>
            <a:ext cx="1216152" cy="1164018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Calibri Light"/>
                <a:cs typeface="Calibri 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800" b="1" i="1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pPr marL="12700">
              <a:lnSpc>
                <a:spcPts val="1880"/>
              </a:lnSpc>
              <a:tabLst>
                <a:tab pos="3225165" algn="l"/>
              </a:tabLst>
            </a:pPr>
            <a:r>
              <a:rPr spc="-105" dirty="0"/>
              <a:t>Y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25" dirty="0"/>
              <a:t>d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55" dirty="0"/>
              <a:t> </a:t>
            </a:r>
            <a:r>
              <a:rPr spc="90" dirty="0"/>
              <a:t>z</a:t>
            </a:r>
            <a:r>
              <a:rPr spc="25" dirty="0"/>
              <a:t>  </a:t>
            </a:r>
            <a:r>
              <a:rPr spc="-215" dirty="0"/>
              <a:t>T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45" dirty="0"/>
              <a:t> </a:t>
            </a:r>
            <a:r>
              <a:rPr spc="-125" dirty="0"/>
              <a:t>k</a:t>
            </a:r>
            <a:r>
              <a:rPr spc="-145" dirty="0"/>
              <a:t> </a:t>
            </a:r>
            <a:r>
              <a:rPr spc="-180" dirty="0"/>
              <a:t>n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dirty="0"/>
              <a:t>k</a:t>
            </a:r>
            <a:r>
              <a:rPr spc="25" dirty="0"/>
              <a:t>  </a:t>
            </a:r>
            <a:r>
              <a:rPr dirty="0"/>
              <a:t>Ü</a:t>
            </a:r>
            <a:r>
              <a:rPr spc="-135" dirty="0"/>
              <a:t> </a:t>
            </a:r>
            <a:r>
              <a:rPr spc="-180" dirty="0"/>
              <a:t>n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25" dirty="0"/>
              <a:t>v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70" dirty="0"/>
              <a:t>r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75" dirty="0"/>
              <a:t>t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50" dirty="0"/>
              <a:t>i</a:t>
            </a:r>
            <a:r>
              <a:rPr dirty="0"/>
              <a:t>	-</a:t>
            </a:r>
            <a:r>
              <a:rPr spc="340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95" dirty="0"/>
              <a:t>g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spc="-95" dirty="0"/>
              <a:t>y</a:t>
            </a:r>
            <a:r>
              <a:rPr spc="-14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dirty="0"/>
              <a:t>r</a:t>
            </a:r>
            <a:r>
              <a:rPr spc="480" dirty="0"/>
              <a:t> </a:t>
            </a:r>
            <a:r>
              <a:rPr spc="-105" dirty="0"/>
              <a:t>M</a:t>
            </a:r>
            <a:r>
              <a:rPr spc="-145" dirty="0"/>
              <a:t> </a:t>
            </a:r>
            <a:r>
              <a:rPr spc="-180" dirty="0"/>
              <a:t>ü</a:t>
            </a:r>
            <a:r>
              <a:rPr spc="-145" dirty="0"/>
              <a:t> </a:t>
            </a:r>
            <a:r>
              <a:rPr spc="-210" dirty="0"/>
              <a:t>h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80" dirty="0"/>
              <a:t>n</a:t>
            </a:r>
            <a:r>
              <a:rPr spc="-165" dirty="0"/>
              <a:t> </a:t>
            </a:r>
            <a:r>
              <a:rPr spc="-125" dirty="0"/>
              <a:t>d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95" dirty="0"/>
              <a:t>ğ</a:t>
            </a:r>
            <a:r>
              <a:rPr spc="-145" dirty="0"/>
              <a:t> </a:t>
            </a:r>
            <a:r>
              <a:rPr dirty="0"/>
              <a:t>i</a:t>
            </a:r>
            <a:r>
              <a:rPr spc="495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195" dirty="0"/>
              <a:t>ö</a:t>
            </a:r>
            <a:r>
              <a:rPr spc="-14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80" dirty="0"/>
              <a:t>ü</a:t>
            </a:r>
            <a:r>
              <a:rPr spc="-155" dirty="0"/>
              <a:t> </a:t>
            </a:r>
            <a:r>
              <a:rPr spc="-295" dirty="0"/>
              <a:t>m</a:t>
            </a:r>
            <a:r>
              <a:rPr spc="-155" dirty="0"/>
              <a:t> </a:t>
            </a:r>
            <a:r>
              <a:rPr spc="-50" dirty="0"/>
              <a:t>ü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11/10/2025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Calibri Light"/>
                <a:cs typeface="Calibri 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800" b="1" i="1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pPr marL="12700">
              <a:lnSpc>
                <a:spcPts val="1880"/>
              </a:lnSpc>
              <a:tabLst>
                <a:tab pos="3225165" algn="l"/>
              </a:tabLst>
            </a:pPr>
            <a:r>
              <a:rPr spc="-105" dirty="0"/>
              <a:t>Y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25" dirty="0"/>
              <a:t>d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55" dirty="0"/>
              <a:t> </a:t>
            </a:r>
            <a:r>
              <a:rPr spc="90" dirty="0"/>
              <a:t>z</a:t>
            </a:r>
            <a:r>
              <a:rPr spc="25" dirty="0"/>
              <a:t>  </a:t>
            </a:r>
            <a:r>
              <a:rPr spc="-215" dirty="0"/>
              <a:t>T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45" dirty="0"/>
              <a:t> </a:t>
            </a:r>
            <a:r>
              <a:rPr spc="-125" dirty="0"/>
              <a:t>k</a:t>
            </a:r>
            <a:r>
              <a:rPr spc="-145" dirty="0"/>
              <a:t> </a:t>
            </a:r>
            <a:r>
              <a:rPr spc="-180" dirty="0"/>
              <a:t>n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dirty="0"/>
              <a:t>k</a:t>
            </a:r>
            <a:r>
              <a:rPr spc="25" dirty="0"/>
              <a:t>  </a:t>
            </a:r>
            <a:r>
              <a:rPr dirty="0"/>
              <a:t>Ü</a:t>
            </a:r>
            <a:r>
              <a:rPr spc="-135" dirty="0"/>
              <a:t> </a:t>
            </a:r>
            <a:r>
              <a:rPr spc="-180" dirty="0"/>
              <a:t>n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25" dirty="0"/>
              <a:t>v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70" dirty="0"/>
              <a:t>r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75" dirty="0"/>
              <a:t>t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50" dirty="0"/>
              <a:t>i</a:t>
            </a:r>
            <a:r>
              <a:rPr dirty="0"/>
              <a:t>	-</a:t>
            </a:r>
            <a:r>
              <a:rPr spc="340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95" dirty="0"/>
              <a:t>g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spc="-95" dirty="0"/>
              <a:t>y</a:t>
            </a:r>
            <a:r>
              <a:rPr spc="-14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dirty="0"/>
              <a:t>r</a:t>
            </a:r>
            <a:r>
              <a:rPr spc="480" dirty="0"/>
              <a:t> </a:t>
            </a:r>
            <a:r>
              <a:rPr spc="-105" dirty="0"/>
              <a:t>M</a:t>
            </a:r>
            <a:r>
              <a:rPr spc="-145" dirty="0"/>
              <a:t> </a:t>
            </a:r>
            <a:r>
              <a:rPr spc="-180" dirty="0"/>
              <a:t>ü</a:t>
            </a:r>
            <a:r>
              <a:rPr spc="-145" dirty="0"/>
              <a:t> </a:t>
            </a:r>
            <a:r>
              <a:rPr spc="-210" dirty="0"/>
              <a:t>h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80" dirty="0"/>
              <a:t>n</a:t>
            </a:r>
            <a:r>
              <a:rPr spc="-165" dirty="0"/>
              <a:t> </a:t>
            </a:r>
            <a:r>
              <a:rPr spc="-125" dirty="0"/>
              <a:t>d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95" dirty="0"/>
              <a:t>ğ</a:t>
            </a:r>
            <a:r>
              <a:rPr spc="-145" dirty="0"/>
              <a:t> </a:t>
            </a:r>
            <a:r>
              <a:rPr dirty="0"/>
              <a:t>i</a:t>
            </a:r>
            <a:r>
              <a:rPr spc="495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195" dirty="0"/>
              <a:t>ö</a:t>
            </a:r>
            <a:r>
              <a:rPr spc="-14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80" dirty="0"/>
              <a:t>ü</a:t>
            </a:r>
            <a:r>
              <a:rPr spc="-155" dirty="0"/>
              <a:t> </a:t>
            </a:r>
            <a:r>
              <a:rPr spc="-295" dirty="0"/>
              <a:t>m</a:t>
            </a:r>
            <a:r>
              <a:rPr spc="-155" dirty="0"/>
              <a:t> </a:t>
            </a:r>
            <a:r>
              <a:rPr spc="-50" dirty="0"/>
              <a:t>ü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11/10/2025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800" b="1" i="1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pPr marL="12700">
              <a:lnSpc>
                <a:spcPts val="1880"/>
              </a:lnSpc>
              <a:tabLst>
                <a:tab pos="3225165" algn="l"/>
              </a:tabLst>
            </a:pPr>
            <a:r>
              <a:rPr spc="-105" dirty="0"/>
              <a:t>Y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25" dirty="0"/>
              <a:t>d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55" dirty="0"/>
              <a:t> </a:t>
            </a:r>
            <a:r>
              <a:rPr spc="90" dirty="0"/>
              <a:t>z</a:t>
            </a:r>
            <a:r>
              <a:rPr spc="25" dirty="0"/>
              <a:t>  </a:t>
            </a:r>
            <a:r>
              <a:rPr spc="-215" dirty="0"/>
              <a:t>T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45" dirty="0"/>
              <a:t> </a:t>
            </a:r>
            <a:r>
              <a:rPr spc="-125" dirty="0"/>
              <a:t>k</a:t>
            </a:r>
            <a:r>
              <a:rPr spc="-145" dirty="0"/>
              <a:t> </a:t>
            </a:r>
            <a:r>
              <a:rPr spc="-180" dirty="0"/>
              <a:t>n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dirty="0"/>
              <a:t>k</a:t>
            </a:r>
            <a:r>
              <a:rPr spc="25" dirty="0"/>
              <a:t>  </a:t>
            </a:r>
            <a:r>
              <a:rPr dirty="0"/>
              <a:t>Ü</a:t>
            </a:r>
            <a:r>
              <a:rPr spc="-135" dirty="0"/>
              <a:t> </a:t>
            </a:r>
            <a:r>
              <a:rPr spc="-180" dirty="0"/>
              <a:t>n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25" dirty="0"/>
              <a:t>v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70" dirty="0"/>
              <a:t>r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75" dirty="0"/>
              <a:t>t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50" dirty="0"/>
              <a:t>i</a:t>
            </a:r>
            <a:r>
              <a:rPr dirty="0"/>
              <a:t>	-</a:t>
            </a:r>
            <a:r>
              <a:rPr spc="340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95" dirty="0"/>
              <a:t>g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spc="-95" dirty="0"/>
              <a:t>y</a:t>
            </a:r>
            <a:r>
              <a:rPr spc="-14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dirty="0"/>
              <a:t>r</a:t>
            </a:r>
            <a:r>
              <a:rPr spc="480" dirty="0"/>
              <a:t> </a:t>
            </a:r>
            <a:r>
              <a:rPr spc="-105" dirty="0"/>
              <a:t>M</a:t>
            </a:r>
            <a:r>
              <a:rPr spc="-145" dirty="0"/>
              <a:t> </a:t>
            </a:r>
            <a:r>
              <a:rPr spc="-180" dirty="0"/>
              <a:t>ü</a:t>
            </a:r>
            <a:r>
              <a:rPr spc="-145" dirty="0"/>
              <a:t> </a:t>
            </a:r>
            <a:r>
              <a:rPr spc="-210" dirty="0"/>
              <a:t>h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80" dirty="0"/>
              <a:t>n</a:t>
            </a:r>
            <a:r>
              <a:rPr spc="-165" dirty="0"/>
              <a:t> </a:t>
            </a:r>
            <a:r>
              <a:rPr spc="-125" dirty="0"/>
              <a:t>d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95" dirty="0"/>
              <a:t>ğ</a:t>
            </a:r>
            <a:r>
              <a:rPr spc="-145" dirty="0"/>
              <a:t> </a:t>
            </a:r>
            <a:r>
              <a:rPr dirty="0"/>
              <a:t>i</a:t>
            </a:r>
            <a:r>
              <a:rPr spc="495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195" dirty="0"/>
              <a:t>ö</a:t>
            </a:r>
            <a:r>
              <a:rPr spc="-14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80" dirty="0"/>
              <a:t>ü</a:t>
            </a:r>
            <a:r>
              <a:rPr spc="-155" dirty="0"/>
              <a:t> </a:t>
            </a:r>
            <a:r>
              <a:rPr spc="-295" dirty="0"/>
              <a:t>m</a:t>
            </a:r>
            <a:r>
              <a:rPr spc="-155" dirty="0"/>
              <a:t> </a:t>
            </a:r>
            <a:r>
              <a:rPr spc="-50" dirty="0"/>
              <a:t>ü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11/10/2025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0" y="-25"/>
            <a:ext cx="12191999" cy="6850888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16939" y="307924"/>
            <a:ext cx="8534400" cy="13011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0" i="0">
                <a:solidFill>
                  <a:schemeClr val="tx1"/>
                </a:solidFill>
                <a:latin typeface="Calibri Light"/>
                <a:cs typeface="Calibri 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916939" y="1759966"/>
            <a:ext cx="9942830" cy="38703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359153" y="6165739"/>
            <a:ext cx="7158990" cy="27558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1" i="1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pPr marL="12700">
              <a:lnSpc>
                <a:spcPts val="1880"/>
              </a:lnSpc>
              <a:tabLst>
                <a:tab pos="3225165" algn="l"/>
              </a:tabLst>
            </a:pPr>
            <a:r>
              <a:rPr spc="-105" dirty="0"/>
              <a:t>Y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25" dirty="0"/>
              <a:t>d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55" dirty="0"/>
              <a:t> </a:t>
            </a:r>
            <a:r>
              <a:rPr spc="90" dirty="0"/>
              <a:t>z</a:t>
            </a:r>
            <a:r>
              <a:rPr spc="25" dirty="0"/>
              <a:t>  </a:t>
            </a:r>
            <a:r>
              <a:rPr spc="-215" dirty="0"/>
              <a:t>T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45" dirty="0"/>
              <a:t> </a:t>
            </a:r>
            <a:r>
              <a:rPr spc="-125" dirty="0"/>
              <a:t>k</a:t>
            </a:r>
            <a:r>
              <a:rPr spc="-145" dirty="0"/>
              <a:t> </a:t>
            </a:r>
            <a:r>
              <a:rPr spc="-180" dirty="0"/>
              <a:t>n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dirty="0"/>
              <a:t>k</a:t>
            </a:r>
            <a:r>
              <a:rPr spc="25" dirty="0"/>
              <a:t>  </a:t>
            </a:r>
            <a:r>
              <a:rPr dirty="0"/>
              <a:t>Ü</a:t>
            </a:r>
            <a:r>
              <a:rPr spc="-135" dirty="0"/>
              <a:t> </a:t>
            </a:r>
            <a:r>
              <a:rPr spc="-180" dirty="0"/>
              <a:t>n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25" dirty="0"/>
              <a:t>v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70" dirty="0"/>
              <a:t>r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75" dirty="0"/>
              <a:t>t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50" dirty="0"/>
              <a:t>i</a:t>
            </a:r>
            <a:r>
              <a:rPr dirty="0"/>
              <a:t>	-</a:t>
            </a:r>
            <a:r>
              <a:rPr spc="340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95" dirty="0"/>
              <a:t>g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spc="-95" dirty="0"/>
              <a:t>y</a:t>
            </a:r>
            <a:r>
              <a:rPr spc="-14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dirty="0"/>
              <a:t>r</a:t>
            </a:r>
            <a:r>
              <a:rPr spc="480" dirty="0"/>
              <a:t> </a:t>
            </a:r>
            <a:r>
              <a:rPr spc="-105" dirty="0"/>
              <a:t>M</a:t>
            </a:r>
            <a:r>
              <a:rPr spc="-145" dirty="0"/>
              <a:t> </a:t>
            </a:r>
            <a:r>
              <a:rPr spc="-180" dirty="0"/>
              <a:t>ü</a:t>
            </a:r>
            <a:r>
              <a:rPr spc="-145" dirty="0"/>
              <a:t> </a:t>
            </a:r>
            <a:r>
              <a:rPr spc="-210" dirty="0"/>
              <a:t>h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80" dirty="0"/>
              <a:t>n</a:t>
            </a:r>
            <a:r>
              <a:rPr spc="-165" dirty="0"/>
              <a:t> </a:t>
            </a:r>
            <a:r>
              <a:rPr spc="-125" dirty="0"/>
              <a:t>d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95" dirty="0"/>
              <a:t>ğ</a:t>
            </a:r>
            <a:r>
              <a:rPr spc="-145" dirty="0"/>
              <a:t> </a:t>
            </a:r>
            <a:r>
              <a:rPr dirty="0"/>
              <a:t>i</a:t>
            </a:r>
            <a:r>
              <a:rPr spc="495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195" dirty="0"/>
              <a:t>ö</a:t>
            </a:r>
            <a:r>
              <a:rPr spc="-14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80" dirty="0"/>
              <a:t>ü</a:t>
            </a:r>
            <a:r>
              <a:rPr spc="-155" dirty="0"/>
              <a:t> </a:t>
            </a:r>
            <a:r>
              <a:rPr spc="-295" dirty="0"/>
              <a:t>m</a:t>
            </a:r>
            <a:r>
              <a:rPr spc="-155" dirty="0"/>
              <a:t> </a:t>
            </a:r>
            <a:r>
              <a:rPr spc="-50" dirty="0"/>
              <a:t>ü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11/10/2025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geeksforgeeks.org/named-pipe-fifo-example-c-" TargetMode="Externa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usna.edu/Users/cs/aviv/classes/ic221/s17/units/06/" TargetMode="External"/><Relationship Id="rId4" Type="http://schemas.openxmlformats.org/officeDocument/2006/relationships/image" Target="../media/image21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-25"/>
            <a:ext cx="12192000" cy="6858634"/>
            <a:chOff x="0" y="-25"/>
            <a:chExt cx="12192000" cy="6858634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0028428" y="5693980"/>
              <a:ext cx="1216152" cy="1164018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-25"/>
              <a:ext cx="12191999" cy="6850888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905750" y="1146835"/>
              <a:ext cx="4286250" cy="4954270"/>
            </a:xfrm>
            <a:prstGeom prst="rect">
              <a:avLst/>
            </a:prstGeom>
          </p:spPr>
        </p:pic>
      </p:grpSp>
      <p:sp>
        <p:nvSpPr>
          <p:cNvPr id="6" name="object 6" descr="$PPTXTitle"/>
          <p:cNvSpPr txBox="1">
            <a:spLocks noGrp="1"/>
          </p:cNvSpPr>
          <p:nvPr>
            <p:ph type="title"/>
          </p:nvPr>
        </p:nvSpPr>
        <p:spPr>
          <a:xfrm>
            <a:off x="1484757" y="2934411"/>
            <a:ext cx="4934585" cy="14160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ts val="5475"/>
              </a:lnSpc>
              <a:spcBef>
                <a:spcPts val="100"/>
              </a:spcBef>
            </a:pPr>
            <a:r>
              <a:rPr sz="4800" dirty="0">
                <a:solidFill>
                  <a:srgbClr val="FFFFFF"/>
                </a:solidFill>
              </a:rPr>
              <a:t>İŞLETİM</a:t>
            </a:r>
            <a:r>
              <a:rPr sz="4800" spc="-155" dirty="0">
                <a:solidFill>
                  <a:srgbClr val="FFFFFF"/>
                </a:solidFill>
              </a:rPr>
              <a:t> </a:t>
            </a:r>
            <a:r>
              <a:rPr sz="4800" spc="-10" dirty="0">
                <a:solidFill>
                  <a:srgbClr val="FFFFFF"/>
                </a:solidFill>
              </a:rPr>
              <a:t>SİSTEMLERİ</a:t>
            </a:r>
            <a:endParaRPr sz="4800" dirty="0"/>
          </a:p>
          <a:p>
            <a:pPr marL="1270" algn="ctr">
              <a:lnSpc>
                <a:spcPts val="5475"/>
              </a:lnSpc>
            </a:pPr>
            <a:r>
              <a:rPr sz="4800" spc="-25" dirty="0">
                <a:solidFill>
                  <a:srgbClr val="FFFFFF"/>
                </a:solidFill>
              </a:rPr>
              <a:t>UYGULAMA-</a:t>
            </a:r>
            <a:r>
              <a:rPr sz="4800" spc="-50" dirty="0">
                <a:solidFill>
                  <a:srgbClr val="FFFFFF"/>
                </a:solidFill>
              </a:rPr>
              <a:t>3</a:t>
            </a:r>
            <a:endParaRPr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>
            <a:extLst>
              <a:ext uri="{FF2B5EF4-FFF2-40B4-BE49-F238E27FC236}">
                <a16:creationId xmlns:a16="http://schemas.microsoft.com/office/drawing/2014/main" id="{CD0CDA14-6D0C-8C60-5F32-395DCAA194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525" y="609600"/>
            <a:ext cx="10648950" cy="5438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Başlık 3">
            <a:extLst>
              <a:ext uri="{FF2B5EF4-FFF2-40B4-BE49-F238E27FC236}">
                <a16:creationId xmlns:a16="http://schemas.microsoft.com/office/drawing/2014/main" id="{C3FEA0F3-EF54-21F1-95FD-1C32C80F00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6939" y="307924"/>
            <a:ext cx="8534400" cy="677108"/>
          </a:xfrm>
        </p:spPr>
        <p:txBody>
          <a:bodyPr/>
          <a:lstStyle/>
          <a:p>
            <a:r>
              <a:rPr lang="tr-TR" b="1" dirty="0" err="1"/>
              <a:t>Progression</a:t>
            </a:r>
            <a:r>
              <a:rPr lang="tr-TR" b="1" dirty="0"/>
              <a:t> of IPC </a:t>
            </a:r>
            <a:r>
              <a:rPr lang="tr-TR" b="1" dirty="0" err="1"/>
              <a:t>Methods</a:t>
            </a:r>
            <a:endParaRPr lang="tr-TR" b="1" dirty="0"/>
          </a:p>
        </p:txBody>
      </p:sp>
    </p:spTree>
    <p:extLst>
      <p:ext uri="{BB962C8B-B14F-4D97-AF65-F5344CB8AC3E}">
        <p14:creationId xmlns:p14="http://schemas.microsoft.com/office/powerpoint/2010/main" val="98518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028428" y="5693979"/>
            <a:ext cx="1216152" cy="1164018"/>
          </a:xfrm>
          <a:prstGeom prst="rect">
            <a:avLst/>
          </a:prstGeom>
        </p:spPr>
      </p:pic>
      <p:sp>
        <p:nvSpPr>
          <p:cNvPr id="3" name="object 3" descr="$PPTXTitl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15087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10" dirty="0"/>
              <a:t>Pipes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880"/>
              </a:lnSpc>
              <a:tabLst>
                <a:tab pos="3225165" algn="l"/>
              </a:tabLst>
            </a:pPr>
            <a:r>
              <a:rPr spc="-105" dirty="0"/>
              <a:t>Y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25" dirty="0"/>
              <a:t>d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55" dirty="0"/>
              <a:t> </a:t>
            </a:r>
            <a:r>
              <a:rPr spc="90" dirty="0"/>
              <a:t>z</a:t>
            </a:r>
            <a:r>
              <a:rPr spc="25" dirty="0"/>
              <a:t>  </a:t>
            </a:r>
            <a:r>
              <a:rPr spc="-215" dirty="0"/>
              <a:t>T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45" dirty="0"/>
              <a:t> </a:t>
            </a:r>
            <a:r>
              <a:rPr spc="-125" dirty="0"/>
              <a:t>k</a:t>
            </a:r>
            <a:r>
              <a:rPr spc="-145" dirty="0"/>
              <a:t> </a:t>
            </a:r>
            <a:r>
              <a:rPr spc="-180" dirty="0"/>
              <a:t>n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dirty="0"/>
              <a:t>k</a:t>
            </a:r>
            <a:r>
              <a:rPr spc="25" dirty="0"/>
              <a:t>  </a:t>
            </a:r>
            <a:r>
              <a:rPr dirty="0"/>
              <a:t>Ü</a:t>
            </a:r>
            <a:r>
              <a:rPr spc="-135" dirty="0"/>
              <a:t> </a:t>
            </a:r>
            <a:r>
              <a:rPr spc="-180" dirty="0"/>
              <a:t>n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25" dirty="0"/>
              <a:t>v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70" dirty="0"/>
              <a:t>r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75" dirty="0"/>
              <a:t>t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50" dirty="0"/>
              <a:t>i</a:t>
            </a:r>
            <a:r>
              <a:rPr dirty="0"/>
              <a:t>	-</a:t>
            </a:r>
            <a:r>
              <a:rPr spc="340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95" dirty="0"/>
              <a:t>g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spc="-95" dirty="0"/>
              <a:t>y</a:t>
            </a:r>
            <a:r>
              <a:rPr spc="-14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dirty="0"/>
              <a:t>r</a:t>
            </a:r>
            <a:r>
              <a:rPr spc="480" dirty="0"/>
              <a:t> </a:t>
            </a:r>
            <a:r>
              <a:rPr spc="-105" dirty="0"/>
              <a:t>M</a:t>
            </a:r>
            <a:r>
              <a:rPr spc="-145" dirty="0"/>
              <a:t> </a:t>
            </a:r>
            <a:r>
              <a:rPr spc="-180" dirty="0"/>
              <a:t>ü</a:t>
            </a:r>
            <a:r>
              <a:rPr spc="-145" dirty="0"/>
              <a:t> </a:t>
            </a:r>
            <a:r>
              <a:rPr spc="-210" dirty="0"/>
              <a:t>h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80" dirty="0"/>
              <a:t>n</a:t>
            </a:r>
            <a:r>
              <a:rPr spc="-165" dirty="0"/>
              <a:t> </a:t>
            </a:r>
            <a:r>
              <a:rPr spc="-125" dirty="0"/>
              <a:t>d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95" dirty="0"/>
              <a:t>ğ</a:t>
            </a:r>
            <a:r>
              <a:rPr spc="-145" dirty="0"/>
              <a:t> </a:t>
            </a:r>
            <a:r>
              <a:rPr dirty="0"/>
              <a:t>i</a:t>
            </a:r>
            <a:r>
              <a:rPr spc="495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195" dirty="0"/>
              <a:t>ö</a:t>
            </a:r>
            <a:r>
              <a:rPr spc="-14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80" dirty="0"/>
              <a:t>ü</a:t>
            </a:r>
            <a:r>
              <a:rPr spc="-155" dirty="0"/>
              <a:t> </a:t>
            </a:r>
            <a:r>
              <a:rPr spc="-295" dirty="0"/>
              <a:t>m</a:t>
            </a:r>
            <a:r>
              <a:rPr spc="-155" dirty="0"/>
              <a:t> </a:t>
            </a:r>
            <a:r>
              <a:rPr spc="-50" dirty="0"/>
              <a:t>ü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916939" y="1631137"/>
            <a:ext cx="8030209" cy="397002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41300" indent="-228600">
              <a:lnSpc>
                <a:spcPts val="3115"/>
              </a:lnSpc>
              <a:spcBef>
                <a:spcPts val="105"/>
              </a:spcBef>
              <a:buFont typeface="Arial"/>
              <a:buChar char="•"/>
              <a:tabLst>
                <a:tab pos="241300" algn="l"/>
              </a:tabLst>
            </a:pPr>
            <a:r>
              <a:rPr sz="2600" dirty="0">
                <a:latin typeface="Calibri"/>
                <a:cs typeface="Calibri"/>
              </a:rPr>
              <a:t>A</a:t>
            </a:r>
            <a:r>
              <a:rPr sz="2600" spc="-35" dirty="0">
                <a:latin typeface="Calibri"/>
                <a:cs typeface="Calibri"/>
              </a:rPr>
              <a:t> </a:t>
            </a:r>
            <a:r>
              <a:rPr sz="2600" dirty="0">
                <a:latin typeface="Calibri"/>
                <a:cs typeface="Calibri"/>
              </a:rPr>
              <a:t>pipe</a:t>
            </a:r>
            <a:r>
              <a:rPr sz="2600" spc="-60" dirty="0">
                <a:latin typeface="Calibri"/>
                <a:cs typeface="Calibri"/>
              </a:rPr>
              <a:t> </a:t>
            </a:r>
            <a:r>
              <a:rPr sz="2600" dirty="0">
                <a:latin typeface="Calibri"/>
                <a:cs typeface="Calibri"/>
              </a:rPr>
              <a:t>provides</a:t>
            </a:r>
            <a:r>
              <a:rPr sz="2600" spc="-50" dirty="0">
                <a:latin typeface="Calibri"/>
                <a:cs typeface="Calibri"/>
              </a:rPr>
              <a:t> </a:t>
            </a:r>
            <a:r>
              <a:rPr sz="2600" dirty="0">
                <a:latin typeface="Calibri"/>
                <a:cs typeface="Calibri"/>
              </a:rPr>
              <a:t>a</a:t>
            </a:r>
            <a:r>
              <a:rPr sz="2600" spc="-30" dirty="0">
                <a:latin typeface="Calibri"/>
                <a:cs typeface="Calibri"/>
              </a:rPr>
              <a:t> </a:t>
            </a:r>
            <a:r>
              <a:rPr sz="2600" spc="-20" dirty="0">
                <a:latin typeface="Calibri"/>
                <a:cs typeface="Calibri"/>
              </a:rPr>
              <a:t>one-</a:t>
            </a:r>
            <a:r>
              <a:rPr sz="2600" dirty="0">
                <a:latin typeface="Calibri"/>
                <a:cs typeface="Calibri"/>
              </a:rPr>
              <a:t>way</a:t>
            </a:r>
            <a:r>
              <a:rPr sz="2600" spc="-35" dirty="0">
                <a:latin typeface="Calibri"/>
                <a:cs typeface="Calibri"/>
              </a:rPr>
              <a:t> </a:t>
            </a:r>
            <a:r>
              <a:rPr sz="2600" dirty="0">
                <a:latin typeface="Calibri"/>
                <a:cs typeface="Calibri"/>
              </a:rPr>
              <a:t>flow</a:t>
            </a:r>
            <a:r>
              <a:rPr sz="2600" spc="-30" dirty="0">
                <a:latin typeface="Calibri"/>
                <a:cs typeface="Calibri"/>
              </a:rPr>
              <a:t> </a:t>
            </a:r>
            <a:r>
              <a:rPr sz="2600" dirty="0">
                <a:latin typeface="Calibri"/>
                <a:cs typeface="Calibri"/>
              </a:rPr>
              <a:t>of</a:t>
            </a:r>
            <a:r>
              <a:rPr sz="2600" spc="-30" dirty="0">
                <a:latin typeface="Calibri"/>
                <a:cs typeface="Calibri"/>
              </a:rPr>
              <a:t> </a:t>
            </a:r>
            <a:r>
              <a:rPr sz="2600" spc="-20" dirty="0">
                <a:latin typeface="Calibri"/>
                <a:cs typeface="Calibri"/>
              </a:rPr>
              <a:t>data</a:t>
            </a:r>
            <a:endParaRPr sz="2600">
              <a:latin typeface="Calibri"/>
              <a:cs typeface="Calibri"/>
            </a:endParaRPr>
          </a:p>
          <a:p>
            <a:pPr marL="698500" lvl="1" indent="-228600">
              <a:lnSpc>
                <a:spcPts val="2635"/>
              </a:lnSpc>
              <a:buFont typeface="Arial"/>
              <a:buChar char="•"/>
              <a:tabLst>
                <a:tab pos="698500" algn="l"/>
              </a:tabLst>
            </a:pPr>
            <a:r>
              <a:rPr sz="2200" spc="-10" dirty="0">
                <a:latin typeface="Calibri"/>
                <a:cs typeface="Calibri"/>
              </a:rPr>
              <a:t>example:</a:t>
            </a:r>
            <a:r>
              <a:rPr sz="2200" spc="-35" dirty="0">
                <a:latin typeface="Calibri"/>
                <a:cs typeface="Calibri"/>
              </a:rPr>
              <a:t> </a:t>
            </a:r>
            <a:r>
              <a:rPr sz="2200" dirty="0">
                <a:latin typeface="Calibri"/>
                <a:cs typeface="Calibri"/>
              </a:rPr>
              <a:t>who</a:t>
            </a:r>
            <a:r>
              <a:rPr sz="2200" spc="-40" dirty="0">
                <a:latin typeface="Calibri"/>
                <a:cs typeface="Calibri"/>
              </a:rPr>
              <a:t> </a:t>
            </a:r>
            <a:r>
              <a:rPr sz="2200" dirty="0">
                <a:latin typeface="Calibri"/>
                <a:cs typeface="Calibri"/>
              </a:rPr>
              <a:t>|</a:t>
            </a:r>
            <a:r>
              <a:rPr sz="2200" spc="-50" dirty="0">
                <a:latin typeface="Calibri"/>
                <a:cs typeface="Calibri"/>
              </a:rPr>
              <a:t> </a:t>
            </a:r>
            <a:r>
              <a:rPr sz="2200" dirty="0">
                <a:latin typeface="Calibri"/>
                <a:cs typeface="Calibri"/>
              </a:rPr>
              <a:t>sort|</a:t>
            </a:r>
            <a:r>
              <a:rPr sz="2200" spc="-50" dirty="0">
                <a:latin typeface="Calibri"/>
                <a:cs typeface="Calibri"/>
              </a:rPr>
              <a:t> </a:t>
            </a:r>
            <a:r>
              <a:rPr sz="2200" spc="-25" dirty="0">
                <a:latin typeface="Calibri"/>
                <a:cs typeface="Calibri"/>
              </a:rPr>
              <a:t>lpr</a:t>
            </a:r>
            <a:endParaRPr sz="2200">
              <a:latin typeface="Calibri"/>
              <a:cs typeface="Calibri"/>
            </a:endParaRPr>
          </a:p>
          <a:p>
            <a:pPr marL="241300" indent="-228600">
              <a:lnSpc>
                <a:spcPts val="3115"/>
              </a:lnSpc>
              <a:spcBef>
                <a:spcPts val="355"/>
              </a:spcBef>
              <a:buFont typeface="Arial"/>
              <a:buChar char="•"/>
              <a:tabLst>
                <a:tab pos="241300" algn="l"/>
              </a:tabLst>
            </a:pPr>
            <a:r>
              <a:rPr sz="2600" dirty="0">
                <a:latin typeface="Calibri"/>
                <a:cs typeface="Calibri"/>
              </a:rPr>
              <a:t>The</a:t>
            </a:r>
            <a:r>
              <a:rPr sz="2600" spc="-40" dirty="0">
                <a:latin typeface="Calibri"/>
                <a:cs typeface="Calibri"/>
              </a:rPr>
              <a:t> </a:t>
            </a:r>
            <a:r>
              <a:rPr sz="2600" spc="-10" dirty="0">
                <a:latin typeface="Calibri"/>
                <a:cs typeface="Calibri"/>
              </a:rPr>
              <a:t>difference</a:t>
            </a:r>
            <a:r>
              <a:rPr sz="2600" spc="-50" dirty="0">
                <a:latin typeface="Calibri"/>
                <a:cs typeface="Calibri"/>
              </a:rPr>
              <a:t> </a:t>
            </a:r>
            <a:r>
              <a:rPr sz="2600" dirty="0">
                <a:latin typeface="Calibri"/>
                <a:cs typeface="Calibri"/>
              </a:rPr>
              <a:t>between</a:t>
            </a:r>
            <a:r>
              <a:rPr sz="2600" spc="-55" dirty="0">
                <a:latin typeface="Calibri"/>
                <a:cs typeface="Calibri"/>
              </a:rPr>
              <a:t> </a:t>
            </a:r>
            <a:r>
              <a:rPr sz="2600" dirty="0">
                <a:latin typeface="Calibri"/>
                <a:cs typeface="Calibri"/>
              </a:rPr>
              <a:t>a</a:t>
            </a:r>
            <a:r>
              <a:rPr sz="2600" spc="-5" dirty="0">
                <a:latin typeface="Calibri"/>
                <a:cs typeface="Calibri"/>
              </a:rPr>
              <a:t> </a:t>
            </a:r>
            <a:r>
              <a:rPr sz="2600" dirty="0">
                <a:latin typeface="Calibri"/>
                <a:cs typeface="Calibri"/>
              </a:rPr>
              <a:t>file</a:t>
            </a:r>
            <a:r>
              <a:rPr sz="2600" spc="-35" dirty="0">
                <a:latin typeface="Calibri"/>
                <a:cs typeface="Calibri"/>
              </a:rPr>
              <a:t> </a:t>
            </a:r>
            <a:r>
              <a:rPr sz="2600" dirty="0">
                <a:latin typeface="Calibri"/>
                <a:cs typeface="Calibri"/>
              </a:rPr>
              <a:t>and</a:t>
            </a:r>
            <a:r>
              <a:rPr sz="2600" spc="-10" dirty="0">
                <a:latin typeface="Calibri"/>
                <a:cs typeface="Calibri"/>
              </a:rPr>
              <a:t> </a:t>
            </a:r>
            <a:r>
              <a:rPr sz="2600" dirty="0">
                <a:latin typeface="Calibri"/>
                <a:cs typeface="Calibri"/>
              </a:rPr>
              <a:t>a</a:t>
            </a:r>
            <a:r>
              <a:rPr sz="2600" spc="-10" dirty="0">
                <a:latin typeface="Calibri"/>
                <a:cs typeface="Calibri"/>
              </a:rPr>
              <a:t> pipe:</a:t>
            </a:r>
            <a:endParaRPr sz="2600">
              <a:latin typeface="Calibri"/>
              <a:cs typeface="Calibri"/>
            </a:endParaRPr>
          </a:p>
          <a:p>
            <a:pPr marL="698500" lvl="1" indent="-228600">
              <a:lnSpc>
                <a:spcPts val="2635"/>
              </a:lnSpc>
              <a:buFont typeface="Arial"/>
              <a:buChar char="•"/>
              <a:tabLst>
                <a:tab pos="698500" algn="l"/>
              </a:tabLst>
            </a:pPr>
            <a:r>
              <a:rPr sz="2200" dirty="0">
                <a:latin typeface="Calibri"/>
                <a:cs typeface="Calibri"/>
              </a:rPr>
              <a:t>pipe</a:t>
            </a:r>
            <a:r>
              <a:rPr sz="2200" spc="-35" dirty="0">
                <a:latin typeface="Calibri"/>
                <a:cs typeface="Calibri"/>
              </a:rPr>
              <a:t> </a:t>
            </a:r>
            <a:r>
              <a:rPr sz="2200" dirty="0">
                <a:latin typeface="Calibri"/>
                <a:cs typeface="Calibri"/>
              </a:rPr>
              <a:t>is</a:t>
            </a:r>
            <a:r>
              <a:rPr sz="2200" spc="-25" dirty="0">
                <a:latin typeface="Calibri"/>
                <a:cs typeface="Calibri"/>
              </a:rPr>
              <a:t> </a:t>
            </a:r>
            <a:r>
              <a:rPr sz="2200" dirty="0">
                <a:latin typeface="Calibri"/>
                <a:cs typeface="Calibri"/>
              </a:rPr>
              <a:t>a</a:t>
            </a:r>
            <a:r>
              <a:rPr sz="2200" spc="-35" dirty="0">
                <a:latin typeface="Calibri"/>
                <a:cs typeface="Calibri"/>
              </a:rPr>
              <a:t> </a:t>
            </a:r>
            <a:r>
              <a:rPr sz="2200" dirty="0">
                <a:latin typeface="Calibri"/>
                <a:cs typeface="Calibri"/>
              </a:rPr>
              <a:t>data</a:t>
            </a:r>
            <a:r>
              <a:rPr sz="2200" spc="-30" dirty="0">
                <a:latin typeface="Calibri"/>
                <a:cs typeface="Calibri"/>
              </a:rPr>
              <a:t> </a:t>
            </a:r>
            <a:r>
              <a:rPr sz="2200" dirty="0">
                <a:latin typeface="Calibri"/>
                <a:cs typeface="Calibri"/>
              </a:rPr>
              <a:t>structure</a:t>
            </a:r>
            <a:r>
              <a:rPr sz="2200" spc="-30" dirty="0">
                <a:latin typeface="Calibri"/>
                <a:cs typeface="Calibri"/>
              </a:rPr>
              <a:t> </a:t>
            </a:r>
            <a:r>
              <a:rPr sz="2200" dirty="0">
                <a:latin typeface="Calibri"/>
                <a:cs typeface="Calibri"/>
              </a:rPr>
              <a:t>in</a:t>
            </a:r>
            <a:r>
              <a:rPr sz="2200" spc="-35" dirty="0">
                <a:latin typeface="Calibri"/>
                <a:cs typeface="Calibri"/>
              </a:rPr>
              <a:t> </a:t>
            </a:r>
            <a:r>
              <a:rPr sz="2200" dirty="0">
                <a:latin typeface="Calibri"/>
                <a:cs typeface="Calibri"/>
              </a:rPr>
              <a:t>the</a:t>
            </a:r>
            <a:r>
              <a:rPr sz="2200" spc="-30" dirty="0">
                <a:latin typeface="Calibri"/>
                <a:cs typeface="Calibri"/>
              </a:rPr>
              <a:t> </a:t>
            </a:r>
            <a:r>
              <a:rPr sz="2200" spc="-10" dirty="0">
                <a:latin typeface="Calibri"/>
                <a:cs typeface="Calibri"/>
              </a:rPr>
              <a:t>kernel.</a:t>
            </a:r>
            <a:endParaRPr sz="2200">
              <a:latin typeface="Calibri"/>
              <a:cs typeface="Calibri"/>
            </a:endParaRPr>
          </a:p>
          <a:p>
            <a:pPr marL="241300" indent="-228600">
              <a:lnSpc>
                <a:spcPts val="3115"/>
              </a:lnSpc>
              <a:spcBef>
                <a:spcPts val="360"/>
              </a:spcBef>
              <a:buFont typeface="Arial"/>
              <a:buChar char="•"/>
              <a:tabLst>
                <a:tab pos="241300" algn="l"/>
              </a:tabLst>
            </a:pPr>
            <a:r>
              <a:rPr sz="2600" dirty="0">
                <a:latin typeface="Calibri"/>
                <a:cs typeface="Calibri"/>
              </a:rPr>
              <a:t>A</a:t>
            </a:r>
            <a:r>
              <a:rPr sz="2600" spc="-25" dirty="0">
                <a:latin typeface="Calibri"/>
                <a:cs typeface="Calibri"/>
              </a:rPr>
              <a:t> </a:t>
            </a:r>
            <a:r>
              <a:rPr sz="2600" dirty="0">
                <a:latin typeface="Calibri"/>
                <a:cs typeface="Calibri"/>
              </a:rPr>
              <a:t>pipe</a:t>
            </a:r>
            <a:r>
              <a:rPr sz="2600" spc="-40" dirty="0">
                <a:latin typeface="Calibri"/>
                <a:cs typeface="Calibri"/>
              </a:rPr>
              <a:t> </a:t>
            </a:r>
            <a:r>
              <a:rPr sz="2600" dirty="0">
                <a:latin typeface="Calibri"/>
                <a:cs typeface="Calibri"/>
              </a:rPr>
              <a:t>is</a:t>
            </a:r>
            <a:r>
              <a:rPr sz="2600" spc="-20" dirty="0">
                <a:latin typeface="Calibri"/>
                <a:cs typeface="Calibri"/>
              </a:rPr>
              <a:t> </a:t>
            </a:r>
            <a:r>
              <a:rPr sz="2600" dirty="0">
                <a:latin typeface="Calibri"/>
                <a:cs typeface="Calibri"/>
              </a:rPr>
              <a:t>created</a:t>
            </a:r>
            <a:r>
              <a:rPr sz="2600" spc="-55" dirty="0">
                <a:latin typeface="Calibri"/>
                <a:cs typeface="Calibri"/>
              </a:rPr>
              <a:t> </a:t>
            </a:r>
            <a:r>
              <a:rPr sz="2600" dirty="0">
                <a:latin typeface="Calibri"/>
                <a:cs typeface="Calibri"/>
              </a:rPr>
              <a:t>by</a:t>
            </a:r>
            <a:r>
              <a:rPr sz="2600" spc="-20" dirty="0">
                <a:latin typeface="Calibri"/>
                <a:cs typeface="Calibri"/>
              </a:rPr>
              <a:t> </a:t>
            </a:r>
            <a:r>
              <a:rPr sz="2600" dirty="0">
                <a:latin typeface="Calibri"/>
                <a:cs typeface="Calibri"/>
              </a:rPr>
              <a:t>using</a:t>
            </a:r>
            <a:r>
              <a:rPr sz="2600" spc="-45" dirty="0">
                <a:latin typeface="Calibri"/>
                <a:cs typeface="Calibri"/>
              </a:rPr>
              <a:t> </a:t>
            </a:r>
            <a:r>
              <a:rPr sz="2600" dirty="0">
                <a:latin typeface="Calibri"/>
                <a:cs typeface="Calibri"/>
              </a:rPr>
              <a:t>the</a:t>
            </a:r>
            <a:r>
              <a:rPr sz="2600" spc="-35" dirty="0">
                <a:latin typeface="Calibri"/>
                <a:cs typeface="Calibri"/>
              </a:rPr>
              <a:t> </a:t>
            </a:r>
            <a:r>
              <a:rPr sz="2600" dirty="0">
                <a:latin typeface="Calibri"/>
                <a:cs typeface="Calibri"/>
              </a:rPr>
              <a:t>pipe</a:t>
            </a:r>
            <a:r>
              <a:rPr sz="2600" spc="-35" dirty="0">
                <a:latin typeface="Calibri"/>
                <a:cs typeface="Calibri"/>
              </a:rPr>
              <a:t> </a:t>
            </a:r>
            <a:r>
              <a:rPr sz="2600" spc="-10" dirty="0">
                <a:latin typeface="Calibri"/>
                <a:cs typeface="Calibri"/>
              </a:rPr>
              <a:t>system</a:t>
            </a:r>
            <a:r>
              <a:rPr sz="2600" spc="-60" dirty="0">
                <a:latin typeface="Calibri"/>
                <a:cs typeface="Calibri"/>
              </a:rPr>
              <a:t> </a:t>
            </a:r>
            <a:r>
              <a:rPr sz="2600" spc="-20" dirty="0">
                <a:latin typeface="Calibri"/>
                <a:cs typeface="Calibri"/>
              </a:rPr>
              <a:t>call</a:t>
            </a:r>
            <a:endParaRPr sz="2600">
              <a:latin typeface="Calibri"/>
              <a:cs typeface="Calibri"/>
            </a:endParaRPr>
          </a:p>
          <a:p>
            <a:pPr marL="698500" lvl="1" indent="-228600">
              <a:lnSpc>
                <a:spcPts val="2620"/>
              </a:lnSpc>
              <a:buFont typeface="Arial"/>
              <a:buChar char="•"/>
              <a:tabLst>
                <a:tab pos="698500" algn="l"/>
              </a:tabLst>
            </a:pPr>
            <a:r>
              <a:rPr sz="2200" dirty="0">
                <a:latin typeface="Calibri"/>
                <a:cs typeface="Calibri"/>
              </a:rPr>
              <a:t>int</a:t>
            </a:r>
            <a:r>
              <a:rPr sz="2200" spc="-40" dirty="0">
                <a:latin typeface="Calibri"/>
                <a:cs typeface="Calibri"/>
              </a:rPr>
              <a:t> </a:t>
            </a:r>
            <a:r>
              <a:rPr sz="2200" b="1" dirty="0">
                <a:latin typeface="Calibri"/>
                <a:cs typeface="Calibri"/>
              </a:rPr>
              <a:t>pipe</a:t>
            </a:r>
            <a:r>
              <a:rPr sz="2200" b="1" spc="-40" dirty="0">
                <a:latin typeface="Calibri"/>
                <a:cs typeface="Calibri"/>
              </a:rPr>
              <a:t> </a:t>
            </a:r>
            <a:r>
              <a:rPr sz="2200" dirty="0">
                <a:latin typeface="Calibri"/>
                <a:cs typeface="Calibri"/>
              </a:rPr>
              <a:t>(int*</a:t>
            </a:r>
            <a:r>
              <a:rPr sz="2200" spc="-30" dirty="0">
                <a:latin typeface="Calibri"/>
                <a:cs typeface="Calibri"/>
              </a:rPr>
              <a:t> </a:t>
            </a:r>
            <a:r>
              <a:rPr sz="2200" spc="-10" dirty="0">
                <a:latin typeface="Calibri"/>
                <a:cs typeface="Calibri"/>
              </a:rPr>
              <a:t>filedes);</a:t>
            </a:r>
            <a:endParaRPr sz="2200">
              <a:latin typeface="Calibri"/>
              <a:cs typeface="Calibri"/>
            </a:endParaRPr>
          </a:p>
          <a:p>
            <a:pPr marL="698500" lvl="1" indent="-228600">
              <a:lnSpc>
                <a:spcPts val="2620"/>
              </a:lnSpc>
              <a:buFont typeface="Arial"/>
              <a:buChar char="•"/>
              <a:tabLst>
                <a:tab pos="698500" algn="l"/>
              </a:tabLst>
            </a:pPr>
            <a:r>
              <a:rPr sz="2200" spc="-10" dirty="0">
                <a:latin typeface="Calibri"/>
                <a:cs typeface="Calibri"/>
              </a:rPr>
              <a:t>Two</a:t>
            </a:r>
            <a:r>
              <a:rPr sz="2200" spc="-45" dirty="0">
                <a:latin typeface="Calibri"/>
                <a:cs typeface="Calibri"/>
              </a:rPr>
              <a:t> </a:t>
            </a:r>
            <a:r>
              <a:rPr sz="2200" dirty="0">
                <a:latin typeface="Calibri"/>
                <a:cs typeface="Calibri"/>
              </a:rPr>
              <a:t>file</a:t>
            </a:r>
            <a:r>
              <a:rPr sz="2200" spc="-65" dirty="0">
                <a:latin typeface="Calibri"/>
                <a:cs typeface="Calibri"/>
              </a:rPr>
              <a:t> </a:t>
            </a:r>
            <a:r>
              <a:rPr sz="2200" spc="-10" dirty="0">
                <a:latin typeface="Calibri"/>
                <a:cs typeface="Calibri"/>
              </a:rPr>
              <a:t>descriptors</a:t>
            </a:r>
            <a:r>
              <a:rPr sz="2200" spc="-65" dirty="0">
                <a:latin typeface="Calibri"/>
                <a:cs typeface="Calibri"/>
              </a:rPr>
              <a:t> </a:t>
            </a:r>
            <a:r>
              <a:rPr sz="2200" dirty="0">
                <a:latin typeface="Calibri"/>
                <a:cs typeface="Calibri"/>
              </a:rPr>
              <a:t>are</a:t>
            </a:r>
            <a:r>
              <a:rPr sz="2200" spc="-70" dirty="0">
                <a:latin typeface="Calibri"/>
                <a:cs typeface="Calibri"/>
              </a:rPr>
              <a:t> </a:t>
            </a:r>
            <a:r>
              <a:rPr sz="2200" spc="-10" dirty="0">
                <a:latin typeface="Calibri"/>
                <a:cs typeface="Calibri"/>
              </a:rPr>
              <a:t>returned</a:t>
            </a:r>
            <a:endParaRPr sz="2200">
              <a:latin typeface="Calibri"/>
              <a:cs typeface="Calibri"/>
            </a:endParaRPr>
          </a:p>
          <a:p>
            <a:pPr marL="241300" indent="-228600">
              <a:lnSpc>
                <a:spcPct val="100000"/>
              </a:lnSpc>
              <a:spcBef>
                <a:spcPts val="365"/>
              </a:spcBef>
              <a:buFont typeface="Arial"/>
              <a:buChar char="•"/>
              <a:tabLst>
                <a:tab pos="241300" algn="l"/>
              </a:tabLst>
            </a:pPr>
            <a:r>
              <a:rPr sz="2600" b="1" dirty="0">
                <a:solidFill>
                  <a:srgbClr val="FF0000"/>
                </a:solidFill>
                <a:latin typeface="Calibri"/>
                <a:cs typeface="Calibri"/>
              </a:rPr>
              <a:t>filedes[0]</a:t>
            </a:r>
            <a:r>
              <a:rPr sz="2600" b="1" spc="-20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600" dirty="0">
                <a:latin typeface="Calibri"/>
                <a:cs typeface="Calibri"/>
              </a:rPr>
              <a:t>is</a:t>
            </a:r>
            <a:r>
              <a:rPr sz="2600" spc="-40" dirty="0">
                <a:latin typeface="Calibri"/>
                <a:cs typeface="Calibri"/>
              </a:rPr>
              <a:t> </a:t>
            </a:r>
            <a:r>
              <a:rPr sz="2600" dirty="0">
                <a:latin typeface="Calibri"/>
                <a:cs typeface="Calibri"/>
              </a:rPr>
              <a:t>open</a:t>
            </a:r>
            <a:r>
              <a:rPr sz="2600" spc="-50" dirty="0">
                <a:latin typeface="Calibri"/>
                <a:cs typeface="Calibri"/>
              </a:rPr>
              <a:t> </a:t>
            </a:r>
            <a:r>
              <a:rPr sz="2600" dirty="0">
                <a:latin typeface="Calibri"/>
                <a:cs typeface="Calibri"/>
              </a:rPr>
              <a:t>for</a:t>
            </a:r>
            <a:r>
              <a:rPr sz="2600" spc="-30" dirty="0">
                <a:latin typeface="Calibri"/>
                <a:cs typeface="Calibri"/>
              </a:rPr>
              <a:t> </a:t>
            </a:r>
            <a:r>
              <a:rPr sz="2600" spc="-10" dirty="0">
                <a:latin typeface="Calibri"/>
                <a:cs typeface="Calibri"/>
              </a:rPr>
              <a:t>reading</a:t>
            </a:r>
            <a:endParaRPr sz="2600">
              <a:latin typeface="Calibri"/>
              <a:cs typeface="Calibri"/>
            </a:endParaRPr>
          </a:p>
          <a:p>
            <a:pPr marL="241300" indent="-228600">
              <a:lnSpc>
                <a:spcPct val="100000"/>
              </a:lnSpc>
              <a:spcBef>
                <a:spcPts val="375"/>
              </a:spcBef>
              <a:buFont typeface="Arial"/>
              <a:buChar char="•"/>
              <a:tabLst>
                <a:tab pos="241300" algn="l"/>
              </a:tabLst>
            </a:pPr>
            <a:r>
              <a:rPr sz="2600" b="1" dirty="0">
                <a:solidFill>
                  <a:srgbClr val="FF0000"/>
                </a:solidFill>
                <a:latin typeface="Calibri"/>
                <a:cs typeface="Calibri"/>
              </a:rPr>
              <a:t>filedes[1]</a:t>
            </a:r>
            <a:r>
              <a:rPr sz="2600" b="1" spc="-50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600" dirty="0">
                <a:latin typeface="Calibri"/>
                <a:cs typeface="Calibri"/>
              </a:rPr>
              <a:t>is</a:t>
            </a:r>
            <a:r>
              <a:rPr sz="2600" spc="-65" dirty="0">
                <a:latin typeface="Calibri"/>
                <a:cs typeface="Calibri"/>
              </a:rPr>
              <a:t> </a:t>
            </a:r>
            <a:r>
              <a:rPr sz="2600" dirty="0">
                <a:latin typeface="Calibri"/>
                <a:cs typeface="Calibri"/>
              </a:rPr>
              <a:t>open</a:t>
            </a:r>
            <a:r>
              <a:rPr sz="2600" spc="-70" dirty="0">
                <a:latin typeface="Calibri"/>
                <a:cs typeface="Calibri"/>
              </a:rPr>
              <a:t> </a:t>
            </a:r>
            <a:r>
              <a:rPr sz="2600" dirty="0">
                <a:latin typeface="Calibri"/>
                <a:cs typeface="Calibri"/>
              </a:rPr>
              <a:t>for</a:t>
            </a:r>
            <a:r>
              <a:rPr sz="2600" spc="-50" dirty="0">
                <a:latin typeface="Calibri"/>
                <a:cs typeface="Calibri"/>
              </a:rPr>
              <a:t> </a:t>
            </a:r>
            <a:r>
              <a:rPr sz="2600" spc="-10" dirty="0">
                <a:latin typeface="Calibri"/>
                <a:cs typeface="Calibri"/>
              </a:rPr>
              <a:t>writing</a:t>
            </a:r>
            <a:endParaRPr sz="2600">
              <a:latin typeface="Calibri"/>
              <a:cs typeface="Calibri"/>
            </a:endParaRPr>
          </a:p>
          <a:p>
            <a:pPr marL="241300" indent="-228600">
              <a:lnSpc>
                <a:spcPct val="100000"/>
              </a:lnSpc>
              <a:spcBef>
                <a:spcPts val="375"/>
              </a:spcBef>
              <a:buFont typeface="Arial"/>
              <a:buChar char="•"/>
              <a:tabLst>
                <a:tab pos="241300" algn="l"/>
              </a:tabLst>
            </a:pPr>
            <a:r>
              <a:rPr sz="2600" spc="-10" dirty="0">
                <a:latin typeface="Calibri"/>
                <a:cs typeface="Calibri"/>
              </a:rPr>
              <a:t>Typical</a:t>
            </a:r>
            <a:r>
              <a:rPr sz="2600" spc="-50" dirty="0">
                <a:latin typeface="Calibri"/>
                <a:cs typeface="Calibri"/>
              </a:rPr>
              <a:t> </a:t>
            </a:r>
            <a:r>
              <a:rPr sz="2600" dirty="0">
                <a:latin typeface="Calibri"/>
                <a:cs typeface="Calibri"/>
              </a:rPr>
              <a:t>size</a:t>
            </a:r>
            <a:r>
              <a:rPr sz="2600" spc="-65" dirty="0">
                <a:latin typeface="Calibri"/>
                <a:cs typeface="Calibri"/>
              </a:rPr>
              <a:t> </a:t>
            </a:r>
            <a:r>
              <a:rPr sz="2600" dirty="0">
                <a:latin typeface="Calibri"/>
                <a:cs typeface="Calibri"/>
              </a:rPr>
              <a:t>is</a:t>
            </a:r>
            <a:r>
              <a:rPr sz="2600" spc="-65" dirty="0">
                <a:latin typeface="Calibri"/>
                <a:cs typeface="Calibri"/>
              </a:rPr>
              <a:t> </a:t>
            </a:r>
            <a:r>
              <a:rPr sz="2600" b="1" dirty="0">
                <a:latin typeface="Calibri"/>
                <a:cs typeface="Calibri"/>
              </a:rPr>
              <a:t>512</a:t>
            </a:r>
            <a:r>
              <a:rPr sz="2600" b="1" spc="-60" dirty="0">
                <a:latin typeface="Calibri"/>
                <a:cs typeface="Calibri"/>
              </a:rPr>
              <a:t> </a:t>
            </a:r>
            <a:r>
              <a:rPr sz="2600" b="1" dirty="0">
                <a:latin typeface="Calibri"/>
                <a:cs typeface="Calibri"/>
              </a:rPr>
              <a:t>bytes</a:t>
            </a:r>
            <a:r>
              <a:rPr sz="2600" b="1" spc="-25" dirty="0">
                <a:latin typeface="Calibri"/>
                <a:cs typeface="Calibri"/>
              </a:rPr>
              <a:t> </a:t>
            </a:r>
            <a:r>
              <a:rPr sz="2600" dirty="0">
                <a:latin typeface="Calibri"/>
                <a:cs typeface="Calibri"/>
              </a:rPr>
              <a:t>(Minimum</a:t>
            </a:r>
            <a:r>
              <a:rPr sz="2600" spc="-65" dirty="0">
                <a:latin typeface="Calibri"/>
                <a:cs typeface="Calibri"/>
              </a:rPr>
              <a:t> </a:t>
            </a:r>
            <a:r>
              <a:rPr sz="2600" dirty="0">
                <a:latin typeface="Calibri"/>
                <a:cs typeface="Calibri"/>
              </a:rPr>
              <a:t>limit</a:t>
            </a:r>
            <a:r>
              <a:rPr sz="2600" spc="-40" dirty="0">
                <a:latin typeface="Calibri"/>
                <a:cs typeface="Calibri"/>
              </a:rPr>
              <a:t> </a:t>
            </a:r>
            <a:r>
              <a:rPr sz="2600" dirty="0">
                <a:latin typeface="Calibri"/>
                <a:cs typeface="Calibri"/>
              </a:rPr>
              <a:t>defined</a:t>
            </a:r>
            <a:r>
              <a:rPr sz="2600" spc="-80" dirty="0">
                <a:latin typeface="Calibri"/>
                <a:cs typeface="Calibri"/>
              </a:rPr>
              <a:t> </a:t>
            </a:r>
            <a:r>
              <a:rPr sz="2600" dirty="0">
                <a:latin typeface="Calibri"/>
                <a:cs typeface="Calibri"/>
              </a:rPr>
              <a:t>by</a:t>
            </a:r>
            <a:r>
              <a:rPr sz="2600" spc="-55" dirty="0">
                <a:latin typeface="Calibri"/>
                <a:cs typeface="Calibri"/>
              </a:rPr>
              <a:t> </a:t>
            </a:r>
            <a:r>
              <a:rPr sz="2600" spc="-10" dirty="0">
                <a:latin typeface="Calibri"/>
                <a:cs typeface="Calibri"/>
              </a:rPr>
              <a:t>POSIX)</a:t>
            </a:r>
            <a:endParaRPr sz="260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028428" y="5693979"/>
            <a:ext cx="1216152" cy="1164018"/>
          </a:xfrm>
          <a:prstGeom prst="rect">
            <a:avLst/>
          </a:prstGeom>
        </p:spPr>
      </p:pic>
      <p:sp>
        <p:nvSpPr>
          <p:cNvPr id="3" name="object 3" descr="$PPTXTitl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ts val="5015"/>
              </a:lnSpc>
              <a:spcBef>
                <a:spcPts val="105"/>
              </a:spcBef>
            </a:pPr>
            <a:r>
              <a:rPr spc="-20" dirty="0"/>
              <a:t>Pipe</a:t>
            </a:r>
          </a:p>
          <a:p>
            <a:pPr marL="12700">
              <a:lnSpc>
                <a:spcPts val="5015"/>
              </a:lnSpc>
            </a:pPr>
            <a:r>
              <a:rPr dirty="0"/>
              <a:t>(Single</a:t>
            </a:r>
            <a:r>
              <a:rPr spc="-30" dirty="0"/>
              <a:t> </a:t>
            </a:r>
            <a:r>
              <a:rPr spc="-10" dirty="0"/>
              <a:t>Process)</a:t>
            </a:r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524250" y="1594573"/>
            <a:ext cx="5143500" cy="4486275"/>
          </a:xfrm>
          <a:prstGeom prst="rect">
            <a:avLst/>
          </a:prstGeom>
        </p:spPr>
      </p:pic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880"/>
              </a:lnSpc>
              <a:tabLst>
                <a:tab pos="3225165" algn="l"/>
              </a:tabLst>
            </a:pPr>
            <a:r>
              <a:rPr spc="-105" dirty="0"/>
              <a:t>Y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25" dirty="0"/>
              <a:t>d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55" dirty="0"/>
              <a:t> </a:t>
            </a:r>
            <a:r>
              <a:rPr spc="90" dirty="0"/>
              <a:t>z</a:t>
            </a:r>
            <a:r>
              <a:rPr spc="25" dirty="0"/>
              <a:t>  </a:t>
            </a:r>
            <a:r>
              <a:rPr spc="-215" dirty="0"/>
              <a:t>T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45" dirty="0"/>
              <a:t> </a:t>
            </a:r>
            <a:r>
              <a:rPr spc="-125" dirty="0"/>
              <a:t>k</a:t>
            </a:r>
            <a:r>
              <a:rPr spc="-145" dirty="0"/>
              <a:t> </a:t>
            </a:r>
            <a:r>
              <a:rPr spc="-180" dirty="0"/>
              <a:t>n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dirty="0"/>
              <a:t>k</a:t>
            </a:r>
            <a:r>
              <a:rPr spc="25" dirty="0"/>
              <a:t>  </a:t>
            </a:r>
            <a:r>
              <a:rPr dirty="0"/>
              <a:t>Ü</a:t>
            </a:r>
            <a:r>
              <a:rPr spc="-135" dirty="0"/>
              <a:t> </a:t>
            </a:r>
            <a:r>
              <a:rPr spc="-180" dirty="0"/>
              <a:t>n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25" dirty="0"/>
              <a:t>v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70" dirty="0"/>
              <a:t>r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75" dirty="0"/>
              <a:t>t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50" dirty="0"/>
              <a:t>i</a:t>
            </a:r>
            <a:r>
              <a:rPr dirty="0"/>
              <a:t>	-</a:t>
            </a:r>
            <a:r>
              <a:rPr spc="340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95" dirty="0"/>
              <a:t>g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spc="-95" dirty="0"/>
              <a:t>y</a:t>
            </a:r>
            <a:r>
              <a:rPr spc="-14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dirty="0"/>
              <a:t>r</a:t>
            </a:r>
            <a:r>
              <a:rPr spc="480" dirty="0"/>
              <a:t> </a:t>
            </a:r>
            <a:r>
              <a:rPr spc="-105" dirty="0"/>
              <a:t>M</a:t>
            </a:r>
            <a:r>
              <a:rPr spc="-145" dirty="0"/>
              <a:t> </a:t>
            </a:r>
            <a:r>
              <a:rPr spc="-180" dirty="0"/>
              <a:t>ü</a:t>
            </a:r>
            <a:r>
              <a:rPr spc="-145" dirty="0"/>
              <a:t> </a:t>
            </a:r>
            <a:r>
              <a:rPr spc="-210" dirty="0"/>
              <a:t>h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80" dirty="0"/>
              <a:t>n</a:t>
            </a:r>
            <a:r>
              <a:rPr spc="-165" dirty="0"/>
              <a:t> </a:t>
            </a:r>
            <a:r>
              <a:rPr spc="-125" dirty="0"/>
              <a:t>d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95" dirty="0"/>
              <a:t>ğ</a:t>
            </a:r>
            <a:r>
              <a:rPr spc="-145" dirty="0"/>
              <a:t> </a:t>
            </a:r>
            <a:r>
              <a:rPr dirty="0"/>
              <a:t>i</a:t>
            </a:r>
            <a:r>
              <a:rPr spc="495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195" dirty="0"/>
              <a:t>ö</a:t>
            </a:r>
            <a:r>
              <a:rPr spc="-14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80" dirty="0"/>
              <a:t>ü</a:t>
            </a:r>
            <a:r>
              <a:rPr spc="-155" dirty="0"/>
              <a:t> </a:t>
            </a:r>
            <a:r>
              <a:rPr spc="-295" dirty="0"/>
              <a:t>m</a:t>
            </a:r>
            <a:r>
              <a:rPr spc="-155" dirty="0"/>
              <a:t> </a:t>
            </a:r>
            <a:r>
              <a:rPr spc="-50" dirty="0"/>
              <a:t>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028428" y="5693979"/>
            <a:ext cx="1216152" cy="1164018"/>
          </a:xfrm>
          <a:prstGeom prst="rect">
            <a:avLst/>
          </a:prstGeom>
        </p:spPr>
      </p:pic>
      <p:sp>
        <p:nvSpPr>
          <p:cNvPr id="3" name="object 3" descr="$PPTXTitl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ts val="5015"/>
              </a:lnSpc>
              <a:spcBef>
                <a:spcPts val="105"/>
              </a:spcBef>
            </a:pPr>
            <a:r>
              <a:rPr spc="-20" dirty="0"/>
              <a:t>Pipe</a:t>
            </a:r>
          </a:p>
          <a:p>
            <a:pPr marL="12700">
              <a:lnSpc>
                <a:spcPts val="5015"/>
              </a:lnSpc>
            </a:pPr>
            <a:r>
              <a:rPr spc="-20" dirty="0"/>
              <a:t>(Two</a:t>
            </a:r>
            <a:r>
              <a:rPr spc="-225" dirty="0"/>
              <a:t> </a:t>
            </a:r>
            <a:r>
              <a:rPr spc="-10" dirty="0"/>
              <a:t>Process)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5065014" y="5378602"/>
            <a:ext cx="2063114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dirty="0">
                <a:solidFill>
                  <a:srgbClr val="FF0000"/>
                </a:solidFill>
                <a:latin typeface="Calibri"/>
                <a:cs typeface="Calibri"/>
              </a:rPr>
              <a:t>Just</a:t>
            </a:r>
            <a:r>
              <a:rPr sz="2800" b="1" spc="-75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FF0000"/>
                </a:solidFill>
                <a:latin typeface="Calibri"/>
                <a:cs typeface="Calibri"/>
              </a:rPr>
              <a:t>after</a:t>
            </a:r>
            <a:r>
              <a:rPr sz="2800" b="1" spc="-75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800" b="1" spc="-20" dirty="0">
                <a:solidFill>
                  <a:srgbClr val="FF0000"/>
                </a:solidFill>
                <a:latin typeface="Calibri"/>
                <a:cs typeface="Calibri"/>
              </a:rPr>
              <a:t>fork</a:t>
            </a:r>
            <a:endParaRPr sz="2800">
              <a:latin typeface="Calibri"/>
              <a:cs typeface="Calibri"/>
            </a:endParaRPr>
          </a:p>
        </p:txBody>
      </p:sp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27070" y="1981200"/>
            <a:ext cx="5612130" cy="2971800"/>
          </a:xfrm>
          <a:prstGeom prst="rect">
            <a:avLst/>
          </a:prstGeom>
        </p:spPr>
      </p:pic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880"/>
              </a:lnSpc>
              <a:tabLst>
                <a:tab pos="3225165" algn="l"/>
              </a:tabLst>
            </a:pPr>
            <a:r>
              <a:rPr spc="-105" dirty="0"/>
              <a:t>Y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25" dirty="0"/>
              <a:t>d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55" dirty="0"/>
              <a:t> </a:t>
            </a:r>
            <a:r>
              <a:rPr spc="90" dirty="0"/>
              <a:t>z</a:t>
            </a:r>
            <a:r>
              <a:rPr spc="25" dirty="0"/>
              <a:t>  </a:t>
            </a:r>
            <a:r>
              <a:rPr spc="-215" dirty="0"/>
              <a:t>T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45" dirty="0"/>
              <a:t> </a:t>
            </a:r>
            <a:r>
              <a:rPr spc="-125" dirty="0"/>
              <a:t>k</a:t>
            </a:r>
            <a:r>
              <a:rPr spc="-145" dirty="0"/>
              <a:t> </a:t>
            </a:r>
            <a:r>
              <a:rPr spc="-180" dirty="0"/>
              <a:t>n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dirty="0"/>
              <a:t>k</a:t>
            </a:r>
            <a:r>
              <a:rPr spc="25" dirty="0"/>
              <a:t>  </a:t>
            </a:r>
            <a:r>
              <a:rPr dirty="0"/>
              <a:t>Ü</a:t>
            </a:r>
            <a:r>
              <a:rPr spc="-135" dirty="0"/>
              <a:t> </a:t>
            </a:r>
            <a:r>
              <a:rPr spc="-180" dirty="0"/>
              <a:t>n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25" dirty="0"/>
              <a:t>v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70" dirty="0"/>
              <a:t>r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75" dirty="0"/>
              <a:t>t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50" dirty="0"/>
              <a:t>i</a:t>
            </a:r>
            <a:r>
              <a:rPr dirty="0"/>
              <a:t>	-</a:t>
            </a:r>
            <a:r>
              <a:rPr spc="340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95" dirty="0"/>
              <a:t>g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spc="-95" dirty="0"/>
              <a:t>y</a:t>
            </a:r>
            <a:r>
              <a:rPr spc="-14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dirty="0"/>
              <a:t>r</a:t>
            </a:r>
            <a:r>
              <a:rPr spc="480" dirty="0"/>
              <a:t> </a:t>
            </a:r>
            <a:r>
              <a:rPr spc="-105" dirty="0"/>
              <a:t>M</a:t>
            </a:r>
            <a:r>
              <a:rPr spc="-145" dirty="0"/>
              <a:t> </a:t>
            </a:r>
            <a:r>
              <a:rPr spc="-180" dirty="0"/>
              <a:t>ü</a:t>
            </a:r>
            <a:r>
              <a:rPr spc="-145" dirty="0"/>
              <a:t> </a:t>
            </a:r>
            <a:r>
              <a:rPr spc="-210" dirty="0"/>
              <a:t>h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80" dirty="0"/>
              <a:t>n</a:t>
            </a:r>
            <a:r>
              <a:rPr spc="-165" dirty="0"/>
              <a:t> </a:t>
            </a:r>
            <a:r>
              <a:rPr spc="-125" dirty="0"/>
              <a:t>d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95" dirty="0"/>
              <a:t>ğ</a:t>
            </a:r>
            <a:r>
              <a:rPr spc="-145" dirty="0"/>
              <a:t> </a:t>
            </a:r>
            <a:r>
              <a:rPr dirty="0"/>
              <a:t>i</a:t>
            </a:r>
            <a:r>
              <a:rPr spc="495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195" dirty="0"/>
              <a:t>ö</a:t>
            </a:r>
            <a:r>
              <a:rPr spc="-14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80" dirty="0"/>
              <a:t>ü</a:t>
            </a:r>
            <a:r>
              <a:rPr spc="-155" dirty="0"/>
              <a:t> </a:t>
            </a:r>
            <a:r>
              <a:rPr spc="-295" dirty="0"/>
              <a:t>m</a:t>
            </a:r>
            <a:r>
              <a:rPr spc="-155" dirty="0"/>
              <a:t> </a:t>
            </a:r>
            <a:r>
              <a:rPr spc="-50" dirty="0"/>
              <a:t>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028428" y="5693979"/>
            <a:ext cx="1216152" cy="1164018"/>
          </a:xfrm>
          <a:prstGeom prst="rect">
            <a:avLst/>
          </a:prstGeom>
        </p:spPr>
      </p:pic>
      <p:sp>
        <p:nvSpPr>
          <p:cNvPr id="3" name="object 3" descr="$PPTXTitl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ts val="5015"/>
              </a:lnSpc>
              <a:spcBef>
                <a:spcPts val="105"/>
              </a:spcBef>
            </a:pPr>
            <a:r>
              <a:rPr spc="-20" dirty="0"/>
              <a:t>Pipe</a:t>
            </a:r>
          </a:p>
          <a:p>
            <a:pPr marL="12700">
              <a:lnSpc>
                <a:spcPts val="5015"/>
              </a:lnSpc>
            </a:pPr>
            <a:r>
              <a:rPr spc="-20" dirty="0"/>
              <a:t>(Two</a:t>
            </a:r>
            <a:r>
              <a:rPr spc="-225" dirty="0"/>
              <a:t> </a:t>
            </a:r>
            <a:r>
              <a:rPr spc="-10" dirty="0"/>
              <a:t>Process)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7156831" y="1949323"/>
            <a:ext cx="2853055" cy="2284730"/>
          </a:xfrm>
          <a:prstGeom prst="rect">
            <a:avLst/>
          </a:prstGeom>
        </p:spPr>
        <p:txBody>
          <a:bodyPr vert="horz" wrap="square" lIns="0" tIns="60960" rIns="0" bIns="0" rtlCol="0">
            <a:spAutoFit/>
          </a:bodyPr>
          <a:lstStyle/>
          <a:p>
            <a:pPr marL="240029" marR="83820" indent="-227329">
              <a:lnSpc>
                <a:spcPts val="3020"/>
              </a:lnSpc>
              <a:spcBef>
                <a:spcPts val="480"/>
              </a:spcBef>
              <a:buFont typeface="Arial"/>
              <a:buChar char="•"/>
              <a:tabLst>
                <a:tab pos="241300" algn="l"/>
              </a:tabLst>
            </a:pPr>
            <a:r>
              <a:rPr sz="2800" spc="-10" dirty="0">
                <a:latin typeface="Calibri"/>
                <a:cs typeface="Calibri"/>
              </a:rPr>
              <a:t>Parent</a:t>
            </a:r>
            <a:r>
              <a:rPr sz="2800" spc="-10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opens</a:t>
            </a:r>
            <a:r>
              <a:rPr sz="2800" spc="-95" dirty="0">
                <a:latin typeface="Calibri"/>
                <a:cs typeface="Calibri"/>
              </a:rPr>
              <a:t> </a:t>
            </a:r>
            <a:r>
              <a:rPr sz="2800" spc="-20" dirty="0">
                <a:latin typeface="Calibri"/>
                <a:cs typeface="Calibri"/>
              </a:rPr>
              <a:t>file, 	</a:t>
            </a:r>
            <a:r>
              <a:rPr sz="2800" dirty="0">
                <a:latin typeface="Calibri"/>
                <a:cs typeface="Calibri"/>
              </a:rPr>
              <a:t>child</a:t>
            </a:r>
            <a:r>
              <a:rPr sz="2800" spc="-7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reads</a:t>
            </a:r>
            <a:r>
              <a:rPr sz="2800" spc="-90" dirty="0">
                <a:latin typeface="Calibri"/>
                <a:cs typeface="Calibri"/>
              </a:rPr>
              <a:t> </a:t>
            </a:r>
            <a:r>
              <a:rPr sz="2800" spc="-20" dirty="0">
                <a:latin typeface="Calibri"/>
                <a:cs typeface="Calibri"/>
              </a:rPr>
              <a:t>file</a:t>
            </a:r>
            <a:endParaRPr sz="2800">
              <a:latin typeface="Calibri"/>
              <a:cs typeface="Calibri"/>
            </a:endParaRPr>
          </a:p>
          <a:p>
            <a:pPr marL="697230" lvl="1" indent="-227329">
              <a:lnSpc>
                <a:spcPts val="2735"/>
              </a:lnSpc>
              <a:spcBef>
                <a:spcPts val="200"/>
              </a:spcBef>
              <a:buFont typeface="Arial"/>
              <a:buChar char="•"/>
              <a:tabLst>
                <a:tab pos="697230" algn="l"/>
              </a:tabLst>
            </a:pPr>
            <a:r>
              <a:rPr sz="2400" dirty="0">
                <a:latin typeface="Calibri"/>
                <a:cs typeface="Calibri"/>
              </a:rPr>
              <a:t>parent</a:t>
            </a:r>
            <a:r>
              <a:rPr sz="2400" spc="-90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closes</a:t>
            </a:r>
            <a:endParaRPr sz="2400">
              <a:latin typeface="Calibri"/>
              <a:cs typeface="Calibri"/>
            </a:endParaRPr>
          </a:p>
          <a:p>
            <a:pPr marL="698500">
              <a:lnSpc>
                <a:spcPts val="2735"/>
              </a:lnSpc>
            </a:pPr>
            <a:r>
              <a:rPr sz="2400" b="1" dirty="0">
                <a:solidFill>
                  <a:srgbClr val="FF0000"/>
                </a:solidFill>
                <a:latin typeface="Calibri"/>
                <a:cs typeface="Calibri"/>
              </a:rPr>
              <a:t>read</a:t>
            </a:r>
            <a:r>
              <a:rPr sz="2400" b="1" spc="-55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end</a:t>
            </a:r>
            <a:r>
              <a:rPr sz="2400" spc="-4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of</a:t>
            </a:r>
            <a:r>
              <a:rPr sz="2400" spc="-45" dirty="0">
                <a:latin typeface="Calibri"/>
                <a:cs typeface="Calibri"/>
              </a:rPr>
              <a:t> </a:t>
            </a:r>
            <a:r>
              <a:rPr sz="2400" spc="-20" dirty="0">
                <a:latin typeface="Calibri"/>
                <a:cs typeface="Calibri"/>
              </a:rPr>
              <a:t>pipe</a:t>
            </a:r>
            <a:endParaRPr sz="2400">
              <a:latin typeface="Calibri"/>
              <a:cs typeface="Calibri"/>
            </a:endParaRPr>
          </a:p>
          <a:p>
            <a:pPr marL="697230" lvl="1" indent="-227329">
              <a:lnSpc>
                <a:spcPts val="2735"/>
              </a:lnSpc>
              <a:spcBef>
                <a:spcPts val="219"/>
              </a:spcBef>
              <a:buFont typeface="Arial"/>
              <a:buChar char="•"/>
              <a:tabLst>
                <a:tab pos="697230" algn="l"/>
              </a:tabLst>
            </a:pPr>
            <a:r>
              <a:rPr sz="2400" dirty="0">
                <a:latin typeface="Calibri"/>
                <a:cs typeface="Calibri"/>
              </a:rPr>
              <a:t>child</a:t>
            </a:r>
            <a:r>
              <a:rPr sz="2400" spc="-4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closes</a:t>
            </a:r>
            <a:r>
              <a:rPr sz="2400" spc="-15" dirty="0">
                <a:latin typeface="Calibri"/>
                <a:cs typeface="Calibri"/>
              </a:rPr>
              <a:t> </a:t>
            </a:r>
            <a:r>
              <a:rPr sz="2400" b="1" spc="-10" dirty="0">
                <a:solidFill>
                  <a:srgbClr val="FF0000"/>
                </a:solidFill>
                <a:latin typeface="Calibri"/>
                <a:cs typeface="Calibri"/>
              </a:rPr>
              <a:t>write</a:t>
            </a:r>
            <a:endParaRPr sz="2400">
              <a:latin typeface="Calibri"/>
              <a:cs typeface="Calibri"/>
            </a:endParaRPr>
          </a:p>
          <a:p>
            <a:pPr marL="698500">
              <a:lnSpc>
                <a:spcPts val="2735"/>
              </a:lnSpc>
            </a:pPr>
            <a:r>
              <a:rPr sz="2400" dirty="0">
                <a:latin typeface="Calibri"/>
                <a:cs typeface="Calibri"/>
              </a:rPr>
              <a:t>end</a:t>
            </a:r>
            <a:r>
              <a:rPr sz="2400" spc="-4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of</a:t>
            </a:r>
            <a:r>
              <a:rPr sz="2400" spc="-30" dirty="0">
                <a:latin typeface="Calibri"/>
                <a:cs typeface="Calibri"/>
              </a:rPr>
              <a:t> </a:t>
            </a:r>
            <a:r>
              <a:rPr sz="2400" spc="-20" dirty="0">
                <a:latin typeface="Calibri"/>
                <a:cs typeface="Calibri"/>
              </a:rPr>
              <a:t>pipe</a:t>
            </a:r>
            <a:endParaRPr sz="2400">
              <a:latin typeface="Calibri"/>
              <a:cs typeface="Calibri"/>
            </a:endParaRPr>
          </a:p>
        </p:txBody>
      </p:sp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133600" y="1752600"/>
            <a:ext cx="4943475" cy="3300348"/>
          </a:xfrm>
          <a:prstGeom prst="rect">
            <a:avLst/>
          </a:prstGeom>
        </p:spPr>
      </p:pic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880"/>
              </a:lnSpc>
              <a:tabLst>
                <a:tab pos="3225165" algn="l"/>
              </a:tabLst>
            </a:pPr>
            <a:r>
              <a:rPr spc="-105" dirty="0"/>
              <a:t>Y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25" dirty="0"/>
              <a:t>d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55" dirty="0"/>
              <a:t> </a:t>
            </a:r>
            <a:r>
              <a:rPr spc="90" dirty="0"/>
              <a:t>z</a:t>
            </a:r>
            <a:r>
              <a:rPr spc="25" dirty="0"/>
              <a:t>  </a:t>
            </a:r>
            <a:r>
              <a:rPr spc="-215" dirty="0"/>
              <a:t>T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45" dirty="0"/>
              <a:t> </a:t>
            </a:r>
            <a:r>
              <a:rPr spc="-125" dirty="0"/>
              <a:t>k</a:t>
            </a:r>
            <a:r>
              <a:rPr spc="-145" dirty="0"/>
              <a:t> </a:t>
            </a:r>
            <a:r>
              <a:rPr spc="-180" dirty="0"/>
              <a:t>n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dirty="0"/>
              <a:t>k</a:t>
            </a:r>
            <a:r>
              <a:rPr spc="25" dirty="0"/>
              <a:t>  </a:t>
            </a:r>
            <a:r>
              <a:rPr dirty="0"/>
              <a:t>Ü</a:t>
            </a:r>
            <a:r>
              <a:rPr spc="-135" dirty="0"/>
              <a:t> </a:t>
            </a:r>
            <a:r>
              <a:rPr spc="-180" dirty="0"/>
              <a:t>n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25" dirty="0"/>
              <a:t>v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70" dirty="0"/>
              <a:t>r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75" dirty="0"/>
              <a:t>t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50" dirty="0"/>
              <a:t>i</a:t>
            </a:r>
            <a:r>
              <a:rPr dirty="0"/>
              <a:t>	-</a:t>
            </a:r>
            <a:r>
              <a:rPr spc="340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95" dirty="0"/>
              <a:t>g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spc="-95" dirty="0"/>
              <a:t>y</a:t>
            </a:r>
            <a:r>
              <a:rPr spc="-14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dirty="0"/>
              <a:t>r</a:t>
            </a:r>
            <a:r>
              <a:rPr spc="480" dirty="0"/>
              <a:t> </a:t>
            </a:r>
            <a:r>
              <a:rPr spc="-105" dirty="0"/>
              <a:t>M</a:t>
            </a:r>
            <a:r>
              <a:rPr spc="-145" dirty="0"/>
              <a:t> </a:t>
            </a:r>
            <a:r>
              <a:rPr spc="-180" dirty="0"/>
              <a:t>ü</a:t>
            </a:r>
            <a:r>
              <a:rPr spc="-145" dirty="0"/>
              <a:t> </a:t>
            </a:r>
            <a:r>
              <a:rPr spc="-210" dirty="0"/>
              <a:t>h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80" dirty="0"/>
              <a:t>n</a:t>
            </a:r>
            <a:r>
              <a:rPr spc="-165" dirty="0"/>
              <a:t> </a:t>
            </a:r>
            <a:r>
              <a:rPr spc="-125" dirty="0"/>
              <a:t>d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95" dirty="0"/>
              <a:t>ğ</a:t>
            </a:r>
            <a:r>
              <a:rPr spc="-145" dirty="0"/>
              <a:t> </a:t>
            </a:r>
            <a:r>
              <a:rPr dirty="0"/>
              <a:t>i</a:t>
            </a:r>
            <a:r>
              <a:rPr spc="495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195" dirty="0"/>
              <a:t>ö</a:t>
            </a:r>
            <a:r>
              <a:rPr spc="-14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80" dirty="0"/>
              <a:t>ü</a:t>
            </a:r>
            <a:r>
              <a:rPr spc="-155" dirty="0"/>
              <a:t> </a:t>
            </a:r>
            <a:r>
              <a:rPr spc="-295" dirty="0"/>
              <a:t>m</a:t>
            </a:r>
            <a:r>
              <a:rPr spc="-155" dirty="0"/>
              <a:t> </a:t>
            </a:r>
            <a:r>
              <a:rPr spc="-50" dirty="0"/>
              <a:t>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7507605" y="1405889"/>
            <a:ext cx="3736975" cy="5452110"/>
            <a:chOff x="7507605" y="1405889"/>
            <a:chExt cx="3736975" cy="545211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0028428" y="5693979"/>
              <a:ext cx="1216152" cy="1164018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507605" y="1405889"/>
              <a:ext cx="3577589" cy="2320289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633335" y="3726179"/>
              <a:ext cx="3326129" cy="2160270"/>
            </a:xfrm>
            <a:prstGeom prst="rect">
              <a:avLst/>
            </a:prstGeom>
          </p:spPr>
        </p:pic>
      </p:grpSp>
      <p:sp>
        <p:nvSpPr>
          <p:cNvPr id="6" name="object 6" descr="$PPTXTitl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15087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/>
              <a:t>A</a:t>
            </a:r>
            <a:r>
              <a:rPr spc="-30" dirty="0"/>
              <a:t> </a:t>
            </a:r>
            <a:r>
              <a:rPr dirty="0"/>
              <a:t>simple</a:t>
            </a:r>
            <a:r>
              <a:rPr spc="-15" dirty="0"/>
              <a:t> </a:t>
            </a:r>
            <a:r>
              <a:rPr dirty="0"/>
              <a:t>pipe</a:t>
            </a:r>
            <a:r>
              <a:rPr spc="-10" dirty="0"/>
              <a:t> example</a:t>
            </a:r>
          </a:p>
        </p:txBody>
      </p:sp>
      <p:pic>
        <p:nvPicPr>
          <p:cNvPr id="7" name="object 7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811530" y="1405890"/>
            <a:ext cx="6046470" cy="3897629"/>
          </a:xfrm>
          <a:prstGeom prst="rect">
            <a:avLst/>
          </a:prstGeom>
        </p:spPr>
      </p:pic>
      <p:sp>
        <p:nvSpPr>
          <p:cNvPr id="8" name="object 8"/>
          <p:cNvSpPr txBox="1"/>
          <p:nvPr/>
        </p:nvSpPr>
        <p:spPr>
          <a:xfrm>
            <a:off x="2517394" y="5313679"/>
            <a:ext cx="2318385" cy="4978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4965" indent="-342265">
              <a:lnSpc>
                <a:spcPct val="100000"/>
              </a:lnSpc>
              <a:spcBef>
                <a:spcPts val="95"/>
              </a:spcBef>
              <a:buFont typeface="Arial"/>
              <a:buChar char="•"/>
              <a:tabLst>
                <a:tab pos="354965" algn="l"/>
              </a:tabLst>
            </a:pPr>
            <a:r>
              <a:rPr sz="3100" b="1" spc="-10" dirty="0">
                <a:solidFill>
                  <a:srgbClr val="FF0000"/>
                </a:solidFill>
                <a:latin typeface="Calibri"/>
                <a:cs typeface="Calibri"/>
              </a:rPr>
              <a:t>Ex_1_pipe.c</a:t>
            </a:r>
            <a:endParaRPr sz="3100">
              <a:latin typeface="Calibri"/>
              <a:cs typeface="Calibri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880"/>
              </a:lnSpc>
              <a:tabLst>
                <a:tab pos="3225165" algn="l"/>
              </a:tabLst>
            </a:pPr>
            <a:r>
              <a:rPr spc="-105" dirty="0"/>
              <a:t>Y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25" dirty="0"/>
              <a:t>d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55" dirty="0"/>
              <a:t> </a:t>
            </a:r>
            <a:r>
              <a:rPr spc="90" dirty="0"/>
              <a:t>z</a:t>
            </a:r>
            <a:r>
              <a:rPr spc="25" dirty="0"/>
              <a:t>  </a:t>
            </a:r>
            <a:r>
              <a:rPr spc="-215" dirty="0"/>
              <a:t>T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45" dirty="0"/>
              <a:t> </a:t>
            </a:r>
            <a:r>
              <a:rPr spc="-125" dirty="0"/>
              <a:t>k</a:t>
            </a:r>
            <a:r>
              <a:rPr spc="-145" dirty="0"/>
              <a:t> </a:t>
            </a:r>
            <a:r>
              <a:rPr spc="-180" dirty="0"/>
              <a:t>n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dirty="0"/>
              <a:t>k</a:t>
            </a:r>
            <a:r>
              <a:rPr spc="25" dirty="0"/>
              <a:t>  </a:t>
            </a:r>
            <a:r>
              <a:rPr dirty="0"/>
              <a:t>Ü</a:t>
            </a:r>
            <a:r>
              <a:rPr spc="-135" dirty="0"/>
              <a:t> </a:t>
            </a:r>
            <a:r>
              <a:rPr spc="-180" dirty="0"/>
              <a:t>n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25" dirty="0"/>
              <a:t>v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70" dirty="0"/>
              <a:t>r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75" dirty="0"/>
              <a:t>t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50" dirty="0"/>
              <a:t>i</a:t>
            </a:r>
            <a:r>
              <a:rPr dirty="0"/>
              <a:t>	-</a:t>
            </a:r>
            <a:r>
              <a:rPr spc="340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95" dirty="0"/>
              <a:t>g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spc="-95" dirty="0"/>
              <a:t>y</a:t>
            </a:r>
            <a:r>
              <a:rPr spc="-14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dirty="0"/>
              <a:t>r</a:t>
            </a:r>
            <a:r>
              <a:rPr spc="480" dirty="0"/>
              <a:t> </a:t>
            </a:r>
            <a:r>
              <a:rPr spc="-105" dirty="0"/>
              <a:t>M</a:t>
            </a:r>
            <a:r>
              <a:rPr spc="-145" dirty="0"/>
              <a:t> </a:t>
            </a:r>
            <a:r>
              <a:rPr spc="-180" dirty="0"/>
              <a:t>ü</a:t>
            </a:r>
            <a:r>
              <a:rPr spc="-145" dirty="0"/>
              <a:t> </a:t>
            </a:r>
            <a:r>
              <a:rPr spc="-210" dirty="0"/>
              <a:t>h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80" dirty="0"/>
              <a:t>n</a:t>
            </a:r>
            <a:r>
              <a:rPr spc="-165" dirty="0"/>
              <a:t> </a:t>
            </a:r>
            <a:r>
              <a:rPr spc="-125" dirty="0"/>
              <a:t>d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95" dirty="0"/>
              <a:t>ğ</a:t>
            </a:r>
            <a:r>
              <a:rPr spc="-145" dirty="0"/>
              <a:t> </a:t>
            </a:r>
            <a:r>
              <a:rPr dirty="0"/>
              <a:t>i</a:t>
            </a:r>
            <a:r>
              <a:rPr spc="495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195" dirty="0"/>
              <a:t>ö</a:t>
            </a:r>
            <a:r>
              <a:rPr spc="-14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80" dirty="0"/>
              <a:t>ü</a:t>
            </a:r>
            <a:r>
              <a:rPr spc="-155" dirty="0"/>
              <a:t> </a:t>
            </a:r>
            <a:r>
              <a:rPr spc="-295" dirty="0"/>
              <a:t>m</a:t>
            </a:r>
            <a:r>
              <a:rPr spc="-155" dirty="0"/>
              <a:t> </a:t>
            </a:r>
            <a:r>
              <a:rPr spc="-50" dirty="0"/>
              <a:t>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028428" y="5693979"/>
            <a:ext cx="1216152" cy="1164018"/>
          </a:xfrm>
          <a:prstGeom prst="rect">
            <a:avLst/>
          </a:prstGeom>
        </p:spPr>
      </p:pic>
      <p:sp>
        <p:nvSpPr>
          <p:cNvPr id="3" name="object 3" descr="$PPTXTitl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15087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/>
              <a:t>More</a:t>
            </a:r>
            <a:r>
              <a:rPr spc="-55" dirty="0"/>
              <a:t> </a:t>
            </a:r>
            <a:r>
              <a:rPr dirty="0"/>
              <a:t>on</a:t>
            </a:r>
            <a:r>
              <a:rPr spc="-20" dirty="0"/>
              <a:t> </a:t>
            </a:r>
            <a:r>
              <a:rPr spc="-10" dirty="0"/>
              <a:t>Pipes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880"/>
              </a:lnSpc>
              <a:tabLst>
                <a:tab pos="3225165" algn="l"/>
              </a:tabLst>
            </a:pPr>
            <a:r>
              <a:rPr spc="-105" dirty="0"/>
              <a:t>Y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25" dirty="0"/>
              <a:t>d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55" dirty="0"/>
              <a:t> </a:t>
            </a:r>
            <a:r>
              <a:rPr spc="90" dirty="0"/>
              <a:t>z</a:t>
            </a:r>
            <a:r>
              <a:rPr spc="25" dirty="0"/>
              <a:t>  </a:t>
            </a:r>
            <a:r>
              <a:rPr spc="-215" dirty="0"/>
              <a:t>T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45" dirty="0"/>
              <a:t> </a:t>
            </a:r>
            <a:r>
              <a:rPr spc="-125" dirty="0"/>
              <a:t>k</a:t>
            </a:r>
            <a:r>
              <a:rPr spc="-145" dirty="0"/>
              <a:t> </a:t>
            </a:r>
            <a:r>
              <a:rPr spc="-180" dirty="0"/>
              <a:t>n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dirty="0"/>
              <a:t>k</a:t>
            </a:r>
            <a:r>
              <a:rPr spc="25" dirty="0"/>
              <a:t>  </a:t>
            </a:r>
            <a:r>
              <a:rPr dirty="0"/>
              <a:t>Ü</a:t>
            </a:r>
            <a:r>
              <a:rPr spc="-135" dirty="0"/>
              <a:t> </a:t>
            </a:r>
            <a:r>
              <a:rPr spc="-180" dirty="0"/>
              <a:t>n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25" dirty="0"/>
              <a:t>v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70" dirty="0"/>
              <a:t>r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75" dirty="0"/>
              <a:t>t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50" dirty="0"/>
              <a:t>i</a:t>
            </a:r>
            <a:r>
              <a:rPr dirty="0"/>
              <a:t>	-</a:t>
            </a:r>
            <a:r>
              <a:rPr spc="340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95" dirty="0"/>
              <a:t>g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spc="-95" dirty="0"/>
              <a:t>y</a:t>
            </a:r>
            <a:r>
              <a:rPr spc="-14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dirty="0"/>
              <a:t>r</a:t>
            </a:r>
            <a:r>
              <a:rPr spc="480" dirty="0"/>
              <a:t> </a:t>
            </a:r>
            <a:r>
              <a:rPr spc="-105" dirty="0"/>
              <a:t>M</a:t>
            </a:r>
            <a:r>
              <a:rPr spc="-145" dirty="0"/>
              <a:t> </a:t>
            </a:r>
            <a:r>
              <a:rPr spc="-180" dirty="0"/>
              <a:t>ü</a:t>
            </a:r>
            <a:r>
              <a:rPr spc="-145" dirty="0"/>
              <a:t> </a:t>
            </a:r>
            <a:r>
              <a:rPr spc="-210" dirty="0"/>
              <a:t>h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80" dirty="0"/>
              <a:t>n</a:t>
            </a:r>
            <a:r>
              <a:rPr spc="-165" dirty="0"/>
              <a:t> </a:t>
            </a:r>
            <a:r>
              <a:rPr spc="-125" dirty="0"/>
              <a:t>d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95" dirty="0"/>
              <a:t>ğ</a:t>
            </a:r>
            <a:r>
              <a:rPr spc="-145" dirty="0"/>
              <a:t> </a:t>
            </a:r>
            <a:r>
              <a:rPr dirty="0"/>
              <a:t>i</a:t>
            </a:r>
            <a:r>
              <a:rPr spc="495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195" dirty="0"/>
              <a:t>ö</a:t>
            </a:r>
            <a:r>
              <a:rPr spc="-14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80" dirty="0"/>
              <a:t>ü</a:t>
            </a:r>
            <a:r>
              <a:rPr spc="-155" dirty="0"/>
              <a:t> </a:t>
            </a:r>
            <a:r>
              <a:rPr spc="-295" dirty="0"/>
              <a:t>m</a:t>
            </a:r>
            <a:r>
              <a:rPr spc="-155" dirty="0"/>
              <a:t> </a:t>
            </a:r>
            <a:r>
              <a:rPr spc="-50" dirty="0"/>
              <a:t>ü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916939" y="1756830"/>
            <a:ext cx="9815195" cy="2574290"/>
          </a:xfrm>
          <a:prstGeom prst="rect">
            <a:avLst/>
          </a:prstGeom>
        </p:spPr>
        <p:txBody>
          <a:bodyPr vert="horz" wrap="square" lIns="0" tIns="48894" rIns="0" bIns="0" rtlCol="0">
            <a:spAutoFit/>
          </a:bodyPr>
          <a:lstStyle/>
          <a:p>
            <a:pPr marL="240029" indent="-227329">
              <a:lnSpc>
                <a:spcPct val="100000"/>
              </a:lnSpc>
              <a:spcBef>
                <a:spcPts val="384"/>
              </a:spcBef>
              <a:buFont typeface="Arial"/>
              <a:buChar char="•"/>
              <a:tabLst>
                <a:tab pos="240029" algn="l"/>
              </a:tabLst>
            </a:pPr>
            <a:r>
              <a:rPr sz="2800" dirty="0">
                <a:latin typeface="Calibri"/>
                <a:cs typeface="Calibri"/>
              </a:rPr>
              <a:t>FILE</a:t>
            </a:r>
            <a:r>
              <a:rPr sz="2800" spc="-7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*</a:t>
            </a:r>
            <a:r>
              <a:rPr sz="2800" b="1" dirty="0">
                <a:latin typeface="Calibri"/>
                <a:cs typeface="Calibri"/>
              </a:rPr>
              <a:t>popen</a:t>
            </a:r>
            <a:r>
              <a:rPr sz="2800" b="1" spc="-5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(const</a:t>
            </a:r>
            <a:r>
              <a:rPr sz="2800" spc="-5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char</a:t>
            </a:r>
            <a:r>
              <a:rPr sz="2800" spc="-8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*</a:t>
            </a:r>
            <a:r>
              <a:rPr sz="2800" spc="-6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command,</a:t>
            </a:r>
            <a:r>
              <a:rPr sz="2800" spc="-6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const</a:t>
            </a:r>
            <a:r>
              <a:rPr sz="2800" spc="-5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char</a:t>
            </a:r>
            <a:r>
              <a:rPr sz="2800" spc="-65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*type)</a:t>
            </a:r>
            <a:endParaRPr sz="2800">
              <a:latin typeface="Calibri"/>
              <a:cs typeface="Calibri"/>
            </a:endParaRPr>
          </a:p>
          <a:p>
            <a:pPr marL="697230" lvl="1" indent="-227329">
              <a:lnSpc>
                <a:spcPct val="100000"/>
              </a:lnSpc>
              <a:spcBef>
                <a:spcPts val="245"/>
              </a:spcBef>
              <a:buFont typeface="Arial"/>
              <a:buChar char="•"/>
              <a:tabLst>
                <a:tab pos="697230" algn="l"/>
              </a:tabLst>
            </a:pPr>
            <a:r>
              <a:rPr sz="2400" spc="-10" dirty="0">
                <a:latin typeface="Calibri"/>
                <a:cs typeface="Calibri"/>
              </a:rPr>
              <a:t>Type</a:t>
            </a:r>
            <a:r>
              <a:rPr sz="2400" spc="-5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is</a:t>
            </a:r>
            <a:r>
              <a:rPr sz="2400" spc="-55" dirty="0">
                <a:latin typeface="Calibri"/>
                <a:cs typeface="Calibri"/>
              </a:rPr>
              <a:t> </a:t>
            </a:r>
            <a:r>
              <a:rPr sz="2400" spc="-95" dirty="0">
                <a:latin typeface="Calibri"/>
                <a:cs typeface="Calibri"/>
              </a:rPr>
              <a:t>r,</a:t>
            </a:r>
            <a:r>
              <a:rPr sz="2400" spc="-4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the</a:t>
            </a:r>
            <a:r>
              <a:rPr sz="2400" spc="-6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calling</a:t>
            </a:r>
            <a:r>
              <a:rPr sz="2400" spc="-6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process</a:t>
            </a:r>
            <a:r>
              <a:rPr sz="2400" spc="-6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reads</a:t>
            </a:r>
            <a:r>
              <a:rPr sz="2400" spc="-4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the</a:t>
            </a:r>
            <a:r>
              <a:rPr sz="2400" spc="-5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standart</a:t>
            </a:r>
            <a:r>
              <a:rPr sz="2400" spc="-7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output</a:t>
            </a:r>
            <a:r>
              <a:rPr sz="2400" spc="-5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of</a:t>
            </a:r>
            <a:r>
              <a:rPr sz="2400" spc="-6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the</a:t>
            </a:r>
            <a:r>
              <a:rPr sz="2400" spc="-50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command,</a:t>
            </a:r>
            <a:endParaRPr sz="2400">
              <a:latin typeface="Calibri"/>
              <a:cs typeface="Calibri"/>
            </a:endParaRPr>
          </a:p>
          <a:p>
            <a:pPr marL="697230" lvl="1" indent="-227329">
              <a:lnSpc>
                <a:spcPct val="100000"/>
              </a:lnSpc>
              <a:spcBef>
                <a:spcPts val="215"/>
              </a:spcBef>
              <a:buFont typeface="Arial"/>
              <a:buChar char="•"/>
              <a:tabLst>
                <a:tab pos="697230" algn="l"/>
              </a:tabLst>
            </a:pPr>
            <a:r>
              <a:rPr sz="2400" spc="-10" dirty="0">
                <a:latin typeface="Calibri"/>
                <a:cs typeface="Calibri"/>
              </a:rPr>
              <a:t>Type</a:t>
            </a:r>
            <a:r>
              <a:rPr sz="2400" spc="-5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is</a:t>
            </a:r>
            <a:r>
              <a:rPr sz="2400" spc="-40" dirty="0">
                <a:latin typeface="Calibri"/>
                <a:cs typeface="Calibri"/>
              </a:rPr>
              <a:t> </a:t>
            </a:r>
            <a:r>
              <a:rPr sz="2400" spc="-105" dirty="0">
                <a:latin typeface="Calibri"/>
                <a:cs typeface="Calibri"/>
              </a:rPr>
              <a:t>w,</a:t>
            </a:r>
            <a:r>
              <a:rPr sz="2400" spc="-2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the</a:t>
            </a:r>
            <a:r>
              <a:rPr sz="2400" spc="-4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calling</a:t>
            </a:r>
            <a:r>
              <a:rPr sz="2400" spc="-4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process</a:t>
            </a:r>
            <a:r>
              <a:rPr sz="2400" spc="-5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writes</a:t>
            </a:r>
            <a:r>
              <a:rPr sz="2400" spc="-5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to</a:t>
            </a:r>
            <a:r>
              <a:rPr sz="2400" spc="-4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the</a:t>
            </a:r>
            <a:r>
              <a:rPr sz="2400" spc="-30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standart</a:t>
            </a:r>
            <a:r>
              <a:rPr sz="2400" spc="-6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input</a:t>
            </a:r>
            <a:r>
              <a:rPr sz="2400" spc="-4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of</a:t>
            </a:r>
            <a:r>
              <a:rPr sz="2400" spc="-4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the</a:t>
            </a:r>
            <a:r>
              <a:rPr sz="2400" spc="-35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command</a:t>
            </a:r>
            <a:endParaRPr sz="2400">
              <a:latin typeface="Calibri"/>
              <a:cs typeface="Calibri"/>
            </a:endParaRPr>
          </a:p>
          <a:p>
            <a:pPr marL="697230" lvl="1" indent="-227329">
              <a:lnSpc>
                <a:spcPct val="100000"/>
              </a:lnSpc>
              <a:spcBef>
                <a:spcPts val="204"/>
              </a:spcBef>
              <a:buFont typeface="Arial"/>
              <a:buChar char="•"/>
              <a:tabLst>
                <a:tab pos="697230" algn="l"/>
              </a:tabLst>
            </a:pPr>
            <a:r>
              <a:rPr sz="2400" spc="-10" dirty="0">
                <a:latin typeface="Calibri"/>
                <a:cs typeface="Calibri"/>
              </a:rPr>
              <a:t>Return</a:t>
            </a:r>
            <a:r>
              <a:rPr sz="2400" spc="-5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file</a:t>
            </a:r>
            <a:r>
              <a:rPr sz="2400" spc="-3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*</a:t>
            </a:r>
            <a:r>
              <a:rPr sz="2400" spc="-2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if</a:t>
            </a:r>
            <a:r>
              <a:rPr sz="2400" spc="-3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OK,</a:t>
            </a:r>
            <a:r>
              <a:rPr sz="2400" spc="-2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NULL</a:t>
            </a:r>
            <a:r>
              <a:rPr sz="2400" spc="-2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on</a:t>
            </a:r>
            <a:r>
              <a:rPr sz="2400" spc="-30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error</a:t>
            </a:r>
            <a:endParaRPr sz="2400">
              <a:latin typeface="Calibri"/>
              <a:cs typeface="Calibri"/>
            </a:endParaRPr>
          </a:p>
          <a:p>
            <a:pPr marL="240029" indent="-227329">
              <a:lnSpc>
                <a:spcPct val="100000"/>
              </a:lnSpc>
              <a:spcBef>
                <a:spcPts val="645"/>
              </a:spcBef>
              <a:buFont typeface="Arial"/>
              <a:buChar char="•"/>
              <a:tabLst>
                <a:tab pos="240029" algn="l"/>
              </a:tabLst>
            </a:pPr>
            <a:r>
              <a:rPr sz="2800" dirty="0">
                <a:latin typeface="Calibri"/>
                <a:cs typeface="Calibri"/>
              </a:rPr>
              <a:t>int</a:t>
            </a:r>
            <a:r>
              <a:rPr sz="2800" spc="-25" dirty="0">
                <a:latin typeface="Calibri"/>
                <a:cs typeface="Calibri"/>
              </a:rPr>
              <a:t> </a:t>
            </a:r>
            <a:r>
              <a:rPr sz="2800" b="1" dirty="0">
                <a:latin typeface="Calibri"/>
                <a:cs typeface="Calibri"/>
              </a:rPr>
              <a:t>pclose</a:t>
            </a:r>
            <a:r>
              <a:rPr sz="2800" b="1" spc="-2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(FILE</a:t>
            </a:r>
            <a:r>
              <a:rPr sz="2800" spc="-35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*stream);</a:t>
            </a:r>
            <a:endParaRPr sz="2800">
              <a:latin typeface="Calibri"/>
              <a:cs typeface="Calibri"/>
            </a:endParaRPr>
          </a:p>
          <a:p>
            <a:pPr marL="697230" lvl="1" indent="-227329">
              <a:lnSpc>
                <a:spcPct val="100000"/>
              </a:lnSpc>
              <a:spcBef>
                <a:spcPts val="234"/>
              </a:spcBef>
              <a:buFont typeface="Arial"/>
              <a:buChar char="•"/>
              <a:tabLst>
                <a:tab pos="697230" algn="l"/>
              </a:tabLst>
            </a:pPr>
            <a:r>
              <a:rPr sz="2400" dirty="0">
                <a:latin typeface="Calibri"/>
                <a:cs typeface="Calibri"/>
              </a:rPr>
              <a:t>Closes</a:t>
            </a:r>
            <a:r>
              <a:rPr sz="2400" spc="-6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a</a:t>
            </a:r>
            <a:r>
              <a:rPr sz="2400" spc="-45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standard</a:t>
            </a:r>
            <a:r>
              <a:rPr sz="2400" spc="-6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I/O</a:t>
            </a:r>
            <a:r>
              <a:rPr sz="2400" spc="-5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stream</a:t>
            </a:r>
            <a:r>
              <a:rPr sz="2400" spc="-5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that</a:t>
            </a:r>
            <a:r>
              <a:rPr sz="2400" spc="-5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was</a:t>
            </a:r>
            <a:r>
              <a:rPr sz="2400" spc="-50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created</a:t>
            </a:r>
            <a:r>
              <a:rPr sz="2400" spc="-5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by</a:t>
            </a:r>
            <a:r>
              <a:rPr sz="2400" spc="-50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popen</a:t>
            </a:r>
            <a:endParaRPr sz="240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028428" y="5693979"/>
            <a:ext cx="1216152" cy="1164018"/>
          </a:xfrm>
          <a:prstGeom prst="rect">
            <a:avLst/>
          </a:prstGeom>
        </p:spPr>
      </p:pic>
      <p:sp>
        <p:nvSpPr>
          <p:cNvPr id="3" name="object 3" descr="$PPTXTitle"/>
          <p:cNvSpPr txBox="1">
            <a:spLocks noGrp="1"/>
          </p:cNvSpPr>
          <p:nvPr>
            <p:ph type="title"/>
          </p:nvPr>
        </p:nvSpPr>
        <p:spPr>
          <a:xfrm>
            <a:off x="916939" y="609676"/>
            <a:ext cx="1255395" cy="6972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10" dirty="0"/>
              <a:t>FIFOs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880"/>
              </a:lnSpc>
              <a:tabLst>
                <a:tab pos="3225165" algn="l"/>
              </a:tabLst>
            </a:pPr>
            <a:r>
              <a:rPr spc="-105" dirty="0"/>
              <a:t>Y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25" dirty="0"/>
              <a:t>d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55" dirty="0"/>
              <a:t> </a:t>
            </a:r>
            <a:r>
              <a:rPr spc="90" dirty="0"/>
              <a:t>z</a:t>
            </a:r>
            <a:r>
              <a:rPr spc="25" dirty="0"/>
              <a:t>  </a:t>
            </a:r>
            <a:r>
              <a:rPr spc="-215" dirty="0"/>
              <a:t>T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45" dirty="0"/>
              <a:t> </a:t>
            </a:r>
            <a:r>
              <a:rPr spc="-125" dirty="0"/>
              <a:t>k</a:t>
            </a:r>
            <a:r>
              <a:rPr spc="-145" dirty="0"/>
              <a:t> </a:t>
            </a:r>
            <a:r>
              <a:rPr spc="-180" dirty="0"/>
              <a:t>n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dirty="0"/>
              <a:t>k</a:t>
            </a:r>
            <a:r>
              <a:rPr spc="25" dirty="0"/>
              <a:t>  </a:t>
            </a:r>
            <a:r>
              <a:rPr dirty="0"/>
              <a:t>Ü</a:t>
            </a:r>
            <a:r>
              <a:rPr spc="-135" dirty="0"/>
              <a:t> </a:t>
            </a:r>
            <a:r>
              <a:rPr spc="-180" dirty="0"/>
              <a:t>n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25" dirty="0"/>
              <a:t>v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70" dirty="0"/>
              <a:t>r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75" dirty="0"/>
              <a:t>t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50" dirty="0"/>
              <a:t>i</a:t>
            </a:r>
            <a:r>
              <a:rPr dirty="0"/>
              <a:t>	-</a:t>
            </a:r>
            <a:r>
              <a:rPr spc="340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95" dirty="0"/>
              <a:t>g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spc="-95" dirty="0"/>
              <a:t>y</a:t>
            </a:r>
            <a:r>
              <a:rPr spc="-14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dirty="0"/>
              <a:t>r</a:t>
            </a:r>
            <a:r>
              <a:rPr spc="480" dirty="0"/>
              <a:t> </a:t>
            </a:r>
            <a:r>
              <a:rPr spc="-105" dirty="0"/>
              <a:t>M</a:t>
            </a:r>
            <a:r>
              <a:rPr spc="-145" dirty="0"/>
              <a:t> </a:t>
            </a:r>
            <a:r>
              <a:rPr spc="-180" dirty="0"/>
              <a:t>ü</a:t>
            </a:r>
            <a:r>
              <a:rPr spc="-145" dirty="0"/>
              <a:t> </a:t>
            </a:r>
            <a:r>
              <a:rPr spc="-210" dirty="0"/>
              <a:t>h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80" dirty="0"/>
              <a:t>n</a:t>
            </a:r>
            <a:r>
              <a:rPr spc="-165" dirty="0"/>
              <a:t> </a:t>
            </a:r>
            <a:r>
              <a:rPr spc="-125" dirty="0"/>
              <a:t>d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95" dirty="0"/>
              <a:t>ğ</a:t>
            </a:r>
            <a:r>
              <a:rPr spc="-145" dirty="0"/>
              <a:t> </a:t>
            </a:r>
            <a:r>
              <a:rPr dirty="0"/>
              <a:t>i</a:t>
            </a:r>
            <a:r>
              <a:rPr spc="495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195" dirty="0"/>
              <a:t>ö</a:t>
            </a:r>
            <a:r>
              <a:rPr spc="-14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80" dirty="0"/>
              <a:t>ü</a:t>
            </a:r>
            <a:r>
              <a:rPr spc="-155" dirty="0"/>
              <a:t> </a:t>
            </a:r>
            <a:r>
              <a:rPr spc="-295" dirty="0"/>
              <a:t>m</a:t>
            </a:r>
            <a:r>
              <a:rPr spc="-155" dirty="0"/>
              <a:t> </a:t>
            </a:r>
            <a:r>
              <a:rPr spc="-50" dirty="0"/>
              <a:t>ü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916939" y="1356105"/>
            <a:ext cx="10109835" cy="4544695"/>
          </a:xfrm>
          <a:prstGeom prst="rect">
            <a:avLst/>
          </a:prstGeom>
        </p:spPr>
        <p:txBody>
          <a:bodyPr vert="horz" wrap="square" lIns="0" tIns="60960" rIns="0" bIns="0" rtlCol="0">
            <a:spAutoFit/>
          </a:bodyPr>
          <a:lstStyle/>
          <a:p>
            <a:pPr marL="240029" marR="5080" indent="-227329">
              <a:lnSpc>
                <a:spcPts val="3020"/>
              </a:lnSpc>
              <a:spcBef>
                <a:spcPts val="480"/>
              </a:spcBef>
              <a:buFont typeface="Arial"/>
              <a:buChar char="•"/>
              <a:tabLst>
                <a:tab pos="241300" algn="l"/>
              </a:tabLst>
            </a:pPr>
            <a:r>
              <a:rPr sz="2800" dirty="0">
                <a:latin typeface="Calibri"/>
                <a:cs typeface="Calibri"/>
              </a:rPr>
              <a:t>Pipes</a:t>
            </a:r>
            <a:r>
              <a:rPr sz="2800" spc="-4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have</a:t>
            </a:r>
            <a:r>
              <a:rPr sz="2800" spc="-6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no</a:t>
            </a:r>
            <a:r>
              <a:rPr sz="2800" spc="-7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names,</a:t>
            </a:r>
            <a:r>
              <a:rPr sz="2800" spc="-5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they</a:t>
            </a:r>
            <a:r>
              <a:rPr sz="2800" spc="-6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can</a:t>
            </a:r>
            <a:r>
              <a:rPr sz="2800" spc="-7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only</a:t>
            </a:r>
            <a:r>
              <a:rPr sz="2800" spc="-6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be</a:t>
            </a:r>
            <a:r>
              <a:rPr sz="2800" spc="-6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used</a:t>
            </a:r>
            <a:r>
              <a:rPr sz="2800" spc="-6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between</a:t>
            </a:r>
            <a:r>
              <a:rPr sz="2800" spc="-60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processes</a:t>
            </a:r>
            <a:r>
              <a:rPr sz="2800" spc="-45" dirty="0">
                <a:latin typeface="Calibri"/>
                <a:cs typeface="Calibri"/>
              </a:rPr>
              <a:t> </a:t>
            </a:r>
            <a:r>
              <a:rPr sz="2800" spc="-20" dirty="0">
                <a:latin typeface="Calibri"/>
                <a:cs typeface="Calibri"/>
              </a:rPr>
              <a:t>that 	</a:t>
            </a:r>
            <a:r>
              <a:rPr sz="2800" dirty="0">
                <a:latin typeface="Calibri"/>
                <a:cs typeface="Calibri"/>
              </a:rPr>
              <a:t>have</a:t>
            </a:r>
            <a:r>
              <a:rPr sz="2800" spc="-7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a</a:t>
            </a:r>
            <a:r>
              <a:rPr sz="2800" spc="-7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parent</a:t>
            </a:r>
            <a:r>
              <a:rPr sz="2800" spc="-6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process</a:t>
            </a:r>
            <a:r>
              <a:rPr sz="2800" spc="-5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in</a:t>
            </a:r>
            <a:r>
              <a:rPr sz="2800" spc="-75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common.</a:t>
            </a:r>
            <a:endParaRPr sz="2800">
              <a:latin typeface="Calibri"/>
              <a:cs typeface="Calibri"/>
            </a:endParaRPr>
          </a:p>
          <a:p>
            <a:pPr marL="240029" indent="-227329">
              <a:lnSpc>
                <a:spcPct val="100000"/>
              </a:lnSpc>
              <a:spcBef>
                <a:spcPts val="630"/>
              </a:spcBef>
              <a:buFont typeface="Arial"/>
              <a:buChar char="•"/>
              <a:tabLst>
                <a:tab pos="240029" algn="l"/>
              </a:tabLst>
            </a:pPr>
            <a:r>
              <a:rPr sz="2800" dirty="0">
                <a:latin typeface="Calibri"/>
                <a:cs typeface="Calibri"/>
              </a:rPr>
              <a:t>FIFO</a:t>
            </a:r>
            <a:r>
              <a:rPr sz="2800" spc="-6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stands</a:t>
            </a:r>
            <a:r>
              <a:rPr sz="2800" spc="-1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for</a:t>
            </a:r>
            <a:r>
              <a:rPr sz="2800" spc="-50" dirty="0">
                <a:latin typeface="Calibri"/>
                <a:cs typeface="Calibri"/>
              </a:rPr>
              <a:t> </a:t>
            </a:r>
            <a:r>
              <a:rPr sz="2800" spc="-35" dirty="0">
                <a:latin typeface="Calibri"/>
                <a:cs typeface="Calibri"/>
              </a:rPr>
              <a:t>first-</a:t>
            </a:r>
            <a:r>
              <a:rPr sz="2800" dirty="0">
                <a:latin typeface="Calibri"/>
                <a:cs typeface="Calibri"/>
              </a:rPr>
              <a:t>in,</a:t>
            </a:r>
            <a:r>
              <a:rPr sz="2800" spc="-15" dirty="0">
                <a:latin typeface="Calibri"/>
                <a:cs typeface="Calibri"/>
              </a:rPr>
              <a:t> </a:t>
            </a:r>
            <a:r>
              <a:rPr sz="2800" spc="-30" dirty="0">
                <a:latin typeface="Calibri"/>
                <a:cs typeface="Calibri"/>
              </a:rPr>
              <a:t>first-</a:t>
            </a:r>
            <a:r>
              <a:rPr sz="2800" spc="-25" dirty="0">
                <a:latin typeface="Calibri"/>
                <a:cs typeface="Calibri"/>
              </a:rPr>
              <a:t>out</a:t>
            </a:r>
            <a:endParaRPr sz="2800">
              <a:latin typeface="Calibri"/>
              <a:cs typeface="Calibri"/>
            </a:endParaRPr>
          </a:p>
          <a:p>
            <a:pPr marL="240029" marR="487680" indent="-227329">
              <a:lnSpc>
                <a:spcPts val="3020"/>
              </a:lnSpc>
              <a:spcBef>
                <a:spcPts val="1050"/>
              </a:spcBef>
              <a:buFont typeface="Arial"/>
              <a:buChar char="•"/>
              <a:tabLst>
                <a:tab pos="241300" algn="l"/>
              </a:tabLst>
            </a:pPr>
            <a:r>
              <a:rPr sz="2800" dirty="0">
                <a:latin typeface="Calibri"/>
                <a:cs typeface="Calibri"/>
              </a:rPr>
              <a:t>Similar</a:t>
            </a:r>
            <a:r>
              <a:rPr sz="2800" spc="-3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to</a:t>
            </a:r>
            <a:r>
              <a:rPr sz="2800" spc="-7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a</a:t>
            </a:r>
            <a:r>
              <a:rPr sz="2800" spc="-5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pipe,</a:t>
            </a:r>
            <a:r>
              <a:rPr sz="2800" spc="-4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a</a:t>
            </a:r>
            <a:r>
              <a:rPr sz="2800" spc="-5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unidirectional</a:t>
            </a:r>
            <a:r>
              <a:rPr sz="2800" spc="-15" dirty="0">
                <a:latin typeface="Calibri"/>
                <a:cs typeface="Calibri"/>
              </a:rPr>
              <a:t> </a:t>
            </a:r>
            <a:r>
              <a:rPr sz="2800" spc="-25" dirty="0">
                <a:latin typeface="Calibri"/>
                <a:cs typeface="Calibri"/>
              </a:rPr>
              <a:t>(semi-</a:t>
            </a:r>
            <a:r>
              <a:rPr sz="2800" spc="-10" dirty="0">
                <a:latin typeface="Calibri"/>
                <a:cs typeface="Calibri"/>
              </a:rPr>
              <a:t>bidirectional) </a:t>
            </a:r>
            <a:r>
              <a:rPr sz="2800" dirty="0">
                <a:latin typeface="Calibri"/>
                <a:cs typeface="Calibri"/>
              </a:rPr>
              <a:t>data</a:t>
            </a:r>
            <a:r>
              <a:rPr sz="2800" spc="-5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flow</a:t>
            </a:r>
            <a:r>
              <a:rPr sz="2800" spc="-55" dirty="0">
                <a:latin typeface="Calibri"/>
                <a:cs typeface="Calibri"/>
              </a:rPr>
              <a:t> </a:t>
            </a:r>
            <a:r>
              <a:rPr sz="2800" spc="-25" dirty="0">
                <a:latin typeface="Calibri"/>
                <a:cs typeface="Calibri"/>
              </a:rPr>
              <a:t>is 	</a:t>
            </a:r>
            <a:r>
              <a:rPr sz="2800" dirty="0">
                <a:latin typeface="Calibri"/>
                <a:cs typeface="Calibri"/>
              </a:rPr>
              <a:t>performed</a:t>
            </a:r>
            <a:r>
              <a:rPr sz="2800" spc="-4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in</a:t>
            </a:r>
            <a:r>
              <a:rPr sz="2800" spc="-6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terms</a:t>
            </a:r>
            <a:r>
              <a:rPr sz="2800" spc="-5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of</a:t>
            </a:r>
            <a:r>
              <a:rPr sz="2800" spc="-6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the</a:t>
            </a:r>
            <a:r>
              <a:rPr sz="2800" spc="-5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functions</a:t>
            </a:r>
            <a:r>
              <a:rPr sz="2800" spc="-2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used</a:t>
            </a:r>
            <a:r>
              <a:rPr sz="2800" spc="-4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to</a:t>
            </a:r>
            <a:r>
              <a:rPr sz="2800" spc="-6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write</a:t>
            </a:r>
            <a:r>
              <a:rPr sz="2800" spc="-6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or</a:t>
            </a:r>
            <a:r>
              <a:rPr sz="2800" spc="-60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read.</a:t>
            </a:r>
            <a:endParaRPr sz="2800">
              <a:latin typeface="Calibri"/>
              <a:cs typeface="Calibri"/>
            </a:endParaRPr>
          </a:p>
          <a:p>
            <a:pPr marL="240029" marR="1146175" indent="-227329">
              <a:lnSpc>
                <a:spcPts val="3030"/>
              </a:lnSpc>
              <a:spcBef>
                <a:spcPts val="994"/>
              </a:spcBef>
              <a:buFont typeface="Arial"/>
              <a:buChar char="•"/>
              <a:tabLst>
                <a:tab pos="241300" algn="l"/>
              </a:tabLst>
            </a:pPr>
            <a:r>
              <a:rPr sz="2800" spc="-35" dirty="0">
                <a:latin typeface="Calibri"/>
                <a:cs typeface="Calibri"/>
              </a:rPr>
              <a:t>However,</a:t>
            </a:r>
            <a:r>
              <a:rPr sz="2800" spc="-7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unlike</a:t>
            </a:r>
            <a:r>
              <a:rPr sz="2800" spc="-4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a</a:t>
            </a:r>
            <a:r>
              <a:rPr sz="2800" spc="-7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pipe</a:t>
            </a:r>
            <a:r>
              <a:rPr sz="2800" spc="-5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in</a:t>
            </a:r>
            <a:r>
              <a:rPr sz="2800" spc="-6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terms</a:t>
            </a:r>
            <a:r>
              <a:rPr sz="2800" spc="-5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of</a:t>
            </a:r>
            <a:r>
              <a:rPr sz="2800" spc="-6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its</a:t>
            </a:r>
            <a:r>
              <a:rPr sz="2800" spc="-6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structure,</a:t>
            </a:r>
            <a:r>
              <a:rPr sz="2800" spc="-30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bidirectional 	communication</a:t>
            </a:r>
            <a:r>
              <a:rPr sz="2800" spc="-3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is</a:t>
            </a:r>
            <a:r>
              <a:rPr sz="2800" spc="-60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possible.</a:t>
            </a:r>
            <a:endParaRPr sz="2800">
              <a:latin typeface="Calibri"/>
              <a:cs typeface="Calibri"/>
            </a:endParaRPr>
          </a:p>
          <a:p>
            <a:pPr marL="240029" marR="1071880" indent="-227329">
              <a:lnSpc>
                <a:spcPts val="3020"/>
              </a:lnSpc>
              <a:spcBef>
                <a:spcPts val="1005"/>
              </a:spcBef>
              <a:buFont typeface="Arial"/>
              <a:buChar char="•"/>
              <a:tabLst>
                <a:tab pos="241300" algn="l"/>
              </a:tabLst>
            </a:pPr>
            <a:r>
              <a:rPr sz="2800" dirty="0">
                <a:latin typeface="Calibri"/>
                <a:cs typeface="Calibri"/>
              </a:rPr>
              <a:t>A</a:t>
            </a:r>
            <a:r>
              <a:rPr sz="2800" spc="-4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FIFO</a:t>
            </a:r>
            <a:r>
              <a:rPr sz="2800" spc="-6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has</a:t>
            </a:r>
            <a:r>
              <a:rPr sz="2800" spc="-4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a</a:t>
            </a:r>
            <a:r>
              <a:rPr sz="2800" spc="-6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pathname</a:t>
            </a:r>
            <a:r>
              <a:rPr sz="2800" spc="-2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associated</a:t>
            </a:r>
            <a:r>
              <a:rPr sz="2800" spc="-4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with</a:t>
            </a:r>
            <a:r>
              <a:rPr sz="2800" spc="-4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it,</a:t>
            </a:r>
            <a:r>
              <a:rPr sz="2800" spc="-5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allowing</a:t>
            </a:r>
            <a:r>
              <a:rPr sz="2800" spc="-70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unrelated 	</a:t>
            </a:r>
            <a:r>
              <a:rPr sz="2800" dirty="0">
                <a:latin typeface="Calibri"/>
                <a:cs typeface="Calibri"/>
              </a:rPr>
              <a:t>processes</a:t>
            </a:r>
            <a:r>
              <a:rPr sz="2800" spc="-1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to</a:t>
            </a:r>
            <a:r>
              <a:rPr sz="2800" spc="-5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access</a:t>
            </a:r>
            <a:r>
              <a:rPr sz="2800" spc="-5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a</a:t>
            </a:r>
            <a:r>
              <a:rPr sz="2800" spc="-4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single</a:t>
            </a:r>
            <a:r>
              <a:rPr sz="2800" spc="-45" dirty="0">
                <a:latin typeface="Calibri"/>
                <a:cs typeface="Calibri"/>
              </a:rPr>
              <a:t> </a:t>
            </a:r>
            <a:r>
              <a:rPr sz="2800" spc="-20" dirty="0">
                <a:latin typeface="Calibri"/>
                <a:cs typeface="Calibri"/>
              </a:rPr>
              <a:t>FIFO</a:t>
            </a:r>
            <a:endParaRPr sz="2800">
              <a:latin typeface="Calibri"/>
              <a:cs typeface="Calibri"/>
            </a:endParaRPr>
          </a:p>
          <a:p>
            <a:pPr marL="240029" indent="-227329">
              <a:lnSpc>
                <a:spcPct val="100000"/>
              </a:lnSpc>
              <a:spcBef>
                <a:spcPts val="620"/>
              </a:spcBef>
              <a:buFont typeface="Arial"/>
              <a:buChar char="•"/>
              <a:tabLst>
                <a:tab pos="240029" algn="l"/>
              </a:tabLst>
            </a:pPr>
            <a:r>
              <a:rPr sz="2800" dirty="0">
                <a:latin typeface="Calibri"/>
                <a:cs typeface="Calibri"/>
              </a:rPr>
              <a:t>FIFOs</a:t>
            </a:r>
            <a:r>
              <a:rPr sz="2800" spc="-4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are</a:t>
            </a:r>
            <a:r>
              <a:rPr sz="2800" spc="-6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also</a:t>
            </a:r>
            <a:r>
              <a:rPr sz="2800" spc="-4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called</a:t>
            </a:r>
            <a:r>
              <a:rPr sz="2800" spc="-85" dirty="0">
                <a:latin typeface="Calibri"/>
                <a:cs typeface="Calibri"/>
              </a:rPr>
              <a:t> </a:t>
            </a:r>
            <a:r>
              <a:rPr sz="2800" b="1" i="1" dirty="0">
                <a:latin typeface="Calibri"/>
                <a:cs typeface="Calibri"/>
              </a:rPr>
              <a:t>named</a:t>
            </a:r>
            <a:r>
              <a:rPr sz="2800" b="1" i="1" spc="-60" dirty="0">
                <a:latin typeface="Calibri"/>
                <a:cs typeface="Calibri"/>
              </a:rPr>
              <a:t> </a:t>
            </a:r>
            <a:r>
              <a:rPr sz="2800" b="1" i="1" spc="-10" dirty="0">
                <a:latin typeface="Calibri"/>
                <a:cs typeface="Calibri"/>
              </a:rPr>
              <a:t>pipes</a:t>
            </a:r>
            <a:endParaRPr sz="280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028428" y="5693979"/>
            <a:ext cx="1216152" cy="1164018"/>
          </a:xfrm>
          <a:prstGeom prst="rect">
            <a:avLst/>
          </a:prstGeom>
        </p:spPr>
      </p:pic>
      <p:sp>
        <p:nvSpPr>
          <p:cNvPr id="3" name="object 3" descr="$PPTXTitl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15087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10" dirty="0"/>
              <a:t>FIFOs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880"/>
              </a:lnSpc>
              <a:tabLst>
                <a:tab pos="3225165" algn="l"/>
              </a:tabLst>
            </a:pPr>
            <a:r>
              <a:rPr spc="-105" dirty="0"/>
              <a:t>Y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25" dirty="0"/>
              <a:t>d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55" dirty="0"/>
              <a:t> </a:t>
            </a:r>
            <a:r>
              <a:rPr spc="90" dirty="0"/>
              <a:t>z</a:t>
            </a:r>
            <a:r>
              <a:rPr spc="25" dirty="0"/>
              <a:t>  </a:t>
            </a:r>
            <a:r>
              <a:rPr spc="-215" dirty="0"/>
              <a:t>T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45" dirty="0"/>
              <a:t> </a:t>
            </a:r>
            <a:r>
              <a:rPr spc="-125" dirty="0"/>
              <a:t>k</a:t>
            </a:r>
            <a:r>
              <a:rPr spc="-145" dirty="0"/>
              <a:t> </a:t>
            </a:r>
            <a:r>
              <a:rPr spc="-180" dirty="0"/>
              <a:t>n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dirty="0"/>
              <a:t>k</a:t>
            </a:r>
            <a:r>
              <a:rPr spc="25" dirty="0"/>
              <a:t>  </a:t>
            </a:r>
            <a:r>
              <a:rPr dirty="0"/>
              <a:t>Ü</a:t>
            </a:r>
            <a:r>
              <a:rPr spc="-135" dirty="0"/>
              <a:t> </a:t>
            </a:r>
            <a:r>
              <a:rPr spc="-180" dirty="0"/>
              <a:t>n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25" dirty="0"/>
              <a:t>v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70" dirty="0"/>
              <a:t>r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75" dirty="0"/>
              <a:t>t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50" dirty="0"/>
              <a:t>i</a:t>
            </a:r>
            <a:r>
              <a:rPr dirty="0"/>
              <a:t>	-</a:t>
            </a:r>
            <a:r>
              <a:rPr spc="340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95" dirty="0"/>
              <a:t>g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spc="-95" dirty="0"/>
              <a:t>y</a:t>
            </a:r>
            <a:r>
              <a:rPr spc="-14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dirty="0"/>
              <a:t>r</a:t>
            </a:r>
            <a:r>
              <a:rPr spc="480" dirty="0"/>
              <a:t> </a:t>
            </a:r>
            <a:r>
              <a:rPr spc="-105" dirty="0"/>
              <a:t>M</a:t>
            </a:r>
            <a:r>
              <a:rPr spc="-145" dirty="0"/>
              <a:t> </a:t>
            </a:r>
            <a:r>
              <a:rPr spc="-180" dirty="0"/>
              <a:t>ü</a:t>
            </a:r>
            <a:r>
              <a:rPr spc="-145" dirty="0"/>
              <a:t> </a:t>
            </a:r>
            <a:r>
              <a:rPr spc="-210" dirty="0"/>
              <a:t>h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80" dirty="0"/>
              <a:t>n</a:t>
            </a:r>
            <a:r>
              <a:rPr spc="-165" dirty="0"/>
              <a:t> </a:t>
            </a:r>
            <a:r>
              <a:rPr spc="-125" dirty="0"/>
              <a:t>d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95" dirty="0"/>
              <a:t>ğ</a:t>
            </a:r>
            <a:r>
              <a:rPr spc="-145" dirty="0"/>
              <a:t> </a:t>
            </a:r>
            <a:r>
              <a:rPr dirty="0"/>
              <a:t>i</a:t>
            </a:r>
            <a:r>
              <a:rPr spc="495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195" dirty="0"/>
              <a:t>ö</a:t>
            </a:r>
            <a:r>
              <a:rPr spc="-14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80" dirty="0"/>
              <a:t>ü</a:t>
            </a:r>
            <a:r>
              <a:rPr spc="-155" dirty="0"/>
              <a:t> </a:t>
            </a:r>
            <a:r>
              <a:rPr spc="-295" dirty="0"/>
              <a:t>m</a:t>
            </a:r>
            <a:r>
              <a:rPr spc="-155" dirty="0"/>
              <a:t> </a:t>
            </a:r>
            <a:r>
              <a:rPr spc="-50" dirty="0"/>
              <a:t>ü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916939" y="1707159"/>
            <a:ext cx="7189470" cy="3094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3882390">
              <a:lnSpc>
                <a:spcPct val="120100"/>
              </a:lnSpc>
              <a:spcBef>
                <a:spcPts val="100"/>
              </a:spcBef>
            </a:pPr>
            <a:r>
              <a:rPr sz="2800" dirty="0">
                <a:latin typeface="Calibri"/>
                <a:cs typeface="Calibri"/>
              </a:rPr>
              <a:t>#include</a:t>
            </a:r>
            <a:r>
              <a:rPr sz="2800" spc="-100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&lt;sys/types.h&gt; </a:t>
            </a:r>
            <a:r>
              <a:rPr sz="2800" dirty="0">
                <a:latin typeface="Calibri"/>
                <a:cs typeface="Calibri"/>
              </a:rPr>
              <a:t>#include</a:t>
            </a:r>
            <a:r>
              <a:rPr sz="2800" spc="-100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&lt;sys/stat.h&gt;</a:t>
            </a:r>
            <a:endParaRPr sz="2800">
              <a:latin typeface="Calibri"/>
              <a:cs typeface="Calibri"/>
            </a:endParaRPr>
          </a:p>
          <a:p>
            <a:pPr marL="12700" marR="5080">
              <a:lnSpc>
                <a:spcPts val="8050"/>
              </a:lnSpc>
              <a:spcBef>
                <a:spcPts val="840"/>
              </a:spcBef>
            </a:pPr>
            <a:r>
              <a:rPr sz="2800" dirty="0">
                <a:latin typeface="Calibri"/>
                <a:cs typeface="Calibri"/>
              </a:rPr>
              <a:t>int</a:t>
            </a:r>
            <a:r>
              <a:rPr sz="2800" spc="-95" dirty="0">
                <a:latin typeface="Calibri"/>
                <a:cs typeface="Calibri"/>
              </a:rPr>
              <a:t> </a:t>
            </a:r>
            <a:r>
              <a:rPr sz="2800" b="1" dirty="0">
                <a:latin typeface="Calibri"/>
                <a:cs typeface="Calibri"/>
              </a:rPr>
              <a:t>mkfifo</a:t>
            </a:r>
            <a:r>
              <a:rPr sz="2800" b="1" spc="-9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(const</a:t>
            </a:r>
            <a:r>
              <a:rPr sz="2800" spc="-9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char</a:t>
            </a:r>
            <a:r>
              <a:rPr sz="2800" spc="-9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*pathname,</a:t>
            </a:r>
            <a:r>
              <a:rPr sz="2800" spc="-8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mode_t</a:t>
            </a:r>
            <a:r>
              <a:rPr sz="2800" spc="-100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mode) </a:t>
            </a:r>
            <a:r>
              <a:rPr sz="2800" dirty="0">
                <a:latin typeface="Calibri"/>
                <a:cs typeface="Calibri"/>
              </a:rPr>
              <a:t>returns</a:t>
            </a:r>
            <a:r>
              <a:rPr sz="2800" spc="-1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0</a:t>
            </a:r>
            <a:r>
              <a:rPr sz="2800" spc="-4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if</a:t>
            </a:r>
            <a:r>
              <a:rPr sz="2800" spc="-3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OK,</a:t>
            </a:r>
            <a:r>
              <a:rPr sz="2800" spc="-35" dirty="0">
                <a:latin typeface="Calibri"/>
                <a:cs typeface="Calibri"/>
              </a:rPr>
              <a:t> </a:t>
            </a:r>
            <a:r>
              <a:rPr sz="2800" spc="-20" dirty="0">
                <a:latin typeface="Calibri"/>
                <a:cs typeface="Calibri"/>
              </a:rPr>
              <a:t>-</a:t>
            </a:r>
            <a:r>
              <a:rPr sz="2800" dirty="0">
                <a:latin typeface="Calibri"/>
                <a:cs typeface="Calibri"/>
              </a:rPr>
              <a:t>1</a:t>
            </a:r>
            <a:r>
              <a:rPr sz="2800" spc="-1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on</a:t>
            </a:r>
            <a:r>
              <a:rPr sz="2800" spc="-30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error</a:t>
            </a:r>
            <a:endParaRPr sz="280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028428" y="5693979"/>
            <a:ext cx="1216152" cy="1164018"/>
          </a:xfrm>
          <a:prstGeom prst="rect">
            <a:avLst/>
          </a:prstGeom>
        </p:spPr>
      </p:pic>
      <p:sp>
        <p:nvSpPr>
          <p:cNvPr id="3" name="object 3" descr="$PPTXTitl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15087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/>
              <a:t>FIFO</a:t>
            </a:r>
            <a:r>
              <a:rPr spc="-45" dirty="0"/>
              <a:t> </a:t>
            </a:r>
            <a:r>
              <a:rPr spc="-20" dirty="0"/>
              <a:t>example</a:t>
            </a:r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969000" y="4125214"/>
            <a:ext cx="4526280" cy="994410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916939" y="4767834"/>
            <a:ext cx="2235200" cy="8191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4965" indent="-342265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354965" algn="l"/>
              </a:tabLst>
            </a:pPr>
            <a:r>
              <a:rPr sz="2600" b="1" spc="-10" dirty="0">
                <a:solidFill>
                  <a:srgbClr val="FF0000"/>
                </a:solidFill>
                <a:latin typeface="Calibri"/>
                <a:cs typeface="Calibri"/>
              </a:rPr>
              <a:t>Ex_2_client.c</a:t>
            </a:r>
            <a:endParaRPr sz="2600">
              <a:latin typeface="Calibri"/>
              <a:cs typeface="Calibri"/>
            </a:endParaRPr>
          </a:p>
          <a:p>
            <a:pPr marL="354965" indent="-342265">
              <a:lnSpc>
                <a:spcPct val="100000"/>
              </a:lnSpc>
              <a:spcBef>
                <a:spcPts val="5"/>
              </a:spcBef>
              <a:buFont typeface="Arial"/>
              <a:buChar char="•"/>
              <a:tabLst>
                <a:tab pos="354965" algn="l"/>
              </a:tabLst>
            </a:pPr>
            <a:r>
              <a:rPr sz="2600" b="1" spc="-20" dirty="0">
                <a:solidFill>
                  <a:srgbClr val="FF0000"/>
                </a:solidFill>
                <a:latin typeface="Calibri"/>
                <a:cs typeface="Calibri"/>
              </a:rPr>
              <a:t>Ex_2_server.c</a:t>
            </a:r>
            <a:endParaRPr sz="26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38200" y="1283335"/>
            <a:ext cx="4914900" cy="3543300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6586219" y="1175385"/>
            <a:ext cx="3291839" cy="2811780"/>
          </a:xfrm>
          <a:prstGeom prst="rect">
            <a:avLst/>
          </a:prstGeom>
        </p:spPr>
      </p:pic>
      <p:sp>
        <p:nvSpPr>
          <p:cNvPr id="8" name="object 8"/>
          <p:cNvSpPr txBox="1"/>
          <p:nvPr/>
        </p:nvSpPr>
        <p:spPr>
          <a:xfrm>
            <a:off x="3847338" y="5276850"/>
            <a:ext cx="6544945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Calibri"/>
                <a:cs typeface="Calibri"/>
              </a:rPr>
              <a:t>Example:</a:t>
            </a:r>
            <a:r>
              <a:rPr sz="1800" spc="325" dirty="0">
                <a:latin typeface="Calibri"/>
                <a:cs typeface="Calibri"/>
              </a:rPr>
              <a:t> </a:t>
            </a:r>
            <a:r>
              <a:rPr sz="1800" spc="-20" dirty="0">
                <a:latin typeface="Calibri"/>
                <a:cs typeface="Calibri"/>
                <a:hlinkClick r:id="rId6"/>
              </a:rPr>
              <a:t>https://www.geeksforgeeks.org/named-</a:t>
            </a:r>
            <a:r>
              <a:rPr sz="1800" spc="-10" dirty="0">
                <a:latin typeface="Calibri"/>
                <a:cs typeface="Calibri"/>
                <a:hlinkClick r:id="rId6"/>
              </a:rPr>
              <a:t>pipe-</a:t>
            </a:r>
            <a:r>
              <a:rPr sz="1800" spc="-20" dirty="0">
                <a:latin typeface="Calibri"/>
                <a:cs typeface="Calibri"/>
                <a:hlinkClick r:id="rId6"/>
              </a:rPr>
              <a:t>fifo-</a:t>
            </a:r>
            <a:r>
              <a:rPr sz="1800" spc="-25" dirty="0">
                <a:latin typeface="Calibri"/>
                <a:cs typeface="Calibri"/>
                <a:hlinkClick r:id="rId6"/>
              </a:rPr>
              <a:t>example-c-</a:t>
            </a:r>
            <a:endParaRPr sz="1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800" spc="-10" dirty="0">
                <a:latin typeface="Calibri"/>
                <a:cs typeface="Calibri"/>
              </a:rPr>
              <a:t>program/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880"/>
              </a:lnSpc>
              <a:tabLst>
                <a:tab pos="3225165" algn="l"/>
              </a:tabLst>
            </a:pPr>
            <a:r>
              <a:rPr spc="-105" dirty="0"/>
              <a:t>Y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25" dirty="0"/>
              <a:t>d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55" dirty="0"/>
              <a:t> </a:t>
            </a:r>
            <a:r>
              <a:rPr spc="90" dirty="0"/>
              <a:t>z</a:t>
            </a:r>
            <a:r>
              <a:rPr spc="25" dirty="0"/>
              <a:t>  </a:t>
            </a:r>
            <a:r>
              <a:rPr spc="-215" dirty="0"/>
              <a:t>T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45" dirty="0"/>
              <a:t> </a:t>
            </a:r>
            <a:r>
              <a:rPr spc="-125" dirty="0"/>
              <a:t>k</a:t>
            </a:r>
            <a:r>
              <a:rPr spc="-145" dirty="0"/>
              <a:t> </a:t>
            </a:r>
            <a:r>
              <a:rPr spc="-180" dirty="0"/>
              <a:t>n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dirty="0"/>
              <a:t>k</a:t>
            </a:r>
            <a:r>
              <a:rPr spc="25" dirty="0"/>
              <a:t>  </a:t>
            </a:r>
            <a:r>
              <a:rPr dirty="0"/>
              <a:t>Ü</a:t>
            </a:r>
            <a:r>
              <a:rPr spc="-135" dirty="0"/>
              <a:t> </a:t>
            </a:r>
            <a:r>
              <a:rPr spc="-180" dirty="0"/>
              <a:t>n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25" dirty="0"/>
              <a:t>v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70" dirty="0"/>
              <a:t>r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75" dirty="0"/>
              <a:t>t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50" dirty="0"/>
              <a:t>i</a:t>
            </a:r>
            <a:r>
              <a:rPr dirty="0"/>
              <a:t>	-</a:t>
            </a:r>
            <a:r>
              <a:rPr spc="340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95" dirty="0"/>
              <a:t>g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spc="-95" dirty="0"/>
              <a:t>y</a:t>
            </a:r>
            <a:r>
              <a:rPr spc="-14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dirty="0"/>
              <a:t>r</a:t>
            </a:r>
            <a:r>
              <a:rPr spc="480" dirty="0"/>
              <a:t> </a:t>
            </a:r>
            <a:r>
              <a:rPr spc="-105" dirty="0"/>
              <a:t>M</a:t>
            </a:r>
            <a:r>
              <a:rPr spc="-145" dirty="0"/>
              <a:t> </a:t>
            </a:r>
            <a:r>
              <a:rPr spc="-180" dirty="0"/>
              <a:t>ü</a:t>
            </a:r>
            <a:r>
              <a:rPr spc="-145" dirty="0"/>
              <a:t> </a:t>
            </a:r>
            <a:r>
              <a:rPr spc="-210" dirty="0"/>
              <a:t>h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80" dirty="0"/>
              <a:t>n</a:t>
            </a:r>
            <a:r>
              <a:rPr spc="-165" dirty="0"/>
              <a:t> </a:t>
            </a:r>
            <a:r>
              <a:rPr spc="-125" dirty="0"/>
              <a:t>d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95" dirty="0"/>
              <a:t>ğ</a:t>
            </a:r>
            <a:r>
              <a:rPr spc="-145" dirty="0"/>
              <a:t> </a:t>
            </a:r>
            <a:r>
              <a:rPr dirty="0"/>
              <a:t>i</a:t>
            </a:r>
            <a:r>
              <a:rPr spc="495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195" dirty="0"/>
              <a:t>ö</a:t>
            </a:r>
            <a:r>
              <a:rPr spc="-14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80" dirty="0"/>
              <a:t>ü</a:t>
            </a:r>
            <a:r>
              <a:rPr spc="-155" dirty="0"/>
              <a:t> </a:t>
            </a:r>
            <a:r>
              <a:rPr spc="-295" dirty="0"/>
              <a:t>m</a:t>
            </a:r>
            <a:r>
              <a:rPr spc="-155" dirty="0"/>
              <a:t> </a:t>
            </a:r>
            <a:r>
              <a:rPr spc="-50" dirty="0"/>
              <a:t>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028428" y="5693979"/>
            <a:ext cx="1216152" cy="1164018"/>
          </a:xfrm>
          <a:prstGeom prst="rect">
            <a:avLst/>
          </a:prstGeom>
        </p:spPr>
      </p:pic>
      <p:sp>
        <p:nvSpPr>
          <p:cNvPr id="3" name="object 3" descr="$PPTXTitl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15087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/>
              <a:t>Section </a:t>
            </a:r>
            <a:r>
              <a:rPr spc="-10" dirty="0"/>
              <a:t>Outline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880"/>
              </a:lnSpc>
              <a:tabLst>
                <a:tab pos="3225165" algn="l"/>
              </a:tabLst>
            </a:pPr>
            <a:r>
              <a:rPr spc="-105" dirty="0"/>
              <a:t>Y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25" dirty="0"/>
              <a:t>d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55" dirty="0"/>
              <a:t> </a:t>
            </a:r>
            <a:r>
              <a:rPr spc="90" dirty="0"/>
              <a:t>z</a:t>
            </a:r>
            <a:r>
              <a:rPr spc="25" dirty="0"/>
              <a:t>  </a:t>
            </a:r>
            <a:r>
              <a:rPr spc="-215" dirty="0"/>
              <a:t>T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45" dirty="0"/>
              <a:t> </a:t>
            </a:r>
            <a:r>
              <a:rPr spc="-125" dirty="0"/>
              <a:t>k</a:t>
            </a:r>
            <a:r>
              <a:rPr spc="-145" dirty="0"/>
              <a:t> </a:t>
            </a:r>
            <a:r>
              <a:rPr spc="-180" dirty="0"/>
              <a:t>n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dirty="0"/>
              <a:t>k</a:t>
            </a:r>
            <a:r>
              <a:rPr spc="25" dirty="0"/>
              <a:t>  </a:t>
            </a:r>
            <a:r>
              <a:rPr dirty="0"/>
              <a:t>Ü</a:t>
            </a:r>
            <a:r>
              <a:rPr spc="-135" dirty="0"/>
              <a:t> </a:t>
            </a:r>
            <a:r>
              <a:rPr spc="-180" dirty="0"/>
              <a:t>n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25" dirty="0"/>
              <a:t>v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70" dirty="0"/>
              <a:t>r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75" dirty="0"/>
              <a:t>t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50" dirty="0"/>
              <a:t>i</a:t>
            </a:r>
            <a:r>
              <a:rPr dirty="0"/>
              <a:t>	-</a:t>
            </a:r>
            <a:r>
              <a:rPr spc="340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95" dirty="0"/>
              <a:t>g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spc="-95" dirty="0"/>
              <a:t>y</a:t>
            </a:r>
            <a:r>
              <a:rPr spc="-14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dirty="0"/>
              <a:t>r</a:t>
            </a:r>
            <a:r>
              <a:rPr spc="480" dirty="0"/>
              <a:t> </a:t>
            </a:r>
            <a:r>
              <a:rPr spc="-105" dirty="0"/>
              <a:t>M</a:t>
            </a:r>
            <a:r>
              <a:rPr spc="-145" dirty="0"/>
              <a:t> </a:t>
            </a:r>
            <a:r>
              <a:rPr spc="-180" dirty="0"/>
              <a:t>ü</a:t>
            </a:r>
            <a:r>
              <a:rPr spc="-145" dirty="0"/>
              <a:t> </a:t>
            </a:r>
            <a:r>
              <a:rPr spc="-210" dirty="0"/>
              <a:t>h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80" dirty="0"/>
              <a:t>n</a:t>
            </a:r>
            <a:r>
              <a:rPr spc="-165" dirty="0"/>
              <a:t> </a:t>
            </a:r>
            <a:r>
              <a:rPr spc="-125" dirty="0"/>
              <a:t>d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95" dirty="0"/>
              <a:t>ğ</a:t>
            </a:r>
            <a:r>
              <a:rPr spc="-145" dirty="0"/>
              <a:t> </a:t>
            </a:r>
            <a:r>
              <a:rPr dirty="0"/>
              <a:t>i</a:t>
            </a:r>
            <a:r>
              <a:rPr spc="495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195" dirty="0"/>
              <a:t>ö</a:t>
            </a:r>
            <a:r>
              <a:rPr spc="-14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80" dirty="0"/>
              <a:t>ü</a:t>
            </a:r>
            <a:r>
              <a:rPr spc="-155" dirty="0"/>
              <a:t> </a:t>
            </a:r>
            <a:r>
              <a:rPr spc="-295" dirty="0"/>
              <a:t>m</a:t>
            </a:r>
            <a:r>
              <a:rPr spc="-155" dirty="0"/>
              <a:t> </a:t>
            </a:r>
            <a:r>
              <a:rPr spc="-50" dirty="0"/>
              <a:t>ü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916939" y="1707159"/>
            <a:ext cx="2913380" cy="3921760"/>
          </a:xfrm>
          <a:prstGeom prst="rect">
            <a:avLst/>
          </a:prstGeom>
        </p:spPr>
        <p:txBody>
          <a:bodyPr vert="horz" wrap="square" lIns="0" tIns="98425" rIns="0" bIns="0" rtlCol="0">
            <a:spAutoFit/>
          </a:bodyPr>
          <a:lstStyle/>
          <a:p>
            <a:pPr marL="240029" indent="-227329">
              <a:lnSpc>
                <a:spcPct val="100000"/>
              </a:lnSpc>
              <a:spcBef>
                <a:spcPts val="775"/>
              </a:spcBef>
              <a:buFont typeface="Arial"/>
              <a:buChar char="•"/>
              <a:tabLst>
                <a:tab pos="240029" algn="l"/>
              </a:tabLst>
            </a:pPr>
            <a:r>
              <a:rPr sz="2800" dirty="0">
                <a:latin typeface="Calibri"/>
                <a:cs typeface="Calibri"/>
              </a:rPr>
              <a:t>What</a:t>
            </a:r>
            <a:r>
              <a:rPr sz="2800" spc="-4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is</a:t>
            </a:r>
            <a:r>
              <a:rPr sz="2800" spc="-45" dirty="0">
                <a:latin typeface="Calibri"/>
                <a:cs typeface="Calibri"/>
              </a:rPr>
              <a:t> </a:t>
            </a:r>
            <a:r>
              <a:rPr sz="2800" spc="-25" dirty="0">
                <a:latin typeface="Calibri"/>
                <a:cs typeface="Calibri"/>
              </a:rPr>
              <a:t>IPC</a:t>
            </a:r>
            <a:endParaRPr sz="2800" dirty="0">
              <a:latin typeface="Calibri"/>
              <a:cs typeface="Calibri"/>
            </a:endParaRPr>
          </a:p>
          <a:p>
            <a:pPr marL="240029" indent="-227329">
              <a:lnSpc>
                <a:spcPct val="100000"/>
              </a:lnSpc>
              <a:spcBef>
                <a:spcPts val="675"/>
              </a:spcBef>
              <a:buFont typeface="Arial"/>
              <a:buChar char="•"/>
              <a:tabLst>
                <a:tab pos="240029" algn="l"/>
              </a:tabLst>
            </a:pPr>
            <a:r>
              <a:rPr sz="2800" dirty="0">
                <a:latin typeface="Calibri"/>
                <a:cs typeface="Calibri"/>
              </a:rPr>
              <a:t>IPC</a:t>
            </a:r>
            <a:r>
              <a:rPr sz="2800" spc="-10" dirty="0">
                <a:latin typeface="Calibri"/>
                <a:cs typeface="Calibri"/>
              </a:rPr>
              <a:t> standards</a:t>
            </a:r>
            <a:endParaRPr sz="2800">
              <a:latin typeface="Calibri"/>
              <a:cs typeface="Calibri"/>
            </a:endParaRPr>
          </a:p>
          <a:p>
            <a:pPr marL="240029" indent="-227329">
              <a:lnSpc>
                <a:spcPct val="100000"/>
              </a:lnSpc>
              <a:spcBef>
                <a:spcPts val="660"/>
              </a:spcBef>
              <a:buFont typeface="Arial"/>
              <a:buChar char="•"/>
              <a:tabLst>
                <a:tab pos="240029" algn="l"/>
              </a:tabLst>
            </a:pPr>
            <a:r>
              <a:rPr sz="2800" dirty="0">
                <a:latin typeface="Calibri"/>
                <a:cs typeface="Calibri"/>
              </a:rPr>
              <a:t>Posix</a:t>
            </a:r>
            <a:r>
              <a:rPr sz="2800" spc="-6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IPC</a:t>
            </a:r>
            <a:r>
              <a:rPr sz="2800" spc="-75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Methods</a:t>
            </a:r>
            <a:endParaRPr sz="2800" dirty="0">
              <a:latin typeface="Calibri"/>
              <a:cs typeface="Calibri"/>
            </a:endParaRPr>
          </a:p>
          <a:p>
            <a:pPr marL="697230" lvl="1" indent="-227329">
              <a:lnSpc>
                <a:spcPct val="100000"/>
              </a:lnSpc>
              <a:spcBef>
                <a:spcPts val="244"/>
              </a:spcBef>
              <a:buFont typeface="Arial"/>
              <a:buChar char="•"/>
              <a:tabLst>
                <a:tab pos="697230" algn="l"/>
              </a:tabLst>
            </a:pPr>
            <a:r>
              <a:rPr sz="2400" spc="-10" dirty="0">
                <a:latin typeface="Calibri"/>
                <a:cs typeface="Calibri"/>
              </a:rPr>
              <a:t>Pipes</a:t>
            </a:r>
            <a:endParaRPr sz="2400" dirty="0">
              <a:latin typeface="Calibri"/>
              <a:cs typeface="Calibri"/>
            </a:endParaRPr>
          </a:p>
          <a:p>
            <a:pPr marL="697230" lvl="1" indent="-227329">
              <a:lnSpc>
                <a:spcPct val="100000"/>
              </a:lnSpc>
              <a:spcBef>
                <a:spcPts val="204"/>
              </a:spcBef>
              <a:buFont typeface="Arial"/>
              <a:buChar char="•"/>
              <a:tabLst>
                <a:tab pos="697230" algn="l"/>
              </a:tabLst>
            </a:pPr>
            <a:r>
              <a:rPr sz="2400" spc="-10" dirty="0">
                <a:latin typeface="Calibri"/>
                <a:cs typeface="Calibri"/>
              </a:rPr>
              <a:t>Fifos</a:t>
            </a:r>
            <a:endParaRPr sz="2400" dirty="0">
              <a:latin typeface="Calibri"/>
              <a:cs typeface="Calibri"/>
            </a:endParaRPr>
          </a:p>
          <a:p>
            <a:pPr marL="697230" lvl="1" indent="-227329">
              <a:lnSpc>
                <a:spcPct val="100000"/>
              </a:lnSpc>
              <a:spcBef>
                <a:spcPts val="215"/>
              </a:spcBef>
              <a:buFont typeface="Arial"/>
              <a:buChar char="•"/>
              <a:tabLst>
                <a:tab pos="697230" algn="l"/>
              </a:tabLst>
            </a:pPr>
            <a:r>
              <a:rPr sz="2400" spc="-10" dirty="0">
                <a:latin typeface="Calibri"/>
                <a:cs typeface="Calibri"/>
              </a:rPr>
              <a:t>Signals</a:t>
            </a:r>
            <a:endParaRPr sz="2400" dirty="0">
              <a:latin typeface="Calibri"/>
              <a:cs typeface="Calibri"/>
            </a:endParaRPr>
          </a:p>
          <a:p>
            <a:pPr marL="697230" lvl="1" indent="-227329">
              <a:lnSpc>
                <a:spcPct val="100000"/>
              </a:lnSpc>
              <a:spcBef>
                <a:spcPts val="215"/>
              </a:spcBef>
              <a:buFont typeface="Arial"/>
              <a:buChar char="•"/>
              <a:tabLst>
                <a:tab pos="697230" algn="l"/>
              </a:tabLst>
            </a:pPr>
            <a:r>
              <a:rPr sz="2400" spc="-10" dirty="0">
                <a:latin typeface="Calibri"/>
                <a:cs typeface="Calibri"/>
              </a:rPr>
              <a:t>Semaphores</a:t>
            </a:r>
            <a:endParaRPr sz="2400" dirty="0">
              <a:latin typeface="Calibri"/>
              <a:cs typeface="Calibri"/>
            </a:endParaRPr>
          </a:p>
          <a:p>
            <a:pPr marL="697230" lvl="1" indent="-227329">
              <a:lnSpc>
                <a:spcPct val="100000"/>
              </a:lnSpc>
              <a:spcBef>
                <a:spcPts val="204"/>
              </a:spcBef>
              <a:buFont typeface="Arial"/>
              <a:buChar char="•"/>
              <a:tabLst>
                <a:tab pos="697230" algn="l"/>
              </a:tabLst>
            </a:pPr>
            <a:r>
              <a:rPr sz="2400" dirty="0">
                <a:latin typeface="Calibri"/>
                <a:cs typeface="Calibri"/>
              </a:rPr>
              <a:t>Message</a:t>
            </a:r>
            <a:r>
              <a:rPr sz="2400" spc="-50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queues</a:t>
            </a:r>
            <a:endParaRPr sz="2400" dirty="0">
              <a:latin typeface="Calibri"/>
              <a:cs typeface="Calibri"/>
            </a:endParaRPr>
          </a:p>
          <a:p>
            <a:pPr marL="697230" lvl="1" indent="-227329">
              <a:lnSpc>
                <a:spcPct val="100000"/>
              </a:lnSpc>
              <a:spcBef>
                <a:spcPts val="220"/>
              </a:spcBef>
              <a:buFont typeface="Arial"/>
              <a:buChar char="•"/>
              <a:tabLst>
                <a:tab pos="697230" algn="l"/>
              </a:tabLst>
            </a:pPr>
            <a:r>
              <a:rPr sz="2400" dirty="0">
                <a:latin typeface="Calibri"/>
                <a:cs typeface="Calibri"/>
              </a:rPr>
              <a:t>Shared</a:t>
            </a:r>
            <a:r>
              <a:rPr sz="2400" spc="-65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memory</a:t>
            </a:r>
            <a:endParaRPr sz="2400" dirty="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027919" y="5695590"/>
            <a:ext cx="1215390" cy="1162050"/>
          </a:xfrm>
          <a:prstGeom prst="rect">
            <a:avLst/>
          </a:prstGeom>
        </p:spPr>
      </p:pic>
      <p:sp>
        <p:nvSpPr>
          <p:cNvPr id="3" name="object 3" descr="$PPTXTitl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49250" rIns="0" bIns="0" rtlCol="0">
            <a:spAutoFit/>
          </a:bodyPr>
          <a:lstStyle/>
          <a:p>
            <a:pPr marL="156845">
              <a:lnSpc>
                <a:spcPct val="100000"/>
              </a:lnSpc>
              <a:spcBef>
                <a:spcPts val="100"/>
              </a:spcBef>
            </a:pPr>
            <a:r>
              <a:rPr spc="330" dirty="0"/>
              <a:t>Signals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915669" y="1724300"/>
            <a:ext cx="4333875" cy="3092450"/>
          </a:xfrm>
          <a:prstGeom prst="rect">
            <a:avLst/>
          </a:prstGeom>
        </p:spPr>
        <p:txBody>
          <a:bodyPr vert="horz" wrap="square" lIns="0" tIns="97790" rIns="0" bIns="0" rtlCol="0">
            <a:spAutoFit/>
          </a:bodyPr>
          <a:lstStyle/>
          <a:p>
            <a:pPr marL="240665" indent="-227965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240665" algn="l"/>
              </a:tabLst>
            </a:pPr>
            <a:r>
              <a:rPr sz="2800" spc="95" dirty="0">
                <a:latin typeface="Trebuchet MS"/>
                <a:cs typeface="Trebuchet MS"/>
              </a:rPr>
              <a:t>Definition</a:t>
            </a:r>
            <a:endParaRPr sz="2800">
              <a:latin typeface="Trebuchet MS"/>
              <a:cs typeface="Trebuchet MS"/>
            </a:endParaRPr>
          </a:p>
          <a:p>
            <a:pPr marL="240665" indent="-227965">
              <a:lnSpc>
                <a:spcPct val="100000"/>
              </a:lnSpc>
              <a:spcBef>
                <a:spcPts val="670"/>
              </a:spcBef>
              <a:buFont typeface="Arial"/>
              <a:buChar char="•"/>
              <a:tabLst>
                <a:tab pos="240665" algn="l"/>
              </a:tabLst>
            </a:pPr>
            <a:r>
              <a:rPr sz="2800" spc="195" dirty="0">
                <a:latin typeface="Trebuchet MS"/>
                <a:cs typeface="Trebuchet MS"/>
              </a:rPr>
              <a:t>Signal</a:t>
            </a:r>
            <a:r>
              <a:rPr sz="2800" spc="40" dirty="0">
                <a:latin typeface="Trebuchet MS"/>
                <a:cs typeface="Trebuchet MS"/>
              </a:rPr>
              <a:t> </a:t>
            </a:r>
            <a:r>
              <a:rPr sz="2800" spc="110" dirty="0">
                <a:latin typeface="Trebuchet MS"/>
                <a:cs typeface="Trebuchet MS"/>
              </a:rPr>
              <a:t>Types</a:t>
            </a:r>
            <a:endParaRPr sz="2800">
              <a:latin typeface="Trebuchet MS"/>
              <a:cs typeface="Trebuchet MS"/>
            </a:endParaRPr>
          </a:p>
          <a:p>
            <a:pPr marL="240665" indent="-227965">
              <a:lnSpc>
                <a:spcPct val="100000"/>
              </a:lnSpc>
              <a:spcBef>
                <a:spcPts val="660"/>
              </a:spcBef>
              <a:buFont typeface="Arial"/>
              <a:buChar char="•"/>
              <a:tabLst>
                <a:tab pos="240665" algn="l"/>
              </a:tabLst>
            </a:pPr>
            <a:r>
              <a:rPr sz="2800" spc="170" dirty="0">
                <a:latin typeface="Trebuchet MS"/>
                <a:cs typeface="Trebuchet MS"/>
              </a:rPr>
              <a:t>Generating</a:t>
            </a:r>
            <a:r>
              <a:rPr sz="2800" spc="55" dirty="0">
                <a:latin typeface="Trebuchet MS"/>
                <a:cs typeface="Trebuchet MS"/>
              </a:rPr>
              <a:t> </a:t>
            </a:r>
            <a:r>
              <a:rPr sz="2800" spc="200" dirty="0">
                <a:latin typeface="Trebuchet MS"/>
                <a:cs typeface="Trebuchet MS"/>
              </a:rPr>
              <a:t>Signals</a:t>
            </a:r>
            <a:endParaRPr sz="2800">
              <a:latin typeface="Trebuchet MS"/>
              <a:cs typeface="Trebuchet MS"/>
            </a:endParaRPr>
          </a:p>
          <a:p>
            <a:pPr marL="240665" indent="-227965">
              <a:lnSpc>
                <a:spcPct val="100000"/>
              </a:lnSpc>
              <a:spcBef>
                <a:spcPts val="660"/>
              </a:spcBef>
              <a:buFont typeface="Arial"/>
              <a:buChar char="•"/>
              <a:tabLst>
                <a:tab pos="240665" algn="l"/>
              </a:tabLst>
            </a:pPr>
            <a:r>
              <a:rPr sz="2800" spc="204" dirty="0">
                <a:latin typeface="Trebuchet MS"/>
                <a:cs typeface="Trebuchet MS"/>
              </a:rPr>
              <a:t>Responding</a:t>
            </a:r>
            <a:r>
              <a:rPr sz="2800" spc="45" dirty="0">
                <a:latin typeface="Trebuchet MS"/>
                <a:cs typeface="Trebuchet MS"/>
              </a:rPr>
              <a:t> </a:t>
            </a:r>
            <a:r>
              <a:rPr sz="2800" spc="85" dirty="0">
                <a:latin typeface="Trebuchet MS"/>
                <a:cs typeface="Trebuchet MS"/>
              </a:rPr>
              <a:t>to</a:t>
            </a:r>
            <a:r>
              <a:rPr sz="2800" spc="55" dirty="0">
                <a:latin typeface="Trebuchet MS"/>
                <a:cs typeface="Trebuchet MS"/>
              </a:rPr>
              <a:t> </a:t>
            </a:r>
            <a:r>
              <a:rPr sz="2800" spc="235" dirty="0">
                <a:latin typeface="Trebuchet MS"/>
                <a:cs typeface="Trebuchet MS"/>
              </a:rPr>
              <a:t>a</a:t>
            </a:r>
            <a:r>
              <a:rPr sz="2800" spc="50" dirty="0">
                <a:latin typeface="Trebuchet MS"/>
                <a:cs typeface="Trebuchet MS"/>
              </a:rPr>
              <a:t> </a:t>
            </a:r>
            <a:r>
              <a:rPr sz="2800" spc="185" dirty="0">
                <a:latin typeface="Trebuchet MS"/>
                <a:cs typeface="Trebuchet MS"/>
              </a:rPr>
              <a:t>Signal</a:t>
            </a:r>
            <a:endParaRPr sz="2800">
              <a:latin typeface="Trebuchet MS"/>
              <a:cs typeface="Trebuchet MS"/>
            </a:endParaRPr>
          </a:p>
          <a:p>
            <a:pPr marL="240665" indent="-227965">
              <a:lnSpc>
                <a:spcPct val="100000"/>
              </a:lnSpc>
              <a:spcBef>
                <a:spcPts val="660"/>
              </a:spcBef>
              <a:buFont typeface="Arial"/>
              <a:buChar char="•"/>
              <a:tabLst>
                <a:tab pos="240665" algn="l"/>
              </a:tabLst>
            </a:pPr>
            <a:r>
              <a:rPr sz="2800" spc="240" dirty="0">
                <a:latin typeface="Trebuchet MS"/>
                <a:cs typeface="Trebuchet MS"/>
              </a:rPr>
              <a:t>POSIX</a:t>
            </a:r>
            <a:r>
              <a:rPr sz="2800" spc="55" dirty="0">
                <a:latin typeface="Trebuchet MS"/>
                <a:cs typeface="Trebuchet MS"/>
              </a:rPr>
              <a:t> </a:t>
            </a:r>
            <a:r>
              <a:rPr sz="2800" spc="190" dirty="0">
                <a:latin typeface="Trebuchet MS"/>
                <a:cs typeface="Trebuchet MS"/>
              </a:rPr>
              <a:t>Signal</a:t>
            </a:r>
            <a:r>
              <a:rPr sz="2800" spc="55" dirty="0">
                <a:latin typeface="Trebuchet MS"/>
                <a:cs typeface="Trebuchet MS"/>
              </a:rPr>
              <a:t> </a:t>
            </a:r>
            <a:r>
              <a:rPr sz="2800" spc="130" dirty="0">
                <a:latin typeface="Trebuchet MS"/>
                <a:cs typeface="Trebuchet MS"/>
              </a:rPr>
              <a:t>Functions</a:t>
            </a:r>
            <a:endParaRPr sz="2800">
              <a:latin typeface="Trebuchet MS"/>
              <a:cs typeface="Trebuchet MS"/>
            </a:endParaRPr>
          </a:p>
          <a:p>
            <a:pPr marL="240665" indent="-227965">
              <a:lnSpc>
                <a:spcPct val="100000"/>
              </a:lnSpc>
              <a:spcBef>
                <a:spcPts val="670"/>
              </a:spcBef>
              <a:buFont typeface="Arial"/>
              <a:buChar char="•"/>
              <a:tabLst>
                <a:tab pos="240665" algn="l"/>
              </a:tabLst>
            </a:pPr>
            <a:r>
              <a:rPr sz="2800" spc="210" dirty="0">
                <a:latin typeface="Trebuchet MS"/>
                <a:cs typeface="Trebuchet MS"/>
              </a:rPr>
              <a:t>Signals</a:t>
            </a:r>
            <a:r>
              <a:rPr sz="2800" spc="45" dirty="0">
                <a:latin typeface="Trebuchet MS"/>
                <a:cs typeface="Trebuchet MS"/>
              </a:rPr>
              <a:t> </a:t>
            </a:r>
            <a:r>
              <a:rPr sz="2800" spc="195" dirty="0">
                <a:latin typeface="Trebuchet MS"/>
                <a:cs typeface="Trebuchet MS"/>
              </a:rPr>
              <a:t>&amp;</a:t>
            </a:r>
            <a:r>
              <a:rPr sz="2800" spc="65" dirty="0">
                <a:latin typeface="Trebuchet MS"/>
                <a:cs typeface="Trebuchet MS"/>
              </a:rPr>
              <a:t> </a:t>
            </a:r>
            <a:r>
              <a:rPr sz="2800" spc="250" dirty="0">
                <a:latin typeface="Trebuchet MS"/>
                <a:cs typeface="Trebuchet MS"/>
              </a:rPr>
              <a:t>System</a:t>
            </a:r>
            <a:r>
              <a:rPr sz="2800" spc="50" dirty="0">
                <a:latin typeface="Trebuchet MS"/>
                <a:cs typeface="Trebuchet MS"/>
              </a:rPr>
              <a:t> </a:t>
            </a:r>
            <a:r>
              <a:rPr sz="2800" spc="120" dirty="0">
                <a:latin typeface="Trebuchet MS"/>
                <a:cs typeface="Trebuchet MS"/>
              </a:rPr>
              <a:t>Calls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12" name="object 5">
            <a:extLst>
              <a:ext uri="{FF2B5EF4-FFF2-40B4-BE49-F238E27FC236}">
                <a16:creationId xmlns:a16="http://schemas.microsoft.com/office/drawing/2014/main" id="{E5CE8D8F-3CF5-5BEC-0EC0-78F361503FE2}"/>
              </a:ext>
            </a:extLst>
          </p:cNvPr>
          <p:cNvSpPr txBox="1">
            <a:spLocks noGrp="1"/>
          </p:cNvSpPr>
          <p:nvPr>
            <p:ph type="ftr" sz="quarter" idx="5"/>
          </p:nvPr>
        </p:nvSpPr>
        <p:spPr>
          <a:xfrm>
            <a:off x="1359153" y="6165739"/>
            <a:ext cx="7158990" cy="2755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880"/>
              </a:lnSpc>
              <a:tabLst>
                <a:tab pos="3225165" algn="l"/>
              </a:tabLst>
            </a:pPr>
            <a:r>
              <a:rPr spc="-105" dirty="0"/>
              <a:t>Y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25" dirty="0"/>
              <a:t>d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55" dirty="0"/>
              <a:t> </a:t>
            </a:r>
            <a:r>
              <a:rPr spc="90" dirty="0"/>
              <a:t>z</a:t>
            </a:r>
            <a:r>
              <a:rPr spc="25" dirty="0"/>
              <a:t>  </a:t>
            </a:r>
            <a:r>
              <a:rPr spc="-215" dirty="0"/>
              <a:t>T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45" dirty="0"/>
              <a:t> </a:t>
            </a:r>
            <a:r>
              <a:rPr spc="-125" dirty="0"/>
              <a:t>k</a:t>
            </a:r>
            <a:r>
              <a:rPr spc="-145" dirty="0"/>
              <a:t> </a:t>
            </a:r>
            <a:r>
              <a:rPr spc="-180" dirty="0"/>
              <a:t>n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dirty="0"/>
              <a:t>k</a:t>
            </a:r>
            <a:r>
              <a:rPr spc="25" dirty="0"/>
              <a:t>  </a:t>
            </a:r>
            <a:r>
              <a:rPr dirty="0"/>
              <a:t>Ü</a:t>
            </a:r>
            <a:r>
              <a:rPr spc="-135" dirty="0"/>
              <a:t> </a:t>
            </a:r>
            <a:r>
              <a:rPr spc="-180" dirty="0"/>
              <a:t>n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25" dirty="0"/>
              <a:t>v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70" dirty="0"/>
              <a:t>r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75" dirty="0"/>
              <a:t>t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50" dirty="0"/>
              <a:t>i</a:t>
            </a:r>
            <a:r>
              <a:rPr dirty="0"/>
              <a:t>	-</a:t>
            </a:r>
            <a:r>
              <a:rPr spc="340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95" dirty="0"/>
              <a:t>g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spc="-95" dirty="0"/>
              <a:t>y</a:t>
            </a:r>
            <a:r>
              <a:rPr spc="-14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dirty="0"/>
              <a:t>r</a:t>
            </a:r>
            <a:r>
              <a:rPr spc="480" dirty="0"/>
              <a:t> </a:t>
            </a:r>
            <a:r>
              <a:rPr spc="-105" dirty="0"/>
              <a:t>M</a:t>
            </a:r>
            <a:r>
              <a:rPr spc="-145" dirty="0"/>
              <a:t> </a:t>
            </a:r>
            <a:r>
              <a:rPr spc="-180" dirty="0"/>
              <a:t>ü</a:t>
            </a:r>
            <a:r>
              <a:rPr spc="-145" dirty="0"/>
              <a:t> </a:t>
            </a:r>
            <a:r>
              <a:rPr spc="-210" dirty="0"/>
              <a:t>h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80" dirty="0"/>
              <a:t>n</a:t>
            </a:r>
            <a:r>
              <a:rPr spc="-165" dirty="0"/>
              <a:t> </a:t>
            </a:r>
            <a:r>
              <a:rPr spc="-125" dirty="0"/>
              <a:t>d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95" dirty="0"/>
              <a:t>ğ</a:t>
            </a:r>
            <a:r>
              <a:rPr spc="-145" dirty="0"/>
              <a:t> </a:t>
            </a:r>
            <a:r>
              <a:rPr dirty="0"/>
              <a:t>i</a:t>
            </a:r>
            <a:r>
              <a:rPr spc="495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195" dirty="0"/>
              <a:t>ö</a:t>
            </a:r>
            <a:r>
              <a:rPr spc="-14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80" dirty="0"/>
              <a:t>ü</a:t>
            </a:r>
            <a:r>
              <a:rPr spc="-155" dirty="0"/>
              <a:t> </a:t>
            </a:r>
            <a:r>
              <a:rPr spc="-295" dirty="0"/>
              <a:t>m</a:t>
            </a:r>
            <a:r>
              <a:rPr spc="-155" dirty="0"/>
              <a:t> </a:t>
            </a:r>
            <a:r>
              <a:rPr spc="-50" dirty="0"/>
              <a:t>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027919" y="5695590"/>
            <a:ext cx="1215390" cy="1162050"/>
          </a:xfrm>
          <a:prstGeom prst="rect">
            <a:avLst/>
          </a:prstGeom>
        </p:spPr>
      </p:pic>
      <p:sp>
        <p:nvSpPr>
          <p:cNvPr id="3" name="object 3" descr="$PPTXTitl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49250" rIns="0" bIns="0" rtlCol="0">
            <a:spAutoFit/>
          </a:bodyPr>
          <a:lstStyle/>
          <a:p>
            <a:pPr marL="156845">
              <a:lnSpc>
                <a:spcPct val="100000"/>
              </a:lnSpc>
              <a:spcBef>
                <a:spcPts val="100"/>
              </a:spcBef>
            </a:pPr>
            <a:r>
              <a:rPr spc="165" dirty="0"/>
              <a:t>Definition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915669" y="1809390"/>
            <a:ext cx="9935845" cy="2517140"/>
          </a:xfrm>
          <a:prstGeom prst="rect">
            <a:avLst/>
          </a:prstGeom>
        </p:spPr>
        <p:txBody>
          <a:bodyPr vert="horz" wrap="square" lIns="0" tIns="60325" rIns="0" bIns="0" rtlCol="0">
            <a:spAutoFit/>
          </a:bodyPr>
          <a:lstStyle/>
          <a:p>
            <a:pPr marL="241300" marR="5080" indent="-228600">
              <a:lnSpc>
                <a:spcPts val="3030"/>
              </a:lnSpc>
              <a:spcBef>
                <a:spcPts val="475"/>
              </a:spcBef>
              <a:buFont typeface="Arial"/>
              <a:buChar char="•"/>
              <a:tabLst>
                <a:tab pos="241300" algn="l"/>
              </a:tabLst>
            </a:pPr>
            <a:r>
              <a:rPr sz="2800" spc="260" dirty="0">
                <a:latin typeface="Trebuchet MS"/>
                <a:cs typeface="Trebuchet MS"/>
              </a:rPr>
              <a:t>A</a:t>
            </a:r>
            <a:r>
              <a:rPr sz="2800" spc="35" dirty="0">
                <a:latin typeface="Trebuchet MS"/>
                <a:cs typeface="Trebuchet MS"/>
              </a:rPr>
              <a:t> </a:t>
            </a:r>
            <a:r>
              <a:rPr sz="2800" spc="175" dirty="0">
                <a:latin typeface="Trebuchet MS"/>
                <a:cs typeface="Trebuchet MS"/>
              </a:rPr>
              <a:t>signal</a:t>
            </a:r>
            <a:r>
              <a:rPr sz="2800" spc="55" dirty="0">
                <a:latin typeface="Trebuchet MS"/>
                <a:cs typeface="Trebuchet MS"/>
              </a:rPr>
              <a:t> </a:t>
            </a:r>
            <a:r>
              <a:rPr sz="2800" spc="145" dirty="0">
                <a:latin typeface="Trebuchet MS"/>
                <a:cs typeface="Trebuchet MS"/>
              </a:rPr>
              <a:t>is</a:t>
            </a:r>
            <a:r>
              <a:rPr sz="2800" spc="45" dirty="0">
                <a:latin typeface="Trebuchet MS"/>
                <a:cs typeface="Trebuchet MS"/>
              </a:rPr>
              <a:t> </a:t>
            </a:r>
            <a:r>
              <a:rPr sz="2800" spc="240" dirty="0">
                <a:latin typeface="Trebuchet MS"/>
                <a:cs typeface="Trebuchet MS"/>
              </a:rPr>
              <a:t>an</a:t>
            </a:r>
            <a:r>
              <a:rPr sz="2800" spc="75" dirty="0">
                <a:latin typeface="Trebuchet MS"/>
                <a:cs typeface="Trebuchet MS"/>
              </a:rPr>
              <a:t> </a:t>
            </a:r>
            <a:r>
              <a:rPr sz="2800" b="1" spc="325" dirty="0">
                <a:solidFill>
                  <a:srgbClr val="FF0000"/>
                </a:solidFill>
                <a:latin typeface="Trebuchet MS"/>
                <a:cs typeface="Trebuchet MS"/>
              </a:rPr>
              <a:t>asynchronous</a:t>
            </a:r>
            <a:r>
              <a:rPr sz="2800" b="1" spc="55" dirty="0">
                <a:solidFill>
                  <a:srgbClr val="FF0000"/>
                </a:solidFill>
                <a:latin typeface="Trebuchet MS"/>
                <a:cs typeface="Trebuchet MS"/>
              </a:rPr>
              <a:t> </a:t>
            </a:r>
            <a:r>
              <a:rPr sz="2800" spc="165" dirty="0">
                <a:latin typeface="Trebuchet MS"/>
                <a:cs typeface="Trebuchet MS"/>
              </a:rPr>
              <a:t>event</a:t>
            </a:r>
            <a:r>
              <a:rPr sz="2800" spc="50" dirty="0">
                <a:latin typeface="Trebuchet MS"/>
                <a:cs typeface="Trebuchet MS"/>
              </a:rPr>
              <a:t> </a:t>
            </a:r>
            <a:r>
              <a:rPr sz="2800" spc="150" dirty="0">
                <a:latin typeface="Trebuchet MS"/>
                <a:cs typeface="Trebuchet MS"/>
              </a:rPr>
              <a:t>which</a:t>
            </a:r>
            <a:r>
              <a:rPr sz="2800" spc="55" dirty="0">
                <a:latin typeface="Trebuchet MS"/>
                <a:cs typeface="Trebuchet MS"/>
              </a:rPr>
              <a:t> </a:t>
            </a:r>
            <a:r>
              <a:rPr sz="2800" spc="145" dirty="0">
                <a:latin typeface="Trebuchet MS"/>
                <a:cs typeface="Trebuchet MS"/>
              </a:rPr>
              <a:t>is</a:t>
            </a:r>
            <a:r>
              <a:rPr sz="2800" spc="50" dirty="0">
                <a:latin typeface="Trebuchet MS"/>
                <a:cs typeface="Trebuchet MS"/>
              </a:rPr>
              <a:t> </a:t>
            </a:r>
            <a:r>
              <a:rPr sz="2800" spc="110" dirty="0">
                <a:latin typeface="Trebuchet MS"/>
                <a:cs typeface="Trebuchet MS"/>
              </a:rPr>
              <a:t>delivered </a:t>
            </a:r>
            <a:r>
              <a:rPr sz="2800" spc="85" dirty="0">
                <a:latin typeface="Trebuchet MS"/>
                <a:cs typeface="Trebuchet MS"/>
              </a:rPr>
              <a:t>to</a:t>
            </a:r>
            <a:r>
              <a:rPr sz="2800" spc="35" dirty="0">
                <a:latin typeface="Trebuchet MS"/>
                <a:cs typeface="Trebuchet MS"/>
              </a:rPr>
              <a:t> </a:t>
            </a:r>
            <a:r>
              <a:rPr sz="2800" spc="235" dirty="0">
                <a:latin typeface="Trebuchet MS"/>
                <a:cs typeface="Trebuchet MS"/>
              </a:rPr>
              <a:t>a</a:t>
            </a:r>
            <a:r>
              <a:rPr sz="2800" spc="45" dirty="0">
                <a:latin typeface="Trebuchet MS"/>
                <a:cs typeface="Trebuchet MS"/>
              </a:rPr>
              <a:t> </a:t>
            </a:r>
            <a:r>
              <a:rPr sz="2800" spc="180" dirty="0">
                <a:latin typeface="Trebuchet MS"/>
                <a:cs typeface="Trebuchet MS"/>
              </a:rPr>
              <a:t>process</a:t>
            </a:r>
            <a:endParaRPr sz="2800">
              <a:latin typeface="Trebuchet MS"/>
              <a:cs typeface="Trebuchet MS"/>
            </a:endParaRPr>
          </a:p>
          <a:p>
            <a:pPr marL="241300" marR="163830" indent="-228600">
              <a:lnSpc>
                <a:spcPts val="3020"/>
              </a:lnSpc>
              <a:spcBef>
                <a:spcPts val="994"/>
              </a:spcBef>
              <a:buFont typeface="Arial"/>
              <a:buChar char="•"/>
              <a:tabLst>
                <a:tab pos="241300" algn="l"/>
              </a:tabLst>
            </a:pPr>
            <a:r>
              <a:rPr sz="2800" spc="220" dirty="0">
                <a:latin typeface="Trebuchet MS"/>
                <a:cs typeface="Trebuchet MS"/>
              </a:rPr>
              <a:t>Asynchronous</a:t>
            </a:r>
            <a:r>
              <a:rPr sz="2800" spc="40" dirty="0">
                <a:latin typeface="Trebuchet MS"/>
                <a:cs typeface="Trebuchet MS"/>
              </a:rPr>
              <a:t> </a:t>
            </a:r>
            <a:r>
              <a:rPr sz="2800" spc="270" dirty="0">
                <a:latin typeface="Trebuchet MS"/>
                <a:cs typeface="Trebuchet MS"/>
              </a:rPr>
              <a:t>means</a:t>
            </a:r>
            <a:r>
              <a:rPr sz="2800" spc="45" dirty="0">
                <a:latin typeface="Trebuchet MS"/>
                <a:cs typeface="Trebuchet MS"/>
              </a:rPr>
              <a:t> </a:t>
            </a:r>
            <a:r>
              <a:rPr sz="2800" spc="105" dirty="0">
                <a:latin typeface="Trebuchet MS"/>
                <a:cs typeface="Trebuchet MS"/>
              </a:rPr>
              <a:t>that</a:t>
            </a:r>
            <a:r>
              <a:rPr sz="2800" spc="40" dirty="0">
                <a:latin typeface="Trebuchet MS"/>
                <a:cs typeface="Trebuchet MS"/>
              </a:rPr>
              <a:t> </a:t>
            </a:r>
            <a:r>
              <a:rPr sz="2800" spc="125" dirty="0">
                <a:latin typeface="Trebuchet MS"/>
                <a:cs typeface="Trebuchet MS"/>
              </a:rPr>
              <a:t>the</a:t>
            </a:r>
            <a:r>
              <a:rPr sz="2800" spc="50" dirty="0">
                <a:latin typeface="Trebuchet MS"/>
                <a:cs typeface="Trebuchet MS"/>
              </a:rPr>
              <a:t> </a:t>
            </a:r>
            <a:r>
              <a:rPr sz="2800" spc="165" dirty="0">
                <a:latin typeface="Trebuchet MS"/>
                <a:cs typeface="Trebuchet MS"/>
              </a:rPr>
              <a:t>event</a:t>
            </a:r>
            <a:r>
              <a:rPr sz="2800" spc="45" dirty="0">
                <a:latin typeface="Trebuchet MS"/>
                <a:cs typeface="Trebuchet MS"/>
              </a:rPr>
              <a:t> </a:t>
            </a:r>
            <a:r>
              <a:rPr sz="2800" spc="200" dirty="0">
                <a:latin typeface="Trebuchet MS"/>
                <a:cs typeface="Trebuchet MS"/>
              </a:rPr>
              <a:t>can</a:t>
            </a:r>
            <a:r>
              <a:rPr sz="2800" spc="50" dirty="0">
                <a:latin typeface="Trebuchet MS"/>
                <a:cs typeface="Trebuchet MS"/>
              </a:rPr>
              <a:t> </a:t>
            </a:r>
            <a:r>
              <a:rPr sz="2800" spc="155" dirty="0">
                <a:latin typeface="Trebuchet MS"/>
                <a:cs typeface="Trebuchet MS"/>
              </a:rPr>
              <a:t>occur</a:t>
            </a:r>
            <a:r>
              <a:rPr sz="2800" spc="50" dirty="0">
                <a:latin typeface="Trebuchet MS"/>
                <a:cs typeface="Trebuchet MS"/>
              </a:rPr>
              <a:t> </a:t>
            </a:r>
            <a:r>
              <a:rPr sz="2800" spc="100" dirty="0">
                <a:latin typeface="Trebuchet MS"/>
                <a:cs typeface="Trebuchet MS"/>
              </a:rPr>
              <a:t>at</a:t>
            </a:r>
            <a:r>
              <a:rPr sz="2800" spc="50" dirty="0">
                <a:latin typeface="Trebuchet MS"/>
                <a:cs typeface="Trebuchet MS"/>
              </a:rPr>
              <a:t> </a:t>
            </a:r>
            <a:r>
              <a:rPr sz="2800" spc="225" dirty="0">
                <a:latin typeface="Trebuchet MS"/>
                <a:cs typeface="Trebuchet MS"/>
              </a:rPr>
              <a:t>any </a:t>
            </a:r>
            <a:r>
              <a:rPr sz="2800" spc="105" dirty="0">
                <a:latin typeface="Trebuchet MS"/>
                <a:cs typeface="Trebuchet MS"/>
              </a:rPr>
              <a:t>time</a:t>
            </a:r>
            <a:endParaRPr sz="2800">
              <a:latin typeface="Trebuchet MS"/>
              <a:cs typeface="Trebuchet MS"/>
            </a:endParaRPr>
          </a:p>
          <a:p>
            <a:pPr marL="697230" lvl="1" indent="-227329">
              <a:lnSpc>
                <a:spcPct val="100000"/>
              </a:lnSpc>
              <a:spcBef>
                <a:spcPts val="180"/>
              </a:spcBef>
              <a:buFont typeface="Arial"/>
              <a:buChar char="•"/>
              <a:tabLst>
                <a:tab pos="697230" algn="l"/>
              </a:tabLst>
            </a:pPr>
            <a:r>
              <a:rPr sz="2400" spc="245" dirty="0">
                <a:latin typeface="Trebuchet MS"/>
                <a:cs typeface="Trebuchet MS"/>
              </a:rPr>
              <a:t>may</a:t>
            </a:r>
            <a:r>
              <a:rPr sz="2400" spc="45" dirty="0">
                <a:latin typeface="Trebuchet MS"/>
                <a:cs typeface="Trebuchet MS"/>
              </a:rPr>
              <a:t> </a:t>
            </a:r>
            <a:r>
              <a:rPr sz="2400" spc="160" dirty="0">
                <a:latin typeface="Trebuchet MS"/>
                <a:cs typeface="Trebuchet MS"/>
              </a:rPr>
              <a:t>be</a:t>
            </a:r>
            <a:r>
              <a:rPr sz="2400" spc="55" dirty="0">
                <a:latin typeface="Trebuchet MS"/>
                <a:cs typeface="Trebuchet MS"/>
              </a:rPr>
              <a:t> </a:t>
            </a:r>
            <a:r>
              <a:rPr sz="2400" spc="110" dirty="0">
                <a:latin typeface="Trebuchet MS"/>
                <a:cs typeface="Trebuchet MS"/>
              </a:rPr>
              <a:t>unrelated</a:t>
            </a:r>
            <a:r>
              <a:rPr sz="2400" spc="50" dirty="0">
                <a:latin typeface="Trebuchet MS"/>
                <a:cs typeface="Trebuchet MS"/>
              </a:rPr>
              <a:t> </a:t>
            </a:r>
            <a:r>
              <a:rPr sz="2400" spc="75" dirty="0">
                <a:latin typeface="Trebuchet MS"/>
                <a:cs typeface="Trebuchet MS"/>
              </a:rPr>
              <a:t>to</a:t>
            </a:r>
            <a:r>
              <a:rPr sz="2400" spc="45" dirty="0">
                <a:latin typeface="Trebuchet MS"/>
                <a:cs typeface="Trebuchet MS"/>
              </a:rPr>
              <a:t> </a:t>
            </a:r>
            <a:r>
              <a:rPr sz="2400" spc="110" dirty="0">
                <a:latin typeface="Trebuchet MS"/>
                <a:cs typeface="Trebuchet MS"/>
              </a:rPr>
              <a:t>the</a:t>
            </a:r>
            <a:r>
              <a:rPr sz="2400" spc="45" dirty="0">
                <a:latin typeface="Trebuchet MS"/>
                <a:cs typeface="Trebuchet MS"/>
              </a:rPr>
              <a:t> </a:t>
            </a:r>
            <a:r>
              <a:rPr sz="2400" spc="114" dirty="0">
                <a:latin typeface="Trebuchet MS"/>
                <a:cs typeface="Trebuchet MS"/>
              </a:rPr>
              <a:t>execution</a:t>
            </a:r>
            <a:r>
              <a:rPr sz="2400" spc="60" dirty="0">
                <a:latin typeface="Trebuchet MS"/>
                <a:cs typeface="Trebuchet MS"/>
              </a:rPr>
              <a:t> of</a:t>
            </a:r>
            <a:r>
              <a:rPr sz="2400" spc="50" dirty="0">
                <a:latin typeface="Trebuchet MS"/>
                <a:cs typeface="Trebuchet MS"/>
              </a:rPr>
              <a:t> </a:t>
            </a:r>
            <a:r>
              <a:rPr sz="2400" spc="114" dirty="0">
                <a:latin typeface="Trebuchet MS"/>
                <a:cs typeface="Trebuchet MS"/>
              </a:rPr>
              <a:t>the</a:t>
            </a:r>
            <a:r>
              <a:rPr sz="2400" spc="45" dirty="0">
                <a:latin typeface="Trebuchet MS"/>
                <a:cs typeface="Trebuchet MS"/>
              </a:rPr>
              <a:t> </a:t>
            </a:r>
            <a:r>
              <a:rPr sz="2400" spc="150" dirty="0">
                <a:latin typeface="Trebuchet MS"/>
                <a:cs typeface="Trebuchet MS"/>
              </a:rPr>
              <a:t>process</a:t>
            </a:r>
            <a:endParaRPr sz="2400">
              <a:latin typeface="Trebuchet MS"/>
              <a:cs typeface="Trebuchet MS"/>
            </a:endParaRPr>
          </a:p>
          <a:p>
            <a:pPr marL="697230" lvl="1" indent="-227329">
              <a:lnSpc>
                <a:spcPct val="100000"/>
              </a:lnSpc>
              <a:spcBef>
                <a:spcPts val="209"/>
              </a:spcBef>
              <a:buFont typeface="Arial"/>
              <a:buChar char="•"/>
              <a:tabLst>
                <a:tab pos="697230" algn="l"/>
              </a:tabLst>
            </a:pPr>
            <a:r>
              <a:rPr sz="2400" dirty="0">
                <a:latin typeface="Trebuchet MS"/>
                <a:cs typeface="Trebuchet MS"/>
              </a:rPr>
              <a:t>e.g.</a:t>
            </a:r>
            <a:r>
              <a:rPr sz="2400" spc="105" dirty="0">
                <a:latin typeface="Trebuchet MS"/>
                <a:cs typeface="Trebuchet MS"/>
              </a:rPr>
              <a:t> </a:t>
            </a:r>
            <a:r>
              <a:rPr sz="2400" spc="165" dirty="0">
                <a:latin typeface="Trebuchet MS"/>
                <a:cs typeface="Trebuchet MS"/>
              </a:rPr>
              <a:t>user</a:t>
            </a:r>
            <a:r>
              <a:rPr sz="2400" spc="90" dirty="0">
                <a:latin typeface="Trebuchet MS"/>
                <a:cs typeface="Trebuchet MS"/>
              </a:rPr>
              <a:t> </a:t>
            </a:r>
            <a:r>
              <a:rPr sz="2400" spc="155" dirty="0">
                <a:latin typeface="Trebuchet MS"/>
                <a:cs typeface="Trebuchet MS"/>
              </a:rPr>
              <a:t>types</a:t>
            </a:r>
            <a:r>
              <a:rPr sz="2400" spc="95" dirty="0">
                <a:latin typeface="Trebuchet MS"/>
                <a:cs typeface="Trebuchet MS"/>
              </a:rPr>
              <a:t> </a:t>
            </a:r>
            <a:r>
              <a:rPr sz="2400" dirty="0">
                <a:latin typeface="Trebuchet MS"/>
                <a:cs typeface="Trebuchet MS"/>
              </a:rPr>
              <a:t>ctrl-C,</a:t>
            </a:r>
            <a:r>
              <a:rPr sz="2400" spc="95" dirty="0">
                <a:latin typeface="Trebuchet MS"/>
                <a:cs typeface="Trebuchet MS"/>
              </a:rPr>
              <a:t> </a:t>
            </a:r>
            <a:r>
              <a:rPr sz="2400" spc="110" dirty="0">
                <a:latin typeface="Trebuchet MS"/>
                <a:cs typeface="Trebuchet MS"/>
              </a:rPr>
              <a:t>or</a:t>
            </a:r>
            <a:r>
              <a:rPr sz="2400" spc="90" dirty="0">
                <a:latin typeface="Trebuchet MS"/>
                <a:cs typeface="Trebuchet MS"/>
              </a:rPr>
              <a:t> </a:t>
            </a:r>
            <a:r>
              <a:rPr sz="2400" spc="110" dirty="0">
                <a:latin typeface="Trebuchet MS"/>
                <a:cs typeface="Trebuchet MS"/>
              </a:rPr>
              <a:t>the</a:t>
            </a:r>
            <a:r>
              <a:rPr sz="2400" spc="90" dirty="0">
                <a:latin typeface="Trebuchet MS"/>
                <a:cs typeface="Trebuchet MS"/>
              </a:rPr>
              <a:t> </a:t>
            </a:r>
            <a:r>
              <a:rPr sz="2400" spc="235" dirty="0">
                <a:latin typeface="Trebuchet MS"/>
                <a:cs typeface="Trebuchet MS"/>
              </a:rPr>
              <a:t>modem</a:t>
            </a:r>
            <a:r>
              <a:rPr sz="2400" spc="90" dirty="0">
                <a:latin typeface="Trebuchet MS"/>
                <a:cs typeface="Trebuchet MS"/>
              </a:rPr>
              <a:t> </a:t>
            </a:r>
            <a:r>
              <a:rPr sz="2400" spc="225" dirty="0">
                <a:latin typeface="Trebuchet MS"/>
                <a:cs typeface="Trebuchet MS"/>
              </a:rPr>
              <a:t>hangs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12" name="object 5">
            <a:extLst>
              <a:ext uri="{FF2B5EF4-FFF2-40B4-BE49-F238E27FC236}">
                <a16:creationId xmlns:a16="http://schemas.microsoft.com/office/drawing/2014/main" id="{277EAE0F-747C-C64D-5540-7F22487FC3DC}"/>
              </a:ext>
            </a:extLst>
          </p:cNvPr>
          <p:cNvSpPr txBox="1">
            <a:spLocks noGrp="1"/>
          </p:cNvSpPr>
          <p:nvPr>
            <p:ph type="ftr" sz="quarter" idx="5"/>
          </p:nvPr>
        </p:nvSpPr>
        <p:spPr>
          <a:xfrm>
            <a:off x="1359153" y="6165739"/>
            <a:ext cx="7158990" cy="2755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880"/>
              </a:lnSpc>
              <a:tabLst>
                <a:tab pos="3225165" algn="l"/>
              </a:tabLst>
            </a:pPr>
            <a:r>
              <a:rPr spc="-105" dirty="0"/>
              <a:t>Y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25" dirty="0"/>
              <a:t>d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55" dirty="0"/>
              <a:t> </a:t>
            </a:r>
            <a:r>
              <a:rPr spc="90" dirty="0"/>
              <a:t>z</a:t>
            </a:r>
            <a:r>
              <a:rPr spc="25" dirty="0"/>
              <a:t>  </a:t>
            </a:r>
            <a:r>
              <a:rPr spc="-215" dirty="0"/>
              <a:t>T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45" dirty="0"/>
              <a:t> </a:t>
            </a:r>
            <a:r>
              <a:rPr spc="-125" dirty="0"/>
              <a:t>k</a:t>
            </a:r>
            <a:r>
              <a:rPr spc="-145" dirty="0"/>
              <a:t> </a:t>
            </a:r>
            <a:r>
              <a:rPr spc="-180" dirty="0"/>
              <a:t>n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dirty="0"/>
              <a:t>k</a:t>
            </a:r>
            <a:r>
              <a:rPr spc="25" dirty="0"/>
              <a:t>  </a:t>
            </a:r>
            <a:r>
              <a:rPr dirty="0"/>
              <a:t>Ü</a:t>
            </a:r>
            <a:r>
              <a:rPr spc="-135" dirty="0"/>
              <a:t> </a:t>
            </a:r>
            <a:r>
              <a:rPr spc="-180" dirty="0"/>
              <a:t>n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25" dirty="0"/>
              <a:t>v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70" dirty="0"/>
              <a:t>r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75" dirty="0"/>
              <a:t>t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50" dirty="0"/>
              <a:t>i</a:t>
            </a:r>
            <a:r>
              <a:rPr dirty="0"/>
              <a:t>	-</a:t>
            </a:r>
            <a:r>
              <a:rPr spc="340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95" dirty="0"/>
              <a:t>g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spc="-95" dirty="0"/>
              <a:t>y</a:t>
            </a:r>
            <a:r>
              <a:rPr spc="-14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dirty="0"/>
              <a:t>r</a:t>
            </a:r>
            <a:r>
              <a:rPr spc="480" dirty="0"/>
              <a:t> </a:t>
            </a:r>
            <a:r>
              <a:rPr spc="-105" dirty="0"/>
              <a:t>M</a:t>
            </a:r>
            <a:r>
              <a:rPr spc="-145" dirty="0"/>
              <a:t> </a:t>
            </a:r>
            <a:r>
              <a:rPr spc="-180" dirty="0"/>
              <a:t>ü</a:t>
            </a:r>
            <a:r>
              <a:rPr spc="-145" dirty="0"/>
              <a:t> </a:t>
            </a:r>
            <a:r>
              <a:rPr spc="-210" dirty="0"/>
              <a:t>h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80" dirty="0"/>
              <a:t>n</a:t>
            </a:r>
            <a:r>
              <a:rPr spc="-165" dirty="0"/>
              <a:t> </a:t>
            </a:r>
            <a:r>
              <a:rPr spc="-125" dirty="0"/>
              <a:t>d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95" dirty="0"/>
              <a:t>ğ</a:t>
            </a:r>
            <a:r>
              <a:rPr spc="-145" dirty="0"/>
              <a:t> </a:t>
            </a:r>
            <a:r>
              <a:rPr dirty="0"/>
              <a:t>i</a:t>
            </a:r>
            <a:r>
              <a:rPr spc="495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195" dirty="0"/>
              <a:t>ö</a:t>
            </a:r>
            <a:r>
              <a:rPr spc="-14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80" dirty="0"/>
              <a:t>ü</a:t>
            </a:r>
            <a:r>
              <a:rPr spc="-155" dirty="0"/>
              <a:t> </a:t>
            </a:r>
            <a:r>
              <a:rPr spc="-295" dirty="0"/>
              <a:t>m</a:t>
            </a:r>
            <a:r>
              <a:rPr spc="-155" dirty="0"/>
              <a:t> </a:t>
            </a:r>
            <a:r>
              <a:rPr spc="-50" dirty="0"/>
              <a:t>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027919" y="5695590"/>
            <a:ext cx="1215390" cy="1162050"/>
          </a:xfrm>
          <a:prstGeom prst="rect">
            <a:avLst/>
          </a:prstGeom>
        </p:spPr>
      </p:pic>
      <p:sp>
        <p:nvSpPr>
          <p:cNvPr id="3" name="object 3" descr="$PPTXTitl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49250" rIns="0" bIns="0" rtlCol="0">
            <a:spAutoFit/>
          </a:bodyPr>
          <a:lstStyle/>
          <a:p>
            <a:pPr marL="156845">
              <a:lnSpc>
                <a:spcPct val="100000"/>
              </a:lnSpc>
              <a:spcBef>
                <a:spcPts val="100"/>
              </a:spcBef>
            </a:pPr>
            <a:r>
              <a:rPr spc="450" dirty="0"/>
              <a:t>Common</a:t>
            </a:r>
            <a:r>
              <a:rPr spc="80" dirty="0"/>
              <a:t> </a:t>
            </a:r>
            <a:r>
              <a:rPr spc="390" dirty="0"/>
              <a:t>use</a:t>
            </a:r>
            <a:r>
              <a:rPr spc="75" dirty="0"/>
              <a:t> </a:t>
            </a:r>
            <a:r>
              <a:rPr spc="114" dirty="0"/>
              <a:t>of</a:t>
            </a:r>
            <a:r>
              <a:rPr spc="75" dirty="0"/>
              <a:t> </a:t>
            </a:r>
            <a:r>
              <a:rPr spc="335" dirty="0"/>
              <a:t>Signals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915669" y="1724300"/>
            <a:ext cx="4737100" cy="3602990"/>
          </a:xfrm>
          <a:prstGeom prst="rect">
            <a:avLst/>
          </a:prstGeom>
        </p:spPr>
        <p:txBody>
          <a:bodyPr vert="horz" wrap="square" lIns="0" tIns="97790" rIns="0" bIns="0" rtlCol="0">
            <a:spAutoFit/>
          </a:bodyPr>
          <a:lstStyle/>
          <a:p>
            <a:pPr marL="240665" indent="-227965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240665" algn="l"/>
              </a:tabLst>
            </a:pPr>
            <a:r>
              <a:rPr sz="2800" spc="170" dirty="0">
                <a:latin typeface="Trebuchet MS"/>
                <a:cs typeface="Trebuchet MS"/>
              </a:rPr>
              <a:t>Ignore</a:t>
            </a:r>
            <a:r>
              <a:rPr sz="2800" spc="30" dirty="0">
                <a:latin typeface="Trebuchet MS"/>
                <a:cs typeface="Trebuchet MS"/>
              </a:rPr>
              <a:t> </a:t>
            </a:r>
            <a:r>
              <a:rPr sz="2800" spc="235" dirty="0">
                <a:latin typeface="Trebuchet MS"/>
                <a:cs typeface="Trebuchet MS"/>
              </a:rPr>
              <a:t>a</a:t>
            </a:r>
            <a:r>
              <a:rPr sz="2800" spc="40" dirty="0">
                <a:latin typeface="Trebuchet MS"/>
                <a:cs typeface="Trebuchet MS"/>
              </a:rPr>
              <a:t> </a:t>
            </a:r>
            <a:r>
              <a:rPr sz="2800" spc="185" dirty="0">
                <a:latin typeface="Trebuchet MS"/>
                <a:cs typeface="Trebuchet MS"/>
              </a:rPr>
              <a:t>Signal</a:t>
            </a:r>
            <a:endParaRPr sz="2800">
              <a:latin typeface="Trebuchet MS"/>
              <a:cs typeface="Trebuchet MS"/>
            </a:endParaRPr>
          </a:p>
          <a:p>
            <a:pPr marL="240665" indent="-227965">
              <a:lnSpc>
                <a:spcPct val="100000"/>
              </a:lnSpc>
              <a:spcBef>
                <a:spcPts val="670"/>
              </a:spcBef>
              <a:buFont typeface="Arial"/>
              <a:buChar char="•"/>
              <a:tabLst>
                <a:tab pos="240665" algn="l"/>
              </a:tabLst>
            </a:pPr>
            <a:r>
              <a:rPr sz="2800" spc="170" dirty="0">
                <a:latin typeface="Trebuchet MS"/>
                <a:cs typeface="Trebuchet MS"/>
              </a:rPr>
              <a:t>Clean</a:t>
            </a:r>
            <a:r>
              <a:rPr sz="2800" spc="40" dirty="0">
                <a:latin typeface="Trebuchet MS"/>
                <a:cs typeface="Trebuchet MS"/>
              </a:rPr>
              <a:t> </a:t>
            </a:r>
            <a:r>
              <a:rPr sz="2800" spc="220" dirty="0">
                <a:latin typeface="Trebuchet MS"/>
                <a:cs typeface="Trebuchet MS"/>
              </a:rPr>
              <a:t>up</a:t>
            </a:r>
            <a:r>
              <a:rPr sz="2800" spc="45" dirty="0">
                <a:latin typeface="Trebuchet MS"/>
                <a:cs typeface="Trebuchet MS"/>
              </a:rPr>
              <a:t> </a:t>
            </a:r>
            <a:r>
              <a:rPr sz="2800" spc="225" dirty="0">
                <a:latin typeface="Trebuchet MS"/>
                <a:cs typeface="Trebuchet MS"/>
              </a:rPr>
              <a:t>and</a:t>
            </a:r>
            <a:r>
              <a:rPr sz="2800" spc="50" dirty="0">
                <a:latin typeface="Trebuchet MS"/>
                <a:cs typeface="Trebuchet MS"/>
              </a:rPr>
              <a:t> </a:t>
            </a:r>
            <a:r>
              <a:rPr sz="2800" spc="75" dirty="0">
                <a:latin typeface="Trebuchet MS"/>
                <a:cs typeface="Trebuchet MS"/>
              </a:rPr>
              <a:t>Terminate</a:t>
            </a:r>
            <a:endParaRPr sz="2800">
              <a:latin typeface="Trebuchet MS"/>
              <a:cs typeface="Trebuchet MS"/>
            </a:endParaRPr>
          </a:p>
          <a:p>
            <a:pPr marL="240665" indent="-227965">
              <a:lnSpc>
                <a:spcPct val="100000"/>
              </a:lnSpc>
              <a:spcBef>
                <a:spcPts val="660"/>
              </a:spcBef>
              <a:buFont typeface="Arial"/>
              <a:buChar char="•"/>
              <a:tabLst>
                <a:tab pos="240665" algn="l"/>
              </a:tabLst>
            </a:pPr>
            <a:r>
              <a:rPr sz="2800" spc="235" dirty="0">
                <a:latin typeface="Trebuchet MS"/>
                <a:cs typeface="Trebuchet MS"/>
              </a:rPr>
              <a:t>Dynamic</a:t>
            </a:r>
            <a:r>
              <a:rPr sz="2800" spc="50" dirty="0">
                <a:latin typeface="Trebuchet MS"/>
                <a:cs typeface="Trebuchet MS"/>
              </a:rPr>
              <a:t> </a:t>
            </a:r>
            <a:r>
              <a:rPr sz="2800" spc="125" dirty="0">
                <a:latin typeface="Trebuchet MS"/>
                <a:cs typeface="Trebuchet MS"/>
              </a:rPr>
              <a:t>Reconfiguration</a:t>
            </a:r>
            <a:endParaRPr sz="2800">
              <a:latin typeface="Trebuchet MS"/>
              <a:cs typeface="Trebuchet MS"/>
            </a:endParaRPr>
          </a:p>
          <a:p>
            <a:pPr marL="240665" indent="-227965">
              <a:lnSpc>
                <a:spcPct val="100000"/>
              </a:lnSpc>
              <a:spcBef>
                <a:spcPts val="660"/>
              </a:spcBef>
              <a:buFont typeface="Arial"/>
              <a:buChar char="•"/>
              <a:tabLst>
                <a:tab pos="240665" algn="l"/>
              </a:tabLst>
            </a:pPr>
            <a:r>
              <a:rPr sz="2800" spc="130" dirty="0">
                <a:latin typeface="Trebuchet MS"/>
                <a:cs typeface="Trebuchet MS"/>
              </a:rPr>
              <a:t>Report</a:t>
            </a:r>
            <a:r>
              <a:rPr sz="2800" spc="40" dirty="0">
                <a:latin typeface="Trebuchet MS"/>
                <a:cs typeface="Trebuchet MS"/>
              </a:rPr>
              <a:t> </a:t>
            </a:r>
            <a:r>
              <a:rPr sz="2800" spc="180" dirty="0">
                <a:latin typeface="Trebuchet MS"/>
                <a:cs typeface="Trebuchet MS"/>
              </a:rPr>
              <a:t>Status</a:t>
            </a:r>
            <a:endParaRPr sz="2800">
              <a:latin typeface="Trebuchet MS"/>
              <a:cs typeface="Trebuchet MS"/>
            </a:endParaRPr>
          </a:p>
          <a:p>
            <a:pPr marL="240665" indent="-227965">
              <a:lnSpc>
                <a:spcPct val="100000"/>
              </a:lnSpc>
              <a:spcBef>
                <a:spcPts val="660"/>
              </a:spcBef>
              <a:buFont typeface="Arial"/>
              <a:buChar char="•"/>
              <a:tabLst>
                <a:tab pos="240665" algn="l"/>
              </a:tabLst>
            </a:pPr>
            <a:r>
              <a:rPr sz="2800" dirty="0">
                <a:latin typeface="Trebuchet MS"/>
                <a:cs typeface="Trebuchet MS"/>
              </a:rPr>
              <a:t>Turn</a:t>
            </a:r>
            <a:r>
              <a:rPr sz="2800" spc="125" dirty="0">
                <a:latin typeface="Trebuchet MS"/>
                <a:cs typeface="Trebuchet MS"/>
              </a:rPr>
              <a:t> </a:t>
            </a:r>
            <a:r>
              <a:rPr sz="2800" spc="254" dirty="0">
                <a:latin typeface="Trebuchet MS"/>
                <a:cs typeface="Trebuchet MS"/>
              </a:rPr>
              <a:t>Debugging</a:t>
            </a:r>
            <a:r>
              <a:rPr sz="2800" spc="120" dirty="0">
                <a:latin typeface="Trebuchet MS"/>
                <a:cs typeface="Trebuchet MS"/>
              </a:rPr>
              <a:t> </a:t>
            </a:r>
            <a:r>
              <a:rPr sz="2800" spc="-10" dirty="0">
                <a:latin typeface="Trebuchet MS"/>
                <a:cs typeface="Trebuchet MS"/>
              </a:rPr>
              <a:t>on/off</a:t>
            </a:r>
            <a:endParaRPr sz="2800">
              <a:latin typeface="Trebuchet MS"/>
              <a:cs typeface="Trebuchet MS"/>
            </a:endParaRPr>
          </a:p>
          <a:p>
            <a:pPr marL="240665" indent="-227965">
              <a:lnSpc>
                <a:spcPct val="100000"/>
              </a:lnSpc>
              <a:spcBef>
                <a:spcPts val="670"/>
              </a:spcBef>
              <a:buFont typeface="Arial"/>
              <a:buChar char="•"/>
              <a:tabLst>
                <a:tab pos="240665" algn="l"/>
              </a:tabLst>
            </a:pPr>
            <a:r>
              <a:rPr sz="2800" spc="140" dirty="0">
                <a:latin typeface="Trebuchet MS"/>
                <a:cs typeface="Trebuchet MS"/>
              </a:rPr>
              <a:t>Restore</a:t>
            </a:r>
            <a:r>
              <a:rPr sz="2800" spc="45" dirty="0">
                <a:latin typeface="Trebuchet MS"/>
                <a:cs typeface="Trebuchet MS"/>
              </a:rPr>
              <a:t> </a:t>
            </a:r>
            <a:r>
              <a:rPr sz="2800" spc="155" dirty="0">
                <a:latin typeface="Trebuchet MS"/>
                <a:cs typeface="Trebuchet MS"/>
              </a:rPr>
              <a:t>Previous</a:t>
            </a:r>
            <a:r>
              <a:rPr sz="2800" spc="55" dirty="0">
                <a:latin typeface="Trebuchet MS"/>
                <a:cs typeface="Trebuchet MS"/>
              </a:rPr>
              <a:t> </a:t>
            </a:r>
            <a:r>
              <a:rPr sz="2800" spc="145" dirty="0">
                <a:latin typeface="Trebuchet MS"/>
                <a:cs typeface="Trebuchet MS"/>
              </a:rPr>
              <a:t>Handler</a:t>
            </a:r>
            <a:endParaRPr sz="2800">
              <a:latin typeface="Trebuchet MS"/>
              <a:cs typeface="Trebuchet MS"/>
            </a:endParaRPr>
          </a:p>
          <a:p>
            <a:pPr marL="240665" indent="-227965">
              <a:lnSpc>
                <a:spcPct val="100000"/>
              </a:lnSpc>
              <a:spcBef>
                <a:spcPts val="660"/>
              </a:spcBef>
              <a:buFont typeface="Arial"/>
              <a:buChar char="•"/>
              <a:tabLst>
                <a:tab pos="240665" algn="l"/>
              </a:tabLst>
            </a:pPr>
            <a:r>
              <a:rPr sz="2800" spc="210" dirty="0">
                <a:latin typeface="Trebuchet MS"/>
                <a:cs typeface="Trebuchet MS"/>
              </a:rPr>
              <a:t>Signals</a:t>
            </a:r>
            <a:r>
              <a:rPr sz="2800" spc="45" dirty="0">
                <a:latin typeface="Trebuchet MS"/>
                <a:cs typeface="Trebuchet MS"/>
              </a:rPr>
              <a:t> </a:t>
            </a:r>
            <a:r>
              <a:rPr sz="2800" spc="195" dirty="0">
                <a:latin typeface="Trebuchet MS"/>
                <a:cs typeface="Trebuchet MS"/>
              </a:rPr>
              <a:t>&amp;</a:t>
            </a:r>
            <a:r>
              <a:rPr sz="2800" spc="65" dirty="0">
                <a:latin typeface="Trebuchet MS"/>
                <a:cs typeface="Trebuchet MS"/>
              </a:rPr>
              <a:t> </a:t>
            </a:r>
            <a:r>
              <a:rPr sz="2800" spc="250" dirty="0">
                <a:latin typeface="Trebuchet MS"/>
                <a:cs typeface="Trebuchet MS"/>
              </a:rPr>
              <a:t>System</a:t>
            </a:r>
            <a:r>
              <a:rPr sz="2800" spc="50" dirty="0">
                <a:latin typeface="Trebuchet MS"/>
                <a:cs typeface="Trebuchet MS"/>
              </a:rPr>
              <a:t> </a:t>
            </a:r>
            <a:r>
              <a:rPr sz="2800" spc="120" dirty="0">
                <a:latin typeface="Trebuchet MS"/>
                <a:cs typeface="Trebuchet MS"/>
              </a:rPr>
              <a:t>Calls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12" name="object 5">
            <a:extLst>
              <a:ext uri="{FF2B5EF4-FFF2-40B4-BE49-F238E27FC236}">
                <a16:creationId xmlns:a16="http://schemas.microsoft.com/office/drawing/2014/main" id="{BA485718-010D-C9BF-1C48-4F01AB8FDF33}"/>
              </a:ext>
            </a:extLst>
          </p:cNvPr>
          <p:cNvSpPr txBox="1">
            <a:spLocks noGrp="1"/>
          </p:cNvSpPr>
          <p:nvPr>
            <p:ph type="ftr" sz="quarter" idx="5"/>
          </p:nvPr>
        </p:nvSpPr>
        <p:spPr>
          <a:xfrm>
            <a:off x="1359153" y="6165739"/>
            <a:ext cx="7158990" cy="2755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880"/>
              </a:lnSpc>
              <a:tabLst>
                <a:tab pos="3225165" algn="l"/>
              </a:tabLst>
            </a:pPr>
            <a:r>
              <a:rPr spc="-105" dirty="0"/>
              <a:t>Y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25" dirty="0"/>
              <a:t>d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55" dirty="0"/>
              <a:t> </a:t>
            </a:r>
            <a:r>
              <a:rPr spc="90" dirty="0"/>
              <a:t>z</a:t>
            </a:r>
            <a:r>
              <a:rPr spc="25" dirty="0"/>
              <a:t>  </a:t>
            </a:r>
            <a:r>
              <a:rPr spc="-215" dirty="0"/>
              <a:t>T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45" dirty="0"/>
              <a:t> </a:t>
            </a:r>
            <a:r>
              <a:rPr spc="-125" dirty="0"/>
              <a:t>k</a:t>
            </a:r>
            <a:r>
              <a:rPr spc="-145" dirty="0"/>
              <a:t> </a:t>
            </a:r>
            <a:r>
              <a:rPr spc="-180" dirty="0"/>
              <a:t>n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dirty="0"/>
              <a:t>k</a:t>
            </a:r>
            <a:r>
              <a:rPr spc="25" dirty="0"/>
              <a:t>  </a:t>
            </a:r>
            <a:r>
              <a:rPr dirty="0"/>
              <a:t>Ü</a:t>
            </a:r>
            <a:r>
              <a:rPr spc="-135" dirty="0"/>
              <a:t> </a:t>
            </a:r>
            <a:r>
              <a:rPr spc="-180" dirty="0"/>
              <a:t>n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25" dirty="0"/>
              <a:t>v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70" dirty="0"/>
              <a:t>r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75" dirty="0"/>
              <a:t>t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50" dirty="0"/>
              <a:t>i</a:t>
            </a:r>
            <a:r>
              <a:rPr dirty="0"/>
              <a:t>	-</a:t>
            </a:r>
            <a:r>
              <a:rPr spc="340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95" dirty="0"/>
              <a:t>g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spc="-95" dirty="0"/>
              <a:t>y</a:t>
            </a:r>
            <a:r>
              <a:rPr spc="-14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dirty="0"/>
              <a:t>r</a:t>
            </a:r>
            <a:r>
              <a:rPr spc="480" dirty="0"/>
              <a:t> </a:t>
            </a:r>
            <a:r>
              <a:rPr spc="-105" dirty="0"/>
              <a:t>M</a:t>
            </a:r>
            <a:r>
              <a:rPr spc="-145" dirty="0"/>
              <a:t> </a:t>
            </a:r>
            <a:r>
              <a:rPr spc="-180" dirty="0"/>
              <a:t>ü</a:t>
            </a:r>
            <a:r>
              <a:rPr spc="-145" dirty="0"/>
              <a:t> </a:t>
            </a:r>
            <a:r>
              <a:rPr spc="-210" dirty="0"/>
              <a:t>h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80" dirty="0"/>
              <a:t>n</a:t>
            </a:r>
            <a:r>
              <a:rPr spc="-165" dirty="0"/>
              <a:t> </a:t>
            </a:r>
            <a:r>
              <a:rPr spc="-125" dirty="0"/>
              <a:t>d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95" dirty="0"/>
              <a:t>ğ</a:t>
            </a:r>
            <a:r>
              <a:rPr spc="-145" dirty="0"/>
              <a:t> </a:t>
            </a:r>
            <a:r>
              <a:rPr dirty="0"/>
              <a:t>i</a:t>
            </a:r>
            <a:r>
              <a:rPr spc="495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195" dirty="0"/>
              <a:t>ö</a:t>
            </a:r>
            <a:r>
              <a:rPr spc="-14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80" dirty="0"/>
              <a:t>ü</a:t>
            </a:r>
            <a:r>
              <a:rPr spc="-155" dirty="0"/>
              <a:t> </a:t>
            </a:r>
            <a:r>
              <a:rPr spc="-295" dirty="0"/>
              <a:t>m</a:t>
            </a:r>
            <a:r>
              <a:rPr spc="-155" dirty="0"/>
              <a:t> </a:t>
            </a:r>
            <a:r>
              <a:rPr spc="-50" dirty="0"/>
              <a:t>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$PPTXTitl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49250" rIns="0" bIns="0" rtlCol="0">
            <a:spAutoFit/>
          </a:bodyPr>
          <a:lstStyle/>
          <a:p>
            <a:pPr marL="156845">
              <a:lnSpc>
                <a:spcPct val="100000"/>
              </a:lnSpc>
              <a:spcBef>
                <a:spcPts val="100"/>
              </a:spcBef>
            </a:pPr>
            <a:r>
              <a:rPr spc="270" dirty="0"/>
              <a:t>Generating</a:t>
            </a:r>
            <a:r>
              <a:rPr spc="65" dirty="0"/>
              <a:t> </a:t>
            </a:r>
            <a:r>
              <a:rPr spc="370" dirty="0"/>
              <a:t>a</a:t>
            </a:r>
            <a:r>
              <a:rPr spc="75" dirty="0"/>
              <a:t> </a:t>
            </a:r>
            <a:r>
              <a:rPr spc="300" dirty="0"/>
              <a:t>Signal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915669" y="1778275"/>
            <a:ext cx="4744085" cy="2499995"/>
          </a:xfrm>
          <a:prstGeom prst="rect">
            <a:avLst/>
          </a:prstGeom>
        </p:spPr>
        <p:txBody>
          <a:bodyPr vert="horz" wrap="square" lIns="0" tIns="43815" rIns="0" bIns="0" rtlCol="0">
            <a:spAutoFit/>
          </a:bodyPr>
          <a:lstStyle/>
          <a:p>
            <a:pPr marL="239395" indent="-226695">
              <a:lnSpc>
                <a:spcPct val="100000"/>
              </a:lnSpc>
              <a:spcBef>
                <a:spcPts val="345"/>
              </a:spcBef>
              <a:buFont typeface="Arial"/>
              <a:buChar char="•"/>
              <a:tabLst>
                <a:tab pos="239395" algn="l"/>
              </a:tabLst>
            </a:pPr>
            <a:r>
              <a:rPr sz="2800" spc="240" dirty="0">
                <a:latin typeface="Trebuchet MS"/>
                <a:cs typeface="Trebuchet MS"/>
              </a:rPr>
              <a:t>Use</a:t>
            </a:r>
            <a:r>
              <a:rPr sz="2800" spc="35" dirty="0">
                <a:latin typeface="Trebuchet MS"/>
                <a:cs typeface="Trebuchet MS"/>
              </a:rPr>
              <a:t> </a:t>
            </a:r>
            <a:r>
              <a:rPr sz="2800" spc="130" dirty="0">
                <a:latin typeface="Trebuchet MS"/>
                <a:cs typeface="Trebuchet MS"/>
              </a:rPr>
              <a:t>the</a:t>
            </a:r>
            <a:r>
              <a:rPr sz="2800" spc="40" dirty="0">
                <a:latin typeface="Trebuchet MS"/>
                <a:cs typeface="Trebuchet MS"/>
              </a:rPr>
              <a:t> </a:t>
            </a:r>
            <a:r>
              <a:rPr sz="2800" spc="175" dirty="0">
                <a:latin typeface="Trebuchet MS"/>
                <a:cs typeface="Trebuchet MS"/>
              </a:rPr>
              <a:t>Unix</a:t>
            </a:r>
            <a:r>
              <a:rPr sz="2800" spc="45" dirty="0">
                <a:latin typeface="Trebuchet MS"/>
                <a:cs typeface="Trebuchet MS"/>
              </a:rPr>
              <a:t> </a:t>
            </a:r>
            <a:r>
              <a:rPr sz="2800" spc="240" dirty="0">
                <a:latin typeface="Trebuchet MS"/>
                <a:cs typeface="Trebuchet MS"/>
              </a:rPr>
              <a:t>command</a:t>
            </a:r>
            <a:endParaRPr sz="2800">
              <a:latin typeface="Trebuchet MS"/>
              <a:cs typeface="Trebuchet MS"/>
            </a:endParaRPr>
          </a:p>
          <a:p>
            <a:pPr marL="695960" lvl="1" indent="-226060">
              <a:lnSpc>
                <a:spcPct val="100000"/>
              </a:lnSpc>
              <a:spcBef>
                <a:spcPts val="210"/>
              </a:spcBef>
              <a:buFont typeface="Arial"/>
              <a:buChar char="•"/>
              <a:tabLst>
                <a:tab pos="695960" algn="l"/>
              </a:tabLst>
            </a:pPr>
            <a:r>
              <a:rPr sz="2400" spc="495" dirty="0">
                <a:latin typeface="Trebuchet MS"/>
                <a:cs typeface="Trebuchet MS"/>
              </a:rPr>
              <a:t>$&gt;</a:t>
            </a:r>
            <a:r>
              <a:rPr sz="2400" spc="65" dirty="0">
                <a:latin typeface="Trebuchet MS"/>
                <a:cs typeface="Trebuchet MS"/>
              </a:rPr>
              <a:t> </a:t>
            </a:r>
            <a:r>
              <a:rPr sz="2400" dirty="0">
                <a:latin typeface="Trebuchet MS"/>
                <a:cs typeface="Trebuchet MS"/>
              </a:rPr>
              <a:t>kill</a:t>
            </a:r>
            <a:r>
              <a:rPr sz="2400" spc="70" dirty="0">
                <a:latin typeface="Trebuchet MS"/>
                <a:cs typeface="Trebuchet MS"/>
              </a:rPr>
              <a:t> </a:t>
            </a:r>
            <a:r>
              <a:rPr sz="2400" spc="-45" dirty="0">
                <a:latin typeface="Trebuchet MS"/>
                <a:cs typeface="Trebuchet MS"/>
              </a:rPr>
              <a:t>-</a:t>
            </a:r>
            <a:r>
              <a:rPr sz="2400" spc="110" dirty="0">
                <a:latin typeface="Trebuchet MS"/>
                <a:cs typeface="Trebuchet MS"/>
              </a:rPr>
              <a:t>KILL</a:t>
            </a:r>
            <a:r>
              <a:rPr sz="2400" spc="65" dirty="0">
                <a:latin typeface="Trebuchet MS"/>
                <a:cs typeface="Trebuchet MS"/>
              </a:rPr>
              <a:t> </a:t>
            </a:r>
            <a:r>
              <a:rPr sz="2400" spc="225" dirty="0">
                <a:latin typeface="Trebuchet MS"/>
                <a:cs typeface="Trebuchet MS"/>
              </a:rPr>
              <a:t>4481</a:t>
            </a:r>
            <a:endParaRPr sz="2400">
              <a:latin typeface="Trebuchet MS"/>
              <a:cs typeface="Trebuchet MS"/>
            </a:endParaRPr>
          </a:p>
          <a:p>
            <a:pPr marL="695960" marR="180975" lvl="1" indent="-226060">
              <a:lnSpc>
                <a:spcPts val="2590"/>
              </a:lnSpc>
              <a:spcBef>
                <a:spcPts val="535"/>
              </a:spcBef>
              <a:buFont typeface="Arial"/>
              <a:buChar char="•"/>
              <a:tabLst>
                <a:tab pos="697230" algn="l"/>
              </a:tabLst>
            </a:pPr>
            <a:r>
              <a:rPr sz="2400" spc="229" dirty="0">
                <a:latin typeface="Trebuchet MS"/>
                <a:cs typeface="Trebuchet MS"/>
              </a:rPr>
              <a:t>Sends</a:t>
            </a:r>
            <a:r>
              <a:rPr sz="2400" spc="50" dirty="0">
                <a:latin typeface="Trebuchet MS"/>
                <a:cs typeface="Trebuchet MS"/>
              </a:rPr>
              <a:t> </a:t>
            </a:r>
            <a:r>
              <a:rPr sz="2400" spc="200" dirty="0">
                <a:latin typeface="Trebuchet MS"/>
                <a:cs typeface="Trebuchet MS"/>
              </a:rPr>
              <a:t>a</a:t>
            </a:r>
            <a:r>
              <a:rPr sz="2400" spc="60" dirty="0">
                <a:latin typeface="Trebuchet MS"/>
                <a:cs typeface="Trebuchet MS"/>
              </a:rPr>
              <a:t> </a:t>
            </a:r>
            <a:r>
              <a:rPr sz="2400" spc="150" dirty="0">
                <a:latin typeface="Trebuchet MS"/>
                <a:cs typeface="Trebuchet MS"/>
              </a:rPr>
              <a:t>SIGKILL</a:t>
            </a:r>
            <a:r>
              <a:rPr sz="2400" spc="45" dirty="0">
                <a:latin typeface="Trebuchet MS"/>
                <a:cs typeface="Trebuchet MS"/>
              </a:rPr>
              <a:t> </a:t>
            </a:r>
            <a:r>
              <a:rPr sz="2400" spc="150" dirty="0">
                <a:latin typeface="Trebuchet MS"/>
                <a:cs typeface="Trebuchet MS"/>
              </a:rPr>
              <a:t>signal</a:t>
            </a:r>
            <a:r>
              <a:rPr sz="2400" spc="60" dirty="0">
                <a:latin typeface="Trebuchet MS"/>
                <a:cs typeface="Trebuchet MS"/>
              </a:rPr>
              <a:t> </a:t>
            </a:r>
            <a:r>
              <a:rPr sz="2400" spc="45" dirty="0">
                <a:latin typeface="Trebuchet MS"/>
                <a:cs typeface="Trebuchet MS"/>
              </a:rPr>
              <a:t>to 	</a:t>
            </a:r>
            <a:r>
              <a:rPr sz="2400" spc="105" dirty="0">
                <a:latin typeface="Trebuchet MS"/>
                <a:cs typeface="Trebuchet MS"/>
              </a:rPr>
              <a:t>pid</a:t>
            </a:r>
            <a:r>
              <a:rPr sz="2400" spc="50" dirty="0">
                <a:latin typeface="Trebuchet MS"/>
                <a:cs typeface="Trebuchet MS"/>
              </a:rPr>
              <a:t> </a:t>
            </a:r>
            <a:r>
              <a:rPr sz="2400" spc="225" dirty="0">
                <a:latin typeface="Trebuchet MS"/>
                <a:cs typeface="Trebuchet MS"/>
              </a:rPr>
              <a:t>4481</a:t>
            </a:r>
            <a:endParaRPr sz="2400">
              <a:latin typeface="Trebuchet MS"/>
              <a:cs typeface="Trebuchet MS"/>
            </a:endParaRPr>
          </a:p>
          <a:p>
            <a:pPr marL="239395" indent="-226695">
              <a:lnSpc>
                <a:spcPct val="100000"/>
              </a:lnSpc>
              <a:spcBef>
                <a:spcPts val="625"/>
              </a:spcBef>
              <a:buFont typeface="Arial"/>
              <a:buChar char="•"/>
              <a:tabLst>
                <a:tab pos="239395" algn="l"/>
              </a:tabLst>
            </a:pPr>
            <a:r>
              <a:rPr sz="2800" spc="260" dirty="0">
                <a:latin typeface="Trebuchet MS"/>
                <a:cs typeface="Trebuchet MS"/>
              </a:rPr>
              <a:t>ps</a:t>
            </a:r>
            <a:r>
              <a:rPr sz="2800" spc="45" dirty="0">
                <a:latin typeface="Trebuchet MS"/>
                <a:cs typeface="Trebuchet MS"/>
              </a:rPr>
              <a:t> </a:t>
            </a:r>
            <a:r>
              <a:rPr sz="2800" spc="-55" dirty="0">
                <a:latin typeface="Trebuchet MS"/>
                <a:cs typeface="Trebuchet MS"/>
              </a:rPr>
              <a:t>-</a:t>
            </a:r>
            <a:r>
              <a:rPr sz="2800" spc="-50" dirty="0">
                <a:latin typeface="Trebuchet MS"/>
                <a:cs typeface="Trebuchet MS"/>
              </a:rPr>
              <a:t>l</a:t>
            </a:r>
            <a:endParaRPr sz="2800">
              <a:latin typeface="Trebuchet MS"/>
              <a:cs typeface="Trebuchet MS"/>
            </a:endParaRPr>
          </a:p>
          <a:p>
            <a:pPr marL="695960" lvl="1" indent="-226060">
              <a:lnSpc>
                <a:spcPct val="100000"/>
              </a:lnSpc>
              <a:spcBef>
                <a:spcPts val="210"/>
              </a:spcBef>
              <a:buFont typeface="Arial"/>
              <a:buChar char="•"/>
              <a:tabLst>
                <a:tab pos="695960" algn="l"/>
              </a:tabLst>
            </a:pPr>
            <a:r>
              <a:rPr sz="2400" dirty="0">
                <a:latin typeface="Trebuchet MS"/>
                <a:cs typeface="Trebuchet MS"/>
              </a:rPr>
              <a:t>To</a:t>
            </a:r>
            <a:r>
              <a:rPr sz="2400" spc="10" dirty="0">
                <a:latin typeface="Trebuchet MS"/>
                <a:cs typeface="Trebuchet MS"/>
              </a:rPr>
              <a:t> </a:t>
            </a:r>
            <a:r>
              <a:rPr sz="2400" spc="195" dirty="0">
                <a:latin typeface="Trebuchet MS"/>
                <a:cs typeface="Trebuchet MS"/>
              </a:rPr>
              <a:t>make</a:t>
            </a:r>
            <a:r>
              <a:rPr sz="2400" spc="10" dirty="0">
                <a:latin typeface="Trebuchet MS"/>
                <a:cs typeface="Trebuchet MS"/>
              </a:rPr>
              <a:t> </a:t>
            </a:r>
            <a:r>
              <a:rPr sz="2400" spc="150" dirty="0">
                <a:latin typeface="Trebuchet MS"/>
                <a:cs typeface="Trebuchet MS"/>
              </a:rPr>
              <a:t>sure</a:t>
            </a:r>
            <a:r>
              <a:rPr sz="2400" spc="10" dirty="0">
                <a:latin typeface="Trebuchet MS"/>
                <a:cs typeface="Trebuchet MS"/>
              </a:rPr>
              <a:t> </a:t>
            </a:r>
            <a:r>
              <a:rPr sz="2400" spc="160" dirty="0">
                <a:latin typeface="Trebuchet MS"/>
                <a:cs typeface="Trebuchet MS"/>
              </a:rPr>
              <a:t>process</a:t>
            </a:r>
            <a:r>
              <a:rPr sz="2400" spc="10" dirty="0">
                <a:latin typeface="Trebuchet MS"/>
                <a:cs typeface="Trebuchet MS"/>
              </a:rPr>
              <a:t> </a:t>
            </a:r>
            <a:r>
              <a:rPr sz="2400" spc="95" dirty="0">
                <a:latin typeface="Trebuchet MS"/>
                <a:cs typeface="Trebuchet MS"/>
              </a:rPr>
              <a:t>died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sz="half" idx="3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32130">
              <a:lnSpc>
                <a:spcPct val="119100"/>
              </a:lnSpc>
              <a:spcBef>
                <a:spcPts val="100"/>
              </a:spcBef>
            </a:pPr>
            <a:r>
              <a:rPr spc="210" dirty="0"/>
              <a:t>#include</a:t>
            </a:r>
            <a:r>
              <a:rPr spc="25" dirty="0"/>
              <a:t> </a:t>
            </a:r>
            <a:r>
              <a:rPr spc="220" dirty="0"/>
              <a:t>&lt;sys/types.h&gt; </a:t>
            </a:r>
            <a:r>
              <a:rPr spc="210" dirty="0"/>
              <a:t>#include</a:t>
            </a:r>
            <a:r>
              <a:rPr spc="25" dirty="0"/>
              <a:t> </a:t>
            </a:r>
            <a:r>
              <a:rPr spc="265" dirty="0"/>
              <a:t>&lt;signal.h&gt;</a:t>
            </a:r>
          </a:p>
          <a:p>
            <a:pPr>
              <a:lnSpc>
                <a:spcPct val="100000"/>
              </a:lnSpc>
              <a:spcBef>
                <a:spcPts val="1375"/>
              </a:spcBef>
            </a:pPr>
            <a:endParaRPr spc="265" dirty="0"/>
          </a:p>
          <a:p>
            <a:pPr marL="12700">
              <a:lnSpc>
                <a:spcPct val="100000"/>
              </a:lnSpc>
            </a:pPr>
            <a:r>
              <a:rPr spc="50" dirty="0"/>
              <a:t>int</a:t>
            </a:r>
            <a:r>
              <a:rPr spc="105" dirty="0"/>
              <a:t> </a:t>
            </a:r>
            <a:r>
              <a:rPr b="1" spc="155" dirty="0">
                <a:latin typeface="Trebuchet MS"/>
                <a:cs typeface="Trebuchet MS"/>
              </a:rPr>
              <a:t>kill</a:t>
            </a:r>
            <a:r>
              <a:rPr b="1" spc="125" dirty="0">
                <a:latin typeface="Trebuchet MS"/>
                <a:cs typeface="Trebuchet MS"/>
              </a:rPr>
              <a:t> </a:t>
            </a:r>
            <a:r>
              <a:rPr dirty="0"/>
              <a:t>(pid_t</a:t>
            </a:r>
            <a:r>
              <a:rPr spc="120" dirty="0"/>
              <a:t> </a:t>
            </a:r>
            <a:r>
              <a:rPr dirty="0"/>
              <a:t>pid,</a:t>
            </a:r>
            <a:r>
              <a:rPr spc="114" dirty="0"/>
              <a:t> </a:t>
            </a:r>
            <a:r>
              <a:rPr spc="50" dirty="0"/>
              <a:t>int</a:t>
            </a:r>
            <a:r>
              <a:rPr spc="120" dirty="0"/>
              <a:t> </a:t>
            </a:r>
            <a:r>
              <a:rPr spc="105" dirty="0"/>
              <a:t>sig);</a:t>
            </a:r>
          </a:p>
          <a:p>
            <a:pPr>
              <a:lnSpc>
                <a:spcPct val="100000"/>
              </a:lnSpc>
              <a:spcBef>
                <a:spcPts val="1760"/>
              </a:spcBef>
            </a:pPr>
            <a:endParaRPr spc="105" dirty="0"/>
          </a:p>
          <a:p>
            <a:pPr marL="12700" marR="5080">
              <a:lnSpc>
                <a:spcPts val="2960"/>
              </a:lnSpc>
            </a:pPr>
            <a:r>
              <a:rPr spc="260" dirty="0"/>
              <a:t>Sends</a:t>
            </a:r>
            <a:r>
              <a:rPr spc="35" dirty="0"/>
              <a:t> </a:t>
            </a:r>
            <a:r>
              <a:rPr spc="215" dirty="0"/>
              <a:t>a</a:t>
            </a:r>
            <a:r>
              <a:rPr spc="30" dirty="0"/>
              <a:t> </a:t>
            </a:r>
            <a:r>
              <a:rPr spc="165" dirty="0"/>
              <a:t>signal</a:t>
            </a:r>
            <a:r>
              <a:rPr spc="35" dirty="0"/>
              <a:t> </a:t>
            </a:r>
            <a:r>
              <a:rPr spc="75" dirty="0"/>
              <a:t>to</a:t>
            </a:r>
            <a:r>
              <a:rPr spc="35" dirty="0"/>
              <a:t> </a:t>
            </a:r>
            <a:r>
              <a:rPr spc="215" dirty="0"/>
              <a:t>a</a:t>
            </a:r>
            <a:r>
              <a:rPr spc="35" dirty="0"/>
              <a:t> </a:t>
            </a:r>
            <a:r>
              <a:rPr spc="170" dirty="0"/>
              <a:t>process </a:t>
            </a:r>
            <a:r>
              <a:rPr spc="105" dirty="0"/>
              <a:t>or</a:t>
            </a:r>
            <a:r>
              <a:rPr spc="35" dirty="0"/>
              <a:t> </a:t>
            </a:r>
            <a:r>
              <a:rPr spc="215" dirty="0"/>
              <a:t>a</a:t>
            </a:r>
            <a:r>
              <a:rPr spc="30" dirty="0"/>
              <a:t> </a:t>
            </a:r>
            <a:r>
              <a:rPr spc="185" dirty="0"/>
              <a:t>group</a:t>
            </a:r>
            <a:r>
              <a:rPr spc="30" dirty="0"/>
              <a:t> </a:t>
            </a:r>
            <a:r>
              <a:rPr spc="65" dirty="0"/>
              <a:t>of</a:t>
            </a:r>
            <a:r>
              <a:rPr spc="30" dirty="0"/>
              <a:t> </a:t>
            </a:r>
            <a:r>
              <a:rPr spc="180" dirty="0"/>
              <a:t>processes</a:t>
            </a:r>
          </a:p>
          <a:p>
            <a:pPr>
              <a:lnSpc>
                <a:spcPct val="100000"/>
              </a:lnSpc>
              <a:spcBef>
                <a:spcPts val="1335"/>
              </a:spcBef>
            </a:pPr>
            <a:endParaRPr spc="180" dirty="0"/>
          </a:p>
          <a:p>
            <a:pPr marL="12700">
              <a:lnSpc>
                <a:spcPct val="100000"/>
              </a:lnSpc>
            </a:pPr>
            <a:r>
              <a:rPr spc="120" dirty="0"/>
              <a:t>Return</a:t>
            </a:r>
            <a:r>
              <a:rPr spc="20" dirty="0"/>
              <a:t> </a:t>
            </a:r>
            <a:r>
              <a:rPr spc="300" dirty="0"/>
              <a:t>0</a:t>
            </a:r>
            <a:r>
              <a:rPr spc="30" dirty="0"/>
              <a:t> </a:t>
            </a:r>
            <a:r>
              <a:rPr dirty="0"/>
              <a:t>if</a:t>
            </a:r>
            <a:r>
              <a:rPr spc="20" dirty="0"/>
              <a:t> </a:t>
            </a:r>
            <a:r>
              <a:rPr spc="70" dirty="0"/>
              <a:t>ok,</a:t>
            </a:r>
            <a:r>
              <a:rPr spc="20" dirty="0"/>
              <a:t> </a:t>
            </a:r>
            <a:r>
              <a:rPr spc="-50" dirty="0"/>
              <a:t>-</a:t>
            </a:r>
            <a:r>
              <a:rPr spc="300" dirty="0"/>
              <a:t>1</a:t>
            </a:r>
            <a:r>
              <a:rPr spc="25" dirty="0"/>
              <a:t> </a:t>
            </a:r>
            <a:r>
              <a:rPr spc="195" dirty="0"/>
              <a:t>on</a:t>
            </a:r>
            <a:r>
              <a:rPr spc="35" dirty="0"/>
              <a:t> </a:t>
            </a:r>
            <a:r>
              <a:rPr spc="50" dirty="0"/>
              <a:t>error</a:t>
            </a:r>
          </a:p>
        </p:txBody>
      </p:sp>
      <p:sp>
        <p:nvSpPr>
          <p:cNvPr id="12" name="object 5">
            <a:extLst>
              <a:ext uri="{FF2B5EF4-FFF2-40B4-BE49-F238E27FC236}">
                <a16:creationId xmlns:a16="http://schemas.microsoft.com/office/drawing/2014/main" id="{4111F4B2-A348-5DA8-7EFC-2C29AFB78B1A}"/>
              </a:ext>
            </a:extLst>
          </p:cNvPr>
          <p:cNvSpPr txBox="1">
            <a:spLocks noGrp="1"/>
          </p:cNvSpPr>
          <p:nvPr>
            <p:ph type="ftr" sz="quarter" idx="5"/>
          </p:nvPr>
        </p:nvSpPr>
        <p:spPr>
          <a:xfrm>
            <a:off x="1359153" y="6165739"/>
            <a:ext cx="7158990" cy="2755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880"/>
              </a:lnSpc>
              <a:tabLst>
                <a:tab pos="3225165" algn="l"/>
              </a:tabLst>
            </a:pPr>
            <a:r>
              <a:rPr spc="-105" dirty="0"/>
              <a:t>Y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25" dirty="0"/>
              <a:t>d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55" dirty="0"/>
              <a:t> </a:t>
            </a:r>
            <a:r>
              <a:rPr spc="90" dirty="0"/>
              <a:t>z</a:t>
            </a:r>
            <a:r>
              <a:rPr spc="25" dirty="0"/>
              <a:t>  </a:t>
            </a:r>
            <a:r>
              <a:rPr spc="-215" dirty="0"/>
              <a:t>T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45" dirty="0"/>
              <a:t> </a:t>
            </a:r>
            <a:r>
              <a:rPr spc="-125" dirty="0"/>
              <a:t>k</a:t>
            </a:r>
            <a:r>
              <a:rPr spc="-145" dirty="0"/>
              <a:t> </a:t>
            </a:r>
            <a:r>
              <a:rPr spc="-180" dirty="0"/>
              <a:t>n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dirty="0"/>
              <a:t>k</a:t>
            </a:r>
            <a:r>
              <a:rPr spc="25" dirty="0"/>
              <a:t>  </a:t>
            </a:r>
            <a:r>
              <a:rPr dirty="0"/>
              <a:t>Ü</a:t>
            </a:r>
            <a:r>
              <a:rPr spc="-135" dirty="0"/>
              <a:t> </a:t>
            </a:r>
            <a:r>
              <a:rPr spc="-180" dirty="0"/>
              <a:t>n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25" dirty="0"/>
              <a:t>v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70" dirty="0"/>
              <a:t>r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75" dirty="0"/>
              <a:t>t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50" dirty="0"/>
              <a:t>i</a:t>
            </a:r>
            <a:r>
              <a:rPr dirty="0"/>
              <a:t>	-</a:t>
            </a:r>
            <a:r>
              <a:rPr spc="340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95" dirty="0"/>
              <a:t>g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spc="-95" dirty="0"/>
              <a:t>y</a:t>
            </a:r>
            <a:r>
              <a:rPr spc="-14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dirty="0"/>
              <a:t>r</a:t>
            </a:r>
            <a:r>
              <a:rPr spc="480" dirty="0"/>
              <a:t> </a:t>
            </a:r>
            <a:r>
              <a:rPr spc="-105" dirty="0"/>
              <a:t>M</a:t>
            </a:r>
            <a:r>
              <a:rPr spc="-145" dirty="0"/>
              <a:t> </a:t>
            </a:r>
            <a:r>
              <a:rPr spc="-180" dirty="0"/>
              <a:t>ü</a:t>
            </a:r>
            <a:r>
              <a:rPr spc="-145" dirty="0"/>
              <a:t> </a:t>
            </a:r>
            <a:r>
              <a:rPr spc="-210" dirty="0"/>
              <a:t>h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80" dirty="0"/>
              <a:t>n</a:t>
            </a:r>
            <a:r>
              <a:rPr spc="-165" dirty="0"/>
              <a:t> </a:t>
            </a:r>
            <a:r>
              <a:rPr spc="-125" dirty="0"/>
              <a:t>d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95" dirty="0"/>
              <a:t>ğ</a:t>
            </a:r>
            <a:r>
              <a:rPr spc="-145" dirty="0"/>
              <a:t> </a:t>
            </a:r>
            <a:r>
              <a:rPr dirty="0"/>
              <a:t>i</a:t>
            </a:r>
            <a:r>
              <a:rPr spc="495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195" dirty="0"/>
              <a:t>ö</a:t>
            </a:r>
            <a:r>
              <a:rPr spc="-14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80" dirty="0"/>
              <a:t>ü</a:t>
            </a:r>
            <a:r>
              <a:rPr spc="-155" dirty="0"/>
              <a:t> </a:t>
            </a:r>
            <a:r>
              <a:rPr spc="-295" dirty="0"/>
              <a:t>m</a:t>
            </a:r>
            <a:r>
              <a:rPr spc="-155" dirty="0"/>
              <a:t> </a:t>
            </a:r>
            <a:r>
              <a:rPr spc="-50" dirty="0"/>
              <a:t>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027919" y="5695590"/>
            <a:ext cx="1215390" cy="1162050"/>
          </a:xfrm>
          <a:prstGeom prst="rect">
            <a:avLst/>
          </a:prstGeom>
        </p:spPr>
      </p:pic>
      <p:sp>
        <p:nvSpPr>
          <p:cNvPr id="3" name="object 3" descr="$PPTXTitl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49250" rIns="0" bIns="0" rtlCol="0">
            <a:spAutoFit/>
          </a:bodyPr>
          <a:lstStyle/>
          <a:p>
            <a:pPr marL="156845">
              <a:lnSpc>
                <a:spcPct val="100000"/>
              </a:lnSpc>
              <a:spcBef>
                <a:spcPts val="100"/>
              </a:spcBef>
            </a:pPr>
            <a:r>
              <a:rPr spc="310" dirty="0"/>
              <a:t>PID</a:t>
            </a:r>
            <a:r>
              <a:rPr spc="75" dirty="0"/>
              <a:t> </a:t>
            </a:r>
            <a:r>
              <a:rPr spc="260" dirty="0"/>
              <a:t>Options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915669" y="1819550"/>
            <a:ext cx="10240645" cy="4084954"/>
          </a:xfrm>
          <a:prstGeom prst="rect">
            <a:avLst/>
          </a:prstGeom>
        </p:spPr>
        <p:txBody>
          <a:bodyPr vert="horz" wrap="square" lIns="0" tIns="51435" rIns="0" bIns="0" rtlCol="0">
            <a:spAutoFit/>
          </a:bodyPr>
          <a:lstStyle/>
          <a:p>
            <a:pPr marL="193040" marR="902969" indent="-180340">
              <a:lnSpc>
                <a:spcPts val="2380"/>
              </a:lnSpc>
              <a:spcBef>
                <a:spcPts val="405"/>
              </a:spcBef>
              <a:buFont typeface="Arial"/>
              <a:buChar char="•"/>
              <a:tabLst>
                <a:tab pos="193040" algn="l"/>
              </a:tabLst>
            </a:pPr>
            <a:r>
              <a:rPr sz="2200" dirty="0">
                <a:latin typeface="Trebuchet MS"/>
                <a:cs typeface="Trebuchet MS"/>
              </a:rPr>
              <a:t>If</a:t>
            </a:r>
            <a:r>
              <a:rPr sz="2200" spc="30" dirty="0">
                <a:latin typeface="Trebuchet MS"/>
                <a:cs typeface="Trebuchet MS"/>
              </a:rPr>
              <a:t> </a:t>
            </a:r>
            <a:r>
              <a:rPr sz="2200" spc="105" dirty="0">
                <a:latin typeface="Trebuchet MS"/>
                <a:cs typeface="Trebuchet MS"/>
              </a:rPr>
              <a:t>pid</a:t>
            </a:r>
            <a:r>
              <a:rPr sz="2200" spc="40" dirty="0">
                <a:latin typeface="Trebuchet MS"/>
                <a:cs typeface="Trebuchet MS"/>
              </a:rPr>
              <a:t> </a:t>
            </a:r>
            <a:r>
              <a:rPr sz="2200" spc="114" dirty="0">
                <a:latin typeface="Trebuchet MS"/>
                <a:cs typeface="Trebuchet MS"/>
              </a:rPr>
              <a:t>is</a:t>
            </a:r>
            <a:r>
              <a:rPr sz="2200" spc="45" dirty="0">
                <a:latin typeface="Trebuchet MS"/>
                <a:cs typeface="Trebuchet MS"/>
              </a:rPr>
              <a:t> </a:t>
            </a:r>
            <a:r>
              <a:rPr sz="2200" spc="85" dirty="0">
                <a:latin typeface="Trebuchet MS"/>
                <a:cs typeface="Trebuchet MS"/>
              </a:rPr>
              <a:t>positive,</a:t>
            </a:r>
            <a:r>
              <a:rPr sz="2200" spc="30" dirty="0">
                <a:latin typeface="Trebuchet MS"/>
                <a:cs typeface="Trebuchet MS"/>
              </a:rPr>
              <a:t> </a:t>
            </a:r>
            <a:r>
              <a:rPr sz="2200" spc="130" dirty="0">
                <a:latin typeface="Trebuchet MS"/>
                <a:cs typeface="Trebuchet MS"/>
              </a:rPr>
              <a:t>then</a:t>
            </a:r>
            <a:r>
              <a:rPr sz="2200" spc="45" dirty="0">
                <a:latin typeface="Trebuchet MS"/>
                <a:cs typeface="Trebuchet MS"/>
              </a:rPr>
              <a:t> </a:t>
            </a:r>
            <a:r>
              <a:rPr sz="2200" spc="145" dirty="0">
                <a:latin typeface="Trebuchet MS"/>
                <a:cs typeface="Trebuchet MS"/>
              </a:rPr>
              <a:t>signal</a:t>
            </a:r>
            <a:r>
              <a:rPr sz="2200" spc="30" dirty="0">
                <a:latin typeface="Trebuchet MS"/>
                <a:cs typeface="Trebuchet MS"/>
              </a:rPr>
              <a:t> </a:t>
            </a:r>
            <a:r>
              <a:rPr sz="2200" spc="180" dirty="0">
                <a:latin typeface="Trebuchet MS"/>
                <a:cs typeface="Trebuchet MS"/>
              </a:rPr>
              <a:t>sig</a:t>
            </a:r>
            <a:r>
              <a:rPr sz="2200" spc="40" dirty="0">
                <a:latin typeface="Trebuchet MS"/>
                <a:cs typeface="Trebuchet MS"/>
              </a:rPr>
              <a:t> </a:t>
            </a:r>
            <a:r>
              <a:rPr sz="2200" spc="114" dirty="0">
                <a:latin typeface="Trebuchet MS"/>
                <a:cs typeface="Trebuchet MS"/>
              </a:rPr>
              <a:t>is</a:t>
            </a:r>
            <a:r>
              <a:rPr sz="2200" spc="45" dirty="0">
                <a:latin typeface="Trebuchet MS"/>
                <a:cs typeface="Trebuchet MS"/>
              </a:rPr>
              <a:t> </a:t>
            </a:r>
            <a:r>
              <a:rPr sz="2200" spc="145" dirty="0">
                <a:latin typeface="Trebuchet MS"/>
                <a:cs typeface="Trebuchet MS"/>
              </a:rPr>
              <a:t>sent</a:t>
            </a:r>
            <a:r>
              <a:rPr sz="2200" spc="30" dirty="0">
                <a:latin typeface="Trebuchet MS"/>
                <a:cs typeface="Trebuchet MS"/>
              </a:rPr>
              <a:t> </a:t>
            </a:r>
            <a:r>
              <a:rPr sz="2200" spc="75" dirty="0">
                <a:latin typeface="Trebuchet MS"/>
                <a:cs typeface="Trebuchet MS"/>
              </a:rPr>
              <a:t>to</a:t>
            </a:r>
            <a:r>
              <a:rPr sz="2200" spc="50" dirty="0">
                <a:latin typeface="Trebuchet MS"/>
                <a:cs typeface="Trebuchet MS"/>
              </a:rPr>
              <a:t> </a:t>
            </a:r>
            <a:r>
              <a:rPr sz="2200" spc="110" dirty="0">
                <a:latin typeface="Trebuchet MS"/>
                <a:cs typeface="Trebuchet MS"/>
              </a:rPr>
              <a:t>the</a:t>
            </a:r>
            <a:r>
              <a:rPr sz="2200" spc="45" dirty="0">
                <a:latin typeface="Trebuchet MS"/>
                <a:cs typeface="Trebuchet MS"/>
              </a:rPr>
              <a:t> </a:t>
            </a:r>
            <a:r>
              <a:rPr sz="2200" spc="160" dirty="0">
                <a:latin typeface="Trebuchet MS"/>
                <a:cs typeface="Trebuchet MS"/>
              </a:rPr>
              <a:t>process</a:t>
            </a:r>
            <a:r>
              <a:rPr sz="2200" spc="45" dirty="0">
                <a:latin typeface="Trebuchet MS"/>
                <a:cs typeface="Trebuchet MS"/>
              </a:rPr>
              <a:t> </a:t>
            </a:r>
            <a:r>
              <a:rPr sz="2200" spc="75" dirty="0">
                <a:latin typeface="Trebuchet MS"/>
                <a:cs typeface="Trebuchet MS"/>
              </a:rPr>
              <a:t>with</a:t>
            </a:r>
            <a:r>
              <a:rPr sz="2200" spc="40" dirty="0">
                <a:latin typeface="Trebuchet MS"/>
                <a:cs typeface="Trebuchet MS"/>
              </a:rPr>
              <a:t> </a:t>
            </a:r>
            <a:r>
              <a:rPr sz="2200" spc="114" dirty="0">
                <a:latin typeface="Trebuchet MS"/>
                <a:cs typeface="Trebuchet MS"/>
              </a:rPr>
              <a:t>the</a:t>
            </a:r>
            <a:r>
              <a:rPr sz="2200" spc="35" dirty="0">
                <a:latin typeface="Trebuchet MS"/>
                <a:cs typeface="Trebuchet MS"/>
              </a:rPr>
              <a:t> </a:t>
            </a:r>
            <a:r>
              <a:rPr sz="2200" spc="160" dirty="0">
                <a:latin typeface="Trebuchet MS"/>
                <a:cs typeface="Trebuchet MS"/>
              </a:rPr>
              <a:t>ID </a:t>
            </a:r>
            <a:r>
              <a:rPr sz="2200" spc="100" dirty="0">
                <a:latin typeface="Trebuchet MS"/>
                <a:cs typeface="Trebuchet MS"/>
              </a:rPr>
              <a:t>specified</a:t>
            </a:r>
            <a:r>
              <a:rPr sz="2200" spc="45" dirty="0">
                <a:latin typeface="Trebuchet MS"/>
                <a:cs typeface="Trebuchet MS"/>
              </a:rPr>
              <a:t> </a:t>
            </a:r>
            <a:r>
              <a:rPr sz="2200" spc="190" dirty="0">
                <a:latin typeface="Trebuchet MS"/>
                <a:cs typeface="Trebuchet MS"/>
              </a:rPr>
              <a:t>by</a:t>
            </a:r>
            <a:r>
              <a:rPr sz="2200" spc="40" dirty="0">
                <a:latin typeface="Trebuchet MS"/>
                <a:cs typeface="Trebuchet MS"/>
              </a:rPr>
              <a:t> </a:t>
            </a:r>
            <a:r>
              <a:rPr sz="2200" spc="30" dirty="0">
                <a:latin typeface="Trebuchet MS"/>
                <a:cs typeface="Trebuchet MS"/>
              </a:rPr>
              <a:t>pid.</a:t>
            </a:r>
            <a:endParaRPr sz="2200">
              <a:latin typeface="Trebuchet MS"/>
              <a:cs typeface="Trebuchet MS"/>
            </a:endParaRPr>
          </a:p>
          <a:p>
            <a:pPr marL="193040" marR="5080" indent="-180340">
              <a:lnSpc>
                <a:spcPts val="2370"/>
              </a:lnSpc>
              <a:spcBef>
                <a:spcPts val="800"/>
              </a:spcBef>
              <a:buFont typeface="Arial"/>
              <a:buChar char="•"/>
              <a:tabLst>
                <a:tab pos="193040" algn="l"/>
              </a:tabLst>
            </a:pPr>
            <a:r>
              <a:rPr sz="2200" dirty="0">
                <a:latin typeface="Trebuchet MS"/>
                <a:cs typeface="Trebuchet MS"/>
              </a:rPr>
              <a:t>If</a:t>
            </a:r>
            <a:r>
              <a:rPr sz="2200" spc="30" dirty="0">
                <a:latin typeface="Trebuchet MS"/>
                <a:cs typeface="Trebuchet MS"/>
              </a:rPr>
              <a:t> </a:t>
            </a:r>
            <a:r>
              <a:rPr sz="2200" spc="105" dirty="0">
                <a:latin typeface="Trebuchet MS"/>
                <a:cs typeface="Trebuchet MS"/>
              </a:rPr>
              <a:t>pid</a:t>
            </a:r>
            <a:r>
              <a:rPr sz="2200" spc="40" dirty="0">
                <a:latin typeface="Trebuchet MS"/>
                <a:cs typeface="Trebuchet MS"/>
              </a:rPr>
              <a:t> </a:t>
            </a:r>
            <a:r>
              <a:rPr sz="2200" spc="150" dirty="0">
                <a:latin typeface="Trebuchet MS"/>
                <a:cs typeface="Trebuchet MS"/>
              </a:rPr>
              <a:t>equals</a:t>
            </a:r>
            <a:r>
              <a:rPr sz="2200" spc="40" dirty="0">
                <a:latin typeface="Trebuchet MS"/>
                <a:cs typeface="Trebuchet MS"/>
              </a:rPr>
              <a:t> </a:t>
            </a:r>
            <a:r>
              <a:rPr sz="2200" spc="60" dirty="0">
                <a:latin typeface="Trebuchet MS"/>
                <a:cs typeface="Trebuchet MS"/>
              </a:rPr>
              <a:t>0,</a:t>
            </a:r>
            <a:r>
              <a:rPr sz="2200" spc="30" dirty="0">
                <a:latin typeface="Trebuchet MS"/>
                <a:cs typeface="Trebuchet MS"/>
              </a:rPr>
              <a:t> </a:t>
            </a:r>
            <a:r>
              <a:rPr sz="2200" spc="130" dirty="0">
                <a:latin typeface="Trebuchet MS"/>
                <a:cs typeface="Trebuchet MS"/>
              </a:rPr>
              <a:t>then</a:t>
            </a:r>
            <a:r>
              <a:rPr sz="2200" spc="45" dirty="0">
                <a:latin typeface="Trebuchet MS"/>
                <a:cs typeface="Trebuchet MS"/>
              </a:rPr>
              <a:t> </a:t>
            </a:r>
            <a:r>
              <a:rPr sz="2200" spc="175" dirty="0">
                <a:latin typeface="Trebuchet MS"/>
                <a:cs typeface="Trebuchet MS"/>
              </a:rPr>
              <a:t>sig</a:t>
            </a:r>
            <a:r>
              <a:rPr sz="2200" spc="35" dirty="0">
                <a:latin typeface="Trebuchet MS"/>
                <a:cs typeface="Trebuchet MS"/>
              </a:rPr>
              <a:t> </a:t>
            </a:r>
            <a:r>
              <a:rPr sz="2200" spc="114" dirty="0">
                <a:latin typeface="Trebuchet MS"/>
                <a:cs typeface="Trebuchet MS"/>
              </a:rPr>
              <a:t>is</a:t>
            </a:r>
            <a:r>
              <a:rPr sz="2200" spc="40" dirty="0">
                <a:latin typeface="Trebuchet MS"/>
                <a:cs typeface="Trebuchet MS"/>
              </a:rPr>
              <a:t> </a:t>
            </a:r>
            <a:r>
              <a:rPr sz="2200" spc="145" dirty="0">
                <a:latin typeface="Trebuchet MS"/>
                <a:cs typeface="Trebuchet MS"/>
              </a:rPr>
              <a:t>sent</a:t>
            </a:r>
            <a:r>
              <a:rPr sz="2200" spc="45" dirty="0">
                <a:latin typeface="Trebuchet MS"/>
                <a:cs typeface="Trebuchet MS"/>
              </a:rPr>
              <a:t> </a:t>
            </a:r>
            <a:r>
              <a:rPr sz="2200" spc="75" dirty="0">
                <a:latin typeface="Trebuchet MS"/>
                <a:cs typeface="Trebuchet MS"/>
              </a:rPr>
              <a:t>to</a:t>
            </a:r>
            <a:r>
              <a:rPr sz="2200" spc="40" dirty="0">
                <a:latin typeface="Trebuchet MS"/>
                <a:cs typeface="Trebuchet MS"/>
              </a:rPr>
              <a:t> </a:t>
            </a:r>
            <a:r>
              <a:rPr sz="2200" spc="150" dirty="0">
                <a:latin typeface="Trebuchet MS"/>
                <a:cs typeface="Trebuchet MS"/>
              </a:rPr>
              <a:t>every</a:t>
            </a:r>
            <a:r>
              <a:rPr sz="2200" spc="45" dirty="0">
                <a:latin typeface="Trebuchet MS"/>
                <a:cs typeface="Trebuchet MS"/>
              </a:rPr>
              <a:t> </a:t>
            </a:r>
            <a:r>
              <a:rPr sz="2200" spc="160" dirty="0">
                <a:latin typeface="Trebuchet MS"/>
                <a:cs typeface="Trebuchet MS"/>
              </a:rPr>
              <a:t>process</a:t>
            </a:r>
            <a:r>
              <a:rPr sz="2200" spc="45" dirty="0">
                <a:latin typeface="Trebuchet MS"/>
                <a:cs typeface="Trebuchet MS"/>
              </a:rPr>
              <a:t> </a:t>
            </a:r>
            <a:r>
              <a:rPr sz="2200" spc="85" dirty="0">
                <a:latin typeface="Trebuchet MS"/>
                <a:cs typeface="Trebuchet MS"/>
              </a:rPr>
              <a:t>in</a:t>
            </a:r>
            <a:r>
              <a:rPr sz="2200" spc="40" dirty="0">
                <a:latin typeface="Trebuchet MS"/>
                <a:cs typeface="Trebuchet MS"/>
              </a:rPr>
              <a:t> </a:t>
            </a:r>
            <a:r>
              <a:rPr sz="2200" spc="110" dirty="0">
                <a:latin typeface="Trebuchet MS"/>
                <a:cs typeface="Trebuchet MS"/>
              </a:rPr>
              <a:t>the</a:t>
            </a:r>
            <a:r>
              <a:rPr sz="2200" spc="35" dirty="0">
                <a:latin typeface="Trebuchet MS"/>
                <a:cs typeface="Trebuchet MS"/>
              </a:rPr>
              <a:t> </a:t>
            </a:r>
            <a:r>
              <a:rPr sz="2200" spc="160" dirty="0">
                <a:latin typeface="Trebuchet MS"/>
                <a:cs typeface="Trebuchet MS"/>
              </a:rPr>
              <a:t>process</a:t>
            </a:r>
            <a:r>
              <a:rPr sz="2200" spc="40" dirty="0">
                <a:latin typeface="Trebuchet MS"/>
                <a:cs typeface="Trebuchet MS"/>
              </a:rPr>
              <a:t> </a:t>
            </a:r>
            <a:r>
              <a:rPr sz="2200" spc="165" dirty="0">
                <a:latin typeface="Trebuchet MS"/>
                <a:cs typeface="Trebuchet MS"/>
              </a:rPr>
              <a:t>group</a:t>
            </a:r>
            <a:r>
              <a:rPr sz="2200" spc="35" dirty="0">
                <a:latin typeface="Trebuchet MS"/>
                <a:cs typeface="Trebuchet MS"/>
              </a:rPr>
              <a:t> </a:t>
            </a:r>
            <a:r>
              <a:rPr sz="2200" spc="40" dirty="0">
                <a:latin typeface="Trebuchet MS"/>
                <a:cs typeface="Trebuchet MS"/>
              </a:rPr>
              <a:t>of </a:t>
            </a:r>
            <a:r>
              <a:rPr sz="2200" spc="110" dirty="0">
                <a:latin typeface="Trebuchet MS"/>
                <a:cs typeface="Trebuchet MS"/>
              </a:rPr>
              <a:t>the</a:t>
            </a:r>
            <a:r>
              <a:rPr sz="2200" spc="40" dirty="0">
                <a:latin typeface="Trebuchet MS"/>
                <a:cs typeface="Trebuchet MS"/>
              </a:rPr>
              <a:t> </a:t>
            </a:r>
            <a:r>
              <a:rPr sz="2200" spc="95" dirty="0">
                <a:latin typeface="Trebuchet MS"/>
                <a:cs typeface="Trebuchet MS"/>
              </a:rPr>
              <a:t>calling</a:t>
            </a:r>
            <a:r>
              <a:rPr sz="2200" spc="50" dirty="0">
                <a:latin typeface="Trebuchet MS"/>
                <a:cs typeface="Trebuchet MS"/>
              </a:rPr>
              <a:t> </a:t>
            </a:r>
            <a:r>
              <a:rPr sz="2200" spc="114" dirty="0">
                <a:latin typeface="Trebuchet MS"/>
                <a:cs typeface="Trebuchet MS"/>
              </a:rPr>
              <a:t>process.</a:t>
            </a:r>
            <a:endParaRPr sz="2200">
              <a:latin typeface="Trebuchet MS"/>
              <a:cs typeface="Trebuchet MS"/>
            </a:endParaRPr>
          </a:p>
          <a:p>
            <a:pPr marL="193040" marR="138430" indent="-180340">
              <a:lnSpc>
                <a:spcPts val="2380"/>
              </a:lnSpc>
              <a:spcBef>
                <a:spcPts val="790"/>
              </a:spcBef>
              <a:buFont typeface="Arial"/>
              <a:buChar char="•"/>
              <a:tabLst>
                <a:tab pos="193040" algn="l"/>
              </a:tabLst>
            </a:pPr>
            <a:r>
              <a:rPr sz="2200" dirty="0">
                <a:latin typeface="Trebuchet MS"/>
                <a:cs typeface="Trebuchet MS"/>
              </a:rPr>
              <a:t>If</a:t>
            </a:r>
            <a:r>
              <a:rPr sz="2200" spc="30" dirty="0">
                <a:latin typeface="Trebuchet MS"/>
                <a:cs typeface="Trebuchet MS"/>
              </a:rPr>
              <a:t> </a:t>
            </a:r>
            <a:r>
              <a:rPr sz="2200" spc="105" dirty="0">
                <a:latin typeface="Trebuchet MS"/>
                <a:cs typeface="Trebuchet MS"/>
              </a:rPr>
              <a:t>pid</a:t>
            </a:r>
            <a:r>
              <a:rPr sz="2200" spc="40" dirty="0">
                <a:latin typeface="Trebuchet MS"/>
                <a:cs typeface="Trebuchet MS"/>
              </a:rPr>
              <a:t> </a:t>
            </a:r>
            <a:r>
              <a:rPr sz="2200" spc="150" dirty="0">
                <a:latin typeface="Trebuchet MS"/>
                <a:cs typeface="Trebuchet MS"/>
              </a:rPr>
              <a:t>equals</a:t>
            </a:r>
            <a:r>
              <a:rPr sz="2200" spc="45" dirty="0">
                <a:latin typeface="Trebuchet MS"/>
                <a:cs typeface="Trebuchet MS"/>
              </a:rPr>
              <a:t> </a:t>
            </a:r>
            <a:r>
              <a:rPr sz="2200" spc="-35" dirty="0">
                <a:latin typeface="Trebuchet MS"/>
                <a:cs typeface="Trebuchet MS"/>
              </a:rPr>
              <a:t>-</a:t>
            </a:r>
            <a:r>
              <a:rPr sz="2200" spc="60" dirty="0">
                <a:latin typeface="Trebuchet MS"/>
                <a:cs typeface="Trebuchet MS"/>
              </a:rPr>
              <a:t>1,</a:t>
            </a:r>
            <a:r>
              <a:rPr sz="2200" spc="45" dirty="0">
                <a:latin typeface="Trebuchet MS"/>
                <a:cs typeface="Trebuchet MS"/>
              </a:rPr>
              <a:t> </a:t>
            </a:r>
            <a:r>
              <a:rPr sz="2200" spc="125" dirty="0">
                <a:latin typeface="Trebuchet MS"/>
                <a:cs typeface="Trebuchet MS"/>
              </a:rPr>
              <a:t>then</a:t>
            </a:r>
            <a:r>
              <a:rPr sz="2200" spc="45" dirty="0">
                <a:latin typeface="Trebuchet MS"/>
                <a:cs typeface="Trebuchet MS"/>
              </a:rPr>
              <a:t> </a:t>
            </a:r>
            <a:r>
              <a:rPr sz="2200" spc="175" dirty="0">
                <a:latin typeface="Trebuchet MS"/>
                <a:cs typeface="Trebuchet MS"/>
              </a:rPr>
              <a:t>sig</a:t>
            </a:r>
            <a:r>
              <a:rPr sz="2200" spc="40" dirty="0">
                <a:latin typeface="Trebuchet MS"/>
                <a:cs typeface="Trebuchet MS"/>
              </a:rPr>
              <a:t> </a:t>
            </a:r>
            <a:r>
              <a:rPr sz="2200" spc="120" dirty="0">
                <a:latin typeface="Trebuchet MS"/>
                <a:cs typeface="Trebuchet MS"/>
              </a:rPr>
              <a:t>is</a:t>
            </a:r>
            <a:r>
              <a:rPr sz="2200" spc="45" dirty="0">
                <a:latin typeface="Trebuchet MS"/>
                <a:cs typeface="Trebuchet MS"/>
              </a:rPr>
              <a:t> </a:t>
            </a:r>
            <a:r>
              <a:rPr sz="2200" spc="145" dirty="0">
                <a:latin typeface="Trebuchet MS"/>
                <a:cs typeface="Trebuchet MS"/>
              </a:rPr>
              <a:t>sent</a:t>
            </a:r>
            <a:r>
              <a:rPr sz="2200" spc="40" dirty="0">
                <a:latin typeface="Trebuchet MS"/>
                <a:cs typeface="Trebuchet MS"/>
              </a:rPr>
              <a:t> </a:t>
            </a:r>
            <a:r>
              <a:rPr sz="2200" spc="75" dirty="0">
                <a:latin typeface="Trebuchet MS"/>
                <a:cs typeface="Trebuchet MS"/>
              </a:rPr>
              <a:t>to</a:t>
            </a:r>
            <a:r>
              <a:rPr sz="2200" spc="40" dirty="0">
                <a:latin typeface="Trebuchet MS"/>
                <a:cs typeface="Trebuchet MS"/>
              </a:rPr>
              <a:t> </a:t>
            </a:r>
            <a:r>
              <a:rPr sz="2200" spc="155" dirty="0">
                <a:latin typeface="Trebuchet MS"/>
                <a:cs typeface="Trebuchet MS"/>
              </a:rPr>
              <a:t>every</a:t>
            </a:r>
            <a:r>
              <a:rPr sz="2200" spc="35" dirty="0">
                <a:latin typeface="Trebuchet MS"/>
                <a:cs typeface="Trebuchet MS"/>
              </a:rPr>
              <a:t> </a:t>
            </a:r>
            <a:r>
              <a:rPr sz="2200" spc="160" dirty="0">
                <a:latin typeface="Trebuchet MS"/>
                <a:cs typeface="Trebuchet MS"/>
              </a:rPr>
              <a:t>process</a:t>
            </a:r>
            <a:r>
              <a:rPr sz="2200" spc="40" dirty="0">
                <a:latin typeface="Trebuchet MS"/>
                <a:cs typeface="Trebuchet MS"/>
              </a:rPr>
              <a:t> </a:t>
            </a:r>
            <a:r>
              <a:rPr sz="2200" spc="60" dirty="0">
                <a:latin typeface="Trebuchet MS"/>
                <a:cs typeface="Trebuchet MS"/>
              </a:rPr>
              <a:t>for</a:t>
            </a:r>
            <a:r>
              <a:rPr sz="2200" spc="35" dirty="0">
                <a:latin typeface="Trebuchet MS"/>
                <a:cs typeface="Trebuchet MS"/>
              </a:rPr>
              <a:t> </a:t>
            </a:r>
            <a:r>
              <a:rPr sz="2200" spc="125" dirty="0">
                <a:latin typeface="Trebuchet MS"/>
                <a:cs typeface="Trebuchet MS"/>
              </a:rPr>
              <a:t>which</a:t>
            </a:r>
            <a:r>
              <a:rPr sz="2200" spc="40" dirty="0">
                <a:latin typeface="Trebuchet MS"/>
                <a:cs typeface="Trebuchet MS"/>
              </a:rPr>
              <a:t> </a:t>
            </a:r>
            <a:r>
              <a:rPr sz="2200" spc="110" dirty="0">
                <a:latin typeface="Trebuchet MS"/>
                <a:cs typeface="Trebuchet MS"/>
              </a:rPr>
              <a:t>the</a:t>
            </a:r>
            <a:r>
              <a:rPr sz="2200" spc="35" dirty="0">
                <a:latin typeface="Trebuchet MS"/>
                <a:cs typeface="Trebuchet MS"/>
              </a:rPr>
              <a:t> </a:t>
            </a:r>
            <a:r>
              <a:rPr sz="2200" spc="85" dirty="0">
                <a:latin typeface="Trebuchet MS"/>
                <a:cs typeface="Trebuchet MS"/>
              </a:rPr>
              <a:t>calling </a:t>
            </a:r>
            <a:r>
              <a:rPr sz="2200" spc="160" dirty="0">
                <a:latin typeface="Trebuchet MS"/>
                <a:cs typeface="Trebuchet MS"/>
              </a:rPr>
              <a:t>process</a:t>
            </a:r>
            <a:r>
              <a:rPr sz="2200" spc="55" dirty="0">
                <a:latin typeface="Trebuchet MS"/>
                <a:cs typeface="Trebuchet MS"/>
              </a:rPr>
              <a:t> </a:t>
            </a:r>
            <a:r>
              <a:rPr sz="2200" spc="215" dirty="0">
                <a:latin typeface="Trebuchet MS"/>
                <a:cs typeface="Trebuchet MS"/>
              </a:rPr>
              <a:t>has</a:t>
            </a:r>
            <a:r>
              <a:rPr sz="2200" spc="60" dirty="0">
                <a:latin typeface="Trebuchet MS"/>
                <a:cs typeface="Trebuchet MS"/>
              </a:rPr>
              <a:t> </a:t>
            </a:r>
            <a:r>
              <a:rPr sz="2200" spc="145" dirty="0">
                <a:latin typeface="Trebuchet MS"/>
                <a:cs typeface="Trebuchet MS"/>
              </a:rPr>
              <a:t>permission</a:t>
            </a:r>
            <a:r>
              <a:rPr sz="2200" spc="45" dirty="0">
                <a:latin typeface="Trebuchet MS"/>
                <a:cs typeface="Trebuchet MS"/>
              </a:rPr>
              <a:t> </a:t>
            </a:r>
            <a:r>
              <a:rPr sz="2200" spc="80" dirty="0">
                <a:latin typeface="Trebuchet MS"/>
                <a:cs typeface="Trebuchet MS"/>
              </a:rPr>
              <a:t>to</a:t>
            </a:r>
            <a:r>
              <a:rPr sz="2200" spc="55" dirty="0">
                <a:latin typeface="Trebuchet MS"/>
                <a:cs typeface="Trebuchet MS"/>
              </a:rPr>
              <a:t> </a:t>
            </a:r>
            <a:r>
              <a:rPr sz="2200" spc="185" dirty="0">
                <a:latin typeface="Trebuchet MS"/>
                <a:cs typeface="Trebuchet MS"/>
              </a:rPr>
              <a:t>send</a:t>
            </a:r>
            <a:r>
              <a:rPr sz="2200" spc="55" dirty="0">
                <a:latin typeface="Trebuchet MS"/>
                <a:cs typeface="Trebuchet MS"/>
              </a:rPr>
              <a:t> </a:t>
            </a:r>
            <a:r>
              <a:rPr sz="2200" spc="125" dirty="0">
                <a:latin typeface="Trebuchet MS"/>
                <a:cs typeface="Trebuchet MS"/>
              </a:rPr>
              <a:t>signals,</a:t>
            </a:r>
            <a:r>
              <a:rPr sz="2200" spc="40" dirty="0">
                <a:latin typeface="Trebuchet MS"/>
                <a:cs typeface="Trebuchet MS"/>
              </a:rPr>
              <a:t> </a:t>
            </a:r>
            <a:r>
              <a:rPr sz="2200" spc="110" dirty="0">
                <a:latin typeface="Trebuchet MS"/>
                <a:cs typeface="Trebuchet MS"/>
              </a:rPr>
              <a:t>except</a:t>
            </a:r>
            <a:r>
              <a:rPr sz="2200" spc="55" dirty="0">
                <a:latin typeface="Trebuchet MS"/>
                <a:cs typeface="Trebuchet MS"/>
              </a:rPr>
              <a:t> </a:t>
            </a:r>
            <a:r>
              <a:rPr sz="2200" spc="60" dirty="0">
                <a:latin typeface="Trebuchet MS"/>
                <a:cs typeface="Trebuchet MS"/>
              </a:rPr>
              <a:t>for</a:t>
            </a:r>
            <a:r>
              <a:rPr sz="2200" spc="45" dirty="0">
                <a:latin typeface="Trebuchet MS"/>
                <a:cs typeface="Trebuchet MS"/>
              </a:rPr>
              <a:t> </a:t>
            </a:r>
            <a:r>
              <a:rPr sz="2200" spc="160" dirty="0">
                <a:latin typeface="Trebuchet MS"/>
                <a:cs typeface="Trebuchet MS"/>
              </a:rPr>
              <a:t>process</a:t>
            </a:r>
            <a:r>
              <a:rPr sz="2200" spc="60" dirty="0">
                <a:latin typeface="Trebuchet MS"/>
                <a:cs typeface="Trebuchet MS"/>
              </a:rPr>
              <a:t> </a:t>
            </a:r>
            <a:r>
              <a:rPr sz="2200" spc="250" dirty="0">
                <a:latin typeface="Trebuchet MS"/>
                <a:cs typeface="Trebuchet MS"/>
              </a:rPr>
              <a:t>1</a:t>
            </a:r>
            <a:r>
              <a:rPr sz="2200" spc="50" dirty="0">
                <a:latin typeface="Trebuchet MS"/>
                <a:cs typeface="Trebuchet MS"/>
              </a:rPr>
              <a:t> </a:t>
            </a:r>
            <a:r>
              <a:rPr sz="2200" dirty="0">
                <a:latin typeface="Trebuchet MS"/>
                <a:cs typeface="Trebuchet MS"/>
              </a:rPr>
              <a:t>(init),</a:t>
            </a:r>
            <a:r>
              <a:rPr sz="2200" spc="60" dirty="0">
                <a:latin typeface="Trebuchet MS"/>
                <a:cs typeface="Trebuchet MS"/>
              </a:rPr>
              <a:t> </a:t>
            </a:r>
            <a:r>
              <a:rPr sz="2200" spc="90" dirty="0">
                <a:latin typeface="Trebuchet MS"/>
                <a:cs typeface="Trebuchet MS"/>
              </a:rPr>
              <a:t>but </a:t>
            </a:r>
            <a:r>
              <a:rPr sz="2200" spc="180" dirty="0">
                <a:latin typeface="Trebuchet MS"/>
                <a:cs typeface="Trebuchet MS"/>
              </a:rPr>
              <a:t>see</a:t>
            </a:r>
            <a:r>
              <a:rPr sz="2200" spc="30" dirty="0">
                <a:latin typeface="Trebuchet MS"/>
                <a:cs typeface="Trebuchet MS"/>
              </a:rPr>
              <a:t> </a:t>
            </a:r>
            <a:r>
              <a:rPr sz="2200" spc="-10" dirty="0">
                <a:latin typeface="Trebuchet MS"/>
                <a:cs typeface="Trebuchet MS"/>
              </a:rPr>
              <a:t>below.</a:t>
            </a:r>
            <a:endParaRPr sz="2200">
              <a:latin typeface="Trebuchet MS"/>
              <a:cs typeface="Trebuchet MS"/>
            </a:endParaRPr>
          </a:p>
          <a:p>
            <a:pPr marL="193040" marR="512445" indent="-180340">
              <a:lnSpc>
                <a:spcPts val="2380"/>
              </a:lnSpc>
              <a:spcBef>
                <a:spcPts val="780"/>
              </a:spcBef>
              <a:buFont typeface="Arial"/>
              <a:buChar char="•"/>
              <a:tabLst>
                <a:tab pos="193040" algn="l"/>
              </a:tabLst>
            </a:pPr>
            <a:r>
              <a:rPr sz="2200" dirty="0">
                <a:latin typeface="Trebuchet MS"/>
                <a:cs typeface="Trebuchet MS"/>
              </a:rPr>
              <a:t>If</a:t>
            </a:r>
            <a:r>
              <a:rPr sz="2200" spc="30" dirty="0">
                <a:latin typeface="Trebuchet MS"/>
                <a:cs typeface="Trebuchet MS"/>
              </a:rPr>
              <a:t> </a:t>
            </a:r>
            <a:r>
              <a:rPr sz="2200" spc="105" dirty="0">
                <a:latin typeface="Trebuchet MS"/>
                <a:cs typeface="Trebuchet MS"/>
              </a:rPr>
              <a:t>pid</a:t>
            </a:r>
            <a:r>
              <a:rPr sz="2200" spc="35" dirty="0">
                <a:latin typeface="Trebuchet MS"/>
                <a:cs typeface="Trebuchet MS"/>
              </a:rPr>
              <a:t> </a:t>
            </a:r>
            <a:r>
              <a:rPr sz="2200" spc="114" dirty="0">
                <a:latin typeface="Trebuchet MS"/>
                <a:cs typeface="Trebuchet MS"/>
              </a:rPr>
              <a:t>is</a:t>
            </a:r>
            <a:r>
              <a:rPr sz="2200" spc="45" dirty="0">
                <a:latin typeface="Trebuchet MS"/>
                <a:cs typeface="Trebuchet MS"/>
              </a:rPr>
              <a:t> </a:t>
            </a:r>
            <a:r>
              <a:rPr sz="2200" spc="155" dirty="0">
                <a:latin typeface="Trebuchet MS"/>
                <a:cs typeface="Trebuchet MS"/>
              </a:rPr>
              <a:t>less</a:t>
            </a:r>
            <a:r>
              <a:rPr sz="2200" spc="40" dirty="0">
                <a:latin typeface="Trebuchet MS"/>
                <a:cs typeface="Trebuchet MS"/>
              </a:rPr>
              <a:t> </a:t>
            </a:r>
            <a:r>
              <a:rPr sz="2200" spc="140" dirty="0">
                <a:latin typeface="Trebuchet MS"/>
                <a:cs typeface="Trebuchet MS"/>
              </a:rPr>
              <a:t>than</a:t>
            </a:r>
            <a:r>
              <a:rPr sz="2200" spc="40" dirty="0">
                <a:latin typeface="Trebuchet MS"/>
                <a:cs typeface="Trebuchet MS"/>
              </a:rPr>
              <a:t> </a:t>
            </a:r>
            <a:r>
              <a:rPr sz="2200" spc="-35" dirty="0">
                <a:latin typeface="Trebuchet MS"/>
                <a:cs typeface="Trebuchet MS"/>
              </a:rPr>
              <a:t>-</a:t>
            </a:r>
            <a:r>
              <a:rPr sz="2200" spc="65" dirty="0">
                <a:latin typeface="Trebuchet MS"/>
                <a:cs typeface="Trebuchet MS"/>
              </a:rPr>
              <a:t>1,</a:t>
            </a:r>
            <a:r>
              <a:rPr sz="2200" spc="25" dirty="0">
                <a:latin typeface="Trebuchet MS"/>
                <a:cs typeface="Trebuchet MS"/>
              </a:rPr>
              <a:t> </a:t>
            </a:r>
            <a:r>
              <a:rPr sz="2200" spc="125" dirty="0">
                <a:latin typeface="Trebuchet MS"/>
                <a:cs typeface="Trebuchet MS"/>
              </a:rPr>
              <a:t>then</a:t>
            </a:r>
            <a:r>
              <a:rPr sz="2200" spc="35" dirty="0">
                <a:latin typeface="Trebuchet MS"/>
                <a:cs typeface="Trebuchet MS"/>
              </a:rPr>
              <a:t> </a:t>
            </a:r>
            <a:r>
              <a:rPr sz="2200" spc="175" dirty="0">
                <a:latin typeface="Trebuchet MS"/>
                <a:cs typeface="Trebuchet MS"/>
              </a:rPr>
              <a:t>sig</a:t>
            </a:r>
            <a:r>
              <a:rPr sz="2200" spc="50" dirty="0">
                <a:latin typeface="Trebuchet MS"/>
                <a:cs typeface="Trebuchet MS"/>
              </a:rPr>
              <a:t> </a:t>
            </a:r>
            <a:r>
              <a:rPr sz="2200" spc="114" dirty="0">
                <a:latin typeface="Trebuchet MS"/>
                <a:cs typeface="Trebuchet MS"/>
              </a:rPr>
              <a:t>is</a:t>
            </a:r>
            <a:r>
              <a:rPr sz="2200" spc="40" dirty="0">
                <a:latin typeface="Trebuchet MS"/>
                <a:cs typeface="Trebuchet MS"/>
              </a:rPr>
              <a:t> </a:t>
            </a:r>
            <a:r>
              <a:rPr sz="2200" spc="145" dirty="0">
                <a:latin typeface="Trebuchet MS"/>
                <a:cs typeface="Trebuchet MS"/>
              </a:rPr>
              <a:t>sent</a:t>
            </a:r>
            <a:r>
              <a:rPr sz="2200" spc="40" dirty="0">
                <a:latin typeface="Trebuchet MS"/>
                <a:cs typeface="Trebuchet MS"/>
              </a:rPr>
              <a:t> </a:t>
            </a:r>
            <a:r>
              <a:rPr sz="2200" spc="75" dirty="0">
                <a:latin typeface="Trebuchet MS"/>
                <a:cs typeface="Trebuchet MS"/>
              </a:rPr>
              <a:t>to</a:t>
            </a:r>
            <a:r>
              <a:rPr sz="2200" spc="35" dirty="0">
                <a:latin typeface="Trebuchet MS"/>
                <a:cs typeface="Trebuchet MS"/>
              </a:rPr>
              <a:t> </a:t>
            </a:r>
            <a:r>
              <a:rPr sz="2200" spc="160" dirty="0">
                <a:latin typeface="Trebuchet MS"/>
                <a:cs typeface="Trebuchet MS"/>
              </a:rPr>
              <a:t>every</a:t>
            </a:r>
            <a:r>
              <a:rPr sz="2200" spc="30" dirty="0">
                <a:latin typeface="Trebuchet MS"/>
                <a:cs typeface="Trebuchet MS"/>
              </a:rPr>
              <a:t> </a:t>
            </a:r>
            <a:r>
              <a:rPr sz="2200" spc="160" dirty="0">
                <a:latin typeface="Trebuchet MS"/>
                <a:cs typeface="Trebuchet MS"/>
              </a:rPr>
              <a:t>process</a:t>
            </a:r>
            <a:r>
              <a:rPr sz="2200" spc="40" dirty="0">
                <a:latin typeface="Trebuchet MS"/>
                <a:cs typeface="Trebuchet MS"/>
              </a:rPr>
              <a:t> </a:t>
            </a:r>
            <a:r>
              <a:rPr sz="2200" spc="85" dirty="0">
                <a:latin typeface="Trebuchet MS"/>
                <a:cs typeface="Trebuchet MS"/>
              </a:rPr>
              <a:t>in</a:t>
            </a:r>
            <a:r>
              <a:rPr sz="2200" spc="45" dirty="0">
                <a:latin typeface="Trebuchet MS"/>
                <a:cs typeface="Trebuchet MS"/>
              </a:rPr>
              <a:t> </a:t>
            </a:r>
            <a:r>
              <a:rPr sz="2200" spc="110" dirty="0">
                <a:latin typeface="Trebuchet MS"/>
                <a:cs typeface="Trebuchet MS"/>
              </a:rPr>
              <a:t>the</a:t>
            </a:r>
            <a:r>
              <a:rPr sz="2200" spc="45" dirty="0">
                <a:latin typeface="Trebuchet MS"/>
                <a:cs typeface="Trebuchet MS"/>
              </a:rPr>
              <a:t> </a:t>
            </a:r>
            <a:r>
              <a:rPr sz="2200" spc="150" dirty="0">
                <a:latin typeface="Trebuchet MS"/>
                <a:cs typeface="Trebuchet MS"/>
              </a:rPr>
              <a:t>process </a:t>
            </a:r>
            <a:r>
              <a:rPr sz="2200" spc="165" dirty="0">
                <a:latin typeface="Trebuchet MS"/>
                <a:cs typeface="Trebuchet MS"/>
              </a:rPr>
              <a:t>group</a:t>
            </a:r>
            <a:r>
              <a:rPr sz="2200" spc="40" dirty="0">
                <a:latin typeface="Trebuchet MS"/>
                <a:cs typeface="Trebuchet MS"/>
              </a:rPr>
              <a:t> </a:t>
            </a:r>
            <a:r>
              <a:rPr sz="2200" spc="180" dirty="0">
                <a:latin typeface="Trebuchet MS"/>
                <a:cs typeface="Trebuchet MS"/>
              </a:rPr>
              <a:t>whose</a:t>
            </a:r>
            <a:r>
              <a:rPr sz="2200" spc="35" dirty="0">
                <a:latin typeface="Trebuchet MS"/>
                <a:cs typeface="Trebuchet MS"/>
              </a:rPr>
              <a:t> </a:t>
            </a:r>
            <a:r>
              <a:rPr sz="2200" spc="185" dirty="0">
                <a:latin typeface="Trebuchet MS"/>
                <a:cs typeface="Trebuchet MS"/>
              </a:rPr>
              <a:t>ID</a:t>
            </a:r>
            <a:r>
              <a:rPr sz="2200" spc="45" dirty="0">
                <a:latin typeface="Trebuchet MS"/>
                <a:cs typeface="Trebuchet MS"/>
              </a:rPr>
              <a:t> </a:t>
            </a:r>
            <a:r>
              <a:rPr sz="2200" spc="114" dirty="0">
                <a:latin typeface="Trebuchet MS"/>
                <a:cs typeface="Trebuchet MS"/>
              </a:rPr>
              <a:t>is</a:t>
            </a:r>
            <a:r>
              <a:rPr sz="2200" spc="45" dirty="0">
                <a:latin typeface="Trebuchet MS"/>
                <a:cs typeface="Trebuchet MS"/>
              </a:rPr>
              <a:t> </a:t>
            </a:r>
            <a:r>
              <a:rPr sz="2200" spc="-35" dirty="0">
                <a:latin typeface="Trebuchet MS"/>
                <a:cs typeface="Trebuchet MS"/>
              </a:rPr>
              <a:t>-</a:t>
            </a:r>
            <a:r>
              <a:rPr sz="2200" spc="30" dirty="0">
                <a:latin typeface="Trebuchet MS"/>
                <a:cs typeface="Trebuchet MS"/>
              </a:rPr>
              <a:t>pid.</a:t>
            </a:r>
            <a:endParaRPr sz="2200">
              <a:latin typeface="Trebuchet MS"/>
              <a:cs typeface="Trebuchet MS"/>
            </a:endParaRPr>
          </a:p>
          <a:p>
            <a:pPr marL="193040" marR="281940" indent="-180340" algn="just">
              <a:lnSpc>
                <a:spcPct val="90000"/>
              </a:lnSpc>
              <a:spcBef>
                <a:spcPts val="760"/>
              </a:spcBef>
              <a:buFont typeface="Arial"/>
              <a:buChar char="•"/>
              <a:tabLst>
                <a:tab pos="193040" algn="l"/>
              </a:tabLst>
            </a:pPr>
            <a:r>
              <a:rPr sz="2200" dirty="0">
                <a:latin typeface="Trebuchet MS"/>
                <a:cs typeface="Trebuchet MS"/>
              </a:rPr>
              <a:t>If</a:t>
            </a:r>
            <a:r>
              <a:rPr sz="2200" spc="35" dirty="0">
                <a:latin typeface="Trebuchet MS"/>
                <a:cs typeface="Trebuchet MS"/>
              </a:rPr>
              <a:t> </a:t>
            </a:r>
            <a:r>
              <a:rPr sz="2200" spc="175" dirty="0">
                <a:latin typeface="Trebuchet MS"/>
                <a:cs typeface="Trebuchet MS"/>
              </a:rPr>
              <a:t>sig</a:t>
            </a:r>
            <a:r>
              <a:rPr sz="2200" spc="35" dirty="0">
                <a:latin typeface="Trebuchet MS"/>
                <a:cs typeface="Trebuchet MS"/>
              </a:rPr>
              <a:t> </a:t>
            </a:r>
            <a:r>
              <a:rPr sz="2200" spc="120" dirty="0">
                <a:latin typeface="Trebuchet MS"/>
                <a:cs typeface="Trebuchet MS"/>
              </a:rPr>
              <a:t>is</a:t>
            </a:r>
            <a:r>
              <a:rPr sz="2200" spc="50" dirty="0">
                <a:latin typeface="Trebuchet MS"/>
                <a:cs typeface="Trebuchet MS"/>
              </a:rPr>
              <a:t> </a:t>
            </a:r>
            <a:r>
              <a:rPr sz="2200" spc="60" dirty="0">
                <a:latin typeface="Trebuchet MS"/>
                <a:cs typeface="Trebuchet MS"/>
              </a:rPr>
              <a:t>0,</a:t>
            </a:r>
            <a:r>
              <a:rPr sz="2200" spc="35" dirty="0">
                <a:latin typeface="Trebuchet MS"/>
                <a:cs typeface="Trebuchet MS"/>
              </a:rPr>
              <a:t> </a:t>
            </a:r>
            <a:r>
              <a:rPr sz="2200" spc="130" dirty="0">
                <a:latin typeface="Trebuchet MS"/>
                <a:cs typeface="Trebuchet MS"/>
              </a:rPr>
              <a:t>then</a:t>
            </a:r>
            <a:r>
              <a:rPr sz="2200" spc="50" dirty="0">
                <a:latin typeface="Trebuchet MS"/>
                <a:cs typeface="Trebuchet MS"/>
              </a:rPr>
              <a:t> </a:t>
            </a:r>
            <a:r>
              <a:rPr sz="2200" spc="175" dirty="0">
                <a:latin typeface="Trebuchet MS"/>
                <a:cs typeface="Trebuchet MS"/>
              </a:rPr>
              <a:t>no</a:t>
            </a:r>
            <a:r>
              <a:rPr sz="2200" spc="45" dirty="0">
                <a:latin typeface="Trebuchet MS"/>
                <a:cs typeface="Trebuchet MS"/>
              </a:rPr>
              <a:t> </a:t>
            </a:r>
            <a:r>
              <a:rPr sz="2200" spc="145" dirty="0">
                <a:latin typeface="Trebuchet MS"/>
                <a:cs typeface="Trebuchet MS"/>
              </a:rPr>
              <a:t>signal</a:t>
            </a:r>
            <a:r>
              <a:rPr sz="2200" spc="45" dirty="0">
                <a:latin typeface="Trebuchet MS"/>
                <a:cs typeface="Trebuchet MS"/>
              </a:rPr>
              <a:t> </a:t>
            </a:r>
            <a:r>
              <a:rPr sz="2200" spc="114" dirty="0">
                <a:latin typeface="Trebuchet MS"/>
                <a:cs typeface="Trebuchet MS"/>
              </a:rPr>
              <a:t>is</a:t>
            </a:r>
            <a:r>
              <a:rPr sz="2200" spc="50" dirty="0">
                <a:latin typeface="Trebuchet MS"/>
                <a:cs typeface="Trebuchet MS"/>
              </a:rPr>
              <a:t> </a:t>
            </a:r>
            <a:r>
              <a:rPr sz="2200" spc="95" dirty="0">
                <a:latin typeface="Trebuchet MS"/>
                <a:cs typeface="Trebuchet MS"/>
              </a:rPr>
              <a:t>sent,</a:t>
            </a:r>
            <a:r>
              <a:rPr sz="2200" spc="35" dirty="0">
                <a:latin typeface="Trebuchet MS"/>
                <a:cs typeface="Trebuchet MS"/>
              </a:rPr>
              <a:t> </a:t>
            </a:r>
            <a:r>
              <a:rPr sz="2200" spc="114" dirty="0">
                <a:latin typeface="Trebuchet MS"/>
                <a:cs typeface="Trebuchet MS"/>
              </a:rPr>
              <a:t>but</a:t>
            </a:r>
            <a:r>
              <a:rPr sz="2200" spc="50" dirty="0">
                <a:latin typeface="Trebuchet MS"/>
                <a:cs typeface="Trebuchet MS"/>
              </a:rPr>
              <a:t> </a:t>
            </a:r>
            <a:r>
              <a:rPr sz="2200" spc="75" dirty="0">
                <a:latin typeface="Trebuchet MS"/>
                <a:cs typeface="Trebuchet MS"/>
              </a:rPr>
              <a:t>error</a:t>
            </a:r>
            <a:r>
              <a:rPr sz="2200" spc="50" dirty="0">
                <a:latin typeface="Trebuchet MS"/>
                <a:cs typeface="Trebuchet MS"/>
              </a:rPr>
              <a:t> </a:t>
            </a:r>
            <a:r>
              <a:rPr sz="2200" spc="150" dirty="0">
                <a:latin typeface="Trebuchet MS"/>
                <a:cs typeface="Trebuchet MS"/>
              </a:rPr>
              <a:t>checking</a:t>
            </a:r>
            <a:r>
              <a:rPr sz="2200" spc="45" dirty="0">
                <a:latin typeface="Trebuchet MS"/>
                <a:cs typeface="Trebuchet MS"/>
              </a:rPr>
              <a:t> </a:t>
            </a:r>
            <a:r>
              <a:rPr sz="2200" spc="114" dirty="0">
                <a:latin typeface="Trebuchet MS"/>
                <a:cs typeface="Trebuchet MS"/>
              </a:rPr>
              <a:t>is</a:t>
            </a:r>
            <a:r>
              <a:rPr sz="2200" spc="50" dirty="0">
                <a:latin typeface="Trebuchet MS"/>
                <a:cs typeface="Trebuchet MS"/>
              </a:rPr>
              <a:t> </a:t>
            </a:r>
            <a:r>
              <a:rPr sz="2200" dirty="0">
                <a:latin typeface="Trebuchet MS"/>
                <a:cs typeface="Trebuchet MS"/>
              </a:rPr>
              <a:t>still</a:t>
            </a:r>
            <a:r>
              <a:rPr sz="2200" spc="35" dirty="0">
                <a:latin typeface="Trebuchet MS"/>
                <a:cs typeface="Trebuchet MS"/>
              </a:rPr>
              <a:t> </a:t>
            </a:r>
            <a:r>
              <a:rPr sz="2200" spc="90" dirty="0">
                <a:latin typeface="Trebuchet MS"/>
                <a:cs typeface="Trebuchet MS"/>
              </a:rPr>
              <a:t>performed; </a:t>
            </a:r>
            <a:r>
              <a:rPr sz="2200" spc="100" dirty="0">
                <a:latin typeface="Trebuchet MS"/>
                <a:cs typeface="Trebuchet MS"/>
              </a:rPr>
              <a:t>this</a:t>
            </a:r>
            <a:r>
              <a:rPr sz="2200" spc="40" dirty="0">
                <a:latin typeface="Trebuchet MS"/>
                <a:cs typeface="Trebuchet MS"/>
              </a:rPr>
              <a:t> </a:t>
            </a:r>
            <a:r>
              <a:rPr sz="2200" spc="165" dirty="0">
                <a:latin typeface="Trebuchet MS"/>
                <a:cs typeface="Trebuchet MS"/>
              </a:rPr>
              <a:t>can</a:t>
            </a:r>
            <a:r>
              <a:rPr sz="2200" spc="40" dirty="0">
                <a:latin typeface="Trebuchet MS"/>
                <a:cs typeface="Trebuchet MS"/>
              </a:rPr>
              <a:t> </a:t>
            </a:r>
            <a:r>
              <a:rPr sz="2200" spc="160" dirty="0">
                <a:latin typeface="Trebuchet MS"/>
                <a:cs typeface="Trebuchet MS"/>
              </a:rPr>
              <a:t>be</a:t>
            </a:r>
            <a:r>
              <a:rPr sz="2200" spc="35" dirty="0">
                <a:latin typeface="Trebuchet MS"/>
                <a:cs typeface="Trebuchet MS"/>
              </a:rPr>
              <a:t> </a:t>
            </a:r>
            <a:r>
              <a:rPr sz="2200" spc="190" dirty="0">
                <a:latin typeface="Trebuchet MS"/>
                <a:cs typeface="Trebuchet MS"/>
              </a:rPr>
              <a:t>used</a:t>
            </a:r>
            <a:r>
              <a:rPr sz="2200" spc="40" dirty="0">
                <a:latin typeface="Trebuchet MS"/>
                <a:cs typeface="Trebuchet MS"/>
              </a:rPr>
              <a:t> </a:t>
            </a:r>
            <a:r>
              <a:rPr sz="2200" spc="80" dirty="0">
                <a:latin typeface="Trebuchet MS"/>
                <a:cs typeface="Trebuchet MS"/>
              </a:rPr>
              <a:t>to</a:t>
            </a:r>
            <a:r>
              <a:rPr sz="2200" spc="45" dirty="0">
                <a:latin typeface="Trebuchet MS"/>
                <a:cs typeface="Trebuchet MS"/>
              </a:rPr>
              <a:t> </a:t>
            </a:r>
            <a:r>
              <a:rPr sz="2200" spc="140" dirty="0">
                <a:latin typeface="Trebuchet MS"/>
                <a:cs typeface="Trebuchet MS"/>
              </a:rPr>
              <a:t>check</a:t>
            </a:r>
            <a:r>
              <a:rPr sz="2200" spc="45" dirty="0">
                <a:latin typeface="Trebuchet MS"/>
                <a:cs typeface="Trebuchet MS"/>
              </a:rPr>
              <a:t> </a:t>
            </a:r>
            <a:r>
              <a:rPr sz="2200" spc="60" dirty="0">
                <a:latin typeface="Trebuchet MS"/>
                <a:cs typeface="Trebuchet MS"/>
              </a:rPr>
              <a:t>for</a:t>
            </a:r>
            <a:r>
              <a:rPr sz="2200" spc="45" dirty="0">
                <a:latin typeface="Trebuchet MS"/>
                <a:cs typeface="Trebuchet MS"/>
              </a:rPr>
              <a:t> </a:t>
            </a:r>
            <a:r>
              <a:rPr sz="2200" spc="110" dirty="0">
                <a:latin typeface="Trebuchet MS"/>
                <a:cs typeface="Trebuchet MS"/>
              </a:rPr>
              <a:t>the</a:t>
            </a:r>
            <a:r>
              <a:rPr sz="2200" spc="45" dirty="0">
                <a:latin typeface="Trebuchet MS"/>
                <a:cs typeface="Trebuchet MS"/>
              </a:rPr>
              <a:t> </a:t>
            </a:r>
            <a:r>
              <a:rPr sz="2200" spc="120" dirty="0">
                <a:latin typeface="Trebuchet MS"/>
                <a:cs typeface="Trebuchet MS"/>
              </a:rPr>
              <a:t>existence</a:t>
            </a:r>
            <a:r>
              <a:rPr sz="2200" spc="45" dirty="0">
                <a:latin typeface="Trebuchet MS"/>
                <a:cs typeface="Trebuchet MS"/>
              </a:rPr>
              <a:t> </a:t>
            </a:r>
            <a:r>
              <a:rPr sz="2200" spc="65" dirty="0">
                <a:latin typeface="Trebuchet MS"/>
                <a:cs typeface="Trebuchet MS"/>
              </a:rPr>
              <a:t>of</a:t>
            </a:r>
            <a:r>
              <a:rPr sz="2200" spc="45" dirty="0">
                <a:latin typeface="Trebuchet MS"/>
                <a:cs typeface="Trebuchet MS"/>
              </a:rPr>
              <a:t> </a:t>
            </a:r>
            <a:r>
              <a:rPr sz="2200" spc="195" dirty="0">
                <a:latin typeface="Trebuchet MS"/>
                <a:cs typeface="Trebuchet MS"/>
              </a:rPr>
              <a:t>a</a:t>
            </a:r>
            <a:r>
              <a:rPr sz="2200" spc="35" dirty="0">
                <a:latin typeface="Trebuchet MS"/>
                <a:cs typeface="Trebuchet MS"/>
              </a:rPr>
              <a:t> </a:t>
            </a:r>
            <a:r>
              <a:rPr sz="2200" spc="160" dirty="0">
                <a:latin typeface="Trebuchet MS"/>
                <a:cs typeface="Trebuchet MS"/>
              </a:rPr>
              <a:t>process</a:t>
            </a:r>
            <a:r>
              <a:rPr sz="2200" spc="40" dirty="0">
                <a:latin typeface="Trebuchet MS"/>
                <a:cs typeface="Trebuchet MS"/>
              </a:rPr>
              <a:t> </a:t>
            </a:r>
            <a:r>
              <a:rPr sz="2200" spc="185" dirty="0">
                <a:latin typeface="Trebuchet MS"/>
                <a:cs typeface="Trebuchet MS"/>
              </a:rPr>
              <a:t>ID</a:t>
            </a:r>
            <a:r>
              <a:rPr sz="2200" spc="45" dirty="0">
                <a:latin typeface="Trebuchet MS"/>
                <a:cs typeface="Trebuchet MS"/>
              </a:rPr>
              <a:t> </a:t>
            </a:r>
            <a:r>
              <a:rPr sz="2200" spc="110" dirty="0">
                <a:latin typeface="Trebuchet MS"/>
                <a:cs typeface="Trebuchet MS"/>
              </a:rPr>
              <a:t>or</a:t>
            </a:r>
            <a:r>
              <a:rPr sz="2200" spc="45" dirty="0">
                <a:latin typeface="Trebuchet MS"/>
                <a:cs typeface="Trebuchet MS"/>
              </a:rPr>
              <a:t> </a:t>
            </a:r>
            <a:r>
              <a:rPr sz="2200" spc="150" dirty="0">
                <a:latin typeface="Trebuchet MS"/>
                <a:cs typeface="Trebuchet MS"/>
              </a:rPr>
              <a:t>process </a:t>
            </a:r>
            <a:r>
              <a:rPr sz="2200" spc="165" dirty="0">
                <a:latin typeface="Trebuchet MS"/>
                <a:cs typeface="Trebuchet MS"/>
              </a:rPr>
              <a:t>group</a:t>
            </a:r>
            <a:r>
              <a:rPr sz="2200" spc="35" dirty="0">
                <a:latin typeface="Trebuchet MS"/>
                <a:cs typeface="Trebuchet MS"/>
              </a:rPr>
              <a:t> </a:t>
            </a:r>
            <a:r>
              <a:rPr sz="2200" spc="160" dirty="0">
                <a:latin typeface="Trebuchet MS"/>
                <a:cs typeface="Trebuchet MS"/>
              </a:rPr>
              <a:t>ID</a:t>
            </a:r>
            <a:endParaRPr sz="2200">
              <a:latin typeface="Trebuchet MS"/>
              <a:cs typeface="Trebuchet MS"/>
            </a:endParaRPr>
          </a:p>
        </p:txBody>
      </p:sp>
      <p:sp>
        <p:nvSpPr>
          <p:cNvPr id="12" name="object 5">
            <a:extLst>
              <a:ext uri="{FF2B5EF4-FFF2-40B4-BE49-F238E27FC236}">
                <a16:creationId xmlns:a16="http://schemas.microsoft.com/office/drawing/2014/main" id="{470F0575-35AD-DC1D-AEF9-22663AD73A96}"/>
              </a:ext>
            </a:extLst>
          </p:cNvPr>
          <p:cNvSpPr txBox="1">
            <a:spLocks noGrp="1"/>
          </p:cNvSpPr>
          <p:nvPr>
            <p:ph type="ftr" sz="quarter" idx="5"/>
          </p:nvPr>
        </p:nvSpPr>
        <p:spPr>
          <a:xfrm>
            <a:off x="1359153" y="6165739"/>
            <a:ext cx="7158990" cy="2755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880"/>
              </a:lnSpc>
              <a:tabLst>
                <a:tab pos="3225165" algn="l"/>
              </a:tabLst>
            </a:pPr>
            <a:r>
              <a:rPr spc="-105" dirty="0"/>
              <a:t>Y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25" dirty="0"/>
              <a:t>d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55" dirty="0"/>
              <a:t> </a:t>
            </a:r>
            <a:r>
              <a:rPr spc="90" dirty="0"/>
              <a:t>z</a:t>
            </a:r>
            <a:r>
              <a:rPr spc="25" dirty="0"/>
              <a:t>  </a:t>
            </a:r>
            <a:r>
              <a:rPr spc="-215" dirty="0"/>
              <a:t>T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45" dirty="0"/>
              <a:t> </a:t>
            </a:r>
            <a:r>
              <a:rPr spc="-125" dirty="0"/>
              <a:t>k</a:t>
            </a:r>
            <a:r>
              <a:rPr spc="-145" dirty="0"/>
              <a:t> </a:t>
            </a:r>
            <a:r>
              <a:rPr spc="-180" dirty="0"/>
              <a:t>n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dirty="0"/>
              <a:t>k</a:t>
            </a:r>
            <a:r>
              <a:rPr spc="25" dirty="0"/>
              <a:t>  </a:t>
            </a:r>
            <a:r>
              <a:rPr dirty="0"/>
              <a:t>Ü</a:t>
            </a:r>
            <a:r>
              <a:rPr spc="-135" dirty="0"/>
              <a:t> </a:t>
            </a:r>
            <a:r>
              <a:rPr spc="-180" dirty="0"/>
              <a:t>n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25" dirty="0"/>
              <a:t>v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70" dirty="0"/>
              <a:t>r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75" dirty="0"/>
              <a:t>t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50" dirty="0"/>
              <a:t>i</a:t>
            </a:r>
            <a:r>
              <a:rPr dirty="0"/>
              <a:t>	-</a:t>
            </a:r>
            <a:r>
              <a:rPr spc="340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95" dirty="0"/>
              <a:t>g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spc="-95" dirty="0"/>
              <a:t>y</a:t>
            </a:r>
            <a:r>
              <a:rPr spc="-14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dirty="0"/>
              <a:t>r</a:t>
            </a:r>
            <a:r>
              <a:rPr spc="480" dirty="0"/>
              <a:t> </a:t>
            </a:r>
            <a:r>
              <a:rPr spc="-105" dirty="0"/>
              <a:t>M</a:t>
            </a:r>
            <a:r>
              <a:rPr spc="-145" dirty="0"/>
              <a:t> </a:t>
            </a:r>
            <a:r>
              <a:rPr spc="-180" dirty="0"/>
              <a:t>ü</a:t>
            </a:r>
            <a:r>
              <a:rPr spc="-145" dirty="0"/>
              <a:t> </a:t>
            </a:r>
            <a:r>
              <a:rPr spc="-210" dirty="0"/>
              <a:t>h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80" dirty="0"/>
              <a:t>n</a:t>
            </a:r>
            <a:r>
              <a:rPr spc="-165" dirty="0"/>
              <a:t> </a:t>
            </a:r>
            <a:r>
              <a:rPr spc="-125" dirty="0"/>
              <a:t>d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95" dirty="0"/>
              <a:t>ğ</a:t>
            </a:r>
            <a:r>
              <a:rPr spc="-145" dirty="0"/>
              <a:t> </a:t>
            </a:r>
            <a:r>
              <a:rPr dirty="0"/>
              <a:t>i</a:t>
            </a:r>
            <a:r>
              <a:rPr spc="495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195" dirty="0"/>
              <a:t>ö</a:t>
            </a:r>
            <a:r>
              <a:rPr spc="-14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80" dirty="0"/>
              <a:t>ü</a:t>
            </a:r>
            <a:r>
              <a:rPr spc="-155" dirty="0"/>
              <a:t> </a:t>
            </a:r>
            <a:r>
              <a:rPr spc="-295" dirty="0"/>
              <a:t>m</a:t>
            </a:r>
            <a:r>
              <a:rPr spc="-155" dirty="0"/>
              <a:t> </a:t>
            </a:r>
            <a:r>
              <a:rPr spc="-50" dirty="0"/>
              <a:t>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027919" y="5695590"/>
            <a:ext cx="1215390" cy="1162050"/>
          </a:xfrm>
          <a:prstGeom prst="rect">
            <a:avLst/>
          </a:prstGeom>
        </p:spPr>
      </p:pic>
      <p:sp>
        <p:nvSpPr>
          <p:cNvPr id="3" name="object 3" descr="$PPTXTitl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49250" rIns="0" bIns="0" rtlCol="0">
            <a:spAutoFit/>
          </a:bodyPr>
          <a:lstStyle/>
          <a:p>
            <a:pPr marL="156845">
              <a:lnSpc>
                <a:spcPct val="100000"/>
              </a:lnSpc>
              <a:spcBef>
                <a:spcPts val="100"/>
              </a:spcBef>
            </a:pPr>
            <a:r>
              <a:rPr spc="335" dirty="0"/>
              <a:t>Responding</a:t>
            </a:r>
            <a:r>
              <a:rPr spc="80" dirty="0"/>
              <a:t> </a:t>
            </a:r>
            <a:r>
              <a:rPr spc="140" dirty="0"/>
              <a:t>to</a:t>
            </a:r>
            <a:r>
              <a:rPr spc="85" dirty="0"/>
              <a:t> </a:t>
            </a:r>
            <a:r>
              <a:rPr spc="370" dirty="0"/>
              <a:t>a</a:t>
            </a:r>
            <a:r>
              <a:rPr spc="85" dirty="0"/>
              <a:t> </a:t>
            </a:r>
            <a:r>
              <a:rPr spc="300" dirty="0"/>
              <a:t>Signal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915669" y="1776793"/>
            <a:ext cx="10173970" cy="2501900"/>
          </a:xfrm>
          <a:prstGeom prst="rect">
            <a:avLst/>
          </a:prstGeom>
        </p:spPr>
        <p:txBody>
          <a:bodyPr vert="horz" wrap="square" lIns="0" tIns="45085" rIns="0" bIns="0" rtlCol="0">
            <a:spAutoFit/>
          </a:bodyPr>
          <a:lstStyle/>
          <a:p>
            <a:pPr marL="240665" indent="-227965">
              <a:lnSpc>
                <a:spcPct val="100000"/>
              </a:lnSpc>
              <a:spcBef>
                <a:spcPts val="355"/>
              </a:spcBef>
              <a:buFont typeface="Arial"/>
              <a:buChar char="•"/>
              <a:tabLst>
                <a:tab pos="240665" algn="l"/>
              </a:tabLst>
            </a:pPr>
            <a:r>
              <a:rPr sz="2800" spc="260" dirty="0">
                <a:latin typeface="Trebuchet MS"/>
                <a:cs typeface="Trebuchet MS"/>
              </a:rPr>
              <a:t>A</a:t>
            </a:r>
            <a:r>
              <a:rPr sz="2800" spc="25" dirty="0">
                <a:latin typeface="Trebuchet MS"/>
                <a:cs typeface="Trebuchet MS"/>
              </a:rPr>
              <a:t> </a:t>
            </a:r>
            <a:r>
              <a:rPr sz="2800" spc="190" dirty="0">
                <a:latin typeface="Trebuchet MS"/>
                <a:cs typeface="Trebuchet MS"/>
              </a:rPr>
              <a:t>process</a:t>
            </a:r>
            <a:r>
              <a:rPr sz="2800" spc="40" dirty="0">
                <a:latin typeface="Trebuchet MS"/>
                <a:cs typeface="Trebuchet MS"/>
              </a:rPr>
              <a:t> </a:t>
            </a:r>
            <a:r>
              <a:rPr sz="2800" spc="110" dirty="0">
                <a:latin typeface="Trebuchet MS"/>
                <a:cs typeface="Trebuchet MS"/>
              </a:rPr>
              <a:t>can;</a:t>
            </a:r>
            <a:endParaRPr sz="2800">
              <a:latin typeface="Trebuchet MS"/>
              <a:cs typeface="Trebuchet MS"/>
            </a:endParaRPr>
          </a:p>
          <a:p>
            <a:pPr marL="697230" lvl="1" indent="-227329">
              <a:lnSpc>
                <a:spcPct val="100000"/>
              </a:lnSpc>
              <a:spcBef>
                <a:spcPts val="220"/>
              </a:spcBef>
              <a:buFont typeface="Arial"/>
              <a:buChar char="•"/>
              <a:tabLst>
                <a:tab pos="697230" algn="l"/>
              </a:tabLst>
            </a:pPr>
            <a:r>
              <a:rPr sz="2400" spc="90" dirty="0">
                <a:latin typeface="Trebuchet MS"/>
                <a:cs typeface="Trebuchet MS"/>
              </a:rPr>
              <a:t>Ignore/discard</a:t>
            </a:r>
            <a:r>
              <a:rPr sz="2400" spc="50" dirty="0">
                <a:latin typeface="Trebuchet MS"/>
                <a:cs typeface="Trebuchet MS"/>
              </a:rPr>
              <a:t> </a:t>
            </a:r>
            <a:r>
              <a:rPr sz="2400" spc="114" dirty="0">
                <a:latin typeface="Trebuchet MS"/>
                <a:cs typeface="Trebuchet MS"/>
              </a:rPr>
              <a:t>the</a:t>
            </a:r>
            <a:r>
              <a:rPr sz="2400" spc="55" dirty="0">
                <a:latin typeface="Trebuchet MS"/>
                <a:cs typeface="Trebuchet MS"/>
              </a:rPr>
              <a:t> </a:t>
            </a:r>
            <a:r>
              <a:rPr sz="2400" spc="150" dirty="0">
                <a:latin typeface="Trebuchet MS"/>
                <a:cs typeface="Trebuchet MS"/>
              </a:rPr>
              <a:t>signal</a:t>
            </a:r>
            <a:r>
              <a:rPr sz="2400" spc="60" dirty="0">
                <a:latin typeface="Trebuchet MS"/>
                <a:cs typeface="Trebuchet MS"/>
              </a:rPr>
              <a:t> </a:t>
            </a:r>
            <a:r>
              <a:rPr sz="2400" spc="95" dirty="0">
                <a:latin typeface="Trebuchet MS"/>
                <a:cs typeface="Trebuchet MS"/>
              </a:rPr>
              <a:t>(not</a:t>
            </a:r>
            <a:r>
              <a:rPr sz="2400" spc="50" dirty="0">
                <a:latin typeface="Trebuchet MS"/>
                <a:cs typeface="Trebuchet MS"/>
              </a:rPr>
              <a:t> </a:t>
            </a:r>
            <a:r>
              <a:rPr sz="2400" spc="140" dirty="0">
                <a:latin typeface="Trebuchet MS"/>
                <a:cs typeface="Trebuchet MS"/>
              </a:rPr>
              <a:t>possible</a:t>
            </a:r>
            <a:r>
              <a:rPr sz="2400" spc="55" dirty="0">
                <a:latin typeface="Trebuchet MS"/>
                <a:cs typeface="Trebuchet MS"/>
              </a:rPr>
              <a:t> for</a:t>
            </a:r>
            <a:r>
              <a:rPr sz="2400" spc="50" dirty="0">
                <a:latin typeface="Trebuchet MS"/>
                <a:cs typeface="Trebuchet MS"/>
              </a:rPr>
              <a:t> </a:t>
            </a:r>
            <a:r>
              <a:rPr sz="2400" spc="150" dirty="0">
                <a:latin typeface="Trebuchet MS"/>
                <a:cs typeface="Trebuchet MS"/>
              </a:rPr>
              <a:t>SIGKILL</a:t>
            </a:r>
            <a:r>
              <a:rPr sz="2400" spc="50" dirty="0">
                <a:latin typeface="Trebuchet MS"/>
                <a:cs typeface="Trebuchet MS"/>
              </a:rPr>
              <a:t> </a:t>
            </a:r>
            <a:r>
              <a:rPr sz="2400" spc="170" dirty="0">
                <a:latin typeface="Trebuchet MS"/>
                <a:cs typeface="Trebuchet MS"/>
              </a:rPr>
              <a:t>&amp;</a:t>
            </a:r>
            <a:r>
              <a:rPr sz="2400" spc="45" dirty="0">
                <a:latin typeface="Trebuchet MS"/>
                <a:cs typeface="Trebuchet MS"/>
              </a:rPr>
              <a:t> </a:t>
            </a:r>
            <a:r>
              <a:rPr sz="2400" spc="170" dirty="0">
                <a:latin typeface="Trebuchet MS"/>
                <a:cs typeface="Trebuchet MS"/>
              </a:rPr>
              <a:t>SIGSTOP)</a:t>
            </a:r>
            <a:endParaRPr sz="2400">
              <a:latin typeface="Trebuchet MS"/>
              <a:cs typeface="Trebuchet MS"/>
            </a:endParaRPr>
          </a:p>
          <a:p>
            <a:pPr marL="697230" marR="227965" lvl="1" indent="-227329">
              <a:lnSpc>
                <a:spcPts val="2590"/>
              </a:lnSpc>
              <a:spcBef>
                <a:spcPts val="540"/>
              </a:spcBef>
              <a:buFont typeface="Arial"/>
              <a:buChar char="•"/>
              <a:tabLst>
                <a:tab pos="698500" algn="l"/>
              </a:tabLst>
            </a:pPr>
            <a:r>
              <a:rPr sz="2400" spc="135" dirty="0">
                <a:latin typeface="Trebuchet MS"/>
                <a:cs typeface="Trebuchet MS"/>
              </a:rPr>
              <a:t>Execute</a:t>
            </a:r>
            <a:r>
              <a:rPr sz="2400" spc="40" dirty="0">
                <a:latin typeface="Trebuchet MS"/>
                <a:cs typeface="Trebuchet MS"/>
              </a:rPr>
              <a:t> </a:t>
            </a:r>
            <a:r>
              <a:rPr sz="2400" spc="200" dirty="0">
                <a:latin typeface="Trebuchet MS"/>
                <a:cs typeface="Trebuchet MS"/>
              </a:rPr>
              <a:t>a</a:t>
            </a:r>
            <a:r>
              <a:rPr sz="2400" spc="60" dirty="0">
                <a:latin typeface="Trebuchet MS"/>
                <a:cs typeface="Trebuchet MS"/>
              </a:rPr>
              <a:t> </a:t>
            </a:r>
            <a:r>
              <a:rPr sz="2400" spc="150" dirty="0">
                <a:latin typeface="Trebuchet MS"/>
                <a:cs typeface="Trebuchet MS"/>
              </a:rPr>
              <a:t>signal</a:t>
            </a:r>
            <a:r>
              <a:rPr sz="2400" spc="55" dirty="0">
                <a:latin typeface="Trebuchet MS"/>
                <a:cs typeface="Trebuchet MS"/>
              </a:rPr>
              <a:t> </a:t>
            </a:r>
            <a:r>
              <a:rPr sz="2400" spc="130" dirty="0">
                <a:latin typeface="Trebuchet MS"/>
                <a:cs typeface="Trebuchet MS"/>
              </a:rPr>
              <a:t>handler</a:t>
            </a:r>
            <a:r>
              <a:rPr sz="2400" spc="45" dirty="0">
                <a:latin typeface="Trebuchet MS"/>
                <a:cs typeface="Trebuchet MS"/>
              </a:rPr>
              <a:t> </a:t>
            </a:r>
            <a:r>
              <a:rPr sz="2400" spc="70" dirty="0">
                <a:latin typeface="Trebuchet MS"/>
                <a:cs typeface="Trebuchet MS"/>
              </a:rPr>
              <a:t>function,</a:t>
            </a:r>
            <a:r>
              <a:rPr sz="2400" spc="60" dirty="0">
                <a:latin typeface="Trebuchet MS"/>
                <a:cs typeface="Trebuchet MS"/>
              </a:rPr>
              <a:t> </a:t>
            </a:r>
            <a:r>
              <a:rPr sz="2400" spc="190" dirty="0">
                <a:latin typeface="Trebuchet MS"/>
                <a:cs typeface="Trebuchet MS"/>
              </a:rPr>
              <a:t>and</a:t>
            </a:r>
            <a:r>
              <a:rPr sz="2400" spc="50" dirty="0">
                <a:latin typeface="Trebuchet MS"/>
                <a:cs typeface="Trebuchet MS"/>
              </a:rPr>
              <a:t> </a:t>
            </a:r>
            <a:r>
              <a:rPr sz="2400" spc="135" dirty="0">
                <a:latin typeface="Trebuchet MS"/>
                <a:cs typeface="Trebuchet MS"/>
              </a:rPr>
              <a:t>then</a:t>
            </a:r>
            <a:r>
              <a:rPr sz="2400" spc="50" dirty="0">
                <a:latin typeface="Trebuchet MS"/>
                <a:cs typeface="Trebuchet MS"/>
              </a:rPr>
              <a:t> </a:t>
            </a:r>
            <a:r>
              <a:rPr sz="2400" spc="150" dirty="0">
                <a:latin typeface="Trebuchet MS"/>
                <a:cs typeface="Trebuchet MS"/>
              </a:rPr>
              <a:t>possibly</a:t>
            </a:r>
            <a:r>
              <a:rPr sz="2400" spc="50" dirty="0">
                <a:latin typeface="Trebuchet MS"/>
                <a:cs typeface="Trebuchet MS"/>
              </a:rPr>
              <a:t> </a:t>
            </a:r>
            <a:r>
              <a:rPr sz="2400" spc="170" dirty="0">
                <a:latin typeface="Trebuchet MS"/>
                <a:cs typeface="Trebuchet MS"/>
              </a:rPr>
              <a:t>resume 	</a:t>
            </a:r>
            <a:r>
              <a:rPr sz="2400" spc="114" dirty="0">
                <a:latin typeface="Trebuchet MS"/>
                <a:cs typeface="Trebuchet MS"/>
              </a:rPr>
              <a:t>execution</a:t>
            </a:r>
            <a:r>
              <a:rPr sz="2400" spc="55" dirty="0">
                <a:latin typeface="Trebuchet MS"/>
                <a:cs typeface="Trebuchet MS"/>
              </a:rPr>
              <a:t> </a:t>
            </a:r>
            <a:r>
              <a:rPr sz="2400" spc="110" dirty="0">
                <a:latin typeface="Trebuchet MS"/>
                <a:cs typeface="Trebuchet MS"/>
              </a:rPr>
              <a:t>or</a:t>
            </a:r>
            <a:r>
              <a:rPr sz="2400" spc="40" dirty="0">
                <a:latin typeface="Trebuchet MS"/>
                <a:cs typeface="Trebuchet MS"/>
              </a:rPr>
              <a:t> </a:t>
            </a:r>
            <a:r>
              <a:rPr sz="2400" spc="95" dirty="0">
                <a:latin typeface="Trebuchet MS"/>
                <a:cs typeface="Trebuchet MS"/>
              </a:rPr>
              <a:t>terminate</a:t>
            </a:r>
            <a:endParaRPr sz="2400">
              <a:latin typeface="Trebuchet MS"/>
              <a:cs typeface="Trebuchet MS"/>
            </a:endParaRPr>
          </a:p>
          <a:p>
            <a:pPr marL="697230" lvl="1" indent="-227329">
              <a:lnSpc>
                <a:spcPct val="100000"/>
              </a:lnSpc>
              <a:spcBef>
                <a:spcPts val="170"/>
              </a:spcBef>
              <a:buFont typeface="Arial"/>
              <a:buChar char="•"/>
              <a:tabLst>
                <a:tab pos="697230" algn="l"/>
              </a:tabLst>
            </a:pPr>
            <a:r>
              <a:rPr sz="2400" spc="135" dirty="0">
                <a:latin typeface="Trebuchet MS"/>
                <a:cs typeface="Trebuchet MS"/>
              </a:rPr>
              <a:t>Carry</a:t>
            </a:r>
            <a:r>
              <a:rPr sz="2400" spc="35" dirty="0">
                <a:latin typeface="Trebuchet MS"/>
                <a:cs typeface="Trebuchet MS"/>
              </a:rPr>
              <a:t> </a:t>
            </a:r>
            <a:r>
              <a:rPr sz="2400" spc="120" dirty="0">
                <a:latin typeface="Trebuchet MS"/>
                <a:cs typeface="Trebuchet MS"/>
              </a:rPr>
              <a:t>out</a:t>
            </a:r>
            <a:r>
              <a:rPr sz="2400" spc="40" dirty="0">
                <a:latin typeface="Trebuchet MS"/>
                <a:cs typeface="Trebuchet MS"/>
              </a:rPr>
              <a:t> </a:t>
            </a:r>
            <a:r>
              <a:rPr sz="2400" spc="90" dirty="0">
                <a:latin typeface="Trebuchet MS"/>
                <a:cs typeface="Trebuchet MS"/>
              </a:rPr>
              <a:t>default</a:t>
            </a:r>
            <a:r>
              <a:rPr sz="2400" spc="50" dirty="0">
                <a:latin typeface="Trebuchet MS"/>
                <a:cs typeface="Trebuchet MS"/>
              </a:rPr>
              <a:t> </a:t>
            </a:r>
            <a:r>
              <a:rPr sz="2400" spc="110" dirty="0">
                <a:latin typeface="Trebuchet MS"/>
                <a:cs typeface="Trebuchet MS"/>
              </a:rPr>
              <a:t>action</a:t>
            </a:r>
            <a:r>
              <a:rPr sz="2400" spc="45" dirty="0">
                <a:latin typeface="Trebuchet MS"/>
                <a:cs typeface="Trebuchet MS"/>
              </a:rPr>
              <a:t> </a:t>
            </a:r>
            <a:r>
              <a:rPr sz="2400" spc="55" dirty="0">
                <a:latin typeface="Trebuchet MS"/>
                <a:cs typeface="Trebuchet MS"/>
              </a:rPr>
              <a:t>for</a:t>
            </a:r>
            <a:r>
              <a:rPr sz="2400" spc="45" dirty="0">
                <a:latin typeface="Trebuchet MS"/>
                <a:cs typeface="Trebuchet MS"/>
              </a:rPr>
              <a:t> </a:t>
            </a:r>
            <a:r>
              <a:rPr sz="2400" spc="90" dirty="0">
                <a:latin typeface="Trebuchet MS"/>
                <a:cs typeface="Trebuchet MS"/>
              </a:rPr>
              <a:t>that</a:t>
            </a:r>
            <a:r>
              <a:rPr sz="2400" spc="45" dirty="0">
                <a:latin typeface="Trebuchet MS"/>
                <a:cs typeface="Trebuchet MS"/>
              </a:rPr>
              <a:t> </a:t>
            </a:r>
            <a:r>
              <a:rPr sz="2400" spc="140" dirty="0">
                <a:latin typeface="Trebuchet MS"/>
                <a:cs typeface="Trebuchet MS"/>
              </a:rPr>
              <a:t>signal</a:t>
            </a:r>
            <a:endParaRPr sz="2400">
              <a:latin typeface="Trebuchet MS"/>
              <a:cs typeface="Trebuchet MS"/>
            </a:endParaRPr>
          </a:p>
          <a:p>
            <a:pPr marL="240665" indent="-227965">
              <a:lnSpc>
                <a:spcPct val="100000"/>
              </a:lnSpc>
              <a:spcBef>
                <a:spcPts val="650"/>
              </a:spcBef>
              <a:buFont typeface="Arial"/>
              <a:buChar char="•"/>
              <a:tabLst>
                <a:tab pos="240665" algn="l"/>
              </a:tabLst>
            </a:pPr>
            <a:r>
              <a:rPr sz="2800" spc="160" dirty="0">
                <a:latin typeface="Trebuchet MS"/>
                <a:cs typeface="Trebuchet MS"/>
              </a:rPr>
              <a:t>The</a:t>
            </a:r>
            <a:r>
              <a:rPr sz="2800" spc="40" dirty="0">
                <a:latin typeface="Trebuchet MS"/>
                <a:cs typeface="Trebuchet MS"/>
              </a:rPr>
              <a:t> </a:t>
            </a:r>
            <a:r>
              <a:rPr sz="2800" spc="145" dirty="0">
                <a:latin typeface="Trebuchet MS"/>
                <a:cs typeface="Trebuchet MS"/>
              </a:rPr>
              <a:t>choice</a:t>
            </a:r>
            <a:r>
              <a:rPr sz="2800" spc="45" dirty="0">
                <a:latin typeface="Trebuchet MS"/>
                <a:cs typeface="Trebuchet MS"/>
              </a:rPr>
              <a:t> </a:t>
            </a:r>
            <a:r>
              <a:rPr sz="2800" spc="145" dirty="0">
                <a:latin typeface="Trebuchet MS"/>
                <a:cs typeface="Trebuchet MS"/>
              </a:rPr>
              <a:t>is</a:t>
            </a:r>
            <a:r>
              <a:rPr sz="2800" spc="50" dirty="0">
                <a:latin typeface="Trebuchet MS"/>
                <a:cs typeface="Trebuchet MS"/>
              </a:rPr>
              <a:t> </a:t>
            </a:r>
            <a:r>
              <a:rPr sz="2800" spc="105" dirty="0">
                <a:latin typeface="Trebuchet MS"/>
                <a:cs typeface="Trebuchet MS"/>
              </a:rPr>
              <a:t>called</a:t>
            </a:r>
            <a:r>
              <a:rPr sz="2800" spc="50" dirty="0">
                <a:latin typeface="Trebuchet MS"/>
                <a:cs typeface="Trebuchet MS"/>
              </a:rPr>
              <a:t> </a:t>
            </a:r>
            <a:r>
              <a:rPr sz="2800" spc="130" dirty="0">
                <a:latin typeface="Trebuchet MS"/>
                <a:cs typeface="Trebuchet MS"/>
              </a:rPr>
              <a:t>the</a:t>
            </a:r>
            <a:r>
              <a:rPr sz="2800" spc="50" dirty="0">
                <a:latin typeface="Trebuchet MS"/>
                <a:cs typeface="Trebuchet MS"/>
              </a:rPr>
              <a:t> </a:t>
            </a:r>
            <a:r>
              <a:rPr sz="2800" spc="145" dirty="0">
                <a:latin typeface="Trebuchet MS"/>
                <a:cs typeface="Trebuchet MS"/>
              </a:rPr>
              <a:t>process’</a:t>
            </a:r>
            <a:r>
              <a:rPr sz="2800" spc="100" dirty="0">
                <a:latin typeface="Trebuchet MS"/>
                <a:cs typeface="Trebuchet MS"/>
              </a:rPr>
              <a:t> </a:t>
            </a:r>
            <a:r>
              <a:rPr sz="2800" b="1" spc="335" dirty="0">
                <a:solidFill>
                  <a:srgbClr val="FF0000"/>
                </a:solidFill>
                <a:latin typeface="Trebuchet MS"/>
                <a:cs typeface="Trebuchet MS"/>
              </a:rPr>
              <a:t>signal</a:t>
            </a:r>
            <a:r>
              <a:rPr sz="2800" b="1" spc="135" dirty="0">
                <a:solidFill>
                  <a:srgbClr val="FF0000"/>
                </a:solidFill>
                <a:latin typeface="Trebuchet MS"/>
                <a:cs typeface="Trebuchet MS"/>
              </a:rPr>
              <a:t> </a:t>
            </a:r>
            <a:r>
              <a:rPr sz="2800" b="1" spc="275" dirty="0">
                <a:solidFill>
                  <a:srgbClr val="FF0000"/>
                </a:solidFill>
                <a:latin typeface="Trebuchet MS"/>
                <a:cs typeface="Trebuchet MS"/>
              </a:rPr>
              <a:t>disposition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12" name="object 5">
            <a:extLst>
              <a:ext uri="{FF2B5EF4-FFF2-40B4-BE49-F238E27FC236}">
                <a16:creationId xmlns:a16="http://schemas.microsoft.com/office/drawing/2014/main" id="{18AA3024-25B6-6A99-7811-4BC47BEC4FBC}"/>
              </a:ext>
            </a:extLst>
          </p:cNvPr>
          <p:cNvSpPr txBox="1">
            <a:spLocks noGrp="1"/>
          </p:cNvSpPr>
          <p:nvPr>
            <p:ph type="ftr" sz="quarter" idx="5"/>
          </p:nvPr>
        </p:nvSpPr>
        <p:spPr>
          <a:xfrm>
            <a:off x="1359153" y="6165739"/>
            <a:ext cx="7158990" cy="2755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880"/>
              </a:lnSpc>
              <a:tabLst>
                <a:tab pos="3225165" algn="l"/>
              </a:tabLst>
            </a:pPr>
            <a:r>
              <a:rPr spc="-105" dirty="0"/>
              <a:t>Y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25" dirty="0"/>
              <a:t>d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55" dirty="0"/>
              <a:t> </a:t>
            </a:r>
            <a:r>
              <a:rPr spc="90" dirty="0"/>
              <a:t>z</a:t>
            </a:r>
            <a:r>
              <a:rPr spc="25" dirty="0"/>
              <a:t>  </a:t>
            </a:r>
            <a:r>
              <a:rPr spc="-215" dirty="0"/>
              <a:t>T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45" dirty="0"/>
              <a:t> </a:t>
            </a:r>
            <a:r>
              <a:rPr spc="-125" dirty="0"/>
              <a:t>k</a:t>
            </a:r>
            <a:r>
              <a:rPr spc="-145" dirty="0"/>
              <a:t> </a:t>
            </a:r>
            <a:r>
              <a:rPr spc="-180" dirty="0"/>
              <a:t>n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dirty="0"/>
              <a:t>k</a:t>
            </a:r>
            <a:r>
              <a:rPr spc="25" dirty="0"/>
              <a:t>  </a:t>
            </a:r>
            <a:r>
              <a:rPr dirty="0"/>
              <a:t>Ü</a:t>
            </a:r>
            <a:r>
              <a:rPr spc="-135" dirty="0"/>
              <a:t> </a:t>
            </a:r>
            <a:r>
              <a:rPr spc="-180" dirty="0"/>
              <a:t>n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25" dirty="0"/>
              <a:t>v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70" dirty="0"/>
              <a:t>r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75" dirty="0"/>
              <a:t>t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50" dirty="0"/>
              <a:t>i</a:t>
            </a:r>
            <a:r>
              <a:rPr dirty="0"/>
              <a:t>	-</a:t>
            </a:r>
            <a:r>
              <a:rPr spc="340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95" dirty="0"/>
              <a:t>g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spc="-95" dirty="0"/>
              <a:t>y</a:t>
            </a:r>
            <a:r>
              <a:rPr spc="-14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dirty="0"/>
              <a:t>r</a:t>
            </a:r>
            <a:r>
              <a:rPr spc="480" dirty="0"/>
              <a:t> </a:t>
            </a:r>
            <a:r>
              <a:rPr spc="-105" dirty="0"/>
              <a:t>M</a:t>
            </a:r>
            <a:r>
              <a:rPr spc="-145" dirty="0"/>
              <a:t> </a:t>
            </a:r>
            <a:r>
              <a:rPr spc="-180" dirty="0"/>
              <a:t>ü</a:t>
            </a:r>
            <a:r>
              <a:rPr spc="-145" dirty="0"/>
              <a:t> </a:t>
            </a:r>
            <a:r>
              <a:rPr spc="-210" dirty="0"/>
              <a:t>h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80" dirty="0"/>
              <a:t>n</a:t>
            </a:r>
            <a:r>
              <a:rPr spc="-165" dirty="0"/>
              <a:t> </a:t>
            </a:r>
            <a:r>
              <a:rPr spc="-125" dirty="0"/>
              <a:t>d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95" dirty="0"/>
              <a:t>ğ</a:t>
            </a:r>
            <a:r>
              <a:rPr spc="-145" dirty="0"/>
              <a:t> </a:t>
            </a:r>
            <a:r>
              <a:rPr dirty="0"/>
              <a:t>i</a:t>
            </a:r>
            <a:r>
              <a:rPr spc="495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195" dirty="0"/>
              <a:t>ö</a:t>
            </a:r>
            <a:r>
              <a:rPr spc="-14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80" dirty="0"/>
              <a:t>ü</a:t>
            </a:r>
            <a:r>
              <a:rPr spc="-155" dirty="0"/>
              <a:t> </a:t>
            </a:r>
            <a:r>
              <a:rPr spc="-295" dirty="0"/>
              <a:t>m</a:t>
            </a:r>
            <a:r>
              <a:rPr spc="-155" dirty="0"/>
              <a:t> </a:t>
            </a:r>
            <a:r>
              <a:rPr spc="-50" dirty="0"/>
              <a:t>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027919" y="5695590"/>
            <a:ext cx="1215390" cy="1162050"/>
          </a:xfrm>
          <a:prstGeom prst="rect">
            <a:avLst/>
          </a:prstGeom>
        </p:spPr>
      </p:pic>
      <p:sp>
        <p:nvSpPr>
          <p:cNvPr id="3" name="object 3" descr="$PPTXTitl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49250" rIns="0" bIns="0" rtlCol="0">
            <a:spAutoFit/>
          </a:bodyPr>
          <a:lstStyle/>
          <a:p>
            <a:pPr marL="156845">
              <a:lnSpc>
                <a:spcPct val="100000"/>
              </a:lnSpc>
              <a:spcBef>
                <a:spcPts val="100"/>
              </a:spcBef>
            </a:pPr>
            <a:r>
              <a:rPr spc="385" dirty="0"/>
              <a:t>POSIX</a:t>
            </a:r>
            <a:r>
              <a:rPr spc="65" dirty="0"/>
              <a:t> </a:t>
            </a:r>
            <a:r>
              <a:rPr spc="315" dirty="0"/>
              <a:t>Signal</a:t>
            </a:r>
            <a:r>
              <a:rPr spc="80" dirty="0"/>
              <a:t> </a:t>
            </a:r>
            <a:r>
              <a:rPr spc="385" dirty="0"/>
              <a:t>System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915669" y="1809390"/>
            <a:ext cx="10173335" cy="3515360"/>
          </a:xfrm>
          <a:prstGeom prst="rect">
            <a:avLst/>
          </a:prstGeom>
        </p:spPr>
        <p:txBody>
          <a:bodyPr vert="horz" wrap="square" lIns="0" tIns="56515" rIns="0" bIns="0" rtlCol="0">
            <a:spAutoFit/>
          </a:bodyPr>
          <a:lstStyle/>
          <a:p>
            <a:pPr marL="241300" marR="5080" indent="-228600">
              <a:lnSpc>
                <a:spcPct val="89700"/>
              </a:lnSpc>
              <a:spcBef>
                <a:spcPts val="445"/>
              </a:spcBef>
              <a:buFont typeface="Arial"/>
              <a:buChar char="•"/>
              <a:tabLst>
                <a:tab pos="241300" algn="l"/>
              </a:tabLst>
            </a:pPr>
            <a:r>
              <a:rPr sz="2800" spc="160" dirty="0">
                <a:latin typeface="Trebuchet MS"/>
                <a:cs typeface="Trebuchet MS"/>
              </a:rPr>
              <a:t>The</a:t>
            </a:r>
            <a:r>
              <a:rPr sz="2800" spc="40" dirty="0">
                <a:latin typeface="Trebuchet MS"/>
                <a:cs typeface="Trebuchet MS"/>
              </a:rPr>
              <a:t> </a:t>
            </a:r>
            <a:r>
              <a:rPr sz="2800" spc="240" dirty="0">
                <a:latin typeface="Trebuchet MS"/>
                <a:cs typeface="Trebuchet MS"/>
              </a:rPr>
              <a:t>POSIX</a:t>
            </a:r>
            <a:r>
              <a:rPr sz="2800" spc="50" dirty="0">
                <a:latin typeface="Trebuchet MS"/>
                <a:cs typeface="Trebuchet MS"/>
              </a:rPr>
              <a:t> </a:t>
            </a:r>
            <a:r>
              <a:rPr sz="2800" spc="175" dirty="0">
                <a:latin typeface="Trebuchet MS"/>
                <a:cs typeface="Trebuchet MS"/>
              </a:rPr>
              <a:t>signal</a:t>
            </a:r>
            <a:r>
              <a:rPr sz="2800" spc="55" dirty="0">
                <a:latin typeface="Trebuchet MS"/>
                <a:cs typeface="Trebuchet MS"/>
              </a:rPr>
              <a:t> </a:t>
            </a:r>
            <a:r>
              <a:rPr sz="2800" spc="180" dirty="0">
                <a:latin typeface="Trebuchet MS"/>
                <a:cs typeface="Trebuchet MS"/>
              </a:rPr>
              <a:t>system,</a:t>
            </a:r>
            <a:r>
              <a:rPr sz="2800" spc="55" dirty="0">
                <a:latin typeface="Trebuchet MS"/>
                <a:cs typeface="Trebuchet MS"/>
              </a:rPr>
              <a:t> </a:t>
            </a:r>
            <a:r>
              <a:rPr sz="2800" spc="260" dirty="0">
                <a:latin typeface="Trebuchet MS"/>
                <a:cs typeface="Trebuchet MS"/>
              </a:rPr>
              <a:t>uses</a:t>
            </a:r>
            <a:r>
              <a:rPr sz="2800" spc="45" dirty="0">
                <a:latin typeface="Trebuchet MS"/>
                <a:cs typeface="Trebuchet MS"/>
              </a:rPr>
              <a:t> </a:t>
            </a:r>
            <a:r>
              <a:rPr sz="2800" spc="175" dirty="0">
                <a:latin typeface="Trebuchet MS"/>
                <a:cs typeface="Trebuchet MS"/>
              </a:rPr>
              <a:t>signal</a:t>
            </a:r>
            <a:r>
              <a:rPr sz="2800" spc="50" dirty="0">
                <a:latin typeface="Trebuchet MS"/>
                <a:cs typeface="Trebuchet MS"/>
              </a:rPr>
              <a:t> </a:t>
            </a:r>
            <a:r>
              <a:rPr sz="2800" spc="120" dirty="0">
                <a:latin typeface="Trebuchet MS"/>
                <a:cs typeface="Trebuchet MS"/>
              </a:rPr>
              <a:t>sets,</a:t>
            </a:r>
            <a:r>
              <a:rPr sz="2800" spc="55" dirty="0">
                <a:latin typeface="Trebuchet MS"/>
                <a:cs typeface="Trebuchet MS"/>
              </a:rPr>
              <a:t> </a:t>
            </a:r>
            <a:r>
              <a:rPr sz="2800" spc="85" dirty="0">
                <a:latin typeface="Trebuchet MS"/>
                <a:cs typeface="Trebuchet MS"/>
              </a:rPr>
              <a:t>to</a:t>
            </a:r>
            <a:r>
              <a:rPr sz="2800" spc="65" dirty="0">
                <a:latin typeface="Trebuchet MS"/>
                <a:cs typeface="Trebuchet MS"/>
              </a:rPr>
              <a:t> </a:t>
            </a:r>
            <a:r>
              <a:rPr sz="2800" spc="135" dirty="0">
                <a:latin typeface="Trebuchet MS"/>
                <a:cs typeface="Trebuchet MS"/>
              </a:rPr>
              <a:t>deal</a:t>
            </a:r>
            <a:r>
              <a:rPr sz="2800" spc="55" dirty="0">
                <a:latin typeface="Trebuchet MS"/>
                <a:cs typeface="Trebuchet MS"/>
              </a:rPr>
              <a:t> </a:t>
            </a:r>
            <a:r>
              <a:rPr sz="2800" spc="75" dirty="0">
                <a:latin typeface="Trebuchet MS"/>
                <a:cs typeface="Trebuchet MS"/>
              </a:rPr>
              <a:t>with </a:t>
            </a:r>
            <a:r>
              <a:rPr sz="2800" spc="195" dirty="0">
                <a:latin typeface="Trebuchet MS"/>
                <a:cs typeface="Trebuchet MS"/>
              </a:rPr>
              <a:t>pending</a:t>
            </a:r>
            <a:r>
              <a:rPr sz="2800" spc="50" dirty="0">
                <a:latin typeface="Trebuchet MS"/>
                <a:cs typeface="Trebuchet MS"/>
              </a:rPr>
              <a:t> </a:t>
            </a:r>
            <a:r>
              <a:rPr sz="2800" spc="195" dirty="0">
                <a:latin typeface="Trebuchet MS"/>
                <a:cs typeface="Trebuchet MS"/>
              </a:rPr>
              <a:t>signals</a:t>
            </a:r>
            <a:r>
              <a:rPr sz="2800" spc="50" dirty="0">
                <a:latin typeface="Trebuchet MS"/>
                <a:cs typeface="Trebuchet MS"/>
              </a:rPr>
              <a:t> </a:t>
            </a:r>
            <a:r>
              <a:rPr sz="2800" spc="105" dirty="0">
                <a:latin typeface="Trebuchet MS"/>
                <a:cs typeface="Trebuchet MS"/>
              </a:rPr>
              <a:t>that</a:t>
            </a:r>
            <a:r>
              <a:rPr sz="2800" spc="50" dirty="0">
                <a:latin typeface="Trebuchet MS"/>
                <a:cs typeface="Trebuchet MS"/>
              </a:rPr>
              <a:t> </a:t>
            </a:r>
            <a:r>
              <a:rPr sz="2800" spc="185" dirty="0">
                <a:latin typeface="Trebuchet MS"/>
                <a:cs typeface="Trebuchet MS"/>
              </a:rPr>
              <a:t>might</a:t>
            </a:r>
            <a:r>
              <a:rPr sz="2800" spc="50" dirty="0">
                <a:latin typeface="Trebuchet MS"/>
                <a:cs typeface="Trebuchet MS"/>
              </a:rPr>
              <a:t> </a:t>
            </a:r>
            <a:r>
              <a:rPr sz="2800" spc="145" dirty="0">
                <a:latin typeface="Trebuchet MS"/>
                <a:cs typeface="Trebuchet MS"/>
              </a:rPr>
              <a:t>otherwise</a:t>
            </a:r>
            <a:r>
              <a:rPr sz="2800" spc="45" dirty="0">
                <a:latin typeface="Trebuchet MS"/>
                <a:cs typeface="Trebuchet MS"/>
              </a:rPr>
              <a:t> </a:t>
            </a:r>
            <a:r>
              <a:rPr sz="2800" spc="190" dirty="0">
                <a:latin typeface="Trebuchet MS"/>
                <a:cs typeface="Trebuchet MS"/>
              </a:rPr>
              <a:t>be</a:t>
            </a:r>
            <a:r>
              <a:rPr sz="2800" spc="45" dirty="0">
                <a:latin typeface="Trebuchet MS"/>
                <a:cs typeface="Trebuchet MS"/>
              </a:rPr>
              <a:t> </a:t>
            </a:r>
            <a:r>
              <a:rPr sz="2800" spc="225" dirty="0">
                <a:latin typeface="Trebuchet MS"/>
                <a:cs typeface="Trebuchet MS"/>
              </a:rPr>
              <a:t>missed</a:t>
            </a:r>
            <a:r>
              <a:rPr sz="2800" spc="55" dirty="0">
                <a:latin typeface="Trebuchet MS"/>
                <a:cs typeface="Trebuchet MS"/>
              </a:rPr>
              <a:t> </a:t>
            </a:r>
            <a:r>
              <a:rPr sz="2800" spc="105" dirty="0">
                <a:latin typeface="Trebuchet MS"/>
                <a:cs typeface="Trebuchet MS"/>
              </a:rPr>
              <a:t>while</a:t>
            </a:r>
            <a:r>
              <a:rPr sz="2800" spc="45" dirty="0">
                <a:latin typeface="Trebuchet MS"/>
                <a:cs typeface="Trebuchet MS"/>
              </a:rPr>
              <a:t> </a:t>
            </a:r>
            <a:r>
              <a:rPr sz="2800" spc="185" dirty="0">
                <a:latin typeface="Trebuchet MS"/>
                <a:cs typeface="Trebuchet MS"/>
              </a:rPr>
              <a:t>a </a:t>
            </a:r>
            <a:r>
              <a:rPr sz="2800" spc="175" dirty="0">
                <a:latin typeface="Trebuchet MS"/>
                <a:cs typeface="Trebuchet MS"/>
              </a:rPr>
              <a:t>signal</a:t>
            </a:r>
            <a:r>
              <a:rPr sz="2800" spc="45" dirty="0">
                <a:latin typeface="Trebuchet MS"/>
                <a:cs typeface="Trebuchet MS"/>
              </a:rPr>
              <a:t> </a:t>
            </a:r>
            <a:r>
              <a:rPr sz="2800" spc="145" dirty="0">
                <a:latin typeface="Trebuchet MS"/>
                <a:cs typeface="Trebuchet MS"/>
              </a:rPr>
              <a:t>is</a:t>
            </a:r>
            <a:r>
              <a:rPr sz="2800" spc="50" dirty="0">
                <a:latin typeface="Trebuchet MS"/>
                <a:cs typeface="Trebuchet MS"/>
              </a:rPr>
              <a:t> </a:t>
            </a:r>
            <a:r>
              <a:rPr sz="2800" spc="190" dirty="0">
                <a:latin typeface="Trebuchet MS"/>
                <a:cs typeface="Trebuchet MS"/>
              </a:rPr>
              <a:t>being</a:t>
            </a:r>
            <a:r>
              <a:rPr sz="2800" spc="45" dirty="0">
                <a:latin typeface="Trebuchet MS"/>
                <a:cs typeface="Trebuchet MS"/>
              </a:rPr>
              <a:t> </a:t>
            </a:r>
            <a:r>
              <a:rPr sz="2800" spc="175" dirty="0">
                <a:latin typeface="Trebuchet MS"/>
                <a:cs typeface="Trebuchet MS"/>
              </a:rPr>
              <a:t>processed</a:t>
            </a:r>
            <a:endParaRPr sz="2800">
              <a:latin typeface="Trebuchet MS"/>
              <a:cs typeface="Trebuchet MS"/>
            </a:endParaRPr>
          </a:p>
          <a:p>
            <a:pPr marL="240665" indent="-227965">
              <a:lnSpc>
                <a:spcPct val="100000"/>
              </a:lnSpc>
              <a:spcBef>
                <a:spcPts val="660"/>
              </a:spcBef>
              <a:buFont typeface="Arial"/>
              <a:buChar char="•"/>
              <a:tabLst>
                <a:tab pos="240665" algn="l"/>
              </a:tabLst>
            </a:pPr>
            <a:r>
              <a:rPr sz="2800" spc="160" dirty="0">
                <a:latin typeface="Trebuchet MS"/>
                <a:cs typeface="Trebuchet MS"/>
              </a:rPr>
              <a:t>The</a:t>
            </a:r>
            <a:r>
              <a:rPr sz="2800" spc="45" dirty="0">
                <a:latin typeface="Trebuchet MS"/>
                <a:cs typeface="Trebuchet MS"/>
              </a:rPr>
              <a:t> </a:t>
            </a:r>
            <a:r>
              <a:rPr sz="2800" spc="175" dirty="0">
                <a:latin typeface="Trebuchet MS"/>
                <a:cs typeface="Trebuchet MS"/>
              </a:rPr>
              <a:t>signal</a:t>
            </a:r>
            <a:r>
              <a:rPr sz="2800" spc="55" dirty="0">
                <a:latin typeface="Trebuchet MS"/>
                <a:cs typeface="Trebuchet MS"/>
              </a:rPr>
              <a:t> </a:t>
            </a:r>
            <a:r>
              <a:rPr sz="2800" spc="150" dirty="0">
                <a:latin typeface="Trebuchet MS"/>
                <a:cs typeface="Trebuchet MS"/>
              </a:rPr>
              <a:t>set</a:t>
            </a:r>
            <a:r>
              <a:rPr sz="2800" spc="55" dirty="0">
                <a:latin typeface="Trebuchet MS"/>
                <a:cs typeface="Trebuchet MS"/>
              </a:rPr>
              <a:t> </a:t>
            </a:r>
            <a:r>
              <a:rPr sz="2800" spc="160" dirty="0">
                <a:latin typeface="Trebuchet MS"/>
                <a:cs typeface="Trebuchet MS"/>
              </a:rPr>
              <a:t>stores</a:t>
            </a:r>
            <a:r>
              <a:rPr sz="2800" spc="50" dirty="0">
                <a:latin typeface="Trebuchet MS"/>
                <a:cs typeface="Trebuchet MS"/>
              </a:rPr>
              <a:t> </a:t>
            </a:r>
            <a:r>
              <a:rPr sz="2800" spc="90" dirty="0">
                <a:latin typeface="Trebuchet MS"/>
                <a:cs typeface="Trebuchet MS"/>
              </a:rPr>
              <a:t>collection</a:t>
            </a:r>
            <a:r>
              <a:rPr sz="2800" spc="55" dirty="0">
                <a:latin typeface="Trebuchet MS"/>
                <a:cs typeface="Trebuchet MS"/>
              </a:rPr>
              <a:t> </a:t>
            </a:r>
            <a:r>
              <a:rPr sz="2800" spc="75" dirty="0">
                <a:latin typeface="Trebuchet MS"/>
                <a:cs typeface="Trebuchet MS"/>
              </a:rPr>
              <a:t>of</a:t>
            </a:r>
            <a:r>
              <a:rPr sz="2800" spc="50" dirty="0">
                <a:latin typeface="Trebuchet MS"/>
                <a:cs typeface="Trebuchet MS"/>
              </a:rPr>
              <a:t> </a:t>
            </a:r>
            <a:r>
              <a:rPr sz="2800" spc="175" dirty="0">
                <a:latin typeface="Trebuchet MS"/>
                <a:cs typeface="Trebuchet MS"/>
              </a:rPr>
              <a:t>signal</a:t>
            </a:r>
            <a:r>
              <a:rPr sz="2800" spc="60" dirty="0">
                <a:latin typeface="Trebuchet MS"/>
                <a:cs typeface="Trebuchet MS"/>
              </a:rPr>
              <a:t> </a:t>
            </a:r>
            <a:r>
              <a:rPr sz="2800" spc="175" dirty="0">
                <a:latin typeface="Trebuchet MS"/>
                <a:cs typeface="Trebuchet MS"/>
              </a:rPr>
              <a:t>types</a:t>
            </a:r>
            <a:endParaRPr sz="2800">
              <a:latin typeface="Trebuchet MS"/>
              <a:cs typeface="Trebuchet MS"/>
            </a:endParaRPr>
          </a:p>
          <a:p>
            <a:pPr marL="241300" marR="44450" indent="-228600">
              <a:lnSpc>
                <a:spcPts val="3010"/>
              </a:lnSpc>
              <a:spcBef>
                <a:spcPts val="1050"/>
              </a:spcBef>
              <a:buFont typeface="Arial"/>
              <a:buChar char="•"/>
              <a:tabLst>
                <a:tab pos="241300" algn="l"/>
              </a:tabLst>
            </a:pPr>
            <a:r>
              <a:rPr sz="2800" spc="215" dirty="0">
                <a:latin typeface="Trebuchet MS"/>
                <a:cs typeface="Trebuchet MS"/>
              </a:rPr>
              <a:t>Sets</a:t>
            </a:r>
            <a:r>
              <a:rPr sz="2800" spc="45" dirty="0">
                <a:latin typeface="Trebuchet MS"/>
                <a:cs typeface="Trebuchet MS"/>
              </a:rPr>
              <a:t> </a:t>
            </a:r>
            <a:r>
              <a:rPr sz="2800" spc="135" dirty="0">
                <a:latin typeface="Trebuchet MS"/>
                <a:cs typeface="Trebuchet MS"/>
              </a:rPr>
              <a:t>are</a:t>
            </a:r>
            <a:r>
              <a:rPr sz="2800" spc="45" dirty="0">
                <a:latin typeface="Trebuchet MS"/>
                <a:cs typeface="Trebuchet MS"/>
              </a:rPr>
              <a:t> </a:t>
            </a:r>
            <a:r>
              <a:rPr sz="2800" spc="229" dirty="0">
                <a:latin typeface="Trebuchet MS"/>
                <a:cs typeface="Trebuchet MS"/>
              </a:rPr>
              <a:t>used</a:t>
            </a:r>
            <a:r>
              <a:rPr sz="2800" spc="50" dirty="0">
                <a:latin typeface="Trebuchet MS"/>
                <a:cs typeface="Trebuchet MS"/>
              </a:rPr>
              <a:t> </a:t>
            </a:r>
            <a:r>
              <a:rPr sz="2800" spc="235" dirty="0">
                <a:latin typeface="Trebuchet MS"/>
                <a:cs typeface="Trebuchet MS"/>
              </a:rPr>
              <a:t>by</a:t>
            </a:r>
            <a:r>
              <a:rPr sz="2800" spc="45" dirty="0">
                <a:latin typeface="Trebuchet MS"/>
                <a:cs typeface="Trebuchet MS"/>
              </a:rPr>
              <a:t> </a:t>
            </a:r>
            <a:r>
              <a:rPr sz="2800" spc="175" dirty="0">
                <a:latin typeface="Trebuchet MS"/>
                <a:cs typeface="Trebuchet MS"/>
              </a:rPr>
              <a:t>signal</a:t>
            </a:r>
            <a:r>
              <a:rPr sz="2800" spc="55" dirty="0">
                <a:latin typeface="Trebuchet MS"/>
                <a:cs typeface="Trebuchet MS"/>
              </a:rPr>
              <a:t> </a:t>
            </a:r>
            <a:r>
              <a:rPr sz="2800" spc="140" dirty="0">
                <a:latin typeface="Trebuchet MS"/>
                <a:cs typeface="Trebuchet MS"/>
              </a:rPr>
              <a:t>functions</a:t>
            </a:r>
            <a:r>
              <a:rPr sz="2800" spc="55" dirty="0">
                <a:latin typeface="Trebuchet MS"/>
                <a:cs typeface="Trebuchet MS"/>
              </a:rPr>
              <a:t> </a:t>
            </a:r>
            <a:r>
              <a:rPr sz="2800" spc="85" dirty="0">
                <a:latin typeface="Trebuchet MS"/>
                <a:cs typeface="Trebuchet MS"/>
              </a:rPr>
              <a:t>to</a:t>
            </a:r>
            <a:r>
              <a:rPr sz="2800" spc="50" dirty="0">
                <a:latin typeface="Trebuchet MS"/>
                <a:cs typeface="Trebuchet MS"/>
              </a:rPr>
              <a:t> </a:t>
            </a:r>
            <a:r>
              <a:rPr sz="2800" spc="114" dirty="0">
                <a:latin typeface="Trebuchet MS"/>
                <a:cs typeface="Trebuchet MS"/>
              </a:rPr>
              <a:t>define</a:t>
            </a:r>
            <a:r>
              <a:rPr sz="2800" spc="40" dirty="0">
                <a:latin typeface="Trebuchet MS"/>
                <a:cs typeface="Trebuchet MS"/>
              </a:rPr>
              <a:t> </a:t>
            </a:r>
            <a:r>
              <a:rPr sz="2800" spc="150" dirty="0">
                <a:latin typeface="Trebuchet MS"/>
                <a:cs typeface="Trebuchet MS"/>
              </a:rPr>
              <a:t>which</a:t>
            </a:r>
            <a:r>
              <a:rPr sz="2800" spc="60" dirty="0">
                <a:latin typeface="Trebuchet MS"/>
                <a:cs typeface="Trebuchet MS"/>
              </a:rPr>
              <a:t> </a:t>
            </a:r>
            <a:r>
              <a:rPr sz="2800" spc="165" dirty="0">
                <a:latin typeface="Trebuchet MS"/>
                <a:cs typeface="Trebuchet MS"/>
              </a:rPr>
              <a:t>signal </a:t>
            </a:r>
            <a:r>
              <a:rPr sz="2800" spc="185" dirty="0">
                <a:latin typeface="Trebuchet MS"/>
                <a:cs typeface="Trebuchet MS"/>
              </a:rPr>
              <a:t>types</a:t>
            </a:r>
            <a:r>
              <a:rPr sz="2800" spc="40" dirty="0">
                <a:latin typeface="Trebuchet MS"/>
                <a:cs typeface="Trebuchet MS"/>
              </a:rPr>
              <a:t> </a:t>
            </a:r>
            <a:r>
              <a:rPr sz="2800" spc="130" dirty="0">
                <a:latin typeface="Trebuchet MS"/>
                <a:cs typeface="Trebuchet MS"/>
              </a:rPr>
              <a:t>are</a:t>
            </a:r>
            <a:r>
              <a:rPr sz="2800" spc="50" dirty="0">
                <a:latin typeface="Trebuchet MS"/>
                <a:cs typeface="Trebuchet MS"/>
              </a:rPr>
              <a:t> </a:t>
            </a:r>
            <a:r>
              <a:rPr sz="2800" spc="85" dirty="0">
                <a:latin typeface="Trebuchet MS"/>
                <a:cs typeface="Trebuchet MS"/>
              </a:rPr>
              <a:t>to</a:t>
            </a:r>
            <a:r>
              <a:rPr sz="2800" spc="55" dirty="0">
                <a:latin typeface="Trebuchet MS"/>
                <a:cs typeface="Trebuchet MS"/>
              </a:rPr>
              <a:t> </a:t>
            </a:r>
            <a:r>
              <a:rPr sz="2800" spc="185" dirty="0">
                <a:latin typeface="Trebuchet MS"/>
                <a:cs typeface="Trebuchet MS"/>
              </a:rPr>
              <a:t>be</a:t>
            </a:r>
            <a:r>
              <a:rPr sz="2800" spc="45" dirty="0">
                <a:latin typeface="Trebuchet MS"/>
                <a:cs typeface="Trebuchet MS"/>
              </a:rPr>
              <a:t> </a:t>
            </a:r>
            <a:r>
              <a:rPr sz="2800" spc="180" dirty="0">
                <a:latin typeface="Trebuchet MS"/>
                <a:cs typeface="Trebuchet MS"/>
              </a:rPr>
              <a:t>processed</a:t>
            </a:r>
            <a:endParaRPr sz="2800">
              <a:latin typeface="Trebuchet MS"/>
              <a:cs typeface="Trebuchet MS"/>
            </a:endParaRPr>
          </a:p>
          <a:p>
            <a:pPr marL="241300" marR="53340" indent="-228600">
              <a:lnSpc>
                <a:spcPts val="3020"/>
              </a:lnSpc>
              <a:spcBef>
                <a:spcPts val="1005"/>
              </a:spcBef>
              <a:buFont typeface="Arial"/>
              <a:buChar char="•"/>
              <a:tabLst>
                <a:tab pos="241300" algn="l"/>
              </a:tabLst>
            </a:pPr>
            <a:r>
              <a:rPr sz="2800" spc="240" dirty="0">
                <a:latin typeface="Trebuchet MS"/>
                <a:cs typeface="Trebuchet MS"/>
              </a:rPr>
              <a:t>POSIX</a:t>
            </a:r>
            <a:r>
              <a:rPr sz="2800" spc="55" dirty="0">
                <a:latin typeface="Trebuchet MS"/>
                <a:cs typeface="Trebuchet MS"/>
              </a:rPr>
              <a:t> </a:t>
            </a:r>
            <a:r>
              <a:rPr sz="2800" spc="160" dirty="0">
                <a:latin typeface="Trebuchet MS"/>
                <a:cs typeface="Trebuchet MS"/>
              </a:rPr>
              <a:t>contains</a:t>
            </a:r>
            <a:r>
              <a:rPr sz="2800" spc="50" dirty="0">
                <a:latin typeface="Trebuchet MS"/>
                <a:cs typeface="Trebuchet MS"/>
              </a:rPr>
              <a:t> </a:t>
            </a:r>
            <a:r>
              <a:rPr sz="2800" spc="165" dirty="0">
                <a:latin typeface="Trebuchet MS"/>
                <a:cs typeface="Trebuchet MS"/>
              </a:rPr>
              <a:t>several</a:t>
            </a:r>
            <a:r>
              <a:rPr sz="2800" spc="60" dirty="0">
                <a:latin typeface="Trebuchet MS"/>
                <a:cs typeface="Trebuchet MS"/>
              </a:rPr>
              <a:t> </a:t>
            </a:r>
            <a:r>
              <a:rPr sz="2800" spc="140" dirty="0">
                <a:latin typeface="Trebuchet MS"/>
                <a:cs typeface="Trebuchet MS"/>
              </a:rPr>
              <a:t>functions</a:t>
            </a:r>
            <a:r>
              <a:rPr sz="2800" spc="50" dirty="0">
                <a:latin typeface="Trebuchet MS"/>
                <a:cs typeface="Trebuchet MS"/>
              </a:rPr>
              <a:t> </a:t>
            </a:r>
            <a:r>
              <a:rPr sz="2800" spc="65" dirty="0">
                <a:latin typeface="Trebuchet MS"/>
                <a:cs typeface="Trebuchet MS"/>
              </a:rPr>
              <a:t>for</a:t>
            </a:r>
            <a:r>
              <a:rPr sz="2800" spc="55" dirty="0">
                <a:latin typeface="Trebuchet MS"/>
                <a:cs typeface="Trebuchet MS"/>
              </a:rPr>
              <a:t> </a:t>
            </a:r>
            <a:r>
              <a:rPr sz="2800" spc="100" dirty="0">
                <a:latin typeface="Trebuchet MS"/>
                <a:cs typeface="Trebuchet MS"/>
              </a:rPr>
              <a:t>creating,</a:t>
            </a:r>
            <a:r>
              <a:rPr sz="2800" spc="50" dirty="0">
                <a:latin typeface="Trebuchet MS"/>
                <a:cs typeface="Trebuchet MS"/>
              </a:rPr>
              <a:t> </a:t>
            </a:r>
            <a:r>
              <a:rPr sz="2800" spc="210" dirty="0">
                <a:latin typeface="Trebuchet MS"/>
                <a:cs typeface="Trebuchet MS"/>
              </a:rPr>
              <a:t>changing </a:t>
            </a:r>
            <a:r>
              <a:rPr sz="2800" spc="225" dirty="0">
                <a:latin typeface="Trebuchet MS"/>
                <a:cs typeface="Trebuchet MS"/>
              </a:rPr>
              <a:t>and</a:t>
            </a:r>
            <a:r>
              <a:rPr sz="2800" spc="40" dirty="0">
                <a:latin typeface="Trebuchet MS"/>
                <a:cs typeface="Trebuchet MS"/>
              </a:rPr>
              <a:t> </a:t>
            </a:r>
            <a:r>
              <a:rPr sz="2800" spc="200" dirty="0">
                <a:latin typeface="Trebuchet MS"/>
                <a:cs typeface="Trebuchet MS"/>
              </a:rPr>
              <a:t>examining</a:t>
            </a:r>
            <a:r>
              <a:rPr sz="2800" spc="40" dirty="0">
                <a:latin typeface="Trebuchet MS"/>
                <a:cs typeface="Trebuchet MS"/>
              </a:rPr>
              <a:t> </a:t>
            </a:r>
            <a:r>
              <a:rPr sz="2800" spc="175" dirty="0">
                <a:latin typeface="Trebuchet MS"/>
                <a:cs typeface="Trebuchet MS"/>
              </a:rPr>
              <a:t>signal</a:t>
            </a:r>
            <a:r>
              <a:rPr sz="2800" spc="50" dirty="0">
                <a:latin typeface="Trebuchet MS"/>
                <a:cs typeface="Trebuchet MS"/>
              </a:rPr>
              <a:t> </a:t>
            </a:r>
            <a:r>
              <a:rPr sz="2800" spc="170" dirty="0">
                <a:latin typeface="Trebuchet MS"/>
                <a:cs typeface="Trebuchet MS"/>
              </a:rPr>
              <a:t>sets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12" name="object 5">
            <a:extLst>
              <a:ext uri="{FF2B5EF4-FFF2-40B4-BE49-F238E27FC236}">
                <a16:creationId xmlns:a16="http://schemas.microsoft.com/office/drawing/2014/main" id="{50BDC4F0-3DF1-4B17-6624-80BB56F33556}"/>
              </a:ext>
            </a:extLst>
          </p:cNvPr>
          <p:cNvSpPr txBox="1">
            <a:spLocks noGrp="1"/>
          </p:cNvSpPr>
          <p:nvPr>
            <p:ph type="ftr" sz="quarter" idx="5"/>
          </p:nvPr>
        </p:nvSpPr>
        <p:spPr>
          <a:xfrm>
            <a:off x="1359153" y="6165739"/>
            <a:ext cx="7158990" cy="2755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880"/>
              </a:lnSpc>
              <a:tabLst>
                <a:tab pos="3225165" algn="l"/>
              </a:tabLst>
            </a:pPr>
            <a:r>
              <a:rPr spc="-105" dirty="0"/>
              <a:t>Y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25" dirty="0"/>
              <a:t>d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55" dirty="0"/>
              <a:t> </a:t>
            </a:r>
            <a:r>
              <a:rPr spc="90" dirty="0"/>
              <a:t>z</a:t>
            </a:r>
            <a:r>
              <a:rPr spc="25" dirty="0"/>
              <a:t>  </a:t>
            </a:r>
            <a:r>
              <a:rPr spc="-215" dirty="0"/>
              <a:t>T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45" dirty="0"/>
              <a:t> </a:t>
            </a:r>
            <a:r>
              <a:rPr spc="-125" dirty="0"/>
              <a:t>k</a:t>
            </a:r>
            <a:r>
              <a:rPr spc="-145" dirty="0"/>
              <a:t> </a:t>
            </a:r>
            <a:r>
              <a:rPr spc="-180" dirty="0"/>
              <a:t>n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dirty="0"/>
              <a:t>k</a:t>
            </a:r>
            <a:r>
              <a:rPr spc="25" dirty="0"/>
              <a:t>  </a:t>
            </a:r>
            <a:r>
              <a:rPr dirty="0"/>
              <a:t>Ü</a:t>
            </a:r>
            <a:r>
              <a:rPr spc="-135" dirty="0"/>
              <a:t> </a:t>
            </a:r>
            <a:r>
              <a:rPr spc="-180" dirty="0"/>
              <a:t>n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25" dirty="0"/>
              <a:t>v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70" dirty="0"/>
              <a:t>r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75" dirty="0"/>
              <a:t>t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50" dirty="0"/>
              <a:t>i</a:t>
            </a:r>
            <a:r>
              <a:rPr dirty="0"/>
              <a:t>	-</a:t>
            </a:r>
            <a:r>
              <a:rPr spc="340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95" dirty="0"/>
              <a:t>g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spc="-95" dirty="0"/>
              <a:t>y</a:t>
            </a:r>
            <a:r>
              <a:rPr spc="-14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dirty="0"/>
              <a:t>r</a:t>
            </a:r>
            <a:r>
              <a:rPr spc="480" dirty="0"/>
              <a:t> </a:t>
            </a:r>
            <a:r>
              <a:rPr spc="-105" dirty="0"/>
              <a:t>M</a:t>
            </a:r>
            <a:r>
              <a:rPr spc="-145" dirty="0"/>
              <a:t> </a:t>
            </a:r>
            <a:r>
              <a:rPr spc="-180" dirty="0"/>
              <a:t>ü</a:t>
            </a:r>
            <a:r>
              <a:rPr spc="-145" dirty="0"/>
              <a:t> </a:t>
            </a:r>
            <a:r>
              <a:rPr spc="-210" dirty="0"/>
              <a:t>h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80" dirty="0"/>
              <a:t>n</a:t>
            </a:r>
            <a:r>
              <a:rPr spc="-165" dirty="0"/>
              <a:t> </a:t>
            </a:r>
            <a:r>
              <a:rPr spc="-125" dirty="0"/>
              <a:t>d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95" dirty="0"/>
              <a:t>ğ</a:t>
            </a:r>
            <a:r>
              <a:rPr spc="-145" dirty="0"/>
              <a:t> </a:t>
            </a:r>
            <a:r>
              <a:rPr dirty="0"/>
              <a:t>i</a:t>
            </a:r>
            <a:r>
              <a:rPr spc="495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195" dirty="0"/>
              <a:t>ö</a:t>
            </a:r>
            <a:r>
              <a:rPr spc="-14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80" dirty="0"/>
              <a:t>ü</a:t>
            </a:r>
            <a:r>
              <a:rPr spc="-155" dirty="0"/>
              <a:t> </a:t>
            </a:r>
            <a:r>
              <a:rPr spc="-295" dirty="0"/>
              <a:t>m</a:t>
            </a:r>
            <a:r>
              <a:rPr spc="-155" dirty="0"/>
              <a:t> </a:t>
            </a:r>
            <a:r>
              <a:rPr spc="-50" dirty="0"/>
              <a:t>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027919" y="5695590"/>
            <a:ext cx="1215390" cy="1162050"/>
          </a:xfrm>
          <a:prstGeom prst="rect">
            <a:avLst/>
          </a:prstGeom>
        </p:spPr>
      </p:pic>
      <p:sp>
        <p:nvSpPr>
          <p:cNvPr id="3" name="object 3" descr="$PPTXTitl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49250" rIns="0" bIns="0" rtlCol="0">
            <a:spAutoFit/>
          </a:bodyPr>
          <a:lstStyle/>
          <a:p>
            <a:pPr marL="156845">
              <a:lnSpc>
                <a:spcPct val="100000"/>
              </a:lnSpc>
              <a:spcBef>
                <a:spcPts val="100"/>
              </a:spcBef>
            </a:pPr>
            <a:r>
              <a:rPr spc="385" dirty="0"/>
              <a:t>POSIX</a:t>
            </a:r>
            <a:r>
              <a:rPr spc="60" dirty="0"/>
              <a:t> </a:t>
            </a:r>
            <a:r>
              <a:rPr spc="215" dirty="0"/>
              <a:t>Functions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9652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60"/>
              </a:spcBef>
            </a:pPr>
            <a:r>
              <a:rPr spc="220" dirty="0"/>
              <a:t>#include</a:t>
            </a:r>
            <a:r>
              <a:rPr spc="65" dirty="0"/>
              <a:t> </a:t>
            </a:r>
            <a:r>
              <a:rPr spc="275" dirty="0"/>
              <a:t>&lt;signal.h&gt;</a:t>
            </a:r>
          </a:p>
          <a:p>
            <a:pPr marL="12700" marR="2814955">
              <a:lnSpc>
                <a:spcPct val="119300"/>
              </a:lnSpc>
              <a:spcBef>
                <a:spcPts val="10"/>
              </a:spcBef>
            </a:pPr>
            <a:r>
              <a:rPr spc="60" dirty="0"/>
              <a:t>int</a:t>
            </a:r>
            <a:r>
              <a:rPr spc="55" dirty="0"/>
              <a:t> </a:t>
            </a:r>
            <a:r>
              <a:rPr b="1" spc="335" dirty="0">
                <a:latin typeface="Trebuchet MS"/>
                <a:cs typeface="Trebuchet MS"/>
              </a:rPr>
              <a:t>sigemptyset</a:t>
            </a:r>
            <a:r>
              <a:rPr b="1" spc="70" dirty="0">
                <a:latin typeface="Trebuchet MS"/>
                <a:cs typeface="Trebuchet MS"/>
              </a:rPr>
              <a:t> </a:t>
            </a:r>
            <a:r>
              <a:rPr spc="60" dirty="0"/>
              <a:t>(</a:t>
            </a:r>
            <a:r>
              <a:rPr spc="55" dirty="0"/>
              <a:t> </a:t>
            </a:r>
            <a:r>
              <a:rPr spc="125" dirty="0"/>
              <a:t>sigset_t</a:t>
            </a:r>
            <a:r>
              <a:rPr spc="55" dirty="0"/>
              <a:t> </a:t>
            </a:r>
            <a:r>
              <a:rPr spc="204" dirty="0"/>
              <a:t>*set</a:t>
            </a:r>
            <a:r>
              <a:rPr spc="55" dirty="0"/>
              <a:t> </a:t>
            </a:r>
            <a:r>
              <a:rPr spc="-25" dirty="0"/>
              <a:t>); </a:t>
            </a:r>
            <a:r>
              <a:rPr spc="60" dirty="0"/>
              <a:t>int</a:t>
            </a:r>
            <a:r>
              <a:rPr spc="45" dirty="0"/>
              <a:t> </a:t>
            </a:r>
            <a:r>
              <a:rPr b="1" spc="250" dirty="0">
                <a:latin typeface="Trebuchet MS"/>
                <a:cs typeface="Trebuchet MS"/>
              </a:rPr>
              <a:t>sigfillset</a:t>
            </a:r>
            <a:r>
              <a:rPr b="1" spc="60" dirty="0">
                <a:latin typeface="Trebuchet MS"/>
                <a:cs typeface="Trebuchet MS"/>
              </a:rPr>
              <a:t> </a:t>
            </a:r>
            <a:r>
              <a:rPr spc="60" dirty="0"/>
              <a:t>(</a:t>
            </a:r>
            <a:r>
              <a:rPr spc="55" dirty="0"/>
              <a:t> </a:t>
            </a:r>
            <a:r>
              <a:rPr spc="125" dirty="0"/>
              <a:t>sigset_t</a:t>
            </a:r>
            <a:r>
              <a:rPr spc="45" dirty="0"/>
              <a:t> </a:t>
            </a:r>
            <a:r>
              <a:rPr spc="204" dirty="0"/>
              <a:t>*set</a:t>
            </a:r>
            <a:r>
              <a:rPr spc="40" dirty="0"/>
              <a:t> </a:t>
            </a:r>
            <a:r>
              <a:rPr spc="-25" dirty="0"/>
              <a:t>);</a:t>
            </a:r>
          </a:p>
          <a:p>
            <a:pPr marL="12700" marR="5080">
              <a:lnSpc>
                <a:spcPct val="119600"/>
              </a:lnSpc>
            </a:pPr>
            <a:r>
              <a:rPr spc="60" dirty="0"/>
              <a:t>int</a:t>
            </a:r>
            <a:r>
              <a:rPr spc="50" dirty="0"/>
              <a:t> </a:t>
            </a:r>
            <a:r>
              <a:rPr b="1" spc="340" dirty="0">
                <a:latin typeface="Trebuchet MS"/>
                <a:cs typeface="Trebuchet MS"/>
              </a:rPr>
              <a:t>sigismember</a:t>
            </a:r>
            <a:r>
              <a:rPr b="1" spc="75" dirty="0">
                <a:latin typeface="Trebuchet MS"/>
                <a:cs typeface="Trebuchet MS"/>
              </a:rPr>
              <a:t> </a:t>
            </a:r>
            <a:r>
              <a:rPr spc="60" dirty="0"/>
              <a:t>(</a:t>
            </a:r>
            <a:r>
              <a:rPr spc="50" dirty="0"/>
              <a:t> </a:t>
            </a:r>
            <a:r>
              <a:rPr spc="170" dirty="0"/>
              <a:t>const</a:t>
            </a:r>
            <a:r>
              <a:rPr spc="45" dirty="0"/>
              <a:t> </a:t>
            </a:r>
            <a:r>
              <a:rPr spc="125" dirty="0"/>
              <a:t>sigset_t</a:t>
            </a:r>
            <a:r>
              <a:rPr spc="45" dirty="0"/>
              <a:t> </a:t>
            </a:r>
            <a:r>
              <a:rPr spc="110" dirty="0"/>
              <a:t>*set,int</a:t>
            </a:r>
            <a:r>
              <a:rPr spc="45" dirty="0"/>
              <a:t> </a:t>
            </a:r>
            <a:r>
              <a:rPr spc="215" dirty="0"/>
              <a:t>signo</a:t>
            </a:r>
            <a:r>
              <a:rPr spc="60" dirty="0"/>
              <a:t> </a:t>
            </a:r>
            <a:r>
              <a:rPr spc="-25" dirty="0"/>
              <a:t>); </a:t>
            </a:r>
            <a:r>
              <a:rPr spc="60" dirty="0"/>
              <a:t>int</a:t>
            </a:r>
            <a:r>
              <a:rPr spc="50" dirty="0"/>
              <a:t> </a:t>
            </a:r>
            <a:r>
              <a:rPr b="1" spc="355" dirty="0">
                <a:latin typeface="Trebuchet MS"/>
                <a:cs typeface="Trebuchet MS"/>
              </a:rPr>
              <a:t>sigaddset</a:t>
            </a:r>
            <a:r>
              <a:rPr b="1" spc="65" dirty="0">
                <a:latin typeface="Trebuchet MS"/>
                <a:cs typeface="Trebuchet MS"/>
              </a:rPr>
              <a:t> </a:t>
            </a:r>
            <a:r>
              <a:rPr spc="60" dirty="0"/>
              <a:t>(</a:t>
            </a:r>
            <a:r>
              <a:rPr spc="55" dirty="0"/>
              <a:t> </a:t>
            </a:r>
            <a:r>
              <a:rPr spc="125" dirty="0"/>
              <a:t>sigset_t</a:t>
            </a:r>
            <a:r>
              <a:rPr spc="50" dirty="0"/>
              <a:t> </a:t>
            </a:r>
            <a:r>
              <a:rPr spc="135" dirty="0"/>
              <a:t>*set,</a:t>
            </a:r>
            <a:r>
              <a:rPr spc="45" dirty="0"/>
              <a:t> </a:t>
            </a:r>
            <a:r>
              <a:rPr spc="65" dirty="0"/>
              <a:t>int</a:t>
            </a:r>
            <a:r>
              <a:rPr spc="50" dirty="0"/>
              <a:t> </a:t>
            </a:r>
            <a:r>
              <a:rPr spc="215" dirty="0"/>
              <a:t>signo</a:t>
            </a:r>
            <a:r>
              <a:rPr spc="60" dirty="0"/>
              <a:t> </a:t>
            </a:r>
            <a:r>
              <a:rPr spc="-25" dirty="0"/>
              <a:t>);</a:t>
            </a:r>
          </a:p>
          <a:p>
            <a:pPr marL="12700">
              <a:lnSpc>
                <a:spcPct val="100000"/>
              </a:lnSpc>
              <a:spcBef>
                <a:spcPts val="650"/>
              </a:spcBef>
            </a:pPr>
            <a:r>
              <a:rPr spc="60" dirty="0"/>
              <a:t>int</a:t>
            </a:r>
            <a:r>
              <a:rPr spc="50" dirty="0"/>
              <a:t> </a:t>
            </a:r>
            <a:r>
              <a:rPr b="1" spc="315" dirty="0">
                <a:latin typeface="Trebuchet MS"/>
                <a:cs typeface="Trebuchet MS"/>
              </a:rPr>
              <a:t>sigdelset</a:t>
            </a:r>
            <a:r>
              <a:rPr b="1" spc="60" dirty="0">
                <a:latin typeface="Trebuchet MS"/>
                <a:cs typeface="Trebuchet MS"/>
              </a:rPr>
              <a:t> </a:t>
            </a:r>
            <a:r>
              <a:rPr spc="60" dirty="0"/>
              <a:t>(</a:t>
            </a:r>
            <a:r>
              <a:rPr spc="50" dirty="0"/>
              <a:t> </a:t>
            </a:r>
            <a:r>
              <a:rPr spc="125" dirty="0"/>
              <a:t>sigset_t</a:t>
            </a:r>
            <a:r>
              <a:rPr spc="40" dirty="0"/>
              <a:t> </a:t>
            </a:r>
            <a:r>
              <a:rPr spc="135" dirty="0"/>
              <a:t>*set,</a:t>
            </a:r>
            <a:r>
              <a:rPr spc="50" dirty="0"/>
              <a:t> </a:t>
            </a:r>
            <a:r>
              <a:rPr spc="65" dirty="0"/>
              <a:t>int</a:t>
            </a:r>
            <a:r>
              <a:rPr spc="45" dirty="0"/>
              <a:t> </a:t>
            </a:r>
            <a:r>
              <a:rPr spc="215" dirty="0"/>
              <a:t>signo</a:t>
            </a:r>
            <a:r>
              <a:rPr spc="45" dirty="0"/>
              <a:t> </a:t>
            </a:r>
            <a:r>
              <a:rPr spc="-25" dirty="0"/>
              <a:t>);</a:t>
            </a:r>
          </a:p>
          <a:p>
            <a:pPr marL="12700" marR="413384">
              <a:lnSpc>
                <a:spcPct val="119600"/>
              </a:lnSpc>
              <a:spcBef>
                <a:spcPts val="5"/>
              </a:spcBef>
            </a:pPr>
            <a:r>
              <a:rPr spc="60" dirty="0"/>
              <a:t>int</a:t>
            </a:r>
            <a:r>
              <a:rPr spc="45" dirty="0"/>
              <a:t> </a:t>
            </a:r>
            <a:r>
              <a:rPr b="1" spc="350" dirty="0">
                <a:latin typeface="Trebuchet MS"/>
                <a:cs typeface="Trebuchet MS"/>
              </a:rPr>
              <a:t>sigprocmask</a:t>
            </a:r>
            <a:r>
              <a:rPr b="1" spc="65" dirty="0">
                <a:latin typeface="Trebuchet MS"/>
                <a:cs typeface="Trebuchet MS"/>
              </a:rPr>
              <a:t> </a:t>
            </a:r>
            <a:r>
              <a:rPr spc="60" dirty="0"/>
              <a:t>(</a:t>
            </a:r>
            <a:r>
              <a:rPr spc="50" dirty="0"/>
              <a:t> </a:t>
            </a:r>
            <a:r>
              <a:rPr spc="60" dirty="0"/>
              <a:t>int</a:t>
            </a:r>
            <a:r>
              <a:rPr spc="50" dirty="0"/>
              <a:t> </a:t>
            </a:r>
            <a:r>
              <a:rPr spc="125" dirty="0"/>
              <a:t>how,</a:t>
            </a:r>
            <a:r>
              <a:rPr spc="50" dirty="0"/>
              <a:t> </a:t>
            </a:r>
            <a:r>
              <a:rPr spc="170" dirty="0"/>
              <a:t>const</a:t>
            </a:r>
            <a:r>
              <a:rPr spc="35" dirty="0"/>
              <a:t> </a:t>
            </a:r>
            <a:r>
              <a:rPr spc="125" dirty="0"/>
              <a:t>sigset_t</a:t>
            </a:r>
            <a:r>
              <a:rPr spc="45" dirty="0"/>
              <a:t> </a:t>
            </a:r>
            <a:r>
              <a:rPr spc="125" dirty="0"/>
              <a:t>*set, sigset_t</a:t>
            </a:r>
            <a:r>
              <a:rPr spc="55" dirty="0"/>
              <a:t> </a:t>
            </a:r>
            <a:r>
              <a:rPr spc="114" dirty="0"/>
              <a:t>*oldset);</a:t>
            </a:r>
          </a:p>
        </p:txBody>
      </p:sp>
      <p:sp>
        <p:nvSpPr>
          <p:cNvPr id="12" name="object 5">
            <a:extLst>
              <a:ext uri="{FF2B5EF4-FFF2-40B4-BE49-F238E27FC236}">
                <a16:creationId xmlns:a16="http://schemas.microsoft.com/office/drawing/2014/main" id="{F0671269-F58A-B47C-C541-5519C47B19B3}"/>
              </a:ext>
            </a:extLst>
          </p:cNvPr>
          <p:cNvSpPr txBox="1">
            <a:spLocks noGrp="1"/>
          </p:cNvSpPr>
          <p:nvPr>
            <p:ph type="ftr" sz="quarter" idx="5"/>
          </p:nvPr>
        </p:nvSpPr>
        <p:spPr>
          <a:xfrm>
            <a:off x="1359153" y="6165739"/>
            <a:ext cx="7158990" cy="2755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880"/>
              </a:lnSpc>
              <a:tabLst>
                <a:tab pos="3225165" algn="l"/>
              </a:tabLst>
            </a:pPr>
            <a:r>
              <a:rPr spc="-105" dirty="0"/>
              <a:t>Y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25" dirty="0"/>
              <a:t>d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55" dirty="0"/>
              <a:t> </a:t>
            </a:r>
            <a:r>
              <a:rPr spc="90" dirty="0"/>
              <a:t>z</a:t>
            </a:r>
            <a:r>
              <a:rPr spc="25" dirty="0"/>
              <a:t>  </a:t>
            </a:r>
            <a:r>
              <a:rPr spc="-215" dirty="0"/>
              <a:t>T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45" dirty="0"/>
              <a:t> </a:t>
            </a:r>
            <a:r>
              <a:rPr spc="-125" dirty="0"/>
              <a:t>k</a:t>
            </a:r>
            <a:r>
              <a:rPr spc="-145" dirty="0"/>
              <a:t> </a:t>
            </a:r>
            <a:r>
              <a:rPr spc="-180" dirty="0"/>
              <a:t>n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dirty="0"/>
              <a:t>k</a:t>
            </a:r>
            <a:r>
              <a:rPr spc="25" dirty="0"/>
              <a:t>  </a:t>
            </a:r>
            <a:r>
              <a:rPr dirty="0"/>
              <a:t>Ü</a:t>
            </a:r>
            <a:r>
              <a:rPr spc="-135" dirty="0"/>
              <a:t> </a:t>
            </a:r>
            <a:r>
              <a:rPr spc="-180" dirty="0"/>
              <a:t>n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25" dirty="0"/>
              <a:t>v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70" dirty="0"/>
              <a:t>r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75" dirty="0"/>
              <a:t>t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50" dirty="0"/>
              <a:t>i</a:t>
            </a:r>
            <a:r>
              <a:rPr dirty="0"/>
              <a:t>	-</a:t>
            </a:r>
            <a:r>
              <a:rPr spc="340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95" dirty="0"/>
              <a:t>g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spc="-95" dirty="0"/>
              <a:t>y</a:t>
            </a:r>
            <a:r>
              <a:rPr spc="-14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dirty="0"/>
              <a:t>r</a:t>
            </a:r>
            <a:r>
              <a:rPr spc="480" dirty="0"/>
              <a:t> </a:t>
            </a:r>
            <a:r>
              <a:rPr spc="-105" dirty="0"/>
              <a:t>M</a:t>
            </a:r>
            <a:r>
              <a:rPr spc="-145" dirty="0"/>
              <a:t> </a:t>
            </a:r>
            <a:r>
              <a:rPr spc="-180" dirty="0"/>
              <a:t>ü</a:t>
            </a:r>
            <a:r>
              <a:rPr spc="-145" dirty="0"/>
              <a:t> </a:t>
            </a:r>
            <a:r>
              <a:rPr spc="-210" dirty="0"/>
              <a:t>h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80" dirty="0"/>
              <a:t>n</a:t>
            </a:r>
            <a:r>
              <a:rPr spc="-165" dirty="0"/>
              <a:t> </a:t>
            </a:r>
            <a:r>
              <a:rPr spc="-125" dirty="0"/>
              <a:t>d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95" dirty="0"/>
              <a:t>ğ</a:t>
            </a:r>
            <a:r>
              <a:rPr spc="-145" dirty="0"/>
              <a:t> </a:t>
            </a:r>
            <a:r>
              <a:rPr dirty="0"/>
              <a:t>i</a:t>
            </a:r>
            <a:r>
              <a:rPr spc="495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195" dirty="0"/>
              <a:t>ö</a:t>
            </a:r>
            <a:r>
              <a:rPr spc="-14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80" dirty="0"/>
              <a:t>ü</a:t>
            </a:r>
            <a:r>
              <a:rPr spc="-155" dirty="0"/>
              <a:t> </a:t>
            </a:r>
            <a:r>
              <a:rPr spc="-295" dirty="0"/>
              <a:t>m</a:t>
            </a:r>
            <a:r>
              <a:rPr spc="-155" dirty="0"/>
              <a:t> </a:t>
            </a:r>
            <a:r>
              <a:rPr spc="-50" dirty="0"/>
              <a:t>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027919" y="5695590"/>
            <a:ext cx="1215390" cy="1162050"/>
          </a:xfrm>
          <a:prstGeom prst="rect">
            <a:avLst/>
          </a:prstGeom>
        </p:spPr>
      </p:pic>
      <p:sp>
        <p:nvSpPr>
          <p:cNvPr id="3" name="object 3" descr="$PPTXTitl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49250" rIns="0" bIns="0" rtlCol="0">
            <a:spAutoFit/>
          </a:bodyPr>
          <a:lstStyle/>
          <a:p>
            <a:pPr marL="156845">
              <a:lnSpc>
                <a:spcPct val="100000"/>
              </a:lnSpc>
              <a:spcBef>
                <a:spcPts val="100"/>
              </a:spcBef>
            </a:pPr>
            <a:r>
              <a:rPr spc="210" dirty="0"/>
              <a:t>sigaction()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915669" y="1776793"/>
            <a:ext cx="7656195" cy="3376929"/>
          </a:xfrm>
          <a:prstGeom prst="rect">
            <a:avLst/>
          </a:prstGeom>
        </p:spPr>
        <p:txBody>
          <a:bodyPr vert="horz" wrap="square" lIns="0" tIns="45085" rIns="0" bIns="0" rtlCol="0">
            <a:spAutoFit/>
          </a:bodyPr>
          <a:lstStyle/>
          <a:p>
            <a:pPr marL="240665" indent="-227965">
              <a:lnSpc>
                <a:spcPct val="100000"/>
              </a:lnSpc>
              <a:spcBef>
                <a:spcPts val="355"/>
              </a:spcBef>
              <a:buFont typeface="Arial"/>
              <a:buChar char="•"/>
              <a:tabLst>
                <a:tab pos="240665" algn="l"/>
              </a:tabLst>
            </a:pPr>
            <a:r>
              <a:rPr sz="2800" spc="200" dirty="0">
                <a:latin typeface="Trebuchet MS"/>
                <a:cs typeface="Trebuchet MS"/>
              </a:rPr>
              <a:t>Supercedes</a:t>
            </a:r>
            <a:r>
              <a:rPr sz="2800" spc="60" dirty="0">
                <a:latin typeface="Trebuchet MS"/>
                <a:cs typeface="Trebuchet MS"/>
              </a:rPr>
              <a:t> </a:t>
            </a:r>
            <a:r>
              <a:rPr sz="2800" spc="160" dirty="0">
                <a:latin typeface="Trebuchet MS"/>
                <a:cs typeface="Trebuchet MS"/>
              </a:rPr>
              <a:t>(more</a:t>
            </a:r>
            <a:r>
              <a:rPr sz="2800" spc="55" dirty="0">
                <a:latin typeface="Trebuchet MS"/>
                <a:cs typeface="Trebuchet MS"/>
              </a:rPr>
              <a:t> </a:t>
            </a:r>
            <a:r>
              <a:rPr sz="2800" spc="120" dirty="0">
                <a:latin typeface="Trebuchet MS"/>
                <a:cs typeface="Trebuchet MS"/>
              </a:rPr>
              <a:t>powerful</a:t>
            </a:r>
            <a:r>
              <a:rPr sz="2800" spc="70" dirty="0">
                <a:latin typeface="Trebuchet MS"/>
                <a:cs typeface="Trebuchet MS"/>
              </a:rPr>
              <a:t> </a:t>
            </a:r>
            <a:r>
              <a:rPr sz="2800" spc="145" dirty="0">
                <a:latin typeface="Trebuchet MS"/>
                <a:cs typeface="Trebuchet MS"/>
              </a:rPr>
              <a:t>than)</a:t>
            </a:r>
            <a:r>
              <a:rPr sz="2800" spc="70" dirty="0">
                <a:latin typeface="Trebuchet MS"/>
                <a:cs typeface="Trebuchet MS"/>
              </a:rPr>
              <a:t> </a:t>
            </a:r>
            <a:r>
              <a:rPr sz="2800" spc="135" dirty="0">
                <a:latin typeface="Trebuchet MS"/>
                <a:cs typeface="Trebuchet MS"/>
              </a:rPr>
              <a:t>signal()</a:t>
            </a:r>
            <a:endParaRPr sz="2800">
              <a:latin typeface="Trebuchet MS"/>
              <a:cs typeface="Trebuchet MS"/>
            </a:endParaRPr>
          </a:p>
          <a:p>
            <a:pPr marL="697230" lvl="1" indent="-227329">
              <a:lnSpc>
                <a:spcPct val="100000"/>
              </a:lnSpc>
              <a:spcBef>
                <a:spcPts val="220"/>
              </a:spcBef>
              <a:buFont typeface="Arial"/>
              <a:buChar char="•"/>
              <a:tabLst>
                <a:tab pos="697230" algn="l"/>
              </a:tabLst>
            </a:pPr>
            <a:r>
              <a:rPr sz="2400" spc="170" dirty="0">
                <a:latin typeface="Trebuchet MS"/>
                <a:cs typeface="Trebuchet MS"/>
              </a:rPr>
              <a:t>can</a:t>
            </a:r>
            <a:r>
              <a:rPr sz="2400" spc="60" dirty="0">
                <a:latin typeface="Trebuchet MS"/>
                <a:cs typeface="Trebuchet MS"/>
              </a:rPr>
              <a:t> </a:t>
            </a:r>
            <a:r>
              <a:rPr sz="2400" spc="160" dirty="0">
                <a:latin typeface="Trebuchet MS"/>
                <a:cs typeface="Trebuchet MS"/>
              </a:rPr>
              <a:t>be</a:t>
            </a:r>
            <a:r>
              <a:rPr sz="2400" spc="45" dirty="0">
                <a:latin typeface="Trebuchet MS"/>
                <a:cs typeface="Trebuchet MS"/>
              </a:rPr>
              <a:t> </a:t>
            </a:r>
            <a:r>
              <a:rPr sz="2400" spc="195" dirty="0">
                <a:latin typeface="Trebuchet MS"/>
                <a:cs typeface="Trebuchet MS"/>
              </a:rPr>
              <a:t>used</a:t>
            </a:r>
            <a:r>
              <a:rPr sz="2400" spc="55" dirty="0">
                <a:latin typeface="Trebuchet MS"/>
                <a:cs typeface="Trebuchet MS"/>
              </a:rPr>
              <a:t> </a:t>
            </a:r>
            <a:r>
              <a:rPr sz="2400" spc="75" dirty="0">
                <a:latin typeface="Trebuchet MS"/>
                <a:cs typeface="Trebuchet MS"/>
              </a:rPr>
              <a:t>to</a:t>
            </a:r>
            <a:r>
              <a:rPr sz="2400" spc="45" dirty="0">
                <a:latin typeface="Trebuchet MS"/>
                <a:cs typeface="Trebuchet MS"/>
              </a:rPr>
              <a:t> </a:t>
            </a:r>
            <a:r>
              <a:rPr sz="2400" spc="150" dirty="0">
                <a:latin typeface="Trebuchet MS"/>
                <a:cs typeface="Trebuchet MS"/>
              </a:rPr>
              <a:t>code</a:t>
            </a:r>
            <a:r>
              <a:rPr sz="2400" spc="45" dirty="0">
                <a:latin typeface="Trebuchet MS"/>
                <a:cs typeface="Trebuchet MS"/>
              </a:rPr>
              <a:t> </a:t>
            </a:r>
            <a:r>
              <a:rPr sz="2400" spc="200" dirty="0">
                <a:latin typeface="Trebuchet MS"/>
                <a:cs typeface="Trebuchet MS"/>
              </a:rPr>
              <a:t>a</a:t>
            </a:r>
            <a:r>
              <a:rPr sz="2400" spc="65" dirty="0">
                <a:latin typeface="Trebuchet MS"/>
                <a:cs typeface="Trebuchet MS"/>
              </a:rPr>
              <a:t> </a:t>
            </a:r>
            <a:r>
              <a:rPr sz="2400" spc="130" dirty="0">
                <a:latin typeface="Trebuchet MS"/>
                <a:cs typeface="Trebuchet MS"/>
              </a:rPr>
              <a:t>non-</a:t>
            </a:r>
            <a:r>
              <a:rPr sz="2400" spc="110" dirty="0">
                <a:latin typeface="Trebuchet MS"/>
                <a:cs typeface="Trebuchet MS"/>
              </a:rPr>
              <a:t>resetting</a:t>
            </a:r>
            <a:r>
              <a:rPr sz="2400" spc="50" dirty="0">
                <a:latin typeface="Trebuchet MS"/>
                <a:cs typeface="Trebuchet MS"/>
              </a:rPr>
              <a:t> </a:t>
            </a:r>
            <a:r>
              <a:rPr sz="2400" spc="110" dirty="0">
                <a:latin typeface="Trebuchet MS"/>
                <a:cs typeface="Trebuchet MS"/>
              </a:rPr>
              <a:t>signal()</a:t>
            </a:r>
            <a:endParaRPr sz="24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1460"/>
              </a:spcBef>
            </a:pPr>
            <a:endParaRPr sz="24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2800" spc="220" dirty="0">
                <a:latin typeface="Trebuchet MS"/>
                <a:cs typeface="Trebuchet MS"/>
              </a:rPr>
              <a:t>#include</a:t>
            </a:r>
            <a:r>
              <a:rPr sz="2800" spc="65" dirty="0">
                <a:latin typeface="Trebuchet MS"/>
                <a:cs typeface="Trebuchet MS"/>
              </a:rPr>
              <a:t> </a:t>
            </a:r>
            <a:r>
              <a:rPr sz="2800" spc="275" dirty="0">
                <a:latin typeface="Trebuchet MS"/>
                <a:cs typeface="Trebuchet MS"/>
              </a:rPr>
              <a:t>&lt;signal.h&gt;</a:t>
            </a:r>
            <a:endParaRPr sz="2800">
              <a:latin typeface="Trebuchet MS"/>
              <a:cs typeface="Trebuchet MS"/>
            </a:endParaRPr>
          </a:p>
          <a:p>
            <a:pPr marL="463550" marR="1901189">
              <a:lnSpc>
                <a:spcPct val="119600"/>
              </a:lnSpc>
            </a:pPr>
            <a:r>
              <a:rPr sz="2800" spc="65" dirty="0">
                <a:latin typeface="Trebuchet MS"/>
                <a:cs typeface="Trebuchet MS"/>
              </a:rPr>
              <a:t>int</a:t>
            </a:r>
            <a:r>
              <a:rPr sz="2800" spc="40" dirty="0">
                <a:latin typeface="Trebuchet MS"/>
                <a:cs typeface="Trebuchet MS"/>
              </a:rPr>
              <a:t> </a:t>
            </a:r>
            <a:r>
              <a:rPr sz="2800" b="1" spc="300" dirty="0">
                <a:latin typeface="Trebuchet MS"/>
                <a:cs typeface="Trebuchet MS"/>
              </a:rPr>
              <a:t>sigaction</a:t>
            </a:r>
            <a:r>
              <a:rPr sz="2800" b="1" spc="65" dirty="0">
                <a:latin typeface="Trebuchet MS"/>
                <a:cs typeface="Trebuchet MS"/>
              </a:rPr>
              <a:t> </a:t>
            </a:r>
            <a:r>
              <a:rPr sz="2800" spc="180" dirty="0">
                <a:latin typeface="Trebuchet MS"/>
                <a:cs typeface="Trebuchet MS"/>
              </a:rPr>
              <a:t>(</a:t>
            </a:r>
            <a:r>
              <a:rPr sz="2800" b="1" spc="180" dirty="0">
                <a:latin typeface="Trebuchet MS"/>
                <a:cs typeface="Trebuchet MS"/>
              </a:rPr>
              <a:t>int</a:t>
            </a:r>
            <a:r>
              <a:rPr sz="2800" b="1" spc="45" dirty="0">
                <a:latin typeface="Trebuchet MS"/>
                <a:cs typeface="Trebuchet MS"/>
              </a:rPr>
              <a:t> </a:t>
            </a:r>
            <a:r>
              <a:rPr sz="2800" spc="145" dirty="0">
                <a:latin typeface="Trebuchet MS"/>
                <a:cs typeface="Trebuchet MS"/>
              </a:rPr>
              <a:t>signo, </a:t>
            </a:r>
            <a:r>
              <a:rPr sz="2800" b="1" spc="310" dirty="0">
                <a:latin typeface="Trebuchet MS"/>
                <a:cs typeface="Trebuchet MS"/>
              </a:rPr>
              <a:t>const</a:t>
            </a:r>
            <a:r>
              <a:rPr sz="2800" b="1" spc="55" dirty="0">
                <a:latin typeface="Trebuchet MS"/>
                <a:cs typeface="Trebuchet MS"/>
              </a:rPr>
              <a:t> </a:t>
            </a:r>
            <a:r>
              <a:rPr sz="2800" b="1" spc="265" dirty="0">
                <a:latin typeface="Trebuchet MS"/>
                <a:cs typeface="Trebuchet MS"/>
              </a:rPr>
              <a:t>struct</a:t>
            </a:r>
            <a:r>
              <a:rPr sz="2800" b="1" spc="60" dirty="0">
                <a:latin typeface="Trebuchet MS"/>
                <a:cs typeface="Trebuchet MS"/>
              </a:rPr>
              <a:t> </a:t>
            </a:r>
            <a:r>
              <a:rPr sz="2800" b="1" spc="300" dirty="0">
                <a:latin typeface="Trebuchet MS"/>
                <a:cs typeface="Trebuchet MS"/>
              </a:rPr>
              <a:t>sigaction</a:t>
            </a:r>
            <a:r>
              <a:rPr sz="2800" b="1" spc="65" dirty="0">
                <a:latin typeface="Trebuchet MS"/>
                <a:cs typeface="Trebuchet MS"/>
              </a:rPr>
              <a:t> </a:t>
            </a:r>
            <a:r>
              <a:rPr sz="2800" spc="100" dirty="0">
                <a:latin typeface="Trebuchet MS"/>
                <a:cs typeface="Trebuchet MS"/>
              </a:rPr>
              <a:t>*act, </a:t>
            </a:r>
            <a:r>
              <a:rPr sz="2800" b="1" spc="265" dirty="0">
                <a:latin typeface="Trebuchet MS"/>
                <a:cs typeface="Trebuchet MS"/>
              </a:rPr>
              <a:t>struct</a:t>
            </a:r>
            <a:r>
              <a:rPr sz="2800" b="1" spc="50" dirty="0">
                <a:latin typeface="Trebuchet MS"/>
                <a:cs typeface="Trebuchet MS"/>
              </a:rPr>
              <a:t> </a:t>
            </a:r>
            <a:r>
              <a:rPr sz="2800" b="1" spc="300" dirty="0">
                <a:latin typeface="Trebuchet MS"/>
                <a:cs typeface="Trebuchet MS"/>
              </a:rPr>
              <a:t>sigaction</a:t>
            </a:r>
            <a:r>
              <a:rPr sz="2800" b="1" spc="60" dirty="0">
                <a:latin typeface="Trebuchet MS"/>
                <a:cs typeface="Trebuchet MS"/>
              </a:rPr>
              <a:t> </a:t>
            </a:r>
            <a:r>
              <a:rPr sz="2800" spc="155" dirty="0">
                <a:latin typeface="Trebuchet MS"/>
                <a:cs typeface="Trebuchet MS"/>
              </a:rPr>
              <a:t>*oldact</a:t>
            </a:r>
            <a:r>
              <a:rPr sz="2800" spc="50" dirty="0">
                <a:latin typeface="Trebuchet MS"/>
                <a:cs typeface="Trebuchet MS"/>
              </a:rPr>
              <a:t> </a:t>
            </a:r>
            <a:r>
              <a:rPr sz="2800" spc="10" dirty="0">
                <a:latin typeface="Trebuchet MS"/>
                <a:cs typeface="Trebuchet MS"/>
              </a:rPr>
              <a:t>)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12" name="object 5">
            <a:extLst>
              <a:ext uri="{FF2B5EF4-FFF2-40B4-BE49-F238E27FC236}">
                <a16:creationId xmlns:a16="http://schemas.microsoft.com/office/drawing/2014/main" id="{6E058D3E-8F3C-0544-A36F-6625413D12EB}"/>
              </a:ext>
            </a:extLst>
          </p:cNvPr>
          <p:cNvSpPr txBox="1">
            <a:spLocks noGrp="1"/>
          </p:cNvSpPr>
          <p:nvPr>
            <p:ph type="ftr" sz="quarter" idx="5"/>
          </p:nvPr>
        </p:nvSpPr>
        <p:spPr>
          <a:xfrm>
            <a:off x="1359153" y="6165739"/>
            <a:ext cx="7158990" cy="2755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880"/>
              </a:lnSpc>
              <a:tabLst>
                <a:tab pos="3225165" algn="l"/>
              </a:tabLst>
            </a:pPr>
            <a:r>
              <a:rPr spc="-105" dirty="0"/>
              <a:t>Y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25" dirty="0"/>
              <a:t>d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55" dirty="0"/>
              <a:t> </a:t>
            </a:r>
            <a:r>
              <a:rPr spc="90" dirty="0"/>
              <a:t>z</a:t>
            </a:r>
            <a:r>
              <a:rPr spc="25" dirty="0"/>
              <a:t>  </a:t>
            </a:r>
            <a:r>
              <a:rPr spc="-215" dirty="0"/>
              <a:t>T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45" dirty="0"/>
              <a:t> </a:t>
            </a:r>
            <a:r>
              <a:rPr spc="-125" dirty="0"/>
              <a:t>k</a:t>
            </a:r>
            <a:r>
              <a:rPr spc="-145" dirty="0"/>
              <a:t> </a:t>
            </a:r>
            <a:r>
              <a:rPr spc="-180" dirty="0"/>
              <a:t>n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dirty="0"/>
              <a:t>k</a:t>
            </a:r>
            <a:r>
              <a:rPr spc="25" dirty="0"/>
              <a:t>  </a:t>
            </a:r>
            <a:r>
              <a:rPr dirty="0"/>
              <a:t>Ü</a:t>
            </a:r>
            <a:r>
              <a:rPr spc="-135" dirty="0"/>
              <a:t> </a:t>
            </a:r>
            <a:r>
              <a:rPr spc="-180" dirty="0"/>
              <a:t>n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25" dirty="0"/>
              <a:t>v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70" dirty="0"/>
              <a:t>r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75" dirty="0"/>
              <a:t>t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50" dirty="0"/>
              <a:t>i</a:t>
            </a:r>
            <a:r>
              <a:rPr dirty="0"/>
              <a:t>	-</a:t>
            </a:r>
            <a:r>
              <a:rPr spc="340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95" dirty="0"/>
              <a:t>g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spc="-95" dirty="0"/>
              <a:t>y</a:t>
            </a:r>
            <a:r>
              <a:rPr spc="-14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dirty="0"/>
              <a:t>r</a:t>
            </a:r>
            <a:r>
              <a:rPr spc="480" dirty="0"/>
              <a:t> </a:t>
            </a:r>
            <a:r>
              <a:rPr spc="-105" dirty="0"/>
              <a:t>M</a:t>
            </a:r>
            <a:r>
              <a:rPr spc="-145" dirty="0"/>
              <a:t> </a:t>
            </a:r>
            <a:r>
              <a:rPr spc="-180" dirty="0"/>
              <a:t>ü</a:t>
            </a:r>
            <a:r>
              <a:rPr spc="-145" dirty="0"/>
              <a:t> </a:t>
            </a:r>
            <a:r>
              <a:rPr spc="-210" dirty="0"/>
              <a:t>h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80" dirty="0"/>
              <a:t>n</a:t>
            </a:r>
            <a:r>
              <a:rPr spc="-165" dirty="0"/>
              <a:t> </a:t>
            </a:r>
            <a:r>
              <a:rPr spc="-125" dirty="0"/>
              <a:t>d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95" dirty="0"/>
              <a:t>ğ</a:t>
            </a:r>
            <a:r>
              <a:rPr spc="-145" dirty="0"/>
              <a:t> </a:t>
            </a:r>
            <a:r>
              <a:rPr dirty="0"/>
              <a:t>i</a:t>
            </a:r>
            <a:r>
              <a:rPr spc="495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195" dirty="0"/>
              <a:t>ö</a:t>
            </a:r>
            <a:r>
              <a:rPr spc="-14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80" dirty="0"/>
              <a:t>ü</a:t>
            </a:r>
            <a:r>
              <a:rPr spc="-155" dirty="0"/>
              <a:t> </a:t>
            </a:r>
            <a:r>
              <a:rPr spc="-295" dirty="0"/>
              <a:t>m</a:t>
            </a:r>
            <a:r>
              <a:rPr spc="-155" dirty="0"/>
              <a:t> </a:t>
            </a:r>
            <a:r>
              <a:rPr spc="-50" dirty="0"/>
              <a:t>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027919" y="5695590"/>
            <a:ext cx="1215390" cy="1162050"/>
          </a:xfrm>
          <a:prstGeom prst="rect">
            <a:avLst/>
          </a:prstGeom>
        </p:spPr>
      </p:pic>
      <p:sp>
        <p:nvSpPr>
          <p:cNvPr id="3" name="object 3" descr="$PPTXTitl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49250" rIns="0" bIns="0" rtlCol="0">
            <a:spAutoFit/>
          </a:bodyPr>
          <a:lstStyle/>
          <a:p>
            <a:pPr marL="156845">
              <a:lnSpc>
                <a:spcPct val="100000"/>
              </a:lnSpc>
              <a:spcBef>
                <a:spcPts val="100"/>
              </a:spcBef>
            </a:pPr>
            <a:r>
              <a:rPr spc="250" dirty="0"/>
              <a:t>sigaction</a:t>
            </a:r>
            <a:r>
              <a:rPr spc="95" dirty="0"/>
              <a:t> </a:t>
            </a:r>
            <a:r>
              <a:rPr spc="204" dirty="0"/>
              <a:t>Structure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915669" y="1743349"/>
            <a:ext cx="8730615" cy="754380"/>
          </a:xfrm>
          <a:prstGeom prst="rect">
            <a:avLst/>
          </a:prstGeom>
        </p:spPr>
        <p:txBody>
          <a:bodyPr vert="horz" wrap="square" lIns="0" tIns="952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0"/>
              </a:spcBef>
              <a:tabLst>
                <a:tab pos="2334895" algn="l"/>
              </a:tabLst>
            </a:pPr>
            <a:r>
              <a:rPr sz="1850" b="1" spc="175" dirty="0">
                <a:latin typeface="Trebuchet MS"/>
                <a:cs typeface="Trebuchet MS"/>
              </a:rPr>
              <a:t>struct</a:t>
            </a:r>
            <a:r>
              <a:rPr sz="1850" b="1" spc="95" dirty="0">
                <a:latin typeface="Trebuchet MS"/>
                <a:cs typeface="Trebuchet MS"/>
              </a:rPr>
              <a:t> </a:t>
            </a:r>
            <a:r>
              <a:rPr sz="1850" b="1" spc="190" dirty="0">
                <a:latin typeface="Trebuchet MS"/>
                <a:cs typeface="Trebuchet MS"/>
              </a:rPr>
              <a:t>sigaction</a:t>
            </a:r>
            <a:r>
              <a:rPr sz="1850" b="1" dirty="0">
                <a:latin typeface="Trebuchet MS"/>
                <a:cs typeface="Trebuchet MS"/>
              </a:rPr>
              <a:t>	</a:t>
            </a:r>
            <a:r>
              <a:rPr sz="1850" b="1" spc="459" dirty="0">
                <a:latin typeface="Trebuchet MS"/>
                <a:cs typeface="Trebuchet MS"/>
              </a:rPr>
              <a:t>{</a:t>
            </a:r>
            <a:endParaRPr sz="1850">
              <a:latin typeface="Trebuchet MS"/>
              <a:cs typeface="Trebuchet MS"/>
            </a:endParaRPr>
          </a:p>
          <a:p>
            <a:pPr marL="311150">
              <a:lnSpc>
                <a:spcPct val="100000"/>
              </a:lnSpc>
              <a:spcBef>
                <a:spcPts val="650"/>
              </a:spcBef>
              <a:tabLst>
                <a:tab pos="3329304" algn="l"/>
                <a:tab pos="6435090" algn="l"/>
              </a:tabLst>
            </a:pPr>
            <a:r>
              <a:rPr sz="1850" spc="105" dirty="0">
                <a:latin typeface="Trebuchet MS"/>
                <a:cs typeface="Trebuchet MS"/>
              </a:rPr>
              <a:t>void</a:t>
            </a:r>
            <a:r>
              <a:rPr sz="1850" spc="75" dirty="0">
                <a:latin typeface="Trebuchet MS"/>
                <a:cs typeface="Trebuchet MS"/>
              </a:rPr>
              <a:t> </a:t>
            </a:r>
            <a:r>
              <a:rPr sz="1850" spc="95" dirty="0">
                <a:latin typeface="Trebuchet MS"/>
                <a:cs typeface="Trebuchet MS"/>
              </a:rPr>
              <a:t>(*sa_handler)(</a:t>
            </a:r>
            <a:r>
              <a:rPr sz="1850" spc="75" dirty="0">
                <a:latin typeface="Trebuchet MS"/>
                <a:cs typeface="Trebuchet MS"/>
              </a:rPr>
              <a:t> </a:t>
            </a:r>
            <a:r>
              <a:rPr sz="1850" dirty="0">
                <a:latin typeface="Trebuchet MS"/>
                <a:cs typeface="Trebuchet MS"/>
              </a:rPr>
              <a:t>int</a:t>
            </a:r>
            <a:r>
              <a:rPr sz="1850" spc="60" dirty="0">
                <a:latin typeface="Trebuchet MS"/>
                <a:cs typeface="Trebuchet MS"/>
              </a:rPr>
              <a:t> </a:t>
            </a:r>
            <a:r>
              <a:rPr sz="1850" spc="-25" dirty="0">
                <a:latin typeface="Trebuchet MS"/>
                <a:cs typeface="Trebuchet MS"/>
              </a:rPr>
              <a:t>);</a:t>
            </a:r>
            <a:r>
              <a:rPr sz="1850" dirty="0">
                <a:latin typeface="Trebuchet MS"/>
                <a:cs typeface="Trebuchet MS"/>
              </a:rPr>
              <a:t>	</a:t>
            </a:r>
            <a:r>
              <a:rPr sz="1850" b="1" spc="114" dirty="0">
                <a:latin typeface="Trebuchet MS"/>
                <a:cs typeface="Trebuchet MS"/>
              </a:rPr>
              <a:t>//action</a:t>
            </a:r>
            <a:r>
              <a:rPr sz="1850" b="1" spc="95" dirty="0">
                <a:latin typeface="Trebuchet MS"/>
                <a:cs typeface="Trebuchet MS"/>
              </a:rPr>
              <a:t> </a:t>
            </a:r>
            <a:r>
              <a:rPr sz="1850" b="1" spc="180" dirty="0">
                <a:latin typeface="Trebuchet MS"/>
                <a:cs typeface="Trebuchet MS"/>
              </a:rPr>
              <a:t>to</a:t>
            </a:r>
            <a:r>
              <a:rPr sz="1850" b="1" spc="95" dirty="0">
                <a:latin typeface="Trebuchet MS"/>
                <a:cs typeface="Trebuchet MS"/>
              </a:rPr>
              <a:t> </a:t>
            </a:r>
            <a:r>
              <a:rPr sz="1850" b="1" spc="215" dirty="0">
                <a:latin typeface="Trebuchet MS"/>
                <a:cs typeface="Trebuchet MS"/>
              </a:rPr>
              <a:t>be</a:t>
            </a:r>
            <a:r>
              <a:rPr sz="1850" b="1" spc="80" dirty="0">
                <a:latin typeface="Trebuchet MS"/>
                <a:cs typeface="Trebuchet MS"/>
              </a:rPr>
              <a:t> </a:t>
            </a:r>
            <a:r>
              <a:rPr sz="1850" b="1" spc="190" dirty="0">
                <a:latin typeface="Trebuchet MS"/>
                <a:cs typeface="Trebuchet MS"/>
              </a:rPr>
              <a:t>taken</a:t>
            </a:r>
            <a:r>
              <a:rPr sz="1850" b="1" spc="100" dirty="0">
                <a:latin typeface="Trebuchet MS"/>
                <a:cs typeface="Trebuchet MS"/>
              </a:rPr>
              <a:t> </a:t>
            </a:r>
            <a:r>
              <a:rPr sz="1850" b="1" spc="140" dirty="0">
                <a:latin typeface="Trebuchet MS"/>
                <a:cs typeface="Trebuchet MS"/>
              </a:rPr>
              <a:t>or</a:t>
            </a:r>
            <a:r>
              <a:rPr sz="1850" b="1" dirty="0">
                <a:latin typeface="Trebuchet MS"/>
                <a:cs typeface="Trebuchet MS"/>
              </a:rPr>
              <a:t>	</a:t>
            </a:r>
            <a:r>
              <a:rPr sz="1850" b="1" spc="175" dirty="0">
                <a:latin typeface="Trebuchet MS"/>
                <a:cs typeface="Trebuchet MS"/>
              </a:rPr>
              <a:t>SIG_IGN,</a:t>
            </a:r>
            <a:r>
              <a:rPr sz="1850" b="1" spc="95" dirty="0">
                <a:latin typeface="Trebuchet MS"/>
                <a:cs typeface="Trebuchet MS"/>
              </a:rPr>
              <a:t> </a:t>
            </a:r>
            <a:r>
              <a:rPr sz="1850" b="1" spc="175" dirty="0">
                <a:latin typeface="Trebuchet MS"/>
                <a:cs typeface="Trebuchet MS"/>
              </a:rPr>
              <a:t>SIG_DFL</a:t>
            </a:r>
            <a:endParaRPr sz="185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214119" y="2471060"/>
            <a:ext cx="2093595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29700"/>
              </a:lnSpc>
              <a:spcBef>
                <a:spcPts val="100"/>
              </a:spcBef>
            </a:pPr>
            <a:r>
              <a:rPr sz="1850" spc="80" dirty="0">
                <a:latin typeface="Trebuchet MS"/>
                <a:cs typeface="Trebuchet MS"/>
              </a:rPr>
              <a:t>sigset_t</a:t>
            </a:r>
            <a:r>
              <a:rPr sz="1850" spc="25" dirty="0">
                <a:latin typeface="Trebuchet MS"/>
                <a:cs typeface="Trebuchet MS"/>
              </a:rPr>
              <a:t> </a:t>
            </a:r>
            <a:r>
              <a:rPr sz="1850" spc="110" dirty="0">
                <a:latin typeface="Trebuchet MS"/>
                <a:cs typeface="Trebuchet MS"/>
              </a:rPr>
              <a:t>sa_mask; </a:t>
            </a:r>
            <a:r>
              <a:rPr sz="1850" dirty="0">
                <a:latin typeface="Trebuchet MS"/>
                <a:cs typeface="Trebuchet MS"/>
              </a:rPr>
              <a:t>int</a:t>
            </a:r>
            <a:r>
              <a:rPr sz="1850" spc="140" dirty="0">
                <a:latin typeface="Trebuchet MS"/>
                <a:cs typeface="Trebuchet MS"/>
              </a:rPr>
              <a:t> </a:t>
            </a:r>
            <a:r>
              <a:rPr sz="1850" spc="70" dirty="0">
                <a:latin typeface="Trebuchet MS"/>
                <a:cs typeface="Trebuchet MS"/>
              </a:rPr>
              <a:t>sa_flags;</a:t>
            </a:r>
            <a:endParaRPr sz="185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329429" y="2471060"/>
            <a:ext cx="4279265" cy="756920"/>
          </a:xfrm>
          <a:prstGeom prst="rect">
            <a:avLst/>
          </a:prstGeom>
        </p:spPr>
        <p:txBody>
          <a:bodyPr vert="horz" wrap="square" lIns="0" tIns="9652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60"/>
              </a:spcBef>
            </a:pPr>
            <a:r>
              <a:rPr sz="1850" b="1" spc="140" dirty="0">
                <a:latin typeface="Trebuchet MS"/>
                <a:cs typeface="Trebuchet MS"/>
              </a:rPr>
              <a:t>//additional</a:t>
            </a:r>
            <a:r>
              <a:rPr sz="1850" b="1" spc="95" dirty="0">
                <a:latin typeface="Trebuchet MS"/>
                <a:cs typeface="Trebuchet MS"/>
              </a:rPr>
              <a:t> </a:t>
            </a:r>
            <a:r>
              <a:rPr sz="1850" b="1" spc="220" dirty="0">
                <a:latin typeface="Trebuchet MS"/>
                <a:cs typeface="Trebuchet MS"/>
              </a:rPr>
              <a:t>signal</a:t>
            </a:r>
            <a:r>
              <a:rPr sz="1850" b="1" spc="100" dirty="0">
                <a:latin typeface="Trebuchet MS"/>
                <a:cs typeface="Trebuchet MS"/>
              </a:rPr>
              <a:t> </a:t>
            </a:r>
            <a:r>
              <a:rPr sz="1850" b="1" spc="175" dirty="0">
                <a:latin typeface="Trebuchet MS"/>
                <a:cs typeface="Trebuchet MS"/>
              </a:rPr>
              <a:t>to</a:t>
            </a:r>
            <a:r>
              <a:rPr sz="1850" b="1" spc="100" dirty="0">
                <a:latin typeface="Trebuchet MS"/>
                <a:cs typeface="Trebuchet MS"/>
              </a:rPr>
              <a:t> </a:t>
            </a:r>
            <a:r>
              <a:rPr sz="1850" b="1" spc="215" dirty="0">
                <a:latin typeface="Trebuchet MS"/>
                <a:cs typeface="Trebuchet MS"/>
              </a:rPr>
              <a:t>be</a:t>
            </a:r>
            <a:r>
              <a:rPr sz="1850" b="1" spc="100" dirty="0">
                <a:latin typeface="Trebuchet MS"/>
                <a:cs typeface="Trebuchet MS"/>
              </a:rPr>
              <a:t> </a:t>
            </a:r>
            <a:r>
              <a:rPr sz="1850" b="1" spc="165" dirty="0">
                <a:latin typeface="Trebuchet MS"/>
                <a:cs typeface="Trebuchet MS"/>
              </a:rPr>
              <a:t>blocked</a:t>
            </a:r>
            <a:endParaRPr sz="1850">
              <a:latin typeface="Trebuchet MS"/>
              <a:cs typeface="Trebuchet MS"/>
            </a:endParaRPr>
          </a:p>
          <a:p>
            <a:pPr marL="95250">
              <a:lnSpc>
                <a:spcPct val="100000"/>
              </a:lnSpc>
              <a:spcBef>
                <a:spcPts val="660"/>
              </a:spcBef>
            </a:pPr>
            <a:r>
              <a:rPr sz="1850" b="1" dirty="0">
                <a:latin typeface="Trebuchet MS"/>
                <a:cs typeface="Trebuchet MS"/>
              </a:rPr>
              <a:t>//</a:t>
            </a:r>
            <a:r>
              <a:rPr sz="1850" b="1" spc="60" dirty="0">
                <a:latin typeface="Trebuchet MS"/>
                <a:cs typeface="Trebuchet MS"/>
              </a:rPr>
              <a:t> </a:t>
            </a:r>
            <a:r>
              <a:rPr sz="1850" b="1" spc="180" dirty="0">
                <a:latin typeface="Trebuchet MS"/>
                <a:cs typeface="Trebuchet MS"/>
              </a:rPr>
              <a:t>modifies</a:t>
            </a:r>
            <a:r>
              <a:rPr sz="1850" b="1" spc="75" dirty="0">
                <a:latin typeface="Trebuchet MS"/>
                <a:cs typeface="Trebuchet MS"/>
              </a:rPr>
              <a:t> </a:t>
            </a:r>
            <a:r>
              <a:rPr sz="1850" b="1" spc="175" dirty="0">
                <a:latin typeface="Trebuchet MS"/>
                <a:cs typeface="Trebuchet MS"/>
              </a:rPr>
              <a:t>action</a:t>
            </a:r>
            <a:r>
              <a:rPr sz="1850" b="1" spc="70" dirty="0">
                <a:latin typeface="Trebuchet MS"/>
                <a:cs typeface="Trebuchet MS"/>
              </a:rPr>
              <a:t> </a:t>
            </a:r>
            <a:r>
              <a:rPr sz="1850" b="1" spc="165" dirty="0">
                <a:latin typeface="Trebuchet MS"/>
                <a:cs typeface="Trebuchet MS"/>
              </a:rPr>
              <a:t>of</a:t>
            </a:r>
            <a:r>
              <a:rPr sz="1850" b="1" spc="70" dirty="0">
                <a:latin typeface="Trebuchet MS"/>
                <a:cs typeface="Trebuchet MS"/>
              </a:rPr>
              <a:t> </a:t>
            </a:r>
            <a:r>
              <a:rPr sz="1850" b="1" spc="180" dirty="0">
                <a:latin typeface="Trebuchet MS"/>
                <a:cs typeface="Trebuchet MS"/>
              </a:rPr>
              <a:t>the</a:t>
            </a:r>
            <a:r>
              <a:rPr sz="1850" b="1" spc="65" dirty="0">
                <a:latin typeface="Trebuchet MS"/>
                <a:cs typeface="Trebuchet MS"/>
              </a:rPr>
              <a:t> </a:t>
            </a:r>
            <a:r>
              <a:rPr sz="1850" b="1" spc="210" dirty="0">
                <a:latin typeface="Trebuchet MS"/>
                <a:cs typeface="Trebuchet MS"/>
              </a:rPr>
              <a:t>signal</a:t>
            </a:r>
            <a:endParaRPr sz="1850">
              <a:latin typeface="Trebuchet MS"/>
              <a:cs typeface="Trebuchet M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915669" y="3202580"/>
            <a:ext cx="9780905" cy="2708910"/>
          </a:xfrm>
          <a:prstGeom prst="rect">
            <a:avLst/>
          </a:prstGeom>
        </p:spPr>
        <p:txBody>
          <a:bodyPr vert="horz" wrap="square" lIns="0" tIns="95250" rIns="0" bIns="0" rtlCol="0">
            <a:spAutoFit/>
          </a:bodyPr>
          <a:lstStyle/>
          <a:p>
            <a:pPr marL="311150">
              <a:lnSpc>
                <a:spcPct val="100000"/>
              </a:lnSpc>
              <a:spcBef>
                <a:spcPts val="750"/>
              </a:spcBef>
            </a:pPr>
            <a:r>
              <a:rPr sz="1850" spc="105" dirty="0">
                <a:latin typeface="Trebuchet MS"/>
                <a:cs typeface="Trebuchet MS"/>
              </a:rPr>
              <a:t>void</a:t>
            </a:r>
            <a:r>
              <a:rPr sz="1850" spc="45" dirty="0">
                <a:latin typeface="Trebuchet MS"/>
                <a:cs typeface="Trebuchet MS"/>
              </a:rPr>
              <a:t> </a:t>
            </a:r>
            <a:r>
              <a:rPr sz="1850" spc="95" dirty="0">
                <a:latin typeface="Trebuchet MS"/>
                <a:cs typeface="Trebuchet MS"/>
              </a:rPr>
              <a:t>(*sa_sigaction)(</a:t>
            </a:r>
            <a:r>
              <a:rPr sz="1850" spc="45" dirty="0">
                <a:latin typeface="Trebuchet MS"/>
                <a:cs typeface="Trebuchet MS"/>
              </a:rPr>
              <a:t> </a:t>
            </a:r>
            <a:r>
              <a:rPr sz="1850" dirty="0">
                <a:latin typeface="Trebuchet MS"/>
                <a:cs typeface="Trebuchet MS"/>
              </a:rPr>
              <a:t>int,</a:t>
            </a:r>
            <a:r>
              <a:rPr sz="1850" spc="40" dirty="0">
                <a:latin typeface="Trebuchet MS"/>
                <a:cs typeface="Trebuchet MS"/>
              </a:rPr>
              <a:t> </a:t>
            </a:r>
            <a:r>
              <a:rPr sz="1850" spc="60" dirty="0">
                <a:latin typeface="Trebuchet MS"/>
                <a:cs typeface="Trebuchet MS"/>
              </a:rPr>
              <a:t>siginfo_t</a:t>
            </a:r>
            <a:r>
              <a:rPr sz="1850" spc="50" dirty="0">
                <a:latin typeface="Trebuchet MS"/>
                <a:cs typeface="Trebuchet MS"/>
              </a:rPr>
              <a:t> </a:t>
            </a:r>
            <a:r>
              <a:rPr sz="1850" spc="75" dirty="0">
                <a:latin typeface="Trebuchet MS"/>
                <a:cs typeface="Trebuchet MS"/>
              </a:rPr>
              <a:t>*,</a:t>
            </a:r>
            <a:r>
              <a:rPr sz="1850" spc="50" dirty="0">
                <a:latin typeface="Trebuchet MS"/>
                <a:cs typeface="Trebuchet MS"/>
              </a:rPr>
              <a:t> </a:t>
            </a:r>
            <a:r>
              <a:rPr sz="1850" spc="105" dirty="0">
                <a:latin typeface="Trebuchet MS"/>
                <a:cs typeface="Trebuchet MS"/>
              </a:rPr>
              <a:t>void</a:t>
            </a:r>
            <a:r>
              <a:rPr sz="1850" spc="45" dirty="0">
                <a:latin typeface="Trebuchet MS"/>
                <a:cs typeface="Trebuchet MS"/>
              </a:rPr>
              <a:t> </a:t>
            </a:r>
            <a:r>
              <a:rPr sz="1850" spc="245" dirty="0">
                <a:latin typeface="Trebuchet MS"/>
                <a:cs typeface="Trebuchet MS"/>
              </a:rPr>
              <a:t>*</a:t>
            </a:r>
            <a:r>
              <a:rPr sz="1850" spc="55" dirty="0">
                <a:latin typeface="Trebuchet MS"/>
                <a:cs typeface="Trebuchet MS"/>
              </a:rPr>
              <a:t> </a:t>
            </a:r>
            <a:r>
              <a:rPr sz="1850" spc="-25" dirty="0">
                <a:latin typeface="Trebuchet MS"/>
                <a:cs typeface="Trebuchet MS"/>
              </a:rPr>
              <a:t>);</a:t>
            </a:r>
            <a:endParaRPr sz="185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650"/>
              </a:spcBef>
            </a:pPr>
            <a:r>
              <a:rPr sz="1850" b="1" spc="459" dirty="0">
                <a:latin typeface="Trebuchet MS"/>
                <a:cs typeface="Trebuchet MS"/>
              </a:rPr>
              <a:t>}</a:t>
            </a:r>
            <a:endParaRPr sz="185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1360"/>
              </a:spcBef>
            </a:pPr>
            <a:endParaRPr sz="185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</a:pPr>
            <a:r>
              <a:rPr sz="2250" b="1" spc="215" dirty="0">
                <a:latin typeface="Trebuchet MS"/>
                <a:cs typeface="Trebuchet MS"/>
              </a:rPr>
              <a:t>sa_flag</a:t>
            </a:r>
            <a:endParaRPr sz="225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650"/>
              </a:spcBef>
            </a:pPr>
            <a:r>
              <a:rPr sz="2250" spc="175" dirty="0">
                <a:latin typeface="Trebuchet MS"/>
                <a:cs typeface="Trebuchet MS"/>
              </a:rPr>
              <a:t>SIG_DFL</a:t>
            </a:r>
            <a:r>
              <a:rPr sz="2250" spc="65" dirty="0">
                <a:latin typeface="Trebuchet MS"/>
                <a:cs typeface="Trebuchet MS"/>
              </a:rPr>
              <a:t> </a:t>
            </a:r>
            <a:r>
              <a:rPr sz="2250" spc="130" dirty="0">
                <a:latin typeface="Trebuchet MS"/>
                <a:cs typeface="Trebuchet MS"/>
              </a:rPr>
              <a:t>reset</a:t>
            </a:r>
            <a:r>
              <a:rPr sz="2250" spc="60" dirty="0">
                <a:latin typeface="Trebuchet MS"/>
                <a:cs typeface="Trebuchet MS"/>
              </a:rPr>
              <a:t> </a:t>
            </a:r>
            <a:r>
              <a:rPr sz="2250" spc="140" dirty="0">
                <a:latin typeface="Trebuchet MS"/>
                <a:cs typeface="Trebuchet MS"/>
              </a:rPr>
              <a:t>handler</a:t>
            </a:r>
            <a:r>
              <a:rPr sz="2250" spc="75" dirty="0">
                <a:latin typeface="Trebuchet MS"/>
                <a:cs typeface="Trebuchet MS"/>
              </a:rPr>
              <a:t> </a:t>
            </a:r>
            <a:r>
              <a:rPr sz="2250" spc="90" dirty="0">
                <a:latin typeface="Trebuchet MS"/>
                <a:cs typeface="Trebuchet MS"/>
              </a:rPr>
              <a:t>to</a:t>
            </a:r>
            <a:r>
              <a:rPr sz="2250" spc="70" dirty="0">
                <a:latin typeface="Trebuchet MS"/>
                <a:cs typeface="Trebuchet MS"/>
              </a:rPr>
              <a:t> </a:t>
            </a:r>
            <a:r>
              <a:rPr sz="2250" spc="100" dirty="0">
                <a:latin typeface="Trebuchet MS"/>
                <a:cs typeface="Trebuchet MS"/>
              </a:rPr>
              <a:t>default</a:t>
            </a:r>
            <a:r>
              <a:rPr sz="2250" spc="65" dirty="0">
                <a:latin typeface="Trebuchet MS"/>
                <a:cs typeface="Trebuchet MS"/>
              </a:rPr>
              <a:t> </a:t>
            </a:r>
            <a:r>
              <a:rPr sz="2250" spc="195" dirty="0">
                <a:latin typeface="Trebuchet MS"/>
                <a:cs typeface="Trebuchet MS"/>
              </a:rPr>
              <a:t>upon</a:t>
            </a:r>
            <a:r>
              <a:rPr sz="2250" spc="60" dirty="0">
                <a:latin typeface="Trebuchet MS"/>
                <a:cs typeface="Trebuchet MS"/>
              </a:rPr>
              <a:t> </a:t>
            </a:r>
            <a:r>
              <a:rPr sz="2250" spc="95" dirty="0">
                <a:latin typeface="Trebuchet MS"/>
                <a:cs typeface="Trebuchet MS"/>
              </a:rPr>
              <a:t>return</a:t>
            </a:r>
            <a:endParaRPr sz="2250">
              <a:latin typeface="Trebuchet MS"/>
              <a:cs typeface="Trebuchet MS"/>
            </a:endParaRPr>
          </a:p>
          <a:p>
            <a:pPr marL="12700" marR="5080">
              <a:lnSpc>
                <a:spcPts val="2470"/>
              </a:lnSpc>
              <a:spcBef>
                <a:spcPts val="925"/>
              </a:spcBef>
            </a:pPr>
            <a:r>
              <a:rPr sz="2250" spc="195" dirty="0">
                <a:latin typeface="Trebuchet MS"/>
                <a:cs typeface="Trebuchet MS"/>
              </a:rPr>
              <a:t>SA_SIGINFO</a:t>
            </a:r>
            <a:r>
              <a:rPr sz="2250" spc="55" dirty="0">
                <a:latin typeface="Trebuchet MS"/>
                <a:cs typeface="Trebuchet MS"/>
              </a:rPr>
              <a:t> </a:t>
            </a:r>
            <a:r>
              <a:rPr sz="2250" spc="170" dirty="0">
                <a:latin typeface="Trebuchet MS"/>
                <a:cs typeface="Trebuchet MS"/>
              </a:rPr>
              <a:t>denotes</a:t>
            </a:r>
            <a:r>
              <a:rPr sz="2250" spc="110" dirty="0">
                <a:latin typeface="Trebuchet MS"/>
                <a:cs typeface="Trebuchet MS"/>
              </a:rPr>
              <a:t> </a:t>
            </a:r>
            <a:r>
              <a:rPr sz="2250" b="1" spc="235" dirty="0">
                <a:solidFill>
                  <a:srgbClr val="FF0000"/>
                </a:solidFill>
                <a:latin typeface="Trebuchet MS"/>
                <a:cs typeface="Trebuchet MS"/>
              </a:rPr>
              <a:t>extra</a:t>
            </a:r>
            <a:r>
              <a:rPr sz="2250" b="1" spc="130" dirty="0">
                <a:solidFill>
                  <a:srgbClr val="FF0000"/>
                </a:solidFill>
                <a:latin typeface="Trebuchet MS"/>
                <a:cs typeface="Trebuchet MS"/>
              </a:rPr>
              <a:t> </a:t>
            </a:r>
            <a:r>
              <a:rPr sz="2250" b="1" spc="240" dirty="0">
                <a:solidFill>
                  <a:srgbClr val="FF0000"/>
                </a:solidFill>
                <a:latin typeface="Trebuchet MS"/>
                <a:cs typeface="Trebuchet MS"/>
              </a:rPr>
              <a:t>information</a:t>
            </a:r>
            <a:r>
              <a:rPr sz="2250" b="1" spc="80" dirty="0">
                <a:solidFill>
                  <a:srgbClr val="FF0000"/>
                </a:solidFill>
                <a:latin typeface="Trebuchet MS"/>
                <a:cs typeface="Trebuchet MS"/>
              </a:rPr>
              <a:t> </a:t>
            </a:r>
            <a:r>
              <a:rPr sz="2250" spc="130" dirty="0">
                <a:latin typeface="Trebuchet MS"/>
                <a:cs typeface="Trebuchet MS"/>
              </a:rPr>
              <a:t>is</a:t>
            </a:r>
            <a:r>
              <a:rPr sz="2250" spc="65" dirty="0">
                <a:latin typeface="Trebuchet MS"/>
                <a:cs typeface="Trebuchet MS"/>
              </a:rPr>
              <a:t> </a:t>
            </a:r>
            <a:r>
              <a:rPr sz="2250" spc="220" dirty="0">
                <a:latin typeface="Trebuchet MS"/>
                <a:cs typeface="Trebuchet MS"/>
              </a:rPr>
              <a:t>passed</a:t>
            </a:r>
            <a:r>
              <a:rPr sz="2250" spc="60" dirty="0">
                <a:latin typeface="Trebuchet MS"/>
                <a:cs typeface="Trebuchet MS"/>
              </a:rPr>
              <a:t> </a:t>
            </a:r>
            <a:r>
              <a:rPr sz="2250" spc="95" dirty="0">
                <a:latin typeface="Trebuchet MS"/>
                <a:cs typeface="Trebuchet MS"/>
              </a:rPr>
              <a:t>to</a:t>
            </a:r>
            <a:r>
              <a:rPr sz="2250" spc="55" dirty="0">
                <a:latin typeface="Trebuchet MS"/>
                <a:cs typeface="Trebuchet MS"/>
              </a:rPr>
              <a:t> </a:t>
            </a:r>
            <a:r>
              <a:rPr sz="2250" spc="145" dirty="0">
                <a:latin typeface="Trebuchet MS"/>
                <a:cs typeface="Trebuchet MS"/>
              </a:rPr>
              <a:t>handler</a:t>
            </a:r>
            <a:r>
              <a:rPr sz="2250" spc="70" dirty="0">
                <a:latin typeface="Trebuchet MS"/>
                <a:cs typeface="Trebuchet MS"/>
              </a:rPr>
              <a:t> </a:t>
            </a:r>
            <a:r>
              <a:rPr sz="2250" spc="-10" dirty="0">
                <a:latin typeface="Trebuchet MS"/>
                <a:cs typeface="Trebuchet MS"/>
              </a:rPr>
              <a:t>(.i.e. </a:t>
            </a:r>
            <a:r>
              <a:rPr sz="2250" spc="130" dirty="0">
                <a:latin typeface="Trebuchet MS"/>
                <a:cs typeface="Trebuchet MS"/>
              </a:rPr>
              <a:t>specifies</a:t>
            </a:r>
            <a:r>
              <a:rPr sz="2250" spc="65" dirty="0">
                <a:latin typeface="Trebuchet MS"/>
                <a:cs typeface="Trebuchet MS"/>
              </a:rPr>
              <a:t> </a:t>
            </a:r>
            <a:r>
              <a:rPr sz="2250" spc="125" dirty="0">
                <a:latin typeface="Trebuchet MS"/>
                <a:cs typeface="Trebuchet MS"/>
              </a:rPr>
              <a:t>the</a:t>
            </a:r>
            <a:r>
              <a:rPr sz="2250" spc="75" dirty="0">
                <a:latin typeface="Trebuchet MS"/>
                <a:cs typeface="Trebuchet MS"/>
              </a:rPr>
              <a:t> </a:t>
            </a:r>
            <a:r>
              <a:rPr sz="2250" spc="215" dirty="0">
                <a:latin typeface="Trebuchet MS"/>
                <a:cs typeface="Trebuchet MS"/>
              </a:rPr>
              <a:t>use</a:t>
            </a:r>
            <a:r>
              <a:rPr sz="2250" spc="75" dirty="0">
                <a:latin typeface="Trebuchet MS"/>
                <a:cs typeface="Trebuchet MS"/>
              </a:rPr>
              <a:t> </a:t>
            </a:r>
            <a:r>
              <a:rPr sz="2250" spc="70" dirty="0">
                <a:latin typeface="Trebuchet MS"/>
                <a:cs typeface="Trebuchet MS"/>
              </a:rPr>
              <a:t>of</a:t>
            </a:r>
            <a:r>
              <a:rPr sz="2250" spc="60" dirty="0">
                <a:latin typeface="Trebuchet MS"/>
                <a:cs typeface="Trebuchet MS"/>
              </a:rPr>
              <a:t> </a:t>
            </a:r>
            <a:r>
              <a:rPr sz="2250" spc="125" dirty="0">
                <a:latin typeface="Trebuchet MS"/>
                <a:cs typeface="Trebuchet MS"/>
              </a:rPr>
              <a:t>the</a:t>
            </a:r>
            <a:r>
              <a:rPr sz="2250" spc="75" dirty="0">
                <a:latin typeface="Trebuchet MS"/>
                <a:cs typeface="Trebuchet MS"/>
              </a:rPr>
              <a:t> </a:t>
            </a:r>
            <a:r>
              <a:rPr sz="2250" spc="145" dirty="0">
                <a:latin typeface="Trebuchet MS"/>
                <a:cs typeface="Trebuchet MS"/>
              </a:rPr>
              <a:t>“second”</a:t>
            </a:r>
            <a:r>
              <a:rPr sz="2250" spc="70" dirty="0">
                <a:latin typeface="Trebuchet MS"/>
                <a:cs typeface="Trebuchet MS"/>
              </a:rPr>
              <a:t> </a:t>
            </a:r>
            <a:r>
              <a:rPr sz="2250" spc="140" dirty="0">
                <a:latin typeface="Trebuchet MS"/>
                <a:cs typeface="Trebuchet MS"/>
              </a:rPr>
              <a:t>handler</a:t>
            </a:r>
            <a:r>
              <a:rPr sz="2250" spc="75" dirty="0">
                <a:latin typeface="Trebuchet MS"/>
                <a:cs typeface="Trebuchet MS"/>
              </a:rPr>
              <a:t> </a:t>
            </a:r>
            <a:r>
              <a:rPr sz="2250" spc="100" dirty="0">
                <a:latin typeface="Trebuchet MS"/>
                <a:cs typeface="Trebuchet MS"/>
              </a:rPr>
              <a:t>in</a:t>
            </a:r>
            <a:r>
              <a:rPr sz="2250" spc="70" dirty="0">
                <a:latin typeface="Trebuchet MS"/>
                <a:cs typeface="Trebuchet MS"/>
              </a:rPr>
              <a:t> </a:t>
            </a:r>
            <a:r>
              <a:rPr sz="2250" spc="120" dirty="0">
                <a:latin typeface="Trebuchet MS"/>
                <a:cs typeface="Trebuchet MS"/>
              </a:rPr>
              <a:t>the</a:t>
            </a:r>
            <a:r>
              <a:rPr sz="2250" spc="75" dirty="0">
                <a:latin typeface="Trebuchet MS"/>
                <a:cs typeface="Trebuchet MS"/>
              </a:rPr>
              <a:t> </a:t>
            </a:r>
            <a:r>
              <a:rPr sz="2250" spc="85" dirty="0">
                <a:latin typeface="Trebuchet MS"/>
                <a:cs typeface="Trebuchet MS"/>
              </a:rPr>
              <a:t>structure.</a:t>
            </a:r>
            <a:endParaRPr sz="2250">
              <a:latin typeface="Trebuchet MS"/>
              <a:cs typeface="Trebuchet MS"/>
            </a:endParaRPr>
          </a:p>
        </p:txBody>
      </p:sp>
      <p:sp>
        <p:nvSpPr>
          <p:cNvPr id="15" name="object 5">
            <a:extLst>
              <a:ext uri="{FF2B5EF4-FFF2-40B4-BE49-F238E27FC236}">
                <a16:creationId xmlns:a16="http://schemas.microsoft.com/office/drawing/2014/main" id="{99D47EDA-0DEA-DE11-19B0-963976773885}"/>
              </a:ext>
            </a:extLst>
          </p:cNvPr>
          <p:cNvSpPr txBox="1">
            <a:spLocks noGrp="1"/>
          </p:cNvSpPr>
          <p:nvPr>
            <p:ph type="ftr" sz="quarter" idx="5"/>
          </p:nvPr>
        </p:nvSpPr>
        <p:spPr>
          <a:xfrm>
            <a:off x="1359153" y="6165739"/>
            <a:ext cx="7158990" cy="2755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880"/>
              </a:lnSpc>
              <a:tabLst>
                <a:tab pos="3225165" algn="l"/>
              </a:tabLst>
            </a:pPr>
            <a:r>
              <a:rPr spc="-105" dirty="0"/>
              <a:t>Y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25" dirty="0"/>
              <a:t>d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55" dirty="0"/>
              <a:t> </a:t>
            </a:r>
            <a:r>
              <a:rPr spc="90" dirty="0"/>
              <a:t>z</a:t>
            </a:r>
            <a:r>
              <a:rPr spc="25" dirty="0"/>
              <a:t>  </a:t>
            </a:r>
            <a:r>
              <a:rPr spc="-215" dirty="0"/>
              <a:t>T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45" dirty="0"/>
              <a:t> </a:t>
            </a:r>
            <a:r>
              <a:rPr spc="-125" dirty="0"/>
              <a:t>k</a:t>
            </a:r>
            <a:r>
              <a:rPr spc="-145" dirty="0"/>
              <a:t> </a:t>
            </a:r>
            <a:r>
              <a:rPr spc="-180" dirty="0"/>
              <a:t>n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dirty="0"/>
              <a:t>k</a:t>
            </a:r>
            <a:r>
              <a:rPr spc="25" dirty="0"/>
              <a:t>  </a:t>
            </a:r>
            <a:r>
              <a:rPr dirty="0"/>
              <a:t>Ü</a:t>
            </a:r>
            <a:r>
              <a:rPr spc="-135" dirty="0"/>
              <a:t> </a:t>
            </a:r>
            <a:r>
              <a:rPr spc="-180" dirty="0"/>
              <a:t>n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25" dirty="0"/>
              <a:t>v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70" dirty="0"/>
              <a:t>r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75" dirty="0"/>
              <a:t>t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50" dirty="0"/>
              <a:t>i</a:t>
            </a:r>
            <a:r>
              <a:rPr dirty="0"/>
              <a:t>	-</a:t>
            </a:r>
            <a:r>
              <a:rPr spc="340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95" dirty="0"/>
              <a:t>g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spc="-95" dirty="0"/>
              <a:t>y</a:t>
            </a:r>
            <a:r>
              <a:rPr spc="-14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dirty="0"/>
              <a:t>r</a:t>
            </a:r>
            <a:r>
              <a:rPr spc="480" dirty="0"/>
              <a:t> </a:t>
            </a:r>
            <a:r>
              <a:rPr spc="-105" dirty="0"/>
              <a:t>M</a:t>
            </a:r>
            <a:r>
              <a:rPr spc="-145" dirty="0"/>
              <a:t> </a:t>
            </a:r>
            <a:r>
              <a:rPr spc="-180" dirty="0"/>
              <a:t>ü</a:t>
            </a:r>
            <a:r>
              <a:rPr spc="-145" dirty="0"/>
              <a:t> </a:t>
            </a:r>
            <a:r>
              <a:rPr spc="-210" dirty="0"/>
              <a:t>h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80" dirty="0"/>
              <a:t>n</a:t>
            </a:r>
            <a:r>
              <a:rPr spc="-165" dirty="0"/>
              <a:t> </a:t>
            </a:r>
            <a:r>
              <a:rPr spc="-125" dirty="0"/>
              <a:t>d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95" dirty="0"/>
              <a:t>ğ</a:t>
            </a:r>
            <a:r>
              <a:rPr spc="-145" dirty="0"/>
              <a:t> </a:t>
            </a:r>
            <a:r>
              <a:rPr dirty="0"/>
              <a:t>i</a:t>
            </a:r>
            <a:r>
              <a:rPr spc="495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195" dirty="0"/>
              <a:t>ö</a:t>
            </a:r>
            <a:r>
              <a:rPr spc="-14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80" dirty="0"/>
              <a:t>ü</a:t>
            </a:r>
            <a:r>
              <a:rPr spc="-155" dirty="0"/>
              <a:t> </a:t>
            </a:r>
            <a:r>
              <a:rPr spc="-295" dirty="0"/>
              <a:t>m</a:t>
            </a:r>
            <a:r>
              <a:rPr spc="-155" dirty="0"/>
              <a:t> </a:t>
            </a:r>
            <a:r>
              <a:rPr spc="-50" dirty="0"/>
              <a:t>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028428" y="5693979"/>
            <a:ext cx="1216152" cy="1164018"/>
          </a:xfrm>
          <a:prstGeom prst="rect">
            <a:avLst/>
          </a:prstGeom>
        </p:spPr>
      </p:pic>
      <p:sp>
        <p:nvSpPr>
          <p:cNvPr id="3" name="object 3" descr="$PPTXTitl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15087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/>
              <a:t>What</a:t>
            </a:r>
            <a:r>
              <a:rPr spc="-30" dirty="0"/>
              <a:t> </a:t>
            </a:r>
            <a:r>
              <a:rPr dirty="0"/>
              <a:t>is</a:t>
            </a:r>
            <a:r>
              <a:rPr spc="-30" dirty="0"/>
              <a:t> </a:t>
            </a:r>
            <a:r>
              <a:rPr spc="-25" dirty="0"/>
              <a:t>IPC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880"/>
              </a:lnSpc>
              <a:tabLst>
                <a:tab pos="3225165" algn="l"/>
              </a:tabLst>
            </a:pPr>
            <a:r>
              <a:rPr spc="-105" dirty="0"/>
              <a:t>Y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25" dirty="0"/>
              <a:t>d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55" dirty="0"/>
              <a:t> </a:t>
            </a:r>
            <a:r>
              <a:rPr spc="90" dirty="0"/>
              <a:t>z</a:t>
            </a:r>
            <a:r>
              <a:rPr spc="25" dirty="0"/>
              <a:t>  </a:t>
            </a:r>
            <a:r>
              <a:rPr spc="-215" dirty="0"/>
              <a:t>T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45" dirty="0"/>
              <a:t> </a:t>
            </a:r>
            <a:r>
              <a:rPr spc="-125" dirty="0"/>
              <a:t>k</a:t>
            </a:r>
            <a:r>
              <a:rPr spc="-145" dirty="0"/>
              <a:t> </a:t>
            </a:r>
            <a:r>
              <a:rPr spc="-180" dirty="0"/>
              <a:t>n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dirty="0"/>
              <a:t>k</a:t>
            </a:r>
            <a:r>
              <a:rPr spc="25" dirty="0"/>
              <a:t>  </a:t>
            </a:r>
            <a:r>
              <a:rPr dirty="0"/>
              <a:t>Ü</a:t>
            </a:r>
            <a:r>
              <a:rPr spc="-135" dirty="0"/>
              <a:t> </a:t>
            </a:r>
            <a:r>
              <a:rPr spc="-180" dirty="0"/>
              <a:t>n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25" dirty="0"/>
              <a:t>v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70" dirty="0"/>
              <a:t>r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75" dirty="0"/>
              <a:t>t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50" dirty="0"/>
              <a:t>i</a:t>
            </a:r>
            <a:r>
              <a:rPr dirty="0"/>
              <a:t>	-</a:t>
            </a:r>
            <a:r>
              <a:rPr spc="340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95" dirty="0"/>
              <a:t>g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spc="-95" dirty="0"/>
              <a:t>y</a:t>
            </a:r>
            <a:r>
              <a:rPr spc="-14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dirty="0"/>
              <a:t>r</a:t>
            </a:r>
            <a:r>
              <a:rPr spc="480" dirty="0"/>
              <a:t> </a:t>
            </a:r>
            <a:r>
              <a:rPr spc="-105" dirty="0"/>
              <a:t>M</a:t>
            </a:r>
            <a:r>
              <a:rPr spc="-145" dirty="0"/>
              <a:t> </a:t>
            </a:r>
            <a:r>
              <a:rPr spc="-180" dirty="0"/>
              <a:t>ü</a:t>
            </a:r>
            <a:r>
              <a:rPr spc="-145" dirty="0"/>
              <a:t> </a:t>
            </a:r>
            <a:r>
              <a:rPr spc="-210" dirty="0"/>
              <a:t>h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80" dirty="0"/>
              <a:t>n</a:t>
            </a:r>
            <a:r>
              <a:rPr spc="-165" dirty="0"/>
              <a:t> </a:t>
            </a:r>
            <a:r>
              <a:rPr spc="-125" dirty="0"/>
              <a:t>d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95" dirty="0"/>
              <a:t>ğ</a:t>
            </a:r>
            <a:r>
              <a:rPr spc="-145" dirty="0"/>
              <a:t> </a:t>
            </a:r>
            <a:r>
              <a:rPr dirty="0"/>
              <a:t>i</a:t>
            </a:r>
            <a:r>
              <a:rPr spc="495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195" dirty="0"/>
              <a:t>ö</a:t>
            </a:r>
            <a:r>
              <a:rPr spc="-14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80" dirty="0"/>
              <a:t>ü</a:t>
            </a:r>
            <a:r>
              <a:rPr spc="-155" dirty="0"/>
              <a:t> </a:t>
            </a:r>
            <a:r>
              <a:rPr spc="-295" dirty="0"/>
              <a:t>m</a:t>
            </a:r>
            <a:r>
              <a:rPr spc="-155" dirty="0"/>
              <a:t> </a:t>
            </a:r>
            <a:r>
              <a:rPr spc="-50" dirty="0"/>
              <a:t>ü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916939" y="1793493"/>
            <a:ext cx="10246995" cy="2284730"/>
          </a:xfrm>
          <a:prstGeom prst="rect">
            <a:avLst/>
          </a:prstGeom>
        </p:spPr>
        <p:txBody>
          <a:bodyPr vert="horz" wrap="square" lIns="0" tIns="59690" rIns="0" bIns="0" rtlCol="0">
            <a:spAutoFit/>
          </a:bodyPr>
          <a:lstStyle/>
          <a:p>
            <a:pPr marL="241300" marR="197485" indent="-228600">
              <a:lnSpc>
                <a:spcPts val="3030"/>
              </a:lnSpc>
              <a:spcBef>
                <a:spcPts val="470"/>
              </a:spcBef>
              <a:buChar char="•"/>
              <a:tabLst>
                <a:tab pos="241300" algn="l"/>
                <a:tab pos="321945" algn="l"/>
              </a:tabLst>
            </a:pPr>
            <a:r>
              <a:rPr sz="2800" dirty="0">
                <a:latin typeface="Arial"/>
                <a:cs typeface="Arial"/>
              </a:rPr>
              <a:t>	</a:t>
            </a:r>
            <a:r>
              <a:rPr sz="2800" b="1" spc="-30" dirty="0">
                <a:latin typeface="Calibri"/>
                <a:cs typeface="Calibri"/>
              </a:rPr>
              <a:t>Inter-</a:t>
            </a:r>
            <a:r>
              <a:rPr sz="2800" b="1" dirty="0">
                <a:latin typeface="Calibri"/>
                <a:cs typeface="Calibri"/>
              </a:rPr>
              <a:t>process</a:t>
            </a:r>
            <a:r>
              <a:rPr sz="2800" b="1" spc="-30" dirty="0">
                <a:latin typeface="Calibri"/>
                <a:cs typeface="Calibri"/>
              </a:rPr>
              <a:t> </a:t>
            </a:r>
            <a:r>
              <a:rPr sz="2800" b="1" spc="-10" dirty="0">
                <a:latin typeface="Calibri"/>
                <a:cs typeface="Calibri"/>
              </a:rPr>
              <a:t>communication</a:t>
            </a:r>
            <a:r>
              <a:rPr sz="2800" b="1" spc="-55" dirty="0">
                <a:latin typeface="Calibri"/>
                <a:cs typeface="Calibri"/>
              </a:rPr>
              <a:t> </a:t>
            </a:r>
            <a:r>
              <a:rPr sz="2800" b="1" dirty="0">
                <a:latin typeface="Calibri"/>
                <a:cs typeface="Calibri"/>
              </a:rPr>
              <a:t>(IPC)</a:t>
            </a:r>
            <a:r>
              <a:rPr sz="2800" b="1" spc="-2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is</a:t>
            </a:r>
            <a:r>
              <a:rPr sz="2800" spc="-6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a</a:t>
            </a:r>
            <a:r>
              <a:rPr sz="2800" spc="-5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set</a:t>
            </a:r>
            <a:r>
              <a:rPr sz="2800" spc="-5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of</a:t>
            </a:r>
            <a:r>
              <a:rPr sz="2800" spc="-6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methods</a:t>
            </a:r>
            <a:r>
              <a:rPr sz="2800" spc="-3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for</a:t>
            </a:r>
            <a:r>
              <a:rPr sz="2800" spc="-65" dirty="0">
                <a:latin typeface="Calibri"/>
                <a:cs typeface="Calibri"/>
              </a:rPr>
              <a:t> </a:t>
            </a:r>
            <a:r>
              <a:rPr sz="2800" spc="-25" dirty="0">
                <a:latin typeface="Calibri"/>
                <a:cs typeface="Calibri"/>
              </a:rPr>
              <a:t>the </a:t>
            </a:r>
            <a:r>
              <a:rPr sz="2800" spc="-10" dirty="0">
                <a:latin typeface="Calibri"/>
                <a:cs typeface="Calibri"/>
              </a:rPr>
              <a:t>exchange</a:t>
            </a:r>
            <a:r>
              <a:rPr sz="2800" spc="-6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of</a:t>
            </a:r>
            <a:r>
              <a:rPr sz="2800" spc="-6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data</a:t>
            </a:r>
            <a:r>
              <a:rPr sz="2800" spc="-5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among</a:t>
            </a:r>
            <a:r>
              <a:rPr sz="2800" spc="-5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multiple</a:t>
            </a:r>
            <a:r>
              <a:rPr sz="2800" spc="-4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threads</a:t>
            </a:r>
            <a:r>
              <a:rPr sz="2800" spc="-4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in</a:t>
            </a:r>
            <a:r>
              <a:rPr sz="2800" spc="-6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one</a:t>
            </a:r>
            <a:r>
              <a:rPr sz="2800" spc="-4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or</a:t>
            </a:r>
            <a:r>
              <a:rPr sz="2800" spc="-6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more</a:t>
            </a:r>
            <a:r>
              <a:rPr sz="2800" spc="-60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processes.</a:t>
            </a:r>
            <a:endParaRPr sz="2800">
              <a:latin typeface="Calibri"/>
              <a:cs typeface="Calibri"/>
            </a:endParaRPr>
          </a:p>
          <a:p>
            <a:pPr marL="697230" marR="1001394" lvl="1" indent="-227329">
              <a:lnSpc>
                <a:spcPts val="2590"/>
              </a:lnSpc>
              <a:spcBef>
                <a:spcPts val="525"/>
              </a:spcBef>
              <a:buFont typeface="Arial"/>
              <a:buChar char="•"/>
              <a:tabLst>
                <a:tab pos="698500" algn="l"/>
              </a:tabLst>
            </a:pPr>
            <a:r>
              <a:rPr sz="2400" spc="-10" dirty="0">
                <a:latin typeface="Calibri"/>
                <a:cs typeface="Calibri"/>
              </a:rPr>
              <a:t>Processes</a:t>
            </a:r>
            <a:r>
              <a:rPr sz="2400" spc="-6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may</a:t>
            </a:r>
            <a:r>
              <a:rPr sz="2400" spc="-5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be</a:t>
            </a:r>
            <a:r>
              <a:rPr sz="2400" spc="-4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running</a:t>
            </a:r>
            <a:r>
              <a:rPr sz="2400" spc="-5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on</a:t>
            </a:r>
            <a:r>
              <a:rPr sz="2400" spc="-5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one</a:t>
            </a:r>
            <a:r>
              <a:rPr sz="2400" spc="-5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or</a:t>
            </a:r>
            <a:r>
              <a:rPr sz="2400" spc="-4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more</a:t>
            </a:r>
            <a:r>
              <a:rPr sz="2400" spc="-5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computers</a:t>
            </a:r>
            <a:r>
              <a:rPr sz="2400" spc="-7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connected</a:t>
            </a:r>
            <a:r>
              <a:rPr sz="2400" spc="-6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by</a:t>
            </a:r>
            <a:r>
              <a:rPr sz="2400" spc="-45" dirty="0">
                <a:latin typeface="Calibri"/>
                <a:cs typeface="Calibri"/>
              </a:rPr>
              <a:t> </a:t>
            </a:r>
            <a:r>
              <a:rPr sz="2400" spc="-50" dirty="0">
                <a:latin typeface="Calibri"/>
                <a:cs typeface="Calibri"/>
              </a:rPr>
              <a:t>a 	</a:t>
            </a:r>
            <a:r>
              <a:rPr sz="2400" spc="-10" dirty="0">
                <a:latin typeface="Calibri"/>
                <a:cs typeface="Calibri"/>
              </a:rPr>
              <a:t>network.</a:t>
            </a:r>
            <a:endParaRPr sz="2400">
              <a:latin typeface="Calibri"/>
              <a:cs typeface="Calibri"/>
            </a:endParaRPr>
          </a:p>
          <a:p>
            <a:pPr marL="697230" lvl="1" indent="-227329">
              <a:lnSpc>
                <a:spcPts val="2735"/>
              </a:lnSpc>
              <a:spcBef>
                <a:spcPts val="180"/>
              </a:spcBef>
              <a:buFont typeface="Arial"/>
              <a:buChar char="•"/>
              <a:tabLst>
                <a:tab pos="697230" algn="l"/>
              </a:tabLst>
            </a:pPr>
            <a:r>
              <a:rPr sz="2400" dirty="0">
                <a:latin typeface="Calibri"/>
                <a:cs typeface="Calibri"/>
              </a:rPr>
              <a:t>IPC</a:t>
            </a:r>
            <a:r>
              <a:rPr sz="2400" spc="-7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methods</a:t>
            </a:r>
            <a:r>
              <a:rPr sz="2400" spc="-7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are</a:t>
            </a:r>
            <a:r>
              <a:rPr sz="2400" spc="-7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divided</a:t>
            </a:r>
            <a:r>
              <a:rPr sz="2400" spc="-5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into</a:t>
            </a:r>
            <a:r>
              <a:rPr sz="2400" spc="-7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methods</a:t>
            </a:r>
            <a:r>
              <a:rPr sz="2400" spc="-7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for</a:t>
            </a:r>
            <a:r>
              <a:rPr sz="2400" spc="-65" dirty="0">
                <a:latin typeface="Calibri"/>
                <a:cs typeface="Calibri"/>
              </a:rPr>
              <a:t> </a:t>
            </a:r>
            <a:r>
              <a:rPr sz="2400" b="1" dirty="0">
                <a:latin typeface="Calibri"/>
                <a:cs typeface="Calibri"/>
              </a:rPr>
              <a:t>message</a:t>
            </a:r>
            <a:r>
              <a:rPr sz="2400" b="1" spc="-75" dirty="0">
                <a:latin typeface="Calibri"/>
                <a:cs typeface="Calibri"/>
              </a:rPr>
              <a:t> </a:t>
            </a:r>
            <a:r>
              <a:rPr sz="2400" b="1" dirty="0">
                <a:latin typeface="Calibri"/>
                <a:cs typeface="Calibri"/>
              </a:rPr>
              <a:t>passing</a:t>
            </a:r>
            <a:r>
              <a:rPr sz="2400" dirty="0">
                <a:latin typeface="Calibri"/>
                <a:cs typeface="Calibri"/>
              </a:rPr>
              <a:t>,</a:t>
            </a:r>
            <a:r>
              <a:rPr sz="2400" spc="-65" dirty="0">
                <a:latin typeface="Calibri"/>
                <a:cs typeface="Calibri"/>
              </a:rPr>
              <a:t> </a:t>
            </a:r>
            <a:r>
              <a:rPr sz="2400" b="1" spc="-10" dirty="0">
                <a:latin typeface="Calibri"/>
                <a:cs typeface="Calibri"/>
              </a:rPr>
              <a:t>synchronization</a:t>
            </a:r>
            <a:r>
              <a:rPr sz="2400" spc="-10" dirty="0">
                <a:latin typeface="Calibri"/>
                <a:cs typeface="Calibri"/>
              </a:rPr>
              <a:t>,</a:t>
            </a:r>
            <a:endParaRPr sz="2400">
              <a:latin typeface="Calibri"/>
              <a:cs typeface="Calibri"/>
            </a:endParaRPr>
          </a:p>
          <a:p>
            <a:pPr marL="698500">
              <a:lnSpc>
                <a:spcPts val="2735"/>
              </a:lnSpc>
            </a:pPr>
            <a:r>
              <a:rPr sz="2400" b="1" dirty="0">
                <a:latin typeface="Calibri"/>
                <a:cs typeface="Calibri"/>
              </a:rPr>
              <a:t>shared</a:t>
            </a:r>
            <a:r>
              <a:rPr sz="2400" b="1" spc="-60" dirty="0">
                <a:latin typeface="Calibri"/>
                <a:cs typeface="Calibri"/>
              </a:rPr>
              <a:t> </a:t>
            </a:r>
            <a:r>
              <a:rPr sz="2400" b="1" dirty="0">
                <a:latin typeface="Calibri"/>
                <a:cs typeface="Calibri"/>
              </a:rPr>
              <a:t>memory</a:t>
            </a:r>
            <a:r>
              <a:rPr sz="2400" dirty="0">
                <a:latin typeface="Calibri"/>
                <a:cs typeface="Calibri"/>
              </a:rPr>
              <a:t>,</a:t>
            </a:r>
            <a:r>
              <a:rPr sz="2400" spc="-8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and</a:t>
            </a:r>
            <a:r>
              <a:rPr sz="2400" spc="-65" dirty="0">
                <a:latin typeface="Calibri"/>
                <a:cs typeface="Calibri"/>
              </a:rPr>
              <a:t> </a:t>
            </a:r>
            <a:r>
              <a:rPr sz="2400" b="1" spc="-10" dirty="0">
                <a:latin typeface="Calibri"/>
                <a:cs typeface="Calibri"/>
              </a:rPr>
              <a:t>remote</a:t>
            </a:r>
            <a:r>
              <a:rPr sz="2400" b="1" spc="-80" dirty="0">
                <a:latin typeface="Calibri"/>
                <a:cs typeface="Calibri"/>
              </a:rPr>
              <a:t> </a:t>
            </a:r>
            <a:r>
              <a:rPr sz="2400" b="1" spc="-10" dirty="0">
                <a:latin typeface="Calibri"/>
                <a:cs typeface="Calibri"/>
              </a:rPr>
              <a:t>procedure</a:t>
            </a:r>
            <a:r>
              <a:rPr sz="2400" b="1" spc="-70" dirty="0">
                <a:latin typeface="Calibri"/>
                <a:cs typeface="Calibri"/>
              </a:rPr>
              <a:t> </a:t>
            </a:r>
            <a:r>
              <a:rPr sz="2400" b="1" dirty="0">
                <a:latin typeface="Calibri"/>
                <a:cs typeface="Calibri"/>
              </a:rPr>
              <a:t>calls</a:t>
            </a:r>
            <a:r>
              <a:rPr sz="2400" b="1" spc="-60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(RPC).</a:t>
            </a:r>
            <a:endParaRPr sz="240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027919" y="5695590"/>
            <a:ext cx="1215390" cy="1162050"/>
          </a:xfrm>
          <a:prstGeom prst="rect">
            <a:avLst/>
          </a:prstGeom>
        </p:spPr>
      </p:pic>
      <p:sp>
        <p:nvSpPr>
          <p:cNvPr id="3" name="object 3" descr="$PPTXTitl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49250" rIns="0" bIns="0" rtlCol="0">
            <a:spAutoFit/>
          </a:bodyPr>
          <a:lstStyle/>
          <a:p>
            <a:pPr marL="156845">
              <a:lnSpc>
                <a:spcPct val="100000"/>
              </a:lnSpc>
              <a:spcBef>
                <a:spcPts val="100"/>
              </a:spcBef>
            </a:pPr>
            <a:r>
              <a:rPr spc="220" dirty="0"/>
              <a:t>sigaction()</a:t>
            </a:r>
            <a:r>
              <a:rPr spc="110" dirty="0"/>
              <a:t> </a:t>
            </a:r>
            <a:r>
              <a:rPr spc="280" dirty="0"/>
              <a:t>Behavior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915669" y="1809390"/>
            <a:ext cx="10035540" cy="2621280"/>
          </a:xfrm>
          <a:prstGeom prst="rect">
            <a:avLst/>
          </a:prstGeom>
        </p:spPr>
        <p:txBody>
          <a:bodyPr vert="horz" wrap="square" lIns="0" tIns="60960" rIns="0" bIns="0" rtlCol="0">
            <a:spAutoFit/>
          </a:bodyPr>
          <a:lstStyle/>
          <a:p>
            <a:pPr marL="241300" marR="134620" indent="-228600">
              <a:lnSpc>
                <a:spcPts val="3020"/>
              </a:lnSpc>
              <a:spcBef>
                <a:spcPts val="480"/>
              </a:spcBef>
              <a:buFont typeface="Arial"/>
              <a:buChar char="•"/>
              <a:tabLst>
                <a:tab pos="241300" algn="l"/>
                <a:tab pos="8067040" algn="l"/>
              </a:tabLst>
            </a:pPr>
            <a:r>
              <a:rPr sz="2800" spc="260" dirty="0">
                <a:latin typeface="Trebuchet MS"/>
                <a:cs typeface="Trebuchet MS"/>
              </a:rPr>
              <a:t>A</a:t>
            </a:r>
            <a:r>
              <a:rPr sz="2800" spc="35" dirty="0">
                <a:latin typeface="Trebuchet MS"/>
                <a:cs typeface="Trebuchet MS"/>
              </a:rPr>
              <a:t> </a:t>
            </a:r>
            <a:r>
              <a:rPr sz="2800" spc="215" dirty="0">
                <a:latin typeface="Trebuchet MS"/>
                <a:cs typeface="Trebuchet MS"/>
              </a:rPr>
              <a:t>signo</a:t>
            </a:r>
            <a:r>
              <a:rPr sz="2800" spc="50" dirty="0">
                <a:latin typeface="Trebuchet MS"/>
                <a:cs typeface="Trebuchet MS"/>
              </a:rPr>
              <a:t> </a:t>
            </a:r>
            <a:r>
              <a:rPr sz="2800" spc="175" dirty="0">
                <a:latin typeface="Trebuchet MS"/>
                <a:cs typeface="Trebuchet MS"/>
              </a:rPr>
              <a:t>signal</a:t>
            </a:r>
            <a:r>
              <a:rPr sz="2800" spc="55" dirty="0">
                <a:latin typeface="Trebuchet MS"/>
                <a:cs typeface="Trebuchet MS"/>
              </a:rPr>
              <a:t> </a:t>
            </a:r>
            <a:r>
              <a:rPr sz="2800" spc="235" dirty="0">
                <a:latin typeface="Trebuchet MS"/>
                <a:cs typeface="Trebuchet MS"/>
              </a:rPr>
              <a:t>causes</a:t>
            </a:r>
            <a:r>
              <a:rPr sz="2800" spc="45" dirty="0">
                <a:latin typeface="Trebuchet MS"/>
                <a:cs typeface="Trebuchet MS"/>
              </a:rPr>
              <a:t> </a:t>
            </a:r>
            <a:r>
              <a:rPr sz="2800" spc="125" dirty="0">
                <a:latin typeface="Trebuchet MS"/>
                <a:cs typeface="Trebuchet MS"/>
              </a:rPr>
              <a:t>the</a:t>
            </a:r>
            <a:r>
              <a:rPr sz="2800" spc="55" dirty="0">
                <a:latin typeface="Trebuchet MS"/>
                <a:cs typeface="Trebuchet MS"/>
              </a:rPr>
              <a:t> </a:t>
            </a:r>
            <a:r>
              <a:rPr sz="2800" spc="155" dirty="0">
                <a:latin typeface="Trebuchet MS"/>
                <a:cs typeface="Trebuchet MS"/>
              </a:rPr>
              <a:t>sa_handlersignal</a:t>
            </a:r>
            <a:r>
              <a:rPr sz="2800" dirty="0">
                <a:latin typeface="Trebuchet MS"/>
                <a:cs typeface="Trebuchet MS"/>
              </a:rPr>
              <a:t>	</a:t>
            </a:r>
            <a:r>
              <a:rPr sz="2800" spc="155" dirty="0">
                <a:latin typeface="Trebuchet MS"/>
                <a:cs typeface="Trebuchet MS"/>
              </a:rPr>
              <a:t>handler</a:t>
            </a:r>
            <a:r>
              <a:rPr sz="2800" spc="50" dirty="0">
                <a:latin typeface="Trebuchet MS"/>
                <a:cs typeface="Trebuchet MS"/>
              </a:rPr>
              <a:t> </a:t>
            </a:r>
            <a:r>
              <a:rPr sz="2800" spc="60" dirty="0">
                <a:latin typeface="Trebuchet MS"/>
                <a:cs typeface="Trebuchet MS"/>
              </a:rPr>
              <a:t>to </a:t>
            </a:r>
            <a:r>
              <a:rPr sz="2800" spc="190" dirty="0">
                <a:latin typeface="Trebuchet MS"/>
                <a:cs typeface="Trebuchet MS"/>
              </a:rPr>
              <a:t>be</a:t>
            </a:r>
            <a:r>
              <a:rPr sz="2800" spc="35" dirty="0">
                <a:latin typeface="Trebuchet MS"/>
                <a:cs typeface="Trebuchet MS"/>
              </a:rPr>
              <a:t> </a:t>
            </a:r>
            <a:r>
              <a:rPr sz="2800" spc="55" dirty="0">
                <a:latin typeface="Trebuchet MS"/>
                <a:cs typeface="Trebuchet MS"/>
              </a:rPr>
              <a:t>called.</a:t>
            </a:r>
            <a:endParaRPr sz="2800">
              <a:latin typeface="Trebuchet MS"/>
              <a:cs typeface="Trebuchet MS"/>
            </a:endParaRPr>
          </a:p>
          <a:p>
            <a:pPr marL="241300" marR="5080" indent="-228600">
              <a:lnSpc>
                <a:spcPts val="3020"/>
              </a:lnSpc>
              <a:spcBef>
                <a:spcPts val="990"/>
              </a:spcBef>
              <a:buFont typeface="Arial"/>
              <a:buChar char="•"/>
              <a:tabLst>
                <a:tab pos="241300" algn="l"/>
                <a:tab pos="6186805" algn="l"/>
                <a:tab pos="7800975" algn="l"/>
              </a:tabLst>
            </a:pPr>
            <a:r>
              <a:rPr sz="2800" spc="140" dirty="0">
                <a:latin typeface="Trebuchet MS"/>
                <a:cs typeface="Trebuchet MS"/>
              </a:rPr>
              <a:t>While</a:t>
            </a:r>
            <a:r>
              <a:rPr sz="2800" spc="40" dirty="0">
                <a:latin typeface="Trebuchet MS"/>
                <a:cs typeface="Trebuchet MS"/>
              </a:rPr>
              <a:t> </a:t>
            </a:r>
            <a:r>
              <a:rPr sz="2800" spc="155" dirty="0">
                <a:latin typeface="Trebuchet MS"/>
                <a:cs typeface="Trebuchet MS"/>
              </a:rPr>
              <a:t>sa_handler</a:t>
            </a:r>
            <a:r>
              <a:rPr sz="2800" spc="55" dirty="0">
                <a:latin typeface="Trebuchet MS"/>
                <a:cs typeface="Trebuchet MS"/>
              </a:rPr>
              <a:t> </a:t>
            </a:r>
            <a:r>
              <a:rPr sz="2800" spc="125" dirty="0">
                <a:latin typeface="Trebuchet MS"/>
                <a:cs typeface="Trebuchet MS"/>
              </a:rPr>
              <a:t>executes,</a:t>
            </a:r>
            <a:r>
              <a:rPr sz="2800" spc="45" dirty="0">
                <a:latin typeface="Trebuchet MS"/>
                <a:cs typeface="Trebuchet MS"/>
              </a:rPr>
              <a:t> </a:t>
            </a:r>
            <a:r>
              <a:rPr sz="2800" spc="125" dirty="0">
                <a:latin typeface="Trebuchet MS"/>
                <a:cs typeface="Trebuchet MS"/>
              </a:rPr>
              <a:t>the</a:t>
            </a:r>
            <a:r>
              <a:rPr sz="2800" spc="55" dirty="0">
                <a:latin typeface="Trebuchet MS"/>
                <a:cs typeface="Trebuchet MS"/>
              </a:rPr>
              <a:t> </a:t>
            </a:r>
            <a:r>
              <a:rPr sz="2800" spc="195" dirty="0">
                <a:latin typeface="Trebuchet MS"/>
                <a:cs typeface="Trebuchet MS"/>
              </a:rPr>
              <a:t>signals</a:t>
            </a:r>
            <a:r>
              <a:rPr sz="2800" spc="40" dirty="0">
                <a:latin typeface="Trebuchet MS"/>
                <a:cs typeface="Trebuchet MS"/>
              </a:rPr>
              <a:t> </a:t>
            </a:r>
            <a:r>
              <a:rPr sz="2800" spc="85" dirty="0">
                <a:latin typeface="Trebuchet MS"/>
                <a:cs typeface="Trebuchet MS"/>
              </a:rPr>
              <a:t>in</a:t>
            </a:r>
            <a:r>
              <a:rPr sz="2800" dirty="0">
                <a:latin typeface="Trebuchet MS"/>
                <a:cs typeface="Trebuchet MS"/>
              </a:rPr>
              <a:t>	</a:t>
            </a:r>
            <a:r>
              <a:rPr sz="2800" spc="225" dirty="0">
                <a:latin typeface="Trebuchet MS"/>
                <a:cs typeface="Trebuchet MS"/>
              </a:rPr>
              <a:t>sa_mask</a:t>
            </a:r>
            <a:r>
              <a:rPr sz="2800" spc="35" dirty="0">
                <a:latin typeface="Trebuchet MS"/>
                <a:cs typeface="Trebuchet MS"/>
              </a:rPr>
              <a:t> </a:t>
            </a:r>
            <a:r>
              <a:rPr sz="2800" spc="110" dirty="0">
                <a:latin typeface="Trebuchet MS"/>
                <a:cs typeface="Trebuchet MS"/>
              </a:rPr>
              <a:t>are </a:t>
            </a:r>
            <a:r>
              <a:rPr sz="2800" spc="100" dirty="0">
                <a:latin typeface="Trebuchet MS"/>
                <a:cs typeface="Trebuchet MS"/>
              </a:rPr>
              <a:t>blocked.</a:t>
            </a:r>
            <a:r>
              <a:rPr sz="2800" spc="45" dirty="0">
                <a:latin typeface="Trebuchet MS"/>
                <a:cs typeface="Trebuchet MS"/>
              </a:rPr>
              <a:t> </a:t>
            </a:r>
            <a:r>
              <a:rPr sz="2800" spc="254" dirty="0">
                <a:latin typeface="Trebuchet MS"/>
                <a:cs typeface="Trebuchet MS"/>
              </a:rPr>
              <a:t>Any</a:t>
            </a:r>
            <a:r>
              <a:rPr sz="2800" spc="50" dirty="0">
                <a:latin typeface="Trebuchet MS"/>
                <a:cs typeface="Trebuchet MS"/>
              </a:rPr>
              <a:t> </a:t>
            </a:r>
            <a:r>
              <a:rPr sz="2800" spc="190" dirty="0">
                <a:latin typeface="Trebuchet MS"/>
                <a:cs typeface="Trebuchet MS"/>
              </a:rPr>
              <a:t>more</a:t>
            </a:r>
            <a:r>
              <a:rPr sz="2800" spc="40" dirty="0">
                <a:latin typeface="Trebuchet MS"/>
                <a:cs typeface="Trebuchet MS"/>
              </a:rPr>
              <a:t> </a:t>
            </a:r>
            <a:r>
              <a:rPr sz="2800" spc="215" dirty="0">
                <a:latin typeface="Trebuchet MS"/>
                <a:cs typeface="Trebuchet MS"/>
              </a:rPr>
              <a:t>signo</a:t>
            </a:r>
            <a:r>
              <a:rPr sz="2800" spc="50" dirty="0">
                <a:latin typeface="Trebuchet MS"/>
                <a:cs typeface="Trebuchet MS"/>
              </a:rPr>
              <a:t> </a:t>
            </a:r>
            <a:r>
              <a:rPr sz="2800" spc="185" dirty="0">
                <a:latin typeface="Trebuchet MS"/>
                <a:cs typeface="Trebuchet MS"/>
              </a:rPr>
              <a:t>signals</a:t>
            </a:r>
            <a:r>
              <a:rPr sz="2800" dirty="0">
                <a:latin typeface="Trebuchet MS"/>
                <a:cs typeface="Trebuchet MS"/>
              </a:rPr>
              <a:t>	</a:t>
            </a:r>
            <a:r>
              <a:rPr sz="2800" spc="135" dirty="0">
                <a:latin typeface="Trebuchet MS"/>
                <a:cs typeface="Trebuchet MS"/>
              </a:rPr>
              <a:t>are</a:t>
            </a:r>
            <a:r>
              <a:rPr sz="2800" spc="30" dirty="0">
                <a:latin typeface="Trebuchet MS"/>
                <a:cs typeface="Trebuchet MS"/>
              </a:rPr>
              <a:t> </a:t>
            </a:r>
            <a:r>
              <a:rPr sz="2800" spc="175" dirty="0">
                <a:latin typeface="Trebuchet MS"/>
                <a:cs typeface="Trebuchet MS"/>
              </a:rPr>
              <a:t>also</a:t>
            </a:r>
            <a:r>
              <a:rPr sz="2800" spc="40" dirty="0">
                <a:latin typeface="Trebuchet MS"/>
                <a:cs typeface="Trebuchet MS"/>
              </a:rPr>
              <a:t> </a:t>
            </a:r>
            <a:r>
              <a:rPr sz="2800" spc="90" dirty="0">
                <a:latin typeface="Trebuchet MS"/>
                <a:cs typeface="Trebuchet MS"/>
              </a:rPr>
              <a:t>blocked.</a:t>
            </a:r>
            <a:endParaRPr sz="2800">
              <a:latin typeface="Trebuchet MS"/>
              <a:cs typeface="Trebuchet MS"/>
            </a:endParaRPr>
          </a:p>
          <a:p>
            <a:pPr marL="241300" marR="852805" indent="-228600">
              <a:lnSpc>
                <a:spcPts val="3010"/>
              </a:lnSpc>
              <a:spcBef>
                <a:spcPts val="1010"/>
              </a:spcBef>
              <a:buFont typeface="Arial"/>
              <a:buChar char="•"/>
              <a:tabLst>
                <a:tab pos="241300" algn="l"/>
              </a:tabLst>
            </a:pPr>
            <a:r>
              <a:rPr sz="2800" spc="155" dirty="0">
                <a:latin typeface="Trebuchet MS"/>
                <a:cs typeface="Trebuchet MS"/>
              </a:rPr>
              <a:t>sa_handler</a:t>
            </a:r>
            <a:r>
              <a:rPr sz="2800" spc="40" dirty="0">
                <a:latin typeface="Trebuchet MS"/>
                <a:cs typeface="Trebuchet MS"/>
              </a:rPr>
              <a:t> </a:t>
            </a:r>
            <a:r>
              <a:rPr sz="2800" spc="185" dirty="0">
                <a:latin typeface="Trebuchet MS"/>
                <a:cs typeface="Trebuchet MS"/>
              </a:rPr>
              <a:t>remains</a:t>
            </a:r>
            <a:r>
              <a:rPr sz="2800" spc="35" dirty="0">
                <a:latin typeface="Trebuchet MS"/>
                <a:cs typeface="Trebuchet MS"/>
              </a:rPr>
              <a:t> </a:t>
            </a:r>
            <a:r>
              <a:rPr sz="2800" spc="110" dirty="0">
                <a:latin typeface="Trebuchet MS"/>
                <a:cs typeface="Trebuchet MS"/>
              </a:rPr>
              <a:t>installed</a:t>
            </a:r>
            <a:r>
              <a:rPr sz="2800" spc="45" dirty="0">
                <a:latin typeface="Trebuchet MS"/>
                <a:cs typeface="Trebuchet MS"/>
              </a:rPr>
              <a:t> </a:t>
            </a:r>
            <a:r>
              <a:rPr sz="2800" spc="75" dirty="0">
                <a:latin typeface="Trebuchet MS"/>
                <a:cs typeface="Trebuchet MS"/>
              </a:rPr>
              <a:t>until</a:t>
            </a:r>
            <a:r>
              <a:rPr sz="2800" spc="45" dirty="0">
                <a:latin typeface="Trebuchet MS"/>
                <a:cs typeface="Trebuchet MS"/>
              </a:rPr>
              <a:t> </a:t>
            </a:r>
            <a:r>
              <a:rPr sz="2800" dirty="0">
                <a:latin typeface="Trebuchet MS"/>
                <a:cs typeface="Trebuchet MS"/>
              </a:rPr>
              <a:t>it</a:t>
            </a:r>
            <a:r>
              <a:rPr sz="2800" spc="40" dirty="0">
                <a:latin typeface="Trebuchet MS"/>
                <a:cs typeface="Trebuchet MS"/>
              </a:rPr>
              <a:t> </a:t>
            </a:r>
            <a:r>
              <a:rPr sz="2800" spc="145" dirty="0">
                <a:latin typeface="Trebuchet MS"/>
                <a:cs typeface="Trebuchet MS"/>
              </a:rPr>
              <a:t>is</a:t>
            </a:r>
            <a:r>
              <a:rPr sz="2800" spc="40" dirty="0">
                <a:latin typeface="Trebuchet MS"/>
                <a:cs typeface="Trebuchet MS"/>
              </a:rPr>
              <a:t> </a:t>
            </a:r>
            <a:r>
              <a:rPr sz="2800" spc="225" dirty="0">
                <a:latin typeface="Trebuchet MS"/>
                <a:cs typeface="Trebuchet MS"/>
              </a:rPr>
              <a:t>changed</a:t>
            </a:r>
            <a:r>
              <a:rPr sz="2800" spc="40" dirty="0">
                <a:latin typeface="Trebuchet MS"/>
                <a:cs typeface="Trebuchet MS"/>
              </a:rPr>
              <a:t> </a:t>
            </a:r>
            <a:r>
              <a:rPr sz="2800" spc="210" dirty="0">
                <a:latin typeface="Trebuchet MS"/>
                <a:cs typeface="Trebuchet MS"/>
              </a:rPr>
              <a:t>by </a:t>
            </a:r>
            <a:r>
              <a:rPr sz="2800" spc="155" dirty="0">
                <a:latin typeface="Trebuchet MS"/>
                <a:cs typeface="Trebuchet MS"/>
              </a:rPr>
              <a:t>another</a:t>
            </a:r>
            <a:r>
              <a:rPr sz="2800" spc="60" dirty="0">
                <a:latin typeface="Trebuchet MS"/>
                <a:cs typeface="Trebuchet MS"/>
              </a:rPr>
              <a:t> </a:t>
            </a:r>
            <a:r>
              <a:rPr sz="2800" spc="100" dirty="0">
                <a:latin typeface="Trebuchet MS"/>
                <a:cs typeface="Trebuchet MS"/>
              </a:rPr>
              <a:t>sigaction()call.</a:t>
            </a:r>
            <a:r>
              <a:rPr sz="2800" spc="95" dirty="0">
                <a:latin typeface="Trebuchet MS"/>
                <a:cs typeface="Trebuchet MS"/>
              </a:rPr>
              <a:t> </a:t>
            </a:r>
            <a:r>
              <a:rPr sz="2800" b="1" spc="395" dirty="0">
                <a:solidFill>
                  <a:srgbClr val="FF0000"/>
                </a:solidFill>
                <a:latin typeface="Trebuchet MS"/>
                <a:cs typeface="Trebuchet MS"/>
              </a:rPr>
              <a:t>No</a:t>
            </a:r>
            <a:r>
              <a:rPr sz="2800" b="1" spc="145" dirty="0">
                <a:solidFill>
                  <a:srgbClr val="FF0000"/>
                </a:solidFill>
                <a:latin typeface="Trebuchet MS"/>
                <a:cs typeface="Trebuchet MS"/>
              </a:rPr>
              <a:t> </a:t>
            </a:r>
            <a:r>
              <a:rPr sz="2800" b="1" spc="270" dirty="0">
                <a:solidFill>
                  <a:srgbClr val="FF0000"/>
                </a:solidFill>
                <a:latin typeface="Trebuchet MS"/>
                <a:cs typeface="Trebuchet MS"/>
              </a:rPr>
              <a:t>reset</a:t>
            </a:r>
            <a:r>
              <a:rPr sz="2800" b="1" spc="135" dirty="0">
                <a:solidFill>
                  <a:srgbClr val="FF0000"/>
                </a:solidFill>
                <a:latin typeface="Trebuchet MS"/>
                <a:cs typeface="Trebuchet MS"/>
              </a:rPr>
              <a:t> </a:t>
            </a:r>
            <a:r>
              <a:rPr sz="2800" b="1" spc="290" dirty="0">
                <a:solidFill>
                  <a:srgbClr val="FF0000"/>
                </a:solidFill>
                <a:latin typeface="Trebuchet MS"/>
                <a:cs typeface="Trebuchet MS"/>
              </a:rPr>
              <a:t>problem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12" name="object 5">
            <a:extLst>
              <a:ext uri="{FF2B5EF4-FFF2-40B4-BE49-F238E27FC236}">
                <a16:creationId xmlns:a16="http://schemas.microsoft.com/office/drawing/2014/main" id="{5503AA51-55ED-F99A-3AE9-D7E3E5FA82C7}"/>
              </a:ext>
            </a:extLst>
          </p:cNvPr>
          <p:cNvSpPr txBox="1">
            <a:spLocks noGrp="1"/>
          </p:cNvSpPr>
          <p:nvPr>
            <p:ph type="ftr" sz="quarter" idx="5"/>
          </p:nvPr>
        </p:nvSpPr>
        <p:spPr>
          <a:xfrm>
            <a:off x="1359153" y="6165739"/>
            <a:ext cx="7158990" cy="2755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880"/>
              </a:lnSpc>
              <a:tabLst>
                <a:tab pos="3225165" algn="l"/>
              </a:tabLst>
            </a:pPr>
            <a:r>
              <a:rPr spc="-105" dirty="0"/>
              <a:t>Y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25" dirty="0"/>
              <a:t>d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55" dirty="0"/>
              <a:t> </a:t>
            </a:r>
            <a:r>
              <a:rPr spc="90" dirty="0"/>
              <a:t>z</a:t>
            </a:r>
            <a:r>
              <a:rPr spc="25" dirty="0"/>
              <a:t>  </a:t>
            </a:r>
            <a:r>
              <a:rPr spc="-215" dirty="0"/>
              <a:t>T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45" dirty="0"/>
              <a:t> </a:t>
            </a:r>
            <a:r>
              <a:rPr spc="-125" dirty="0"/>
              <a:t>k</a:t>
            </a:r>
            <a:r>
              <a:rPr spc="-145" dirty="0"/>
              <a:t> </a:t>
            </a:r>
            <a:r>
              <a:rPr spc="-180" dirty="0"/>
              <a:t>n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dirty="0"/>
              <a:t>k</a:t>
            </a:r>
            <a:r>
              <a:rPr spc="25" dirty="0"/>
              <a:t>  </a:t>
            </a:r>
            <a:r>
              <a:rPr dirty="0"/>
              <a:t>Ü</a:t>
            </a:r>
            <a:r>
              <a:rPr spc="-135" dirty="0"/>
              <a:t> </a:t>
            </a:r>
            <a:r>
              <a:rPr spc="-180" dirty="0"/>
              <a:t>n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25" dirty="0"/>
              <a:t>v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70" dirty="0"/>
              <a:t>r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75" dirty="0"/>
              <a:t>t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50" dirty="0"/>
              <a:t>i</a:t>
            </a:r>
            <a:r>
              <a:rPr dirty="0"/>
              <a:t>	-</a:t>
            </a:r>
            <a:r>
              <a:rPr spc="340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95" dirty="0"/>
              <a:t>g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spc="-95" dirty="0"/>
              <a:t>y</a:t>
            </a:r>
            <a:r>
              <a:rPr spc="-14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dirty="0"/>
              <a:t>r</a:t>
            </a:r>
            <a:r>
              <a:rPr spc="480" dirty="0"/>
              <a:t> </a:t>
            </a:r>
            <a:r>
              <a:rPr spc="-105" dirty="0"/>
              <a:t>M</a:t>
            </a:r>
            <a:r>
              <a:rPr spc="-145" dirty="0"/>
              <a:t> </a:t>
            </a:r>
            <a:r>
              <a:rPr spc="-180" dirty="0"/>
              <a:t>ü</a:t>
            </a:r>
            <a:r>
              <a:rPr spc="-145" dirty="0"/>
              <a:t> </a:t>
            </a:r>
            <a:r>
              <a:rPr spc="-210" dirty="0"/>
              <a:t>h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80" dirty="0"/>
              <a:t>n</a:t>
            </a:r>
            <a:r>
              <a:rPr spc="-165" dirty="0"/>
              <a:t> </a:t>
            </a:r>
            <a:r>
              <a:rPr spc="-125" dirty="0"/>
              <a:t>d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95" dirty="0"/>
              <a:t>ğ</a:t>
            </a:r>
            <a:r>
              <a:rPr spc="-145" dirty="0"/>
              <a:t> </a:t>
            </a:r>
            <a:r>
              <a:rPr dirty="0"/>
              <a:t>i</a:t>
            </a:r>
            <a:r>
              <a:rPr spc="495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195" dirty="0"/>
              <a:t>ö</a:t>
            </a:r>
            <a:r>
              <a:rPr spc="-14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80" dirty="0"/>
              <a:t>ü</a:t>
            </a:r>
            <a:r>
              <a:rPr spc="-155" dirty="0"/>
              <a:t> </a:t>
            </a:r>
            <a:r>
              <a:rPr spc="-295" dirty="0"/>
              <a:t>m</a:t>
            </a:r>
            <a:r>
              <a:rPr spc="-155" dirty="0"/>
              <a:t> </a:t>
            </a:r>
            <a:r>
              <a:rPr spc="-50" dirty="0"/>
              <a:t>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027919" y="5695590"/>
            <a:ext cx="1215390" cy="1162050"/>
          </a:xfrm>
          <a:prstGeom prst="rect">
            <a:avLst/>
          </a:prstGeom>
        </p:spPr>
      </p:pic>
      <p:sp>
        <p:nvSpPr>
          <p:cNvPr id="3" name="object 3" descr="$PPTXTitl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390" dirty="0"/>
              <a:t>A</a:t>
            </a:r>
            <a:r>
              <a:rPr spc="80" dirty="0"/>
              <a:t> </a:t>
            </a:r>
            <a:r>
              <a:rPr spc="295" dirty="0"/>
              <a:t>Simple</a:t>
            </a:r>
            <a:r>
              <a:rPr spc="95" dirty="0"/>
              <a:t> </a:t>
            </a:r>
            <a:r>
              <a:rPr spc="330" dirty="0"/>
              <a:t>Example</a:t>
            </a:r>
            <a:r>
              <a:rPr spc="95" dirty="0"/>
              <a:t> </a:t>
            </a:r>
            <a:r>
              <a:rPr spc="114" dirty="0"/>
              <a:t>!!!</a:t>
            </a:r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93419" y="1147720"/>
            <a:ext cx="3361690" cy="4932680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470650" y="1538880"/>
            <a:ext cx="3656329" cy="3406139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6971030" y="5202830"/>
            <a:ext cx="2633980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59715" indent="-247015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259715" algn="l"/>
              </a:tabLst>
            </a:pPr>
            <a:r>
              <a:rPr sz="2300" b="1" spc="155" dirty="0">
                <a:solidFill>
                  <a:srgbClr val="FF0000"/>
                </a:solidFill>
                <a:latin typeface="Trebuchet MS"/>
                <a:cs typeface="Trebuchet MS"/>
              </a:rPr>
              <a:t>Ex_3_signal1.c</a:t>
            </a:r>
            <a:endParaRPr sz="2300">
              <a:latin typeface="Trebuchet MS"/>
              <a:cs typeface="Trebuchet MS"/>
            </a:endParaRPr>
          </a:p>
        </p:txBody>
      </p:sp>
      <p:sp>
        <p:nvSpPr>
          <p:cNvPr id="14" name="object 5">
            <a:extLst>
              <a:ext uri="{FF2B5EF4-FFF2-40B4-BE49-F238E27FC236}">
                <a16:creationId xmlns:a16="http://schemas.microsoft.com/office/drawing/2014/main" id="{77FFBA1F-F0B9-E913-0891-A9B8DB69D2F6}"/>
              </a:ext>
            </a:extLst>
          </p:cNvPr>
          <p:cNvSpPr txBox="1">
            <a:spLocks noGrp="1"/>
          </p:cNvSpPr>
          <p:nvPr>
            <p:ph type="ftr" sz="quarter" idx="5"/>
          </p:nvPr>
        </p:nvSpPr>
        <p:spPr>
          <a:xfrm>
            <a:off x="1359153" y="6165739"/>
            <a:ext cx="7158990" cy="2755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880"/>
              </a:lnSpc>
              <a:tabLst>
                <a:tab pos="3225165" algn="l"/>
              </a:tabLst>
            </a:pPr>
            <a:r>
              <a:rPr spc="-105" dirty="0"/>
              <a:t>Y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25" dirty="0"/>
              <a:t>d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55" dirty="0"/>
              <a:t> </a:t>
            </a:r>
            <a:r>
              <a:rPr spc="90" dirty="0"/>
              <a:t>z</a:t>
            </a:r>
            <a:r>
              <a:rPr spc="25" dirty="0"/>
              <a:t>  </a:t>
            </a:r>
            <a:r>
              <a:rPr spc="-215" dirty="0"/>
              <a:t>T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45" dirty="0"/>
              <a:t> </a:t>
            </a:r>
            <a:r>
              <a:rPr spc="-125" dirty="0"/>
              <a:t>k</a:t>
            </a:r>
            <a:r>
              <a:rPr spc="-145" dirty="0"/>
              <a:t> </a:t>
            </a:r>
            <a:r>
              <a:rPr spc="-180" dirty="0"/>
              <a:t>n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dirty="0"/>
              <a:t>k</a:t>
            </a:r>
            <a:r>
              <a:rPr spc="25" dirty="0"/>
              <a:t>  </a:t>
            </a:r>
            <a:r>
              <a:rPr dirty="0"/>
              <a:t>Ü</a:t>
            </a:r>
            <a:r>
              <a:rPr spc="-135" dirty="0"/>
              <a:t> </a:t>
            </a:r>
            <a:r>
              <a:rPr spc="-180" dirty="0"/>
              <a:t>n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25" dirty="0"/>
              <a:t>v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70" dirty="0"/>
              <a:t>r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75" dirty="0"/>
              <a:t>t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50" dirty="0"/>
              <a:t>i</a:t>
            </a:r>
            <a:r>
              <a:rPr dirty="0"/>
              <a:t>	-</a:t>
            </a:r>
            <a:r>
              <a:rPr spc="340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95" dirty="0"/>
              <a:t>g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spc="-95" dirty="0"/>
              <a:t>y</a:t>
            </a:r>
            <a:r>
              <a:rPr spc="-14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dirty="0"/>
              <a:t>r</a:t>
            </a:r>
            <a:r>
              <a:rPr spc="480" dirty="0"/>
              <a:t> </a:t>
            </a:r>
            <a:r>
              <a:rPr spc="-105" dirty="0"/>
              <a:t>M</a:t>
            </a:r>
            <a:r>
              <a:rPr spc="-145" dirty="0"/>
              <a:t> </a:t>
            </a:r>
            <a:r>
              <a:rPr spc="-180" dirty="0"/>
              <a:t>ü</a:t>
            </a:r>
            <a:r>
              <a:rPr spc="-145" dirty="0"/>
              <a:t> </a:t>
            </a:r>
            <a:r>
              <a:rPr spc="-210" dirty="0"/>
              <a:t>h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80" dirty="0"/>
              <a:t>n</a:t>
            </a:r>
            <a:r>
              <a:rPr spc="-165" dirty="0"/>
              <a:t> </a:t>
            </a:r>
            <a:r>
              <a:rPr spc="-125" dirty="0"/>
              <a:t>d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95" dirty="0"/>
              <a:t>ğ</a:t>
            </a:r>
            <a:r>
              <a:rPr spc="-145" dirty="0"/>
              <a:t> </a:t>
            </a:r>
            <a:r>
              <a:rPr dirty="0"/>
              <a:t>i</a:t>
            </a:r>
            <a:r>
              <a:rPr spc="495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195" dirty="0"/>
              <a:t>ö</a:t>
            </a:r>
            <a:r>
              <a:rPr spc="-14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80" dirty="0"/>
              <a:t>ü</a:t>
            </a:r>
            <a:r>
              <a:rPr spc="-155" dirty="0"/>
              <a:t> </a:t>
            </a:r>
            <a:r>
              <a:rPr spc="-295" dirty="0"/>
              <a:t>m</a:t>
            </a:r>
            <a:r>
              <a:rPr spc="-155" dirty="0"/>
              <a:t> </a:t>
            </a:r>
            <a:r>
              <a:rPr spc="-50" dirty="0"/>
              <a:t>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027919" y="5695590"/>
            <a:ext cx="1215390" cy="1162050"/>
          </a:xfrm>
          <a:prstGeom prst="rect">
            <a:avLst/>
          </a:prstGeom>
        </p:spPr>
      </p:pic>
      <p:sp>
        <p:nvSpPr>
          <p:cNvPr id="3" name="object 3" descr="$PPTXTitl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49250" rIns="0" bIns="0" rtlCol="0">
            <a:spAutoFit/>
          </a:bodyPr>
          <a:lstStyle/>
          <a:p>
            <a:pPr marL="156845">
              <a:lnSpc>
                <a:spcPct val="100000"/>
              </a:lnSpc>
              <a:spcBef>
                <a:spcPts val="100"/>
              </a:spcBef>
            </a:pPr>
            <a:r>
              <a:rPr spc="290" dirty="0"/>
              <a:t>Ignoring</a:t>
            </a:r>
            <a:r>
              <a:rPr spc="75" dirty="0"/>
              <a:t> </a:t>
            </a:r>
            <a:r>
              <a:rPr spc="330" dirty="0"/>
              <a:t>Signals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915669" y="1809390"/>
            <a:ext cx="8832850" cy="3385820"/>
          </a:xfrm>
          <a:prstGeom prst="rect">
            <a:avLst/>
          </a:prstGeom>
        </p:spPr>
        <p:txBody>
          <a:bodyPr vert="horz" wrap="square" lIns="0" tIns="60960" rIns="0" bIns="0" rtlCol="0">
            <a:spAutoFit/>
          </a:bodyPr>
          <a:lstStyle/>
          <a:p>
            <a:pPr marL="241300" marR="5080" indent="-228600">
              <a:lnSpc>
                <a:spcPts val="3020"/>
              </a:lnSpc>
              <a:spcBef>
                <a:spcPts val="480"/>
              </a:spcBef>
              <a:buFont typeface="Arial"/>
              <a:buChar char="•"/>
              <a:tabLst>
                <a:tab pos="241300" algn="l"/>
              </a:tabLst>
            </a:pPr>
            <a:r>
              <a:rPr sz="2800" spc="140" dirty="0">
                <a:latin typeface="Trebuchet MS"/>
                <a:cs typeface="Trebuchet MS"/>
              </a:rPr>
              <a:t>Other</a:t>
            </a:r>
            <a:r>
              <a:rPr sz="2800" spc="50" dirty="0">
                <a:latin typeface="Trebuchet MS"/>
                <a:cs typeface="Trebuchet MS"/>
              </a:rPr>
              <a:t> </a:t>
            </a:r>
            <a:r>
              <a:rPr sz="2800" spc="170" dirty="0">
                <a:latin typeface="Trebuchet MS"/>
                <a:cs typeface="Trebuchet MS"/>
              </a:rPr>
              <a:t>than</a:t>
            </a:r>
            <a:r>
              <a:rPr sz="2800" spc="50" dirty="0">
                <a:latin typeface="Trebuchet MS"/>
                <a:cs typeface="Trebuchet MS"/>
              </a:rPr>
              <a:t> </a:t>
            </a:r>
            <a:r>
              <a:rPr sz="2800" spc="180" dirty="0">
                <a:latin typeface="Trebuchet MS"/>
                <a:cs typeface="Trebuchet MS"/>
              </a:rPr>
              <a:t>SIGKILL</a:t>
            </a:r>
            <a:r>
              <a:rPr sz="2800" spc="55" dirty="0">
                <a:latin typeface="Trebuchet MS"/>
                <a:cs typeface="Trebuchet MS"/>
              </a:rPr>
              <a:t> </a:t>
            </a:r>
            <a:r>
              <a:rPr sz="2800" spc="225" dirty="0">
                <a:latin typeface="Trebuchet MS"/>
                <a:cs typeface="Trebuchet MS"/>
              </a:rPr>
              <a:t>and</a:t>
            </a:r>
            <a:r>
              <a:rPr sz="2800" spc="50" dirty="0">
                <a:latin typeface="Trebuchet MS"/>
                <a:cs typeface="Trebuchet MS"/>
              </a:rPr>
              <a:t> </a:t>
            </a:r>
            <a:r>
              <a:rPr sz="2800" spc="180" dirty="0">
                <a:latin typeface="Trebuchet MS"/>
                <a:cs typeface="Trebuchet MS"/>
              </a:rPr>
              <a:t>SIGSTOP,</a:t>
            </a:r>
            <a:r>
              <a:rPr sz="2800" spc="55" dirty="0">
                <a:latin typeface="Trebuchet MS"/>
                <a:cs typeface="Trebuchet MS"/>
              </a:rPr>
              <a:t> </a:t>
            </a:r>
            <a:r>
              <a:rPr sz="2800" spc="195" dirty="0">
                <a:latin typeface="Trebuchet MS"/>
                <a:cs typeface="Trebuchet MS"/>
              </a:rPr>
              <a:t>signals</a:t>
            </a:r>
            <a:r>
              <a:rPr sz="2800" spc="50" dirty="0">
                <a:latin typeface="Trebuchet MS"/>
                <a:cs typeface="Trebuchet MS"/>
              </a:rPr>
              <a:t> </a:t>
            </a:r>
            <a:r>
              <a:rPr sz="2800" spc="200" dirty="0">
                <a:latin typeface="Trebuchet MS"/>
                <a:cs typeface="Trebuchet MS"/>
              </a:rPr>
              <a:t>can</a:t>
            </a:r>
            <a:r>
              <a:rPr sz="2800" spc="60" dirty="0">
                <a:latin typeface="Trebuchet MS"/>
                <a:cs typeface="Trebuchet MS"/>
              </a:rPr>
              <a:t> </a:t>
            </a:r>
            <a:r>
              <a:rPr sz="2800" spc="160" dirty="0">
                <a:latin typeface="Trebuchet MS"/>
                <a:cs typeface="Trebuchet MS"/>
              </a:rPr>
              <a:t>be </a:t>
            </a:r>
            <a:r>
              <a:rPr sz="2800" spc="114" dirty="0">
                <a:latin typeface="Trebuchet MS"/>
                <a:cs typeface="Trebuchet MS"/>
              </a:rPr>
              <a:t>ignored.</a:t>
            </a:r>
            <a:endParaRPr sz="2800">
              <a:latin typeface="Trebuchet MS"/>
              <a:cs typeface="Trebuchet MS"/>
            </a:endParaRPr>
          </a:p>
          <a:p>
            <a:pPr marL="12700" marR="1182370" indent="227965">
              <a:lnSpc>
                <a:spcPts val="4020"/>
              </a:lnSpc>
              <a:spcBef>
                <a:spcPts val="190"/>
              </a:spcBef>
              <a:buFont typeface="Arial"/>
              <a:buChar char="•"/>
              <a:tabLst>
                <a:tab pos="240665" algn="l"/>
              </a:tabLst>
            </a:pPr>
            <a:r>
              <a:rPr sz="2800" spc="165" dirty="0">
                <a:latin typeface="Trebuchet MS"/>
                <a:cs typeface="Trebuchet MS"/>
              </a:rPr>
              <a:t>Instead</a:t>
            </a:r>
            <a:r>
              <a:rPr sz="2800" spc="40" dirty="0">
                <a:latin typeface="Trebuchet MS"/>
                <a:cs typeface="Trebuchet MS"/>
              </a:rPr>
              <a:t> </a:t>
            </a:r>
            <a:r>
              <a:rPr sz="2800" spc="75" dirty="0">
                <a:latin typeface="Trebuchet MS"/>
                <a:cs typeface="Trebuchet MS"/>
              </a:rPr>
              <a:t>of</a:t>
            </a:r>
            <a:r>
              <a:rPr sz="2800" spc="45" dirty="0">
                <a:latin typeface="Trebuchet MS"/>
                <a:cs typeface="Trebuchet MS"/>
              </a:rPr>
              <a:t> </a:t>
            </a:r>
            <a:r>
              <a:rPr sz="2800" spc="110" dirty="0">
                <a:latin typeface="Trebuchet MS"/>
                <a:cs typeface="Trebuchet MS"/>
              </a:rPr>
              <a:t>in</a:t>
            </a:r>
            <a:r>
              <a:rPr sz="2800" spc="45" dirty="0">
                <a:latin typeface="Trebuchet MS"/>
                <a:cs typeface="Trebuchet MS"/>
              </a:rPr>
              <a:t> </a:t>
            </a:r>
            <a:r>
              <a:rPr sz="2800" spc="125" dirty="0">
                <a:latin typeface="Trebuchet MS"/>
                <a:cs typeface="Trebuchet MS"/>
              </a:rPr>
              <a:t>the</a:t>
            </a:r>
            <a:r>
              <a:rPr sz="2800" spc="50" dirty="0">
                <a:latin typeface="Trebuchet MS"/>
                <a:cs typeface="Trebuchet MS"/>
              </a:rPr>
              <a:t> </a:t>
            </a:r>
            <a:r>
              <a:rPr sz="2800" spc="170" dirty="0">
                <a:latin typeface="Trebuchet MS"/>
                <a:cs typeface="Trebuchet MS"/>
              </a:rPr>
              <a:t>previous</a:t>
            </a:r>
            <a:r>
              <a:rPr sz="2800" spc="45" dirty="0">
                <a:latin typeface="Trebuchet MS"/>
                <a:cs typeface="Trebuchet MS"/>
              </a:rPr>
              <a:t> </a:t>
            </a:r>
            <a:r>
              <a:rPr sz="2800" spc="155" dirty="0">
                <a:latin typeface="Trebuchet MS"/>
                <a:cs typeface="Trebuchet MS"/>
              </a:rPr>
              <a:t>program: </a:t>
            </a:r>
            <a:r>
              <a:rPr sz="2800" spc="125" dirty="0">
                <a:latin typeface="Trebuchet MS"/>
                <a:cs typeface="Trebuchet MS"/>
              </a:rPr>
              <a:t>act.sa_handler</a:t>
            </a:r>
            <a:r>
              <a:rPr sz="2800" spc="20" dirty="0">
                <a:latin typeface="Trebuchet MS"/>
                <a:cs typeface="Trebuchet MS"/>
              </a:rPr>
              <a:t> </a:t>
            </a:r>
            <a:r>
              <a:rPr sz="2800" spc="875" dirty="0">
                <a:latin typeface="Trebuchet MS"/>
                <a:cs typeface="Trebuchet MS"/>
              </a:rPr>
              <a:t>=</a:t>
            </a:r>
            <a:r>
              <a:rPr sz="2800" spc="20" dirty="0">
                <a:latin typeface="Trebuchet MS"/>
                <a:cs typeface="Trebuchet MS"/>
              </a:rPr>
              <a:t> </a:t>
            </a:r>
            <a:r>
              <a:rPr sz="2800" spc="110" dirty="0">
                <a:latin typeface="Trebuchet MS"/>
                <a:cs typeface="Trebuchet MS"/>
              </a:rPr>
              <a:t>catchint</a:t>
            </a:r>
            <a:r>
              <a:rPr sz="2800" spc="15" dirty="0">
                <a:latin typeface="Trebuchet MS"/>
                <a:cs typeface="Trebuchet MS"/>
              </a:rPr>
              <a:t> </a:t>
            </a:r>
            <a:r>
              <a:rPr sz="2800" dirty="0">
                <a:latin typeface="Trebuchet MS"/>
                <a:cs typeface="Trebuchet MS"/>
              </a:rPr>
              <a:t>/*</a:t>
            </a:r>
            <a:r>
              <a:rPr sz="2800" spc="25" dirty="0">
                <a:latin typeface="Trebuchet MS"/>
                <a:cs typeface="Trebuchet MS"/>
              </a:rPr>
              <a:t> </a:t>
            </a:r>
            <a:r>
              <a:rPr sz="2800" spc="130" dirty="0">
                <a:latin typeface="Trebuchet MS"/>
                <a:cs typeface="Trebuchet MS"/>
              </a:rPr>
              <a:t>or</a:t>
            </a:r>
            <a:r>
              <a:rPr sz="2800" spc="20" dirty="0">
                <a:latin typeface="Trebuchet MS"/>
                <a:cs typeface="Trebuchet MS"/>
              </a:rPr>
              <a:t> </a:t>
            </a:r>
            <a:r>
              <a:rPr sz="2800" spc="160" dirty="0">
                <a:latin typeface="Trebuchet MS"/>
                <a:cs typeface="Trebuchet MS"/>
              </a:rPr>
              <a:t>whatever</a:t>
            </a:r>
            <a:r>
              <a:rPr sz="2800" spc="25" dirty="0">
                <a:latin typeface="Trebuchet MS"/>
                <a:cs typeface="Trebuchet MS"/>
              </a:rPr>
              <a:t> </a:t>
            </a:r>
            <a:r>
              <a:rPr sz="2800" spc="-25" dirty="0">
                <a:latin typeface="Trebuchet MS"/>
                <a:cs typeface="Trebuchet MS"/>
              </a:rPr>
              <a:t>*/ </a:t>
            </a:r>
            <a:r>
              <a:rPr sz="2800" b="1" spc="380" dirty="0">
                <a:latin typeface="Trebuchet MS"/>
                <a:cs typeface="Trebuchet MS"/>
              </a:rPr>
              <a:t>We</a:t>
            </a:r>
            <a:r>
              <a:rPr sz="2800" b="1" spc="114" dirty="0">
                <a:latin typeface="Trebuchet MS"/>
                <a:cs typeface="Trebuchet MS"/>
              </a:rPr>
              <a:t> </a:t>
            </a:r>
            <a:r>
              <a:rPr sz="2800" b="1" spc="350" dirty="0">
                <a:latin typeface="Trebuchet MS"/>
                <a:cs typeface="Trebuchet MS"/>
              </a:rPr>
              <a:t>use</a:t>
            </a:r>
            <a:r>
              <a:rPr sz="2800" b="1" spc="125" dirty="0">
                <a:latin typeface="Trebuchet MS"/>
                <a:cs typeface="Trebuchet MS"/>
              </a:rPr>
              <a:t> </a:t>
            </a:r>
            <a:r>
              <a:rPr sz="2800" b="1" spc="40" dirty="0">
                <a:latin typeface="Trebuchet MS"/>
                <a:cs typeface="Trebuchet MS"/>
              </a:rPr>
              <a:t>:</a:t>
            </a:r>
            <a:endParaRPr sz="28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409"/>
              </a:spcBef>
            </a:pPr>
            <a:r>
              <a:rPr sz="2800" spc="125" dirty="0">
                <a:latin typeface="Trebuchet MS"/>
                <a:cs typeface="Trebuchet MS"/>
              </a:rPr>
              <a:t>act.sa_handler</a:t>
            </a:r>
            <a:r>
              <a:rPr sz="2800" spc="45" dirty="0">
                <a:latin typeface="Trebuchet MS"/>
                <a:cs typeface="Trebuchet MS"/>
              </a:rPr>
              <a:t> </a:t>
            </a:r>
            <a:r>
              <a:rPr sz="2800" spc="875" dirty="0">
                <a:latin typeface="Trebuchet MS"/>
                <a:cs typeface="Trebuchet MS"/>
              </a:rPr>
              <a:t>=</a:t>
            </a:r>
            <a:r>
              <a:rPr sz="2800" spc="40" dirty="0">
                <a:latin typeface="Trebuchet MS"/>
                <a:cs typeface="Trebuchet MS"/>
              </a:rPr>
              <a:t> </a:t>
            </a:r>
            <a:r>
              <a:rPr sz="2800" spc="135" dirty="0">
                <a:latin typeface="Trebuchet MS"/>
                <a:cs typeface="Trebuchet MS"/>
              </a:rPr>
              <a:t>SIG_IGN;</a:t>
            </a:r>
            <a:endParaRPr sz="28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660"/>
              </a:spcBef>
            </a:pPr>
            <a:r>
              <a:rPr sz="2800" b="1" spc="260" dirty="0">
                <a:latin typeface="Trebuchet MS"/>
                <a:cs typeface="Trebuchet MS"/>
              </a:rPr>
              <a:t>The</a:t>
            </a:r>
            <a:r>
              <a:rPr sz="2800" b="1" spc="125" dirty="0">
                <a:latin typeface="Trebuchet MS"/>
                <a:cs typeface="Trebuchet MS"/>
              </a:rPr>
              <a:t> </a:t>
            </a:r>
            <a:r>
              <a:rPr sz="2800" b="1" spc="505" dirty="0">
                <a:latin typeface="Trebuchet MS"/>
                <a:cs typeface="Trebuchet MS"/>
              </a:rPr>
              <a:t>^C</a:t>
            </a:r>
            <a:r>
              <a:rPr sz="2800" b="1" spc="130" dirty="0">
                <a:latin typeface="Trebuchet MS"/>
                <a:cs typeface="Trebuchet MS"/>
              </a:rPr>
              <a:t> </a:t>
            </a:r>
            <a:r>
              <a:rPr sz="2800" b="1" spc="275" dirty="0">
                <a:latin typeface="Trebuchet MS"/>
                <a:cs typeface="Trebuchet MS"/>
              </a:rPr>
              <a:t>key</a:t>
            </a:r>
            <a:r>
              <a:rPr sz="2800" b="1" spc="130" dirty="0">
                <a:latin typeface="Trebuchet MS"/>
                <a:cs typeface="Trebuchet MS"/>
              </a:rPr>
              <a:t> </a:t>
            </a:r>
            <a:r>
              <a:rPr sz="2800" b="1" spc="180" dirty="0">
                <a:latin typeface="Trebuchet MS"/>
                <a:cs typeface="Trebuchet MS"/>
              </a:rPr>
              <a:t>will</a:t>
            </a:r>
            <a:r>
              <a:rPr sz="2800" b="1" spc="125" dirty="0">
                <a:latin typeface="Trebuchet MS"/>
                <a:cs typeface="Trebuchet MS"/>
              </a:rPr>
              <a:t> </a:t>
            </a:r>
            <a:r>
              <a:rPr sz="2800" b="1" spc="320" dirty="0">
                <a:latin typeface="Trebuchet MS"/>
                <a:cs typeface="Trebuchet MS"/>
              </a:rPr>
              <a:t>be</a:t>
            </a:r>
            <a:r>
              <a:rPr sz="2800" b="1" spc="125" dirty="0">
                <a:latin typeface="Trebuchet MS"/>
                <a:cs typeface="Trebuchet MS"/>
              </a:rPr>
              <a:t> </a:t>
            </a:r>
            <a:r>
              <a:rPr sz="2800" b="1" spc="300" dirty="0">
                <a:latin typeface="Trebuchet MS"/>
                <a:cs typeface="Trebuchet MS"/>
              </a:rPr>
              <a:t>ignored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12" name="object 5">
            <a:extLst>
              <a:ext uri="{FF2B5EF4-FFF2-40B4-BE49-F238E27FC236}">
                <a16:creationId xmlns:a16="http://schemas.microsoft.com/office/drawing/2014/main" id="{92C75C5F-B704-678E-646F-3A07E92F8D65}"/>
              </a:ext>
            </a:extLst>
          </p:cNvPr>
          <p:cNvSpPr txBox="1">
            <a:spLocks noGrp="1"/>
          </p:cNvSpPr>
          <p:nvPr>
            <p:ph type="ftr" sz="quarter" idx="5"/>
          </p:nvPr>
        </p:nvSpPr>
        <p:spPr>
          <a:xfrm>
            <a:off x="1359153" y="6165739"/>
            <a:ext cx="7158990" cy="2755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880"/>
              </a:lnSpc>
              <a:tabLst>
                <a:tab pos="3225165" algn="l"/>
              </a:tabLst>
            </a:pPr>
            <a:r>
              <a:rPr spc="-105" dirty="0"/>
              <a:t>Y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25" dirty="0"/>
              <a:t>d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55" dirty="0"/>
              <a:t> </a:t>
            </a:r>
            <a:r>
              <a:rPr spc="90" dirty="0"/>
              <a:t>z</a:t>
            </a:r>
            <a:r>
              <a:rPr spc="25" dirty="0"/>
              <a:t>  </a:t>
            </a:r>
            <a:r>
              <a:rPr spc="-215" dirty="0"/>
              <a:t>T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45" dirty="0"/>
              <a:t> </a:t>
            </a:r>
            <a:r>
              <a:rPr spc="-125" dirty="0"/>
              <a:t>k</a:t>
            </a:r>
            <a:r>
              <a:rPr spc="-145" dirty="0"/>
              <a:t> </a:t>
            </a:r>
            <a:r>
              <a:rPr spc="-180" dirty="0"/>
              <a:t>n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dirty="0"/>
              <a:t>k</a:t>
            </a:r>
            <a:r>
              <a:rPr spc="25" dirty="0"/>
              <a:t>  </a:t>
            </a:r>
            <a:r>
              <a:rPr dirty="0"/>
              <a:t>Ü</a:t>
            </a:r>
            <a:r>
              <a:rPr spc="-135" dirty="0"/>
              <a:t> </a:t>
            </a:r>
            <a:r>
              <a:rPr spc="-180" dirty="0"/>
              <a:t>n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25" dirty="0"/>
              <a:t>v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70" dirty="0"/>
              <a:t>r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75" dirty="0"/>
              <a:t>t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50" dirty="0"/>
              <a:t>i</a:t>
            </a:r>
            <a:r>
              <a:rPr dirty="0"/>
              <a:t>	-</a:t>
            </a:r>
            <a:r>
              <a:rPr spc="340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95" dirty="0"/>
              <a:t>g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spc="-95" dirty="0"/>
              <a:t>y</a:t>
            </a:r>
            <a:r>
              <a:rPr spc="-14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dirty="0"/>
              <a:t>r</a:t>
            </a:r>
            <a:r>
              <a:rPr spc="480" dirty="0"/>
              <a:t> </a:t>
            </a:r>
            <a:r>
              <a:rPr spc="-105" dirty="0"/>
              <a:t>M</a:t>
            </a:r>
            <a:r>
              <a:rPr spc="-145" dirty="0"/>
              <a:t> </a:t>
            </a:r>
            <a:r>
              <a:rPr spc="-180" dirty="0"/>
              <a:t>ü</a:t>
            </a:r>
            <a:r>
              <a:rPr spc="-145" dirty="0"/>
              <a:t> </a:t>
            </a:r>
            <a:r>
              <a:rPr spc="-210" dirty="0"/>
              <a:t>h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80" dirty="0"/>
              <a:t>n</a:t>
            </a:r>
            <a:r>
              <a:rPr spc="-165" dirty="0"/>
              <a:t> </a:t>
            </a:r>
            <a:r>
              <a:rPr spc="-125" dirty="0"/>
              <a:t>d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95" dirty="0"/>
              <a:t>ğ</a:t>
            </a:r>
            <a:r>
              <a:rPr spc="-145" dirty="0"/>
              <a:t> </a:t>
            </a:r>
            <a:r>
              <a:rPr dirty="0"/>
              <a:t>i</a:t>
            </a:r>
            <a:r>
              <a:rPr spc="495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195" dirty="0"/>
              <a:t>ö</a:t>
            </a:r>
            <a:r>
              <a:rPr spc="-14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80" dirty="0"/>
              <a:t>ü</a:t>
            </a:r>
            <a:r>
              <a:rPr spc="-155" dirty="0"/>
              <a:t> </a:t>
            </a:r>
            <a:r>
              <a:rPr spc="-295" dirty="0"/>
              <a:t>m</a:t>
            </a:r>
            <a:r>
              <a:rPr spc="-155" dirty="0"/>
              <a:t> </a:t>
            </a:r>
            <a:r>
              <a:rPr spc="-50" dirty="0"/>
              <a:t>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027919" y="5695590"/>
            <a:ext cx="1215390" cy="1162050"/>
          </a:xfrm>
          <a:prstGeom prst="rect">
            <a:avLst/>
          </a:prstGeom>
        </p:spPr>
      </p:pic>
      <p:sp>
        <p:nvSpPr>
          <p:cNvPr id="3" name="object 3" descr="$PPTXTitl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49250" rIns="0" bIns="0" rtlCol="0">
            <a:spAutoFit/>
          </a:bodyPr>
          <a:lstStyle/>
          <a:p>
            <a:pPr marL="156845">
              <a:lnSpc>
                <a:spcPct val="100000"/>
              </a:lnSpc>
              <a:spcBef>
                <a:spcPts val="100"/>
              </a:spcBef>
            </a:pPr>
            <a:r>
              <a:rPr spc="254" dirty="0"/>
              <a:t>Restoring</a:t>
            </a:r>
            <a:r>
              <a:rPr spc="110" dirty="0"/>
              <a:t> </a:t>
            </a:r>
            <a:r>
              <a:rPr spc="250" dirty="0"/>
              <a:t>Previous</a:t>
            </a:r>
            <a:r>
              <a:rPr spc="110" dirty="0"/>
              <a:t> </a:t>
            </a:r>
            <a:r>
              <a:rPr spc="180" dirty="0"/>
              <a:t>Action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915669" y="2281830"/>
            <a:ext cx="8006715" cy="36537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03200" indent="-190500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203200" algn="l"/>
              </a:tabLst>
            </a:pPr>
            <a:r>
              <a:rPr sz="2350" spc="130" dirty="0">
                <a:latin typeface="Trebuchet MS"/>
                <a:cs typeface="Trebuchet MS"/>
              </a:rPr>
              <a:t>The</a:t>
            </a:r>
            <a:r>
              <a:rPr sz="2350" spc="40" dirty="0">
                <a:latin typeface="Trebuchet MS"/>
                <a:cs typeface="Trebuchet MS"/>
              </a:rPr>
              <a:t> </a:t>
            </a:r>
            <a:r>
              <a:rPr sz="2350" spc="60" dirty="0">
                <a:latin typeface="Trebuchet MS"/>
                <a:cs typeface="Trebuchet MS"/>
              </a:rPr>
              <a:t>third</a:t>
            </a:r>
            <a:r>
              <a:rPr sz="2350" spc="40" dirty="0">
                <a:latin typeface="Trebuchet MS"/>
                <a:cs typeface="Trebuchet MS"/>
              </a:rPr>
              <a:t> </a:t>
            </a:r>
            <a:r>
              <a:rPr sz="2350" spc="135" dirty="0">
                <a:latin typeface="Trebuchet MS"/>
                <a:cs typeface="Trebuchet MS"/>
              </a:rPr>
              <a:t>parameter</a:t>
            </a:r>
            <a:r>
              <a:rPr sz="2350" spc="55" dirty="0">
                <a:latin typeface="Trebuchet MS"/>
                <a:cs typeface="Trebuchet MS"/>
              </a:rPr>
              <a:t> </a:t>
            </a:r>
            <a:r>
              <a:rPr sz="2350" spc="70" dirty="0">
                <a:latin typeface="Trebuchet MS"/>
                <a:cs typeface="Trebuchet MS"/>
              </a:rPr>
              <a:t>to</a:t>
            </a:r>
            <a:r>
              <a:rPr sz="2350" spc="45" dirty="0">
                <a:latin typeface="Trebuchet MS"/>
                <a:cs typeface="Trebuchet MS"/>
              </a:rPr>
              <a:t> </a:t>
            </a:r>
            <a:r>
              <a:rPr sz="2350" spc="100" dirty="0">
                <a:latin typeface="Trebuchet MS"/>
                <a:cs typeface="Trebuchet MS"/>
              </a:rPr>
              <a:t>sigaction,</a:t>
            </a:r>
            <a:r>
              <a:rPr sz="2350" spc="45" dirty="0">
                <a:latin typeface="Trebuchet MS"/>
                <a:cs typeface="Trebuchet MS"/>
              </a:rPr>
              <a:t> </a:t>
            </a:r>
            <a:r>
              <a:rPr sz="2350" spc="65" dirty="0">
                <a:latin typeface="Trebuchet MS"/>
                <a:cs typeface="Trebuchet MS"/>
              </a:rPr>
              <a:t>oact,</a:t>
            </a:r>
            <a:r>
              <a:rPr sz="2350" spc="40" dirty="0">
                <a:latin typeface="Trebuchet MS"/>
                <a:cs typeface="Trebuchet MS"/>
              </a:rPr>
              <a:t> </a:t>
            </a:r>
            <a:r>
              <a:rPr sz="2350" spc="175" dirty="0">
                <a:latin typeface="Trebuchet MS"/>
                <a:cs typeface="Trebuchet MS"/>
              </a:rPr>
              <a:t>can</a:t>
            </a:r>
            <a:r>
              <a:rPr sz="2350" spc="45" dirty="0">
                <a:latin typeface="Trebuchet MS"/>
                <a:cs typeface="Trebuchet MS"/>
              </a:rPr>
              <a:t> </a:t>
            </a:r>
            <a:r>
              <a:rPr sz="2350" spc="150" dirty="0">
                <a:latin typeface="Trebuchet MS"/>
                <a:cs typeface="Trebuchet MS"/>
              </a:rPr>
              <a:t>be</a:t>
            </a:r>
            <a:r>
              <a:rPr sz="2350" spc="55" dirty="0">
                <a:latin typeface="Trebuchet MS"/>
                <a:cs typeface="Trebuchet MS"/>
              </a:rPr>
              <a:t> </a:t>
            </a:r>
            <a:r>
              <a:rPr sz="2350" spc="125" dirty="0">
                <a:latin typeface="Trebuchet MS"/>
                <a:cs typeface="Trebuchet MS"/>
              </a:rPr>
              <a:t>used:</a:t>
            </a:r>
            <a:endParaRPr sz="235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1250"/>
              </a:spcBef>
            </a:pPr>
            <a:endParaRPr sz="2350">
              <a:latin typeface="Trebuchet MS"/>
              <a:cs typeface="Trebuchet MS"/>
            </a:endParaRPr>
          </a:p>
          <a:p>
            <a:pPr marL="396240">
              <a:lnSpc>
                <a:spcPct val="100000"/>
              </a:lnSpc>
            </a:pPr>
            <a:r>
              <a:rPr sz="2150" b="1" spc="80" dirty="0">
                <a:latin typeface="Trebuchet MS"/>
                <a:cs typeface="Trebuchet MS"/>
              </a:rPr>
              <a:t>/*</a:t>
            </a:r>
            <a:r>
              <a:rPr sz="2150" b="1" spc="110" dirty="0">
                <a:latin typeface="Trebuchet MS"/>
                <a:cs typeface="Trebuchet MS"/>
              </a:rPr>
              <a:t> </a:t>
            </a:r>
            <a:r>
              <a:rPr sz="2150" b="1" spc="295" dirty="0">
                <a:latin typeface="Trebuchet MS"/>
                <a:cs typeface="Trebuchet MS"/>
              </a:rPr>
              <a:t>save</a:t>
            </a:r>
            <a:r>
              <a:rPr sz="2150" b="1" spc="105" dirty="0">
                <a:latin typeface="Trebuchet MS"/>
                <a:cs typeface="Trebuchet MS"/>
              </a:rPr>
              <a:t> </a:t>
            </a:r>
            <a:r>
              <a:rPr sz="2150" b="1" spc="220" dirty="0">
                <a:latin typeface="Trebuchet MS"/>
                <a:cs typeface="Trebuchet MS"/>
              </a:rPr>
              <a:t>old</a:t>
            </a:r>
            <a:r>
              <a:rPr sz="2150" b="1" spc="114" dirty="0">
                <a:latin typeface="Trebuchet MS"/>
                <a:cs typeface="Trebuchet MS"/>
              </a:rPr>
              <a:t> </a:t>
            </a:r>
            <a:r>
              <a:rPr sz="2150" b="1" spc="220" dirty="0">
                <a:latin typeface="Trebuchet MS"/>
                <a:cs typeface="Trebuchet MS"/>
              </a:rPr>
              <a:t>action</a:t>
            </a:r>
            <a:r>
              <a:rPr sz="2150" b="1" spc="120" dirty="0">
                <a:latin typeface="Trebuchet MS"/>
                <a:cs typeface="Trebuchet MS"/>
              </a:rPr>
              <a:t> </a:t>
            </a:r>
            <a:r>
              <a:rPr sz="2150" b="1" spc="45" dirty="0">
                <a:latin typeface="Trebuchet MS"/>
                <a:cs typeface="Trebuchet MS"/>
              </a:rPr>
              <a:t>*/</a:t>
            </a:r>
            <a:endParaRPr sz="2150">
              <a:latin typeface="Trebuchet MS"/>
              <a:cs typeface="Trebuchet MS"/>
            </a:endParaRPr>
          </a:p>
          <a:p>
            <a:pPr marL="396240">
              <a:lnSpc>
                <a:spcPct val="100000"/>
              </a:lnSpc>
              <a:spcBef>
                <a:spcPts val="620"/>
              </a:spcBef>
            </a:pPr>
            <a:r>
              <a:rPr sz="2150" b="1" spc="235" dirty="0">
                <a:latin typeface="Trebuchet MS"/>
                <a:cs typeface="Trebuchet MS"/>
              </a:rPr>
              <a:t>sigaction</a:t>
            </a:r>
            <a:r>
              <a:rPr sz="2150" spc="235" dirty="0">
                <a:latin typeface="Trebuchet MS"/>
                <a:cs typeface="Trebuchet MS"/>
              </a:rPr>
              <a:t>(</a:t>
            </a:r>
            <a:r>
              <a:rPr sz="2150" spc="55" dirty="0">
                <a:latin typeface="Trebuchet MS"/>
                <a:cs typeface="Trebuchet MS"/>
              </a:rPr>
              <a:t> </a:t>
            </a:r>
            <a:r>
              <a:rPr sz="2150" spc="165" dirty="0">
                <a:latin typeface="Trebuchet MS"/>
                <a:cs typeface="Trebuchet MS"/>
              </a:rPr>
              <a:t>SIGTERM,</a:t>
            </a:r>
            <a:r>
              <a:rPr sz="2150" spc="65" dirty="0">
                <a:latin typeface="Trebuchet MS"/>
                <a:cs typeface="Trebuchet MS"/>
              </a:rPr>
              <a:t> </a:t>
            </a:r>
            <a:r>
              <a:rPr sz="2150" spc="110" dirty="0">
                <a:latin typeface="Trebuchet MS"/>
                <a:cs typeface="Trebuchet MS"/>
              </a:rPr>
              <a:t>NULL,</a:t>
            </a:r>
            <a:r>
              <a:rPr sz="2150" spc="60" dirty="0">
                <a:latin typeface="Trebuchet MS"/>
                <a:cs typeface="Trebuchet MS"/>
              </a:rPr>
              <a:t> </a:t>
            </a:r>
            <a:r>
              <a:rPr sz="2150" spc="85" dirty="0">
                <a:latin typeface="Trebuchet MS"/>
                <a:cs typeface="Trebuchet MS"/>
              </a:rPr>
              <a:t>&amp;oact);</a:t>
            </a:r>
            <a:endParaRPr sz="2150">
              <a:latin typeface="Trebuchet MS"/>
              <a:cs typeface="Trebuchet MS"/>
            </a:endParaRPr>
          </a:p>
          <a:p>
            <a:pPr marL="396240" marR="2734945">
              <a:lnSpc>
                <a:spcPts val="3200"/>
              </a:lnSpc>
              <a:spcBef>
                <a:spcPts val="200"/>
              </a:spcBef>
            </a:pPr>
            <a:r>
              <a:rPr sz="2150" b="1" spc="80" dirty="0">
                <a:latin typeface="Trebuchet MS"/>
                <a:cs typeface="Trebuchet MS"/>
              </a:rPr>
              <a:t>/*</a:t>
            </a:r>
            <a:r>
              <a:rPr sz="2150" b="1" spc="105" dirty="0">
                <a:latin typeface="Trebuchet MS"/>
                <a:cs typeface="Trebuchet MS"/>
              </a:rPr>
              <a:t> </a:t>
            </a:r>
            <a:r>
              <a:rPr sz="2150" b="1" spc="254" dirty="0">
                <a:latin typeface="Trebuchet MS"/>
                <a:cs typeface="Trebuchet MS"/>
              </a:rPr>
              <a:t>set</a:t>
            </a:r>
            <a:r>
              <a:rPr sz="2150" b="1" spc="110" dirty="0">
                <a:latin typeface="Trebuchet MS"/>
                <a:cs typeface="Trebuchet MS"/>
              </a:rPr>
              <a:t> </a:t>
            </a:r>
            <a:r>
              <a:rPr sz="2150" b="1" spc="270" dirty="0">
                <a:latin typeface="Trebuchet MS"/>
                <a:cs typeface="Trebuchet MS"/>
              </a:rPr>
              <a:t>new</a:t>
            </a:r>
            <a:r>
              <a:rPr sz="2150" b="1" spc="120" dirty="0">
                <a:latin typeface="Trebuchet MS"/>
                <a:cs typeface="Trebuchet MS"/>
              </a:rPr>
              <a:t> </a:t>
            </a:r>
            <a:r>
              <a:rPr sz="2150" b="1" spc="220" dirty="0">
                <a:latin typeface="Trebuchet MS"/>
                <a:cs typeface="Trebuchet MS"/>
              </a:rPr>
              <a:t>action</a:t>
            </a:r>
            <a:r>
              <a:rPr sz="2150" b="1" spc="110" dirty="0">
                <a:latin typeface="Trebuchet MS"/>
                <a:cs typeface="Trebuchet MS"/>
              </a:rPr>
              <a:t> </a:t>
            </a:r>
            <a:r>
              <a:rPr sz="2150" b="1" spc="45" dirty="0">
                <a:latin typeface="Trebuchet MS"/>
                <a:cs typeface="Trebuchet MS"/>
              </a:rPr>
              <a:t>*/ </a:t>
            </a:r>
            <a:r>
              <a:rPr sz="2150" spc="114" dirty="0">
                <a:latin typeface="Trebuchet MS"/>
                <a:cs typeface="Trebuchet MS"/>
              </a:rPr>
              <a:t>act.sa_handler</a:t>
            </a:r>
            <a:r>
              <a:rPr sz="2150" spc="55" dirty="0">
                <a:latin typeface="Trebuchet MS"/>
                <a:cs typeface="Trebuchet MS"/>
              </a:rPr>
              <a:t> </a:t>
            </a:r>
            <a:r>
              <a:rPr sz="2150" spc="695" dirty="0">
                <a:latin typeface="Trebuchet MS"/>
                <a:cs typeface="Trebuchet MS"/>
              </a:rPr>
              <a:t>=</a:t>
            </a:r>
            <a:r>
              <a:rPr sz="2150" spc="50" dirty="0">
                <a:latin typeface="Trebuchet MS"/>
                <a:cs typeface="Trebuchet MS"/>
              </a:rPr>
              <a:t> </a:t>
            </a:r>
            <a:r>
              <a:rPr sz="2150" spc="114" dirty="0">
                <a:latin typeface="Trebuchet MS"/>
                <a:cs typeface="Trebuchet MS"/>
              </a:rPr>
              <a:t>SIG_IGN; </a:t>
            </a:r>
            <a:r>
              <a:rPr sz="2150" b="1" spc="235" dirty="0">
                <a:latin typeface="Trebuchet MS"/>
                <a:cs typeface="Trebuchet MS"/>
              </a:rPr>
              <a:t>sigaction</a:t>
            </a:r>
            <a:r>
              <a:rPr sz="2150" spc="235" dirty="0">
                <a:latin typeface="Trebuchet MS"/>
                <a:cs typeface="Trebuchet MS"/>
              </a:rPr>
              <a:t>(</a:t>
            </a:r>
            <a:r>
              <a:rPr sz="2150" spc="55" dirty="0">
                <a:latin typeface="Trebuchet MS"/>
                <a:cs typeface="Trebuchet MS"/>
              </a:rPr>
              <a:t> </a:t>
            </a:r>
            <a:r>
              <a:rPr sz="2150" spc="165" dirty="0">
                <a:latin typeface="Trebuchet MS"/>
                <a:cs typeface="Trebuchet MS"/>
              </a:rPr>
              <a:t>SIGTERM,</a:t>
            </a:r>
            <a:r>
              <a:rPr sz="2150" spc="65" dirty="0">
                <a:latin typeface="Trebuchet MS"/>
                <a:cs typeface="Trebuchet MS"/>
              </a:rPr>
              <a:t> </a:t>
            </a:r>
            <a:r>
              <a:rPr sz="2150" spc="80" dirty="0">
                <a:latin typeface="Trebuchet MS"/>
                <a:cs typeface="Trebuchet MS"/>
              </a:rPr>
              <a:t>&amp;act,</a:t>
            </a:r>
            <a:r>
              <a:rPr sz="2150" spc="60" dirty="0">
                <a:latin typeface="Trebuchet MS"/>
                <a:cs typeface="Trebuchet MS"/>
              </a:rPr>
              <a:t> </a:t>
            </a:r>
            <a:r>
              <a:rPr sz="2150" spc="165" dirty="0">
                <a:latin typeface="Trebuchet MS"/>
                <a:cs typeface="Trebuchet MS"/>
              </a:rPr>
              <a:t>NULL</a:t>
            </a:r>
            <a:r>
              <a:rPr sz="2150" spc="55" dirty="0">
                <a:latin typeface="Trebuchet MS"/>
                <a:cs typeface="Trebuchet MS"/>
              </a:rPr>
              <a:t> </a:t>
            </a:r>
            <a:r>
              <a:rPr sz="2150" spc="-25" dirty="0">
                <a:latin typeface="Trebuchet MS"/>
                <a:cs typeface="Trebuchet MS"/>
              </a:rPr>
              <a:t>);</a:t>
            </a:r>
            <a:endParaRPr sz="2150">
              <a:latin typeface="Trebuchet MS"/>
              <a:cs typeface="Trebuchet MS"/>
            </a:endParaRPr>
          </a:p>
          <a:p>
            <a:pPr marL="396240" marR="2566035">
              <a:lnSpc>
                <a:spcPts val="3190"/>
              </a:lnSpc>
            </a:pPr>
            <a:r>
              <a:rPr sz="2150" b="1" spc="80" dirty="0">
                <a:latin typeface="Trebuchet MS"/>
                <a:cs typeface="Trebuchet MS"/>
              </a:rPr>
              <a:t>/*</a:t>
            </a:r>
            <a:r>
              <a:rPr sz="2150" b="1" spc="110" dirty="0">
                <a:latin typeface="Trebuchet MS"/>
                <a:cs typeface="Trebuchet MS"/>
              </a:rPr>
              <a:t> </a:t>
            </a:r>
            <a:r>
              <a:rPr sz="2150" b="1" spc="225" dirty="0">
                <a:latin typeface="Trebuchet MS"/>
                <a:cs typeface="Trebuchet MS"/>
              </a:rPr>
              <a:t>restore</a:t>
            </a:r>
            <a:r>
              <a:rPr sz="2150" b="1" spc="120" dirty="0">
                <a:latin typeface="Trebuchet MS"/>
                <a:cs typeface="Trebuchet MS"/>
              </a:rPr>
              <a:t> </a:t>
            </a:r>
            <a:r>
              <a:rPr sz="2150" b="1" spc="225" dirty="0">
                <a:latin typeface="Trebuchet MS"/>
                <a:cs typeface="Trebuchet MS"/>
              </a:rPr>
              <a:t>old</a:t>
            </a:r>
            <a:r>
              <a:rPr sz="2150" b="1" spc="110" dirty="0">
                <a:latin typeface="Trebuchet MS"/>
                <a:cs typeface="Trebuchet MS"/>
              </a:rPr>
              <a:t> </a:t>
            </a:r>
            <a:r>
              <a:rPr sz="2150" b="1" spc="220" dirty="0">
                <a:latin typeface="Trebuchet MS"/>
                <a:cs typeface="Trebuchet MS"/>
              </a:rPr>
              <a:t>action</a:t>
            </a:r>
            <a:r>
              <a:rPr sz="2150" b="1" spc="114" dirty="0">
                <a:latin typeface="Trebuchet MS"/>
                <a:cs typeface="Trebuchet MS"/>
              </a:rPr>
              <a:t> </a:t>
            </a:r>
            <a:r>
              <a:rPr sz="2150" b="1" spc="45" dirty="0">
                <a:latin typeface="Trebuchet MS"/>
                <a:cs typeface="Trebuchet MS"/>
              </a:rPr>
              <a:t>*/</a:t>
            </a:r>
            <a:r>
              <a:rPr sz="2150" b="1" spc="235" dirty="0">
                <a:latin typeface="Trebuchet MS"/>
                <a:cs typeface="Trebuchet MS"/>
              </a:rPr>
              <a:t> sigaction</a:t>
            </a:r>
            <a:r>
              <a:rPr sz="2150" spc="235" dirty="0">
                <a:latin typeface="Trebuchet MS"/>
                <a:cs typeface="Trebuchet MS"/>
              </a:rPr>
              <a:t>(</a:t>
            </a:r>
            <a:r>
              <a:rPr sz="2150" spc="50" dirty="0">
                <a:latin typeface="Trebuchet MS"/>
                <a:cs typeface="Trebuchet MS"/>
              </a:rPr>
              <a:t> </a:t>
            </a:r>
            <a:r>
              <a:rPr sz="2150" spc="165" dirty="0">
                <a:latin typeface="Trebuchet MS"/>
                <a:cs typeface="Trebuchet MS"/>
              </a:rPr>
              <a:t>SIGTERM,</a:t>
            </a:r>
            <a:r>
              <a:rPr sz="2150" spc="60" dirty="0">
                <a:latin typeface="Trebuchet MS"/>
                <a:cs typeface="Trebuchet MS"/>
              </a:rPr>
              <a:t> </a:t>
            </a:r>
            <a:r>
              <a:rPr sz="2150" spc="95" dirty="0">
                <a:latin typeface="Trebuchet MS"/>
                <a:cs typeface="Trebuchet MS"/>
              </a:rPr>
              <a:t>&amp;oact,</a:t>
            </a:r>
            <a:r>
              <a:rPr sz="2150" spc="55" dirty="0">
                <a:latin typeface="Trebuchet MS"/>
                <a:cs typeface="Trebuchet MS"/>
              </a:rPr>
              <a:t> </a:t>
            </a:r>
            <a:r>
              <a:rPr sz="2150" spc="165" dirty="0">
                <a:latin typeface="Trebuchet MS"/>
                <a:cs typeface="Trebuchet MS"/>
              </a:rPr>
              <a:t>NULL</a:t>
            </a:r>
            <a:r>
              <a:rPr sz="2150" spc="55" dirty="0">
                <a:latin typeface="Trebuchet MS"/>
                <a:cs typeface="Trebuchet MS"/>
              </a:rPr>
              <a:t> </a:t>
            </a:r>
            <a:r>
              <a:rPr sz="2150" spc="-25" dirty="0">
                <a:latin typeface="Trebuchet MS"/>
                <a:cs typeface="Trebuchet MS"/>
              </a:rPr>
              <a:t>);</a:t>
            </a:r>
            <a:endParaRPr sz="2150">
              <a:latin typeface="Trebuchet MS"/>
              <a:cs typeface="Trebuchet MS"/>
            </a:endParaRPr>
          </a:p>
        </p:txBody>
      </p:sp>
      <p:sp>
        <p:nvSpPr>
          <p:cNvPr id="12" name="object 5">
            <a:extLst>
              <a:ext uri="{FF2B5EF4-FFF2-40B4-BE49-F238E27FC236}">
                <a16:creationId xmlns:a16="http://schemas.microsoft.com/office/drawing/2014/main" id="{181AEF02-A5DB-FC19-109E-1246AD7CA54B}"/>
              </a:ext>
            </a:extLst>
          </p:cNvPr>
          <p:cNvSpPr txBox="1">
            <a:spLocks noGrp="1"/>
          </p:cNvSpPr>
          <p:nvPr>
            <p:ph type="ftr" sz="quarter" idx="5"/>
          </p:nvPr>
        </p:nvSpPr>
        <p:spPr>
          <a:xfrm>
            <a:off x="1359153" y="6165739"/>
            <a:ext cx="7158990" cy="2755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880"/>
              </a:lnSpc>
              <a:tabLst>
                <a:tab pos="3225165" algn="l"/>
              </a:tabLst>
            </a:pPr>
            <a:r>
              <a:rPr spc="-105" dirty="0"/>
              <a:t>Y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25" dirty="0"/>
              <a:t>d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55" dirty="0"/>
              <a:t> </a:t>
            </a:r>
            <a:r>
              <a:rPr spc="90" dirty="0"/>
              <a:t>z</a:t>
            </a:r>
            <a:r>
              <a:rPr spc="25" dirty="0"/>
              <a:t>  </a:t>
            </a:r>
            <a:r>
              <a:rPr spc="-215" dirty="0"/>
              <a:t>T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45" dirty="0"/>
              <a:t> </a:t>
            </a:r>
            <a:r>
              <a:rPr spc="-125" dirty="0"/>
              <a:t>k</a:t>
            </a:r>
            <a:r>
              <a:rPr spc="-145" dirty="0"/>
              <a:t> </a:t>
            </a:r>
            <a:r>
              <a:rPr spc="-180" dirty="0"/>
              <a:t>n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dirty="0"/>
              <a:t>k</a:t>
            </a:r>
            <a:r>
              <a:rPr spc="25" dirty="0"/>
              <a:t>  </a:t>
            </a:r>
            <a:r>
              <a:rPr dirty="0"/>
              <a:t>Ü</a:t>
            </a:r>
            <a:r>
              <a:rPr spc="-135" dirty="0"/>
              <a:t> </a:t>
            </a:r>
            <a:r>
              <a:rPr spc="-180" dirty="0"/>
              <a:t>n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25" dirty="0"/>
              <a:t>v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70" dirty="0"/>
              <a:t>r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75" dirty="0"/>
              <a:t>t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50" dirty="0"/>
              <a:t>i</a:t>
            </a:r>
            <a:r>
              <a:rPr dirty="0"/>
              <a:t>	-</a:t>
            </a:r>
            <a:r>
              <a:rPr spc="340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95" dirty="0"/>
              <a:t>g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spc="-95" dirty="0"/>
              <a:t>y</a:t>
            </a:r>
            <a:r>
              <a:rPr spc="-14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dirty="0"/>
              <a:t>r</a:t>
            </a:r>
            <a:r>
              <a:rPr spc="480" dirty="0"/>
              <a:t> </a:t>
            </a:r>
            <a:r>
              <a:rPr spc="-105" dirty="0"/>
              <a:t>M</a:t>
            </a:r>
            <a:r>
              <a:rPr spc="-145" dirty="0"/>
              <a:t> </a:t>
            </a:r>
            <a:r>
              <a:rPr spc="-180" dirty="0"/>
              <a:t>ü</a:t>
            </a:r>
            <a:r>
              <a:rPr spc="-145" dirty="0"/>
              <a:t> </a:t>
            </a:r>
            <a:r>
              <a:rPr spc="-210" dirty="0"/>
              <a:t>h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80" dirty="0"/>
              <a:t>n</a:t>
            </a:r>
            <a:r>
              <a:rPr spc="-165" dirty="0"/>
              <a:t> </a:t>
            </a:r>
            <a:r>
              <a:rPr spc="-125" dirty="0"/>
              <a:t>d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95" dirty="0"/>
              <a:t>ğ</a:t>
            </a:r>
            <a:r>
              <a:rPr spc="-145" dirty="0"/>
              <a:t> </a:t>
            </a:r>
            <a:r>
              <a:rPr dirty="0"/>
              <a:t>i</a:t>
            </a:r>
            <a:r>
              <a:rPr spc="495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195" dirty="0"/>
              <a:t>ö</a:t>
            </a:r>
            <a:r>
              <a:rPr spc="-14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80" dirty="0"/>
              <a:t>ü</a:t>
            </a:r>
            <a:r>
              <a:rPr spc="-155" dirty="0"/>
              <a:t> </a:t>
            </a:r>
            <a:r>
              <a:rPr spc="-295" dirty="0"/>
              <a:t>m</a:t>
            </a:r>
            <a:r>
              <a:rPr spc="-155" dirty="0"/>
              <a:t> </a:t>
            </a:r>
            <a:r>
              <a:rPr spc="-50" dirty="0"/>
              <a:t>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027919" y="5695590"/>
            <a:ext cx="1215390" cy="1162050"/>
          </a:xfrm>
          <a:prstGeom prst="rect">
            <a:avLst/>
          </a:prstGeom>
        </p:spPr>
      </p:pic>
      <p:sp>
        <p:nvSpPr>
          <p:cNvPr id="3" name="object 3" descr="$PPTXTitle"/>
          <p:cNvSpPr txBox="1">
            <a:spLocks noGrp="1"/>
          </p:cNvSpPr>
          <p:nvPr>
            <p:ph type="title"/>
          </p:nvPr>
        </p:nvSpPr>
        <p:spPr>
          <a:xfrm>
            <a:off x="915669" y="336190"/>
            <a:ext cx="8618855" cy="12992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ts val="5015"/>
              </a:lnSpc>
              <a:spcBef>
                <a:spcPts val="100"/>
              </a:spcBef>
            </a:pPr>
            <a:r>
              <a:rPr spc="380" dirty="0"/>
              <a:t>Changing</a:t>
            </a:r>
            <a:r>
              <a:rPr spc="75" dirty="0"/>
              <a:t> </a:t>
            </a:r>
            <a:r>
              <a:rPr spc="360" dirty="0"/>
              <a:t>and</a:t>
            </a:r>
            <a:r>
              <a:rPr spc="75" dirty="0"/>
              <a:t> </a:t>
            </a:r>
            <a:r>
              <a:rPr spc="250" dirty="0"/>
              <a:t>Reverting</a:t>
            </a:r>
            <a:r>
              <a:rPr spc="75" dirty="0"/>
              <a:t> </a:t>
            </a:r>
            <a:r>
              <a:rPr spc="140" dirty="0"/>
              <a:t>to</a:t>
            </a:r>
            <a:r>
              <a:rPr spc="80" dirty="0"/>
              <a:t> </a:t>
            </a:r>
            <a:r>
              <a:rPr spc="180" dirty="0"/>
              <a:t>the</a:t>
            </a:r>
          </a:p>
          <a:p>
            <a:pPr marR="255904" algn="ctr">
              <a:lnSpc>
                <a:spcPts val="5015"/>
              </a:lnSpc>
            </a:pPr>
            <a:r>
              <a:rPr spc="30" dirty="0"/>
              <a:t>r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928369" y="992249"/>
            <a:ext cx="4050029" cy="6508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4965"/>
              </a:lnSpc>
            </a:pPr>
            <a:r>
              <a:rPr sz="4400" spc="165" dirty="0">
                <a:latin typeface="Trebuchet MS"/>
                <a:cs typeface="Trebuchet MS"/>
              </a:rPr>
              <a:t>default</a:t>
            </a:r>
            <a:r>
              <a:rPr sz="4400" spc="90" dirty="0">
                <a:latin typeface="Trebuchet MS"/>
                <a:cs typeface="Trebuchet MS"/>
              </a:rPr>
              <a:t> </a:t>
            </a:r>
            <a:r>
              <a:rPr sz="4400" spc="270" dirty="0">
                <a:latin typeface="Trebuchet MS"/>
                <a:cs typeface="Trebuchet MS"/>
              </a:rPr>
              <a:t>handle</a:t>
            </a:r>
            <a:endParaRPr sz="4400">
              <a:latin typeface="Trebuchet MS"/>
              <a:cs typeface="Trebuchet MS"/>
            </a:endParaRPr>
          </a:p>
        </p:txBody>
      </p:sp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51180" y="1274720"/>
            <a:ext cx="4389120" cy="4667250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614670" y="1691280"/>
            <a:ext cx="3794760" cy="1106169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5208270" y="5362850"/>
            <a:ext cx="5665470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400" spc="-10" dirty="0">
                <a:latin typeface="Trebuchet MS"/>
                <a:cs typeface="Trebuchet MS"/>
                <a:hlinkClick r:id="rId5"/>
              </a:rPr>
              <a:t>https://www.usna.edu/Users/cs/aviv/classes/ic221/s17/units/06/</a:t>
            </a:r>
            <a:r>
              <a:rPr sz="1400" spc="500" dirty="0">
                <a:latin typeface="Trebuchet MS"/>
                <a:cs typeface="Trebuchet MS"/>
              </a:rPr>
              <a:t>  </a:t>
            </a:r>
            <a:r>
              <a:rPr sz="1400" spc="35" dirty="0">
                <a:latin typeface="Trebuchet MS"/>
                <a:cs typeface="Trebuchet MS"/>
              </a:rPr>
              <a:t>unit.html</a:t>
            </a:r>
            <a:endParaRPr sz="1400">
              <a:latin typeface="Trebuchet MS"/>
              <a:cs typeface="Trebuchet MS"/>
            </a:endParaRPr>
          </a:p>
        </p:txBody>
      </p:sp>
      <p:sp>
        <p:nvSpPr>
          <p:cNvPr id="15" name="object 5">
            <a:extLst>
              <a:ext uri="{FF2B5EF4-FFF2-40B4-BE49-F238E27FC236}">
                <a16:creationId xmlns:a16="http://schemas.microsoft.com/office/drawing/2014/main" id="{98397A69-7370-2013-9CE5-DC1813D473D4}"/>
              </a:ext>
            </a:extLst>
          </p:cNvPr>
          <p:cNvSpPr txBox="1">
            <a:spLocks noGrp="1"/>
          </p:cNvSpPr>
          <p:nvPr>
            <p:ph type="ftr" sz="quarter" idx="5"/>
          </p:nvPr>
        </p:nvSpPr>
        <p:spPr>
          <a:xfrm>
            <a:off x="1359153" y="6165739"/>
            <a:ext cx="7158990" cy="2755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880"/>
              </a:lnSpc>
              <a:tabLst>
                <a:tab pos="3225165" algn="l"/>
              </a:tabLst>
            </a:pPr>
            <a:r>
              <a:rPr spc="-105" dirty="0"/>
              <a:t>Y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25" dirty="0"/>
              <a:t>d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55" dirty="0"/>
              <a:t> </a:t>
            </a:r>
            <a:r>
              <a:rPr spc="90" dirty="0"/>
              <a:t>z</a:t>
            </a:r>
            <a:r>
              <a:rPr spc="25" dirty="0"/>
              <a:t>  </a:t>
            </a:r>
            <a:r>
              <a:rPr spc="-215" dirty="0"/>
              <a:t>T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45" dirty="0"/>
              <a:t> </a:t>
            </a:r>
            <a:r>
              <a:rPr spc="-125" dirty="0"/>
              <a:t>k</a:t>
            </a:r>
            <a:r>
              <a:rPr spc="-145" dirty="0"/>
              <a:t> </a:t>
            </a:r>
            <a:r>
              <a:rPr spc="-180" dirty="0"/>
              <a:t>n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dirty="0"/>
              <a:t>k</a:t>
            </a:r>
            <a:r>
              <a:rPr spc="25" dirty="0"/>
              <a:t>  </a:t>
            </a:r>
            <a:r>
              <a:rPr dirty="0"/>
              <a:t>Ü</a:t>
            </a:r>
            <a:r>
              <a:rPr spc="-135" dirty="0"/>
              <a:t> </a:t>
            </a:r>
            <a:r>
              <a:rPr spc="-180" dirty="0"/>
              <a:t>n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25" dirty="0"/>
              <a:t>v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70" dirty="0"/>
              <a:t>r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75" dirty="0"/>
              <a:t>t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50" dirty="0"/>
              <a:t>i</a:t>
            </a:r>
            <a:r>
              <a:rPr dirty="0"/>
              <a:t>	-</a:t>
            </a:r>
            <a:r>
              <a:rPr spc="340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95" dirty="0"/>
              <a:t>g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spc="-95" dirty="0"/>
              <a:t>y</a:t>
            </a:r>
            <a:r>
              <a:rPr spc="-14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dirty="0"/>
              <a:t>r</a:t>
            </a:r>
            <a:r>
              <a:rPr spc="480" dirty="0"/>
              <a:t> </a:t>
            </a:r>
            <a:r>
              <a:rPr spc="-105" dirty="0"/>
              <a:t>M</a:t>
            </a:r>
            <a:r>
              <a:rPr spc="-145" dirty="0"/>
              <a:t> </a:t>
            </a:r>
            <a:r>
              <a:rPr spc="-180" dirty="0"/>
              <a:t>ü</a:t>
            </a:r>
            <a:r>
              <a:rPr spc="-145" dirty="0"/>
              <a:t> </a:t>
            </a:r>
            <a:r>
              <a:rPr spc="-210" dirty="0"/>
              <a:t>h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80" dirty="0"/>
              <a:t>n</a:t>
            </a:r>
            <a:r>
              <a:rPr spc="-165" dirty="0"/>
              <a:t> </a:t>
            </a:r>
            <a:r>
              <a:rPr spc="-125" dirty="0"/>
              <a:t>d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95" dirty="0"/>
              <a:t>ğ</a:t>
            </a:r>
            <a:r>
              <a:rPr spc="-145" dirty="0"/>
              <a:t> </a:t>
            </a:r>
            <a:r>
              <a:rPr dirty="0"/>
              <a:t>i</a:t>
            </a:r>
            <a:r>
              <a:rPr spc="495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195" dirty="0"/>
              <a:t>ö</a:t>
            </a:r>
            <a:r>
              <a:rPr spc="-14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80" dirty="0"/>
              <a:t>ü</a:t>
            </a:r>
            <a:r>
              <a:rPr spc="-155" dirty="0"/>
              <a:t> </a:t>
            </a:r>
            <a:r>
              <a:rPr spc="-295" dirty="0"/>
              <a:t>m</a:t>
            </a:r>
            <a:r>
              <a:rPr spc="-155" dirty="0"/>
              <a:t> </a:t>
            </a:r>
            <a:r>
              <a:rPr spc="-50" dirty="0"/>
              <a:t>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028428" y="5693979"/>
            <a:ext cx="1216152" cy="1164018"/>
          </a:xfrm>
          <a:prstGeom prst="rect">
            <a:avLst/>
          </a:prstGeom>
        </p:spPr>
      </p:pic>
      <p:sp>
        <p:nvSpPr>
          <p:cNvPr id="3" name="object 3" descr="$PPTXTitl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15087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/>
              <a:t>Message</a:t>
            </a:r>
            <a:r>
              <a:rPr spc="-40" dirty="0"/>
              <a:t> </a:t>
            </a:r>
            <a:r>
              <a:rPr spc="-10" dirty="0"/>
              <a:t>Queues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880"/>
              </a:lnSpc>
              <a:tabLst>
                <a:tab pos="3225165" algn="l"/>
              </a:tabLst>
            </a:pPr>
            <a:r>
              <a:rPr spc="-105" dirty="0"/>
              <a:t>Y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25" dirty="0"/>
              <a:t>d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55" dirty="0"/>
              <a:t> </a:t>
            </a:r>
            <a:r>
              <a:rPr spc="90" dirty="0"/>
              <a:t>z</a:t>
            </a:r>
            <a:r>
              <a:rPr spc="25" dirty="0"/>
              <a:t>  </a:t>
            </a:r>
            <a:r>
              <a:rPr spc="-215" dirty="0"/>
              <a:t>T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45" dirty="0"/>
              <a:t> </a:t>
            </a:r>
            <a:r>
              <a:rPr spc="-125" dirty="0"/>
              <a:t>k</a:t>
            </a:r>
            <a:r>
              <a:rPr spc="-145" dirty="0"/>
              <a:t> </a:t>
            </a:r>
            <a:r>
              <a:rPr spc="-180" dirty="0"/>
              <a:t>n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dirty="0"/>
              <a:t>k</a:t>
            </a:r>
            <a:r>
              <a:rPr spc="25" dirty="0"/>
              <a:t>  </a:t>
            </a:r>
            <a:r>
              <a:rPr dirty="0"/>
              <a:t>Ü</a:t>
            </a:r>
            <a:r>
              <a:rPr spc="-135" dirty="0"/>
              <a:t> </a:t>
            </a:r>
            <a:r>
              <a:rPr spc="-180" dirty="0"/>
              <a:t>n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25" dirty="0"/>
              <a:t>v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70" dirty="0"/>
              <a:t>r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75" dirty="0"/>
              <a:t>t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50" dirty="0"/>
              <a:t>i</a:t>
            </a:r>
            <a:r>
              <a:rPr dirty="0"/>
              <a:t>	-</a:t>
            </a:r>
            <a:r>
              <a:rPr spc="340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95" dirty="0"/>
              <a:t>g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spc="-95" dirty="0"/>
              <a:t>y</a:t>
            </a:r>
            <a:r>
              <a:rPr spc="-14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dirty="0"/>
              <a:t>r</a:t>
            </a:r>
            <a:r>
              <a:rPr spc="480" dirty="0"/>
              <a:t> </a:t>
            </a:r>
            <a:r>
              <a:rPr spc="-105" dirty="0"/>
              <a:t>M</a:t>
            </a:r>
            <a:r>
              <a:rPr spc="-145" dirty="0"/>
              <a:t> </a:t>
            </a:r>
            <a:r>
              <a:rPr spc="-180" dirty="0"/>
              <a:t>ü</a:t>
            </a:r>
            <a:r>
              <a:rPr spc="-145" dirty="0"/>
              <a:t> </a:t>
            </a:r>
            <a:r>
              <a:rPr spc="-210" dirty="0"/>
              <a:t>h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80" dirty="0"/>
              <a:t>n</a:t>
            </a:r>
            <a:r>
              <a:rPr spc="-165" dirty="0"/>
              <a:t> </a:t>
            </a:r>
            <a:r>
              <a:rPr spc="-125" dirty="0"/>
              <a:t>d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95" dirty="0"/>
              <a:t>ğ</a:t>
            </a:r>
            <a:r>
              <a:rPr spc="-145" dirty="0"/>
              <a:t> </a:t>
            </a:r>
            <a:r>
              <a:rPr dirty="0"/>
              <a:t>i</a:t>
            </a:r>
            <a:r>
              <a:rPr spc="495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195" dirty="0"/>
              <a:t>ö</a:t>
            </a:r>
            <a:r>
              <a:rPr spc="-14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80" dirty="0"/>
              <a:t>ü</a:t>
            </a:r>
            <a:r>
              <a:rPr spc="-155" dirty="0"/>
              <a:t> </a:t>
            </a:r>
            <a:r>
              <a:rPr spc="-295" dirty="0"/>
              <a:t>m</a:t>
            </a:r>
            <a:r>
              <a:rPr spc="-155" dirty="0"/>
              <a:t> </a:t>
            </a:r>
            <a:r>
              <a:rPr spc="-50" dirty="0"/>
              <a:t>ü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916939" y="1793493"/>
            <a:ext cx="10257155" cy="35223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40029" indent="-227329">
              <a:lnSpc>
                <a:spcPts val="3195"/>
              </a:lnSpc>
              <a:spcBef>
                <a:spcPts val="95"/>
              </a:spcBef>
              <a:buFont typeface="Arial"/>
              <a:buChar char="•"/>
              <a:tabLst>
                <a:tab pos="240029" algn="l"/>
              </a:tabLst>
            </a:pPr>
            <a:r>
              <a:rPr sz="2800" b="1" dirty="0">
                <a:solidFill>
                  <a:srgbClr val="FF0000"/>
                </a:solidFill>
                <a:latin typeface="Calibri"/>
                <a:cs typeface="Calibri"/>
              </a:rPr>
              <a:t>Unlike</a:t>
            </a:r>
            <a:r>
              <a:rPr sz="2800" b="1" spc="-80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FF0000"/>
                </a:solidFill>
                <a:latin typeface="Calibri"/>
                <a:cs typeface="Calibri"/>
              </a:rPr>
              <a:t>pipes</a:t>
            </a:r>
            <a:r>
              <a:rPr sz="2800" b="1" spc="-90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FF0000"/>
                </a:solidFill>
                <a:latin typeface="Calibri"/>
                <a:cs typeface="Calibri"/>
              </a:rPr>
              <a:t>and</a:t>
            </a:r>
            <a:r>
              <a:rPr sz="2800" b="1" spc="-85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FF0000"/>
                </a:solidFill>
                <a:latin typeface="Calibri"/>
                <a:cs typeface="Calibri"/>
              </a:rPr>
              <a:t>FIFOs</a:t>
            </a:r>
            <a:r>
              <a:rPr sz="2800" dirty="0">
                <a:latin typeface="Calibri"/>
                <a:cs typeface="Calibri"/>
              </a:rPr>
              <a:t>,</a:t>
            </a:r>
            <a:r>
              <a:rPr sz="2800" spc="-9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message</a:t>
            </a:r>
            <a:r>
              <a:rPr sz="2800" spc="-9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queues</a:t>
            </a:r>
            <a:r>
              <a:rPr sz="2800" spc="-7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support</a:t>
            </a:r>
            <a:r>
              <a:rPr sz="2800" spc="-6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messages</a:t>
            </a:r>
            <a:r>
              <a:rPr sz="2800" spc="-9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that</a:t>
            </a:r>
            <a:r>
              <a:rPr sz="2800" spc="-100" dirty="0">
                <a:latin typeface="Calibri"/>
                <a:cs typeface="Calibri"/>
              </a:rPr>
              <a:t> </a:t>
            </a:r>
            <a:r>
              <a:rPr sz="2800" spc="-20" dirty="0">
                <a:latin typeface="Calibri"/>
                <a:cs typeface="Calibri"/>
              </a:rPr>
              <a:t>have</a:t>
            </a:r>
            <a:endParaRPr sz="2800">
              <a:latin typeface="Calibri"/>
              <a:cs typeface="Calibri"/>
            </a:endParaRPr>
          </a:p>
          <a:p>
            <a:pPr marL="241300">
              <a:lnSpc>
                <a:spcPts val="3195"/>
              </a:lnSpc>
            </a:pPr>
            <a:r>
              <a:rPr sz="2800" b="1" spc="-10" dirty="0">
                <a:solidFill>
                  <a:srgbClr val="FF0000"/>
                </a:solidFill>
                <a:latin typeface="Calibri"/>
                <a:cs typeface="Calibri"/>
              </a:rPr>
              <a:t>structure</a:t>
            </a:r>
            <a:r>
              <a:rPr sz="2800" spc="-10" dirty="0">
                <a:latin typeface="Calibri"/>
                <a:cs typeface="Calibri"/>
              </a:rPr>
              <a:t>.</a:t>
            </a:r>
            <a:endParaRPr sz="2800">
              <a:latin typeface="Calibri"/>
              <a:cs typeface="Calibri"/>
            </a:endParaRPr>
          </a:p>
          <a:p>
            <a:pPr marL="240029" marR="658495" indent="-227329">
              <a:lnSpc>
                <a:spcPts val="3020"/>
              </a:lnSpc>
              <a:spcBef>
                <a:spcPts val="1055"/>
              </a:spcBef>
              <a:buFont typeface="Arial"/>
              <a:buChar char="•"/>
              <a:tabLst>
                <a:tab pos="241300" algn="l"/>
              </a:tabLst>
            </a:pPr>
            <a:r>
              <a:rPr sz="2800" dirty="0">
                <a:latin typeface="Calibri"/>
                <a:cs typeface="Calibri"/>
              </a:rPr>
              <a:t>Like</a:t>
            </a:r>
            <a:r>
              <a:rPr sz="2800" spc="-8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FIFOs,</a:t>
            </a:r>
            <a:r>
              <a:rPr sz="2800" spc="-7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message</a:t>
            </a:r>
            <a:r>
              <a:rPr sz="2800" spc="-8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queues</a:t>
            </a:r>
            <a:r>
              <a:rPr sz="2800" spc="-5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are</a:t>
            </a:r>
            <a:r>
              <a:rPr sz="2800" spc="-90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persistent</a:t>
            </a:r>
            <a:r>
              <a:rPr sz="2800" spc="-5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objects</a:t>
            </a:r>
            <a:r>
              <a:rPr sz="2800" spc="-7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that</a:t>
            </a:r>
            <a:r>
              <a:rPr sz="2800" spc="-7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must</a:t>
            </a:r>
            <a:r>
              <a:rPr sz="2800" spc="-50" dirty="0">
                <a:latin typeface="Calibri"/>
                <a:cs typeface="Calibri"/>
              </a:rPr>
              <a:t> </a:t>
            </a:r>
            <a:r>
              <a:rPr sz="2800" spc="-25" dirty="0">
                <a:latin typeface="Calibri"/>
                <a:cs typeface="Calibri"/>
              </a:rPr>
              <a:t>be 	</a:t>
            </a:r>
            <a:r>
              <a:rPr sz="2800" dirty="0">
                <a:latin typeface="Calibri"/>
                <a:cs typeface="Calibri"/>
              </a:rPr>
              <a:t>initially</a:t>
            </a:r>
            <a:r>
              <a:rPr sz="2800" spc="-5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created</a:t>
            </a:r>
            <a:r>
              <a:rPr sz="2800" spc="-6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and</a:t>
            </a:r>
            <a:r>
              <a:rPr sz="2800" spc="-5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eventually</a:t>
            </a:r>
            <a:r>
              <a:rPr sz="2800" spc="-5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deleted</a:t>
            </a:r>
            <a:r>
              <a:rPr sz="2800" spc="-6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when</a:t>
            </a:r>
            <a:r>
              <a:rPr sz="2800" spc="-3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no</a:t>
            </a:r>
            <a:r>
              <a:rPr sz="2800" spc="-4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longer</a:t>
            </a:r>
            <a:r>
              <a:rPr sz="2800" spc="-60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required.</a:t>
            </a:r>
            <a:endParaRPr sz="2800">
              <a:latin typeface="Calibri"/>
              <a:cs typeface="Calibri"/>
            </a:endParaRPr>
          </a:p>
          <a:p>
            <a:pPr marL="240029" marR="66675" indent="-227329">
              <a:lnSpc>
                <a:spcPts val="3020"/>
              </a:lnSpc>
              <a:spcBef>
                <a:spcPts val="1005"/>
              </a:spcBef>
              <a:buFont typeface="Arial"/>
              <a:buChar char="•"/>
              <a:tabLst>
                <a:tab pos="241300" algn="l"/>
              </a:tabLst>
            </a:pPr>
            <a:r>
              <a:rPr sz="2800" dirty="0">
                <a:latin typeface="Calibri"/>
                <a:cs typeface="Calibri"/>
              </a:rPr>
              <a:t>Message</a:t>
            </a:r>
            <a:r>
              <a:rPr sz="2800" spc="-6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queues</a:t>
            </a:r>
            <a:r>
              <a:rPr sz="2800" spc="-6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are</a:t>
            </a:r>
            <a:r>
              <a:rPr sz="2800" spc="-7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created</a:t>
            </a:r>
            <a:r>
              <a:rPr sz="2800" spc="-8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with</a:t>
            </a:r>
            <a:r>
              <a:rPr sz="2800" spc="-7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a</a:t>
            </a:r>
            <a:r>
              <a:rPr sz="2800" spc="-6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specified</a:t>
            </a:r>
            <a:r>
              <a:rPr sz="2800" spc="-6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maximum</a:t>
            </a:r>
            <a:r>
              <a:rPr sz="2800" spc="-7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message</a:t>
            </a:r>
            <a:r>
              <a:rPr sz="2800" spc="-65" dirty="0">
                <a:latin typeface="Calibri"/>
                <a:cs typeface="Calibri"/>
              </a:rPr>
              <a:t> </a:t>
            </a:r>
            <a:r>
              <a:rPr sz="2800" spc="-20" dirty="0">
                <a:latin typeface="Calibri"/>
                <a:cs typeface="Calibri"/>
              </a:rPr>
              <a:t>size 	</a:t>
            </a:r>
            <a:r>
              <a:rPr sz="2800" dirty="0">
                <a:latin typeface="Calibri"/>
                <a:cs typeface="Calibri"/>
              </a:rPr>
              <a:t>and</a:t>
            </a:r>
            <a:r>
              <a:rPr sz="2800" spc="-6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maximum</a:t>
            </a:r>
            <a:r>
              <a:rPr sz="2800" spc="-5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number</a:t>
            </a:r>
            <a:r>
              <a:rPr sz="2800" spc="-2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of</a:t>
            </a:r>
            <a:r>
              <a:rPr sz="2800" spc="-75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messages.</a:t>
            </a:r>
            <a:endParaRPr sz="2800">
              <a:latin typeface="Calibri"/>
              <a:cs typeface="Calibri"/>
            </a:endParaRPr>
          </a:p>
          <a:p>
            <a:pPr marL="240029" marR="396875" indent="-227329">
              <a:lnSpc>
                <a:spcPts val="3030"/>
              </a:lnSpc>
              <a:spcBef>
                <a:spcPts val="994"/>
              </a:spcBef>
              <a:buFont typeface="Arial"/>
              <a:buChar char="•"/>
              <a:tabLst>
                <a:tab pos="241300" algn="l"/>
              </a:tabLst>
            </a:pPr>
            <a:r>
              <a:rPr sz="2800" dirty="0">
                <a:latin typeface="Calibri"/>
                <a:cs typeface="Calibri"/>
              </a:rPr>
              <a:t>Message</a:t>
            </a:r>
            <a:r>
              <a:rPr sz="2800" spc="-6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queues</a:t>
            </a:r>
            <a:r>
              <a:rPr sz="2800" spc="-5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are</a:t>
            </a:r>
            <a:r>
              <a:rPr sz="2800" spc="-7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created</a:t>
            </a:r>
            <a:r>
              <a:rPr sz="2800" spc="-8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and</a:t>
            </a:r>
            <a:r>
              <a:rPr sz="2800" spc="-5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opened</a:t>
            </a:r>
            <a:r>
              <a:rPr sz="2800" spc="-5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using</a:t>
            </a:r>
            <a:r>
              <a:rPr sz="2800" spc="-5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a</a:t>
            </a:r>
            <a:r>
              <a:rPr sz="2800" spc="-8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special</a:t>
            </a:r>
            <a:r>
              <a:rPr sz="2800" spc="-7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version</a:t>
            </a:r>
            <a:r>
              <a:rPr sz="2800" spc="-50" dirty="0">
                <a:latin typeface="Calibri"/>
                <a:cs typeface="Calibri"/>
              </a:rPr>
              <a:t> </a:t>
            </a:r>
            <a:r>
              <a:rPr sz="2800" spc="-25" dirty="0">
                <a:latin typeface="Calibri"/>
                <a:cs typeface="Calibri"/>
              </a:rPr>
              <a:t>of 	</a:t>
            </a:r>
            <a:r>
              <a:rPr sz="2800" dirty="0">
                <a:latin typeface="Calibri"/>
                <a:cs typeface="Calibri"/>
              </a:rPr>
              <a:t>the</a:t>
            </a:r>
            <a:r>
              <a:rPr sz="2800" spc="-6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open</a:t>
            </a:r>
            <a:r>
              <a:rPr sz="2800" spc="-60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system</a:t>
            </a:r>
            <a:r>
              <a:rPr sz="2800" spc="-5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call,</a:t>
            </a:r>
            <a:r>
              <a:rPr sz="2800" spc="-110" dirty="0">
                <a:latin typeface="Calibri"/>
                <a:cs typeface="Calibri"/>
              </a:rPr>
              <a:t> </a:t>
            </a:r>
            <a:r>
              <a:rPr sz="2800" b="1" spc="-10" dirty="0">
                <a:latin typeface="Calibri"/>
                <a:cs typeface="Calibri"/>
              </a:rPr>
              <a:t>mq_open</a:t>
            </a:r>
            <a:r>
              <a:rPr sz="2800" spc="-10" dirty="0">
                <a:latin typeface="Calibri"/>
                <a:cs typeface="Calibri"/>
              </a:rPr>
              <a:t>.</a:t>
            </a:r>
            <a:endParaRPr sz="280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$PPTXTitl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15087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/>
              <a:t>POSIX</a:t>
            </a:r>
            <a:r>
              <a:rPr spc="-35" dirty="0"/>
              <a:t> </a:t>
            </a:r>
            <a:r>
              <a:rPr dirty="0"/>
              <a:t>Message</a:t>
            </a:r>
            <a:r>
              <a:rPr spc="-25" dirty="0"/>
              <a:t> </a:t>
            </a:r>
            <a:r>
              <a:rPr dirty="0"/>
              <a:t>Queue</a:t>
            </a:r>
            <a:r>
              <a:rPr spc="-40" dirty="0"/>
              <a:t> </a:t>
            </a:r>
            <a:r>
              <a:rPr spc="-10" dirty="0"/>
              <a:t>Functions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880"/>
              </a:lnSpc>
              <a:tabLst>
                <a:tab pos="3225165" algn="l"/>
              </a:tabLst>
            </a:pPr>
            <a:r>
              <a:rPr spc="-105" dirty="0"/>
              <a:t>Y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25" dirty="0"/>
              <a:t>d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55" dirty="0"/>
              <a:t> </a:t>
            </a:r>
            <a:r>
              <a:rPr spc="90" dirty="0"/>
              <a:t>z</a:t>
            </a:r>
            <a:r>
              <a:rPr spc="25" dirty="0"/>
              <a:t>  </a:t>
            </a:r>
            <a:r>
              <a:rPr spc="-215" dirty="0"/>
              <a:t>T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45" dirty="0"/>
              <a:t> </a:t>
            </a:r>
            <a:r>
              <a:rPr spc="-125" dirty="0"/>
              <a:t>k</a:t>
            </a:r>
            <a:r>
              <a:rPr spc="-145" dirty="0"/>
              <a:t> </a:t>
            </a:r>
            <a:r>
              <a:rPr spc="-180" dirty="0"/>
              <a:t>n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dirty="0"/>
              <a:t>k</a:t>
            </a:r>
            <a:r>
              <a:rPr spc="25" dirty="0"/>
              <a:t>  </a:t>
            </a:r>
            <a:r>
              <a:rPr dirty="0"/>
              <a:t>Ü</a:t>
            </a:r>
            <a:r>
              <a:rPr spc="-135" dirty="0"/>
              <a:t> </a:t>
            </a:r>
            <a:r>
              <a:rPr spc="-180" dirty="0"/>
              <a:t>n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25" dirty="0"/>
              <a:t>v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70" dirty="0"/>
              <a:t>r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75" dirty="0"/>
              <a:t>t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50" dirty="0"/>
              <a:t>i</a:t>
            </a:r>
            <a:r>
              <a:rPr dirty="0"/>
              <a:t>	-</a:t>
            </a:r>
            <a:r>
              <a:rPr spc="340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95" dirty="0"/>
              <a:t>g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spc="-95" dirty="0"/>
              <a:t>y</a:t>
            </a:r>
            <a:r>
              <a:rPr spc="-14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dirty="0"/>
              <a:t>r</a:t>
            </a:r>
            <a:r>
              <a:rPr spc="480" dirty="0"/>
              <a:t> </a:t>
            </a:r>
            <a:r>
              <a:rPr spc="-105" dirty="0"/>
              <a:t>M</a:t>
            </a:r>
            <a:r>
              <a:rPr spc="-145" dirty="0"/>
              <a:t> </a:t>
            </a:r>
            <a:r>
              <a:rPr spc="-180" dirty="0"/>
              <a:t>ü</a:t>
            </a:r>
            <a:r>
              <a:rPr spc="-145" dirty="0"/>
              <a:t> </a:t>
            </a:r>
            <a:r>
              <a:rPr spc="-210" dirty="0"/>
              <a:t>h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80" dirty="0"/>
              <a:t>n</a:t>
            </a:r>
            <a:r>
              <a:rPr spc="-165" dirty="0"/>
              <a:t> </a:t>
            </a:r>
            <a:r>
              <a:rPr spc="-125" dirty="0"/>
              <a:t>d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95" dirty="0"/>
              <a:t>ğ</a:t>
            </a:r>
            <a:r>
              <a:rPr spc="-145" dirty="0"/>
              <a:t> </a:t>
            </a:r>
            <a:r>
              <a:rPr dirty="0"/>
              <a:t>i</a:t>
            </a:r>
            <a:r>
              <a:rPr spc="495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195" dirty="0"/>
              <a:t>ö</a:t>
            </a:r>
            <a:r>
              <a:rPr spc="-14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80" dirty="0"/>
              <a:t>ü</a:t>
            </a:r>
            <a:r>
              <a:rPr spc="-155" dirty="0"/>
              <a:t> </a:t>
            </a:r>
            <a:r>
              <a:rPr spc="-295" dirty="0"/>
              <a:t>m</a:t>
            </a:r>
            <a:r>
              <a:rPr spc="-155" dirty="0"/>
              <a:t> </a:t>
            </a:r>
            <a:r>
              <a:rPr spc="-50" dirty="0"/>
              <a:t>ü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213229" y="2221509"/>
            <a:ext cx="1998345" cy="2069464"/>
          </a:xfrm>
          <a:prstGeom prst="rect">
            <a:avLst/>
          </a:prstGeom>
        </p:spPr>
        <p:txBody>
          <a:bodyPr vert="horz" wrap="square" lIns="0" tIns="96520" rIns="0" bIns="0" rtlCol="0">
            <a:spAutoFit/>
          </a:bodyPr>
          <a:lstStyle/>
          <a:p>
            <a:pPr marL="240029" indent="-227329">
              <a:lnSpc>
                <a:spcPct val="100000"/>
              </a:lnSpc>
              <a:spcBef>
                <a:spcPts val="760"/>
              </a:spcBef>
              <a:buFont typeface="Arial"/>
              <a:buChar char="•"/>
              <a:tabLst>
                <a:tab pos="240029" algn="l"/>
              </a:tabLst>
            </a:pPr>
            <a:r>
              <a:rPr sz="2800" spc="-10" dirty="0">
                <a:latin typeface="Calibri"/>
                <a:cs typeface="Calibri"/>
              </a:rPr>
              <a:t>mq_open()</a:t>
            </a:r>
            <a:endParaRPr sz="2800">
              <a:latin typeface="Calibri"/>
              <a:cs typeface="Calibri"/>
            </a:endParaRPr>
          </a:p>
          <a:p>
            <a:pPr marL="240029" indent="-227329">
              <a:lnSpc>
                <a:spcPct val="100000"/>
              </a:lnSpc>
              <a:spcBef>
                <a:spcPts val="660"/>
              </a:spcBef>
              <a:buFont typeface="Arial"/>
              <a:buChar char="•"/>
              <a:tabLst>
                <a:tab pos="240029" algn="l"/>
              </a:tabLst>
            </a:pPr>
            <a:r>
              <a:rPr sz="2800" spc="-10" dirty="0">
                <a:latin typeface="Calibri"/>
                <a:cs typeface="Calibri"/>
              </a:rPr>
              <a:t>mq_close()</a:t>
            </a:r>
            <a:endParaRPr sz="2800">
              <a:latin typeface="Calibri"/>
              <a:cs typeface="Calibri"/>
            </a:endParaRPr>
          </a:p>
          <a:p>
            <a:pPr marL="240029" indent="-227329">
              <a:lnSpc>
                <a:spcPct val="100000"/>
              </a:lnSpc>
              <a:spcBef>
                <a:spcPts val="660"/>
              </a:spcBef>
              <a:buFont typeface="Arial"/>
              <a:buChar char="•"/>
              <a:tabLst>
                <a:tab pos="240029" algn="l"/>
              </a:tabLst>
            </a:pPr>
            <a:r>
              <a:rPr sz="2800" spc="-10" dirty="0">
                <a:latin typeface="Calibri"/>
                <a:cs typeface="Calibri"/>
              </a:rPr>
              <a:t>mq_unlink()</a:t>
            </a:r>
            <a:endParaRPr sz="2800">
              <a:latin typeface="Calibri"/>
              <a:cs typeface="Calibri"/>
            </a:endParaRPr>
          </a:p>
          <a:p>
            <a:pPr marL="240029" indent="-227329">
              <a:lnSpc>
                <a:spcPct val="100000"/>
              </a:lnSpc>
              <a:spcBef>
                <a:spcPts val="675"/>
              </a:spcBef>
              <a:buFont typeface="Arial"/>
              <a:buChar char="•"/>
              <a:tabLst>
                <a:tab pos="240029" algn="l"/>
              </a:tabLst>
            </a:pPr>
            <a:r>
              <a:rPr sz="2800" spc="-10" dirty="0">
                <a:latin typeface="Calibri"/>
                <a:cs typeface="Calibri"/>
              </a:rPr>
              <a:t>mq_send()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614161" y="2221509"/>
            <a:ext cx="2154555" cy="2069464"/>
          </a:xfrm>
          <a:prstGeom prst="rect">
            <a:avLst/>
          </a:prstGeom>
        </p:spPr>
        <p:txBody>
          <a:bodyPr vert="horz" wrap="square" lIns="0" tIns="96520" rIns="0" bIns="0" rtlCol="0">
            <a:spAutoFit/>
          </a:bodyPr>
          <a:lstStyle/>
          <a:p>
            <a:pPr marL="240029" indent="-227329">
              <a:lnSpc>
                <a:spcPct val="100000"/>
              </a:lnSpc>
              <a:spcBef>
                <a:spcPts val="760"/>
              </a:spcBef>
              <a:buFont typeface="Arial"/>
              <a:buChar char="•"/>
              <a:tabLst>
                <a:tab pos="240029" algn="l"/>
              </a:tabLst>
            </a:pPr>
            <a:r>
              <a:rPr sz="2800" spc="-10" dirty="0">
                <a:latin typeface="Calibri"/>
                <a:cs typeface="Calibri"/>
              </a:rPr>
              <a:t>mq_receive()</a:t>
            </a:r>
            <a:endParaRPr sz="2800">
              <a:latin typeface="Calibri"/>
              <a:cs typeface="Calibri"/>
            </a:endParaRPr>
          </a:p>
          <a:p>
            <a:pPr marL="240029" indent="-227329">
              <a:lnSpc>
                <a:spcPct val="100000"/>
              </a:lnSpc>
              <a:spcBef>
                <a:spcPts val="660"/>
              </a:spcBef>
              <a:buFont typeface="Arial"/>
              <a:buChar char="•"/>
              <a:tabLst>
                <a:tab pos="240029" algn="l"/>
              </a:tabLst>
            </a:pPr>
            <a:r>
              <a:rPr sz="2800" spc="-10" dirty="0">
                <a:latin typeface="Calibri"/>
                <a:cs typeface="Calibri"/>
              </a:rPr>
              <a:t>mq_setattr()</a:t>
            </a:r>
            <a:endParaRPr sz="2800">
              <a:latin typeface="Calibri"/>
              <a:cs typeface="Calibri"/>
            </a:endParaRPr>
          </a:p>
          <a:p>
            <a:pPr marL="240029" indent="-227329">
              <a:lnSpc>
                <a:spcPct val="100000"/>
              </a:lnSpc>
              <a:spcBef>
                <a:spcPts val="660"/>
              </a:spcBef>
              <a:buFont typeface="Arial"/>
              <a:buChar char="•"/>
              <a:tabLst>
                <a:tab pos="240029" algn="l"/>
              </a:tabLst>
            </a:pPr>
            <a:r>
              <a:rPr sz="2800" spc="-10" dirty="0">
                <a:latin typeface="Calibri"/>
                <a:cs typeface="Calibri"/>
              </a:rPr>
              <a:t>mq_getattr()</a:t>
            </a:r>
            <a:endParaRPr sz="2800">
              <a:latin typeface="Calibri"/>
              <a:cs typeface="Calibri"/>
            </a:endParaRPr>
          </a:p>
          <a:p>
            <a:pPr marL="240029" indent="-227329">
              <a:lnSpc>
                <a:spcPct val="100000"/>
              </a:lnSpc>
              <a:spcBef>
                <a:spcPts val="675"/>
              </a:spcBef>
              <a:buFont typeface="Arial"/>
              <a:buChar char="•"/>
              <a:tabLst>
                <a:tab pos="240029" algn="l"/>
              </a:tabLst>
            </a:pPr>
            <a:r>
              <a:rPr sz="2800" spc="-10" dirty="0">
                <a:latin typeface="Calibri"/>
                <a:cs typeface="Calibri"/>
              </a:rPr>
              <a:t>mq_notify()</a:t>
            </a:r>
            <a:endParaRPr sz="280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028428" y="5693979"/>
            <a:ext cx="1216152" cy="1164018"/>
          </a:xfrm>
          <a:prstGeom prst="rect">
            <a:avLst/>
          </a:prstGeom>
        </p:spPr>
      </p:pic>
      <p:sp>
        <p:nvSpPr>
          <p:cNvPr id="3" name="object 3" descr="$PPTXTitle"/>
          <p:cNvSpPr txBox="1">
            <a:spLocks noGrp="1"/>
          </p:cNvSpPr>
          <p:nvPr>
            <p:ph type="title"/>
          </p:nvPr>
        </p:nvSpPr>
        <p:spPr>
          <a:xfrm>
            <a:off x="916939" y="609676"/>
            <a:ext cx="9162415" cy="6972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/>
              <a:t>mq_open(const</a:t>
            </a:r>
            <a:r>
              <a:rPr spc="-85" dirty="0"/>
              <a:t> </a:t>
            </a:r>
            <a:r>
              <a:rPr dirty="0"/>
              <a:t>char</a:t>
            </a:r>
            <a:r>
              <a:rPr spc="-65" dirty="0"/>
              <a:t> </a:t>
            </a:r>
            <a:r>
              <a:rPr dirty="0"/>
              <a:t>*name,</a:t>
            </a:r>
            <a:r>
              <a:rPr spc="-90" dirty="0"/>
              <a:t> </a:t>
            </a:r>
            <a:r>
              <a:rPr dirty="0"/>
              <a:t>int</a:t>
            </a:r>
            <a:r>
              <a:rPr spc="-55" dirty="0"/>
              <a:t> </a:t>
            </a:r>
            <a:r>
              <a:rPr spc="-10" dirty="0"/>
              <a:t>oflag,...)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880"/>
              </a:lnSpc>
              <a:tabLst>
                <a:tab pos="3225165" algn="l"/>
              </a:tabLst>
            </a:pPr>
            <a:r>
              <a:rPr spc="-105" dirty="0"/>
              <a:t>Y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25" dirty="0"/>
              <a:t>d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55" dirty="0"/>
              <a:t> </a:t>
            </a:r>
            <a:r>
              <a:rPr spc="90" dirty="0"/>
              <a:t>z</a:t>
            </a:r>
            <a:r>
              <a:rPr spc="25" dirty="0"/>
              <a:t>  </a:t>
            </a:r>
            <a:r>
              <a:rPr spc="-215" dirty="0"/>
              <a:t>T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45" dirty="0"/>
              <a:t> </a:t>
            </a:r>
            <a:r>
              <a:rPr spc="-125" dirty="0"/>
              <a:t>k</a:t>
            </a:r>
            <a:r>
              <a:rPr spc="-145" dirty="0"/>
              <a:t> </a:t>
            </a:r>
            <a:r>
              <a:rPr spc="-180" dirty="0"/>
              <a:t>n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dirty="0"/>
              <a:t>k</a:t>
            </a:r>
            <a:r>
              <a:rPr spc="25" dirty="0"/>
              <a:t>  </a:t>
            </a:r>
            <a:r>
              <a:rPr dirty="0"/>
              <a:t>Ü</a:t>
            </a:r>
            <a:r>
              <a:rPr spc="-135" dirty="0"/>
              <a:t> </a:t>
            </a:r>
            <a:r>
              <a:rPr spc="-180" dirty="0"/>
              <a:t>n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25" dirty="0"/>
              <a:t>v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70" dirty="0"/>
              <a:t>r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75" dirty="0"/>
              <a:t>t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50" dirty="0"/>
              <a:t>i</a:t>
            </a:r>
            <a:r>
              <a:rPr dirty="0"/>
              <a:t>	-</a:t>
            </a:r>
            <a:r>
              <a:rPr spc="340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95" dirty="0"/>
              <a:t>g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spc="-95" dirty="0"/>
              <a:t>y</a:t>
            </a:r>
            <a:r>
              <a:rPr spc="-14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dirty="0"/>
              <a:t>r</a:t>
            </a:r>
            <a:r>
              <a:rPr spc="480" dirty="0"/>
              <a:t> </a:t>
            </a:r>
            <a:r>
              <a:rPr spc="-105" dirty="0"/>
              <a:t>M</a:t>
            </a:r>
            <a:r>
              <a:rPr spc="-145" dirty="0"/>
              <a:t> </a:t>
            </a:r>
            <a:r>
              <a:rPr spc="-180" dirty="0"/>
              <a:t>ü</a:t>
            </a:r>
            <a:r>
              <a:rPr spc="-145" dirty="0"/>
              <a:t> </a:t>
            </a:r>
            <a:r>
              <a:rPr spc="-210" dirty="0"/>
              <a:t>h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80" dirty="0"/>
              <a:t>n</a:t>
            </a:r>
            <a:r>
              <a:rPr spc="-165" dirty="0"/>
              <a:t> </a:t>
            </a:r>
            <a:r>
              <a:rPr spc="-125" dirty="0"/>
              <a:t>d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95" dirty="0"/>
              <a:t>ğ</a:t>
            </a:r>
            <a:r>
              <a:rPr spc="-145" dirty="0"/>
              <a:t> </a:t>
            </a:r>
            <a:r>
              <a:rPr dirty="0"/>
              <a:t>i</a:t>
            </a:r>
            <a:r>
              <a:rPr spc="495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195" dirty="0"/>
              <a:t>ö</a:t>
            </a:r>
            <a:r>
              <a:rPr spc="-14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80" dirty="0"/>
              <a:t>ü</a:t>
            </a:r>
            <a:r>
              <a:rPr spc="-155" dirty="0"/>
              <a:t> </a:t>
            </a:r>
            <a:r>
              <a:rPr spc="-295" dirty="0"/>
              <a:t>m</a:t>
            </a:r>
            <a:r>
              <a:rPr spc="-155" dirty="0"/>
              <a:t> </a:t>
            </a:r>
            <a:r>
              <a:rPr spc="-50" dirty="0"/>
              <a:t>ü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916939" y="1756830"/>
            <a:ext cx="7781925" cy="3987165"/>
          </a:xfrm>
          <a:prstGeom prst="rect">
            <a:avLst/>
          </a:prstGeom>
        </p:spPr>
        <p:txBody>
          <a:bodyPr vert="horz" wrap="square" lIns="0" tIns="48894" rIns="0" bIns="0" rtlCol="0">
            <a:spAutoFit/>
          </a:bodyPr>
          <a:lstStyle/>
          <a:p>
            <a:pPr marL="240029" indent="-227329">
              <a:lnSpc>
                <a:spcPct val="100000"/>
              </a:lnSpc>
              <a:spcBef>
                <a:spcPts val="384"/>
              </a:spcBef>
              <a:buFont typeface="Arial"/>
              <a:buChar char="•"/>
              <a:tabLst>
                <a:tab pos="240029" algn="l"/>
              </a:tabLst>
            </a:pPr>
            <a:r>
              <a:rPr sz="2800" spc="-20" dirty="0">
                <a:latin typeface="Calibri"/>
                <a:cs typeface="Calibri"/>
              </a:rPr>
              <a:t>name</a:t>
            </a:r>
            <a:endParaRPr sz="2800">
              <a:latin typeface="Calibri"/>
              <a:cs typeface="Calibri"/>
            </a:endParaRPr>
          </a:p>
          <a:p>
            <a:pPr marL="697230" lvl="1" indent="-227329">
              <a:lnSpc>
                <a:spcPct val="100000"/>
              </a:lnSpc>
              <a:spcBef>
                <a:spcPts val="245"/>
              </a:spcBef>
              <a:buFont typeface="Arial"/>
              <a:buChar char="•"/>
              <a:tabLst>
                <a:tab pos="697230" algn="l"/>
              </a:tabLst>
            </a:pPr>
            <a:r>
              <a:rPr sz="2400" dirty="0">
                <a:latin typeface="Calibri"/>
                <a:cs typeface="Calibri"/>
              </a:rPr>
              <a:t>Must</a:t>
            </a:r>
            <a:r>
              <a:rPr sz="2400" spc="-5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start</a:t>
            </a:r>
            <a:r>
              <a:rPr sz="2400" spc="-4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with</a:t>
            </a:r>
            <a:r>
              <a:rPr sz="2400" spc="-5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a</a:t>
            </a:r>
            <a:r>
              <a:rPr sz="2400" spc="-5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slash</a:t>
            </a:r>
            <a:r>
              <a:rPr sz="2400" spc="-4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and</a:t>
            </a:r>
            <a:r>
              <a:rPr sz="2400" spc="-40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contain</a:t>
            </a:r>
            <a:r>
              <a:rPr sz="2400" spc="-4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no</a:t>
            </a:r>
            <a:r>
              <a:rPr sz="2400" spc="-4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other</a:t>
            </a:r>
            <a:r>
              <a:rPr sz="2400" spc="-45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slashes</a:t>
            </a:r>
            <a:endParaRPr sz="2400">
              <a:latin typeface="Calibri"/>
              <a:cs typeface="Calibri"/>
            </a:endParaRPr>
          </a:p>
          <a:p>
            <a:pPr marL="697230" lvl="1" indent="-227329">
              <a:lnSpc>
                <a:spcPct val="100000"/>
              </a:lnSpc>
              <a:spcBef>
                <a:spcPts val="215"/>
              </a:spcBef>
              <a:buFont typeface="Arial"/>
              <a:buChar char="•"/>
              <a:tabLst>
                <a:tab pos="697230" algn="l"/>
              </a:tabLst>
            </a:pPr>
            <a:r>
              <a:rPr sz="2400" dirty="0">
                <a:latin typeface="Calibri"/>
                <a:cs typeface="Calibri"/>
              </a:rPr>
              <a:t>QNX</a:t>
            </a:r>
            <a:r>
              <a:rPr sz="2400" spc="-6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puts</a:t>
            </a:r>
            <a:r>
              <a:rPr sz="2400" spc="-6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these</a:t>
            </a:r>
            <a:r>
              <a:rPr sz="2400" spc="-5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in</a:t>
            </a:r>
            <a:r>
              <a:rPr sz="2400" spc="-6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the</a:t>
            </a:r>
            <a:r>
              <a:rPr sz="2400" spc="-5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/dev/mqueue</a:t>
            </a:r>
            <a:r>
              <a:rPr sz="2400" spc="-45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directory</a:t>
            </a:r>
            <a:endParaRPr sz="2400">
              <a:latin typeface="Calibri"/>
              <a:cs typeface="Calibri"/>
            </a:endParaRPr>
          </a:p>
          <a:p>
            <a:pPr marL="240029" indent="-227329">
              <a:lnSpc>
                <a:spcPct val="100000"/>
              </a:lnSpc>
              <a:spcBef>
                <a:spcPts val="635"/>
              </a:spcBef>
              <a:buFont typeface="Arial"/>
              <a:buChar char="•"/>
              <a:tabLst>
                <a:tab pos="240029" algn="l"/>
              </a:tabLst>
            </a:pPr>
            <a:r>
              <a:rPr sz="2800" spc="-10" dirty="0">
                <a:latin typeface="Calibri"/>
                <a:cs typeface="Calibri"/>
              </a:rPr>
              <a:t>oflag</a:t>
            </a:r>
            <a:endParaRPr sz="2800">
              <a:latin typeface="Calibri"/>
              <a:cs typeface="Calibri"/>
            </a:endParaRPr>
          </a:p>
          <a:p>
            <a:pPr marL="697230" lvl="1" indent="-227329">
              <a:lnSpc>
                <a:spcPct val="100000"/>
              </a:lnSpc>
              <a:spcBef>
                <a:spcPts val="240"/>
              </a:spcBef>
              <a:buFont typeface="Arial"/>
              <a:buChar char="•"/>
              <a:tabLst>
                <a:tab pos="697230" algn="l"/>
              </a:tabLst>
            </a:pPr>
            <a:r>
              <a:rPr sz="2400" b="1" spc="-30" dirty="0">
                <a:latin typeface="Calibri"/>
                <a:cs typeface="Calibri"/>
              </a:rPr>
              <a:t>O_CREAT</a:t>
            </a:r>
            <a:r>
              <a:rPr sz="2400" b="1" spc="-5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–</a:t>
            </a:r>
            <a:r>
              <a:rPr sz="2400" spc="-6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to</a:t>
            </a:r>
            <a:r>
              <a:rPr sz="2400" spc="-6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create</a:t>
            </a:r>
            <a:r>
              <a:rPr sz="2400" spc="-6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a</a:t>
            </a:r>
            <a:r>
              <a:rPr sz="2400" spc="-4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new</a:t>
            </a:r>
            <a:r>
              <a:rPr sz="2400" spc="-6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message</a:t>
            </a:r>
            <a:r>
              <a:rPr sz="2400" spc="-45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queue</a:t>
            </a:r>
            <a:endParaRPr sz="2400">
              <a:latin typeface="Calibri"/>
              <a:cs typeface="Calibri"/>
            </a:endParaRPr>
          </a:p>
          <a:p>
            <a:pPr marL="697230" lvl="1" indent="-227329">
              <a:lnSpc>
                <a:spcPct val="100000"/>
              </a:lnSpc>
              <a:spcBef>
                <a:spcPts val="209"/>
              </a:spcBef>
              <a:buFont typeface="Arial"/>
              <a:buChar char="•"/>
              <a:tabLst>
                <a:tab pos="697230" algn="l"/>
              </a:tabLst>
            </a:pPr>
            <a:r>
              <a:rPr sz="2400" b="1" spc="-10" dirty="0">
                <a:latin typeface="Calibri"/>
                <a:cs typeface="Calibri"/>
              </a:rPr>
              <a:t>O_EXCL</a:t>
            </a:r>
            <a:r>
              <a:rPr sz="2400" b="1" spc="-6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–</a:t>
            </a:r>
            <a:r>
              <a:rPr sz="2400" spc="-5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causes</a:t>
            </a:r>
            <a:r>
              <a:rPr sz="2400" spc="-6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creation</a:t>
            </a:r>
            <a:r>
              <a:rPr sz="2400" spc="-8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to</a:t>
            </a:r>
            <a:r>
              <a:rPr sz="2400" spc="-6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fail</a:t>
            </a:r>
            <a:r>
              <a:rPr sz="2400" spc="-5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if</a:t>
            </a:r>
            <a:r>
              <a:rPr sz="2400" spc="-6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queue</a:t>
            </a:r>
            <a:r>
              <a:rPr sz="2400" spc="-50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exists</a:t>
            </a:r>
            <a:endParaRPr sz="2400">
              <a:latin typeface="Calibri"/>
              <a:cs typeface="Calibri"/>
            </a:endParaRPr>
          </a:p>
          <a:p>
            <a:pPr marL="697230" lvl="1" indent="-227329">
              <a:lnSpc>
                <a:spcPct val="100000"/>
              </a:lnSpc>
              <a:spcBef>
                <a:spcPts val="215"/>
              </a:spcBef>
              <a:buFont typeface="Arial"/>
              <a:buChar char="•"/>
              <a:tabLst>
                <a:tab pos="697230" algn="l"/>
              </a:tabLst>
            </a:pPr>
            <a:r>
              <a:rPr sz="2400" b="1" dirty="0">
                <a:latin typeface="Calibri"/>
                <a:cs typeface="Calibri"/>
              </a:rPr>
              <a:t>O_NONBLOCK</a:t>
            </a:r>
            <a:r>
              <a:rPr sz="2400" b="1" spc="-5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–</a:t>
            </a:r>
            <a:r>
              <a:rPr sz="2400" spc="-5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usual</a:t>
            </a:r>
            <a:r>
              <a:rPr sz="2400" spc="-50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interpretation</a:t>
            </a:r>
            <a:endParaRPr sz="2400">
              <a:latin typeface="Calibri"/>
              <a:cs typeface="Calibri"/>
            </a:endParaRPr>
          </a:p>
          <a:p>
            <a:pPr marL="240029" indent="-227329">
              <a:lnSpc>
                <a:spcPct val="100000"/>
              </a:lnSpc>
              <a:spcBef>
                <a:spcPts val="630"/>
              </a:spcBef>
              <a:buFont typeface="Arial"/>
              <a:buChar char="•"/>
              <a:tabLst>
                <a:tab pos="240029" algn="l"/>
              </a:tabLst>
            </a:pPr>
            <a:r>
              <a:rPr sz="2800" dirty="0">
                <a:latin typeface="Calibri"/>
                <a:cs typeface="Calibri"/>
              </a:rPr>
              <a:t>mode</a:t>
            </a:r>
            <a:r>
              <a:rPr sz="2800" spc="-5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–</a:t>
            </a:r>
            <a:r>
              <a:rPr sz="2800" spc="-4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usual</a:t>
            </a:r>
            <a:r>
              <a:rPr sz="2800" spc="-30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interpretation</a:t>
            </a:r>
            <a:endParaRPr sz="2800">
              <a:latin typeface="Calibri"/>
              <a:cs typeface="Calibri"/>
            </a:endParaRPr>
          </a:p>
          <a:p>
            <a:pPr marL="240029" indent="-227329">
              <a:lnSpc>
                <a:spcPct val="100000"/>
              </a:lnSpc>
              <a:spcBef>
                <a:spcPts val="675"/>
              </a:spcBef>
              <a:buFont typeface="Arial"/>
              <a:buChar char="•"/>
              <a:tabLst>
                <a:tab pos="240029" algn="l"/>
              </a:tabLst>
            </a:pPr>
            <a:r>
              <a:rPr sz="2800" spc="-10" dirty="0">
                <a:latin typeface="Calibri"/>
                <a:cs typeface="Calibri"/>
              </a:rPr>
              <a:t>&amp;mqattr</a:t>
            </a:r>
            <a:r>
              <a:rPr sz="2800" spc="-8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–</a:t>
            </a:r>
            <a:r>
              <a:rPr sz="2800" spc="-7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address</a:t>
            </a:r>
            <a:r>
              <a:rPr sz="2800" spc="-6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of</a:t>
            </a:r>
            <a:r>
              <a:rPr sz="2800" spc="-8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structure</a:t>
            </a:r>
            <a:r>
              <a:rPr sz="2800" spc="-5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used</a:t>
            </a:r>
            <a:r>
              <a:rPr sz="2800" spc="-7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during</a:t>
            </a:r>
            <a:r>
              <a:rPr sz="2800" spc="-55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creation</a:t>
            </a:r>
            <a:endParaRPr sz="280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028428" y="5693979"/>
            <a:ext cx="1216152" cy="1164018"/>
          </a:xfrm>
          <a:prstGeom prst="rect">
            <a:avLst/>
          </a:prstGeom>
        </p:spPr>
      </p:pic>
      <p:sp>
        <p:nvSpPr>
          <p:cNvPr id="3" name="object 3" descr="$PPTXTitl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15087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/>
              <a:t>mq_attr</a:t>
            </a:r>
            <a:r>
              <a:rPr spc="-145" dirty="0"/>
              <a:t> </a:t>
            </a:r>
            <a:r>
              <a:rPr spc="-10" dirty="0"/>
              <a:t>structure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880"/>
              </a:lnSpc>
              <a:tabLst>
                <a:tab pos="3225165" algn="l"/>
              </a:tabLst>
            </a:pPr>
            <a:r>
              <a:rPr spc="-105" dirty="0"/>
              <a:t>Y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25" dirty="0"/>
              <a:t>d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55" dirty="0"/>
              <a:t> </a:t>
            </a:r>
            <a:r>
              <a:rPr spc="90" dirty="0"/>
              <a:t>z</a:t>
            </a:r>
            <a:r>
              <a:rPr spc="25" dirty="0"/>
              <a:t>  </a:t>
            </a:r>
            <a:r>
              <a:rPr spc="-215" dirty="0"/>
              <a:t>T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45" dirty="0"/>
              <a:t> </a:t>
            </a:r>
            <a:r>
              <a:rPr spc="-125" dirty="0"/>
              <a:t>k</a:t>
            </a:r>
            <a:r>
              <a:rPr spc="-145" dirty="0"/>
              <a:t> </a:t>
            </a:r>
            <a:r>
              <a:rPr spc="-180" dirty="0"/>
              <a:t>n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dirty="0"/>
              <a:t>k</a:t>
            </a:r>
            <a:r>
              <a:rPr spc="25" dirty="0"/>
              <a:t>  </a:t>
            </a:r>
            <a:r>
              <a:rPr dirty="0"/>
              <a:t>Ü</a:t>
            </a:r>
            <a:r>
              <a:rPr spc="-135" dirty="0"/>
              <a:t> </a:t>
            </a:r>
            <a:r>
              <a:rPr spc="-180" dirty="0"/>
              <a:t>n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25" dirty="0"/>
              <a:t>v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70" dirty="0"/>
              <a:t>r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75" dirty="0"/>
              <a:t>t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50" dirty="0"/>
              <a:t>i</a:t>
            </a:r>
            <a:r>
              <a:rPr dirty="0"/>
              <a:t>	-</a:t>
            </a:r>
            <a:r>
              <a:rPr spc="340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95" dirty="0"/>
              <a:t>g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spc="-95" dirty="0"/>
              <a:t>y</a:t>
            </a:r>
            <a:r>
              <a:rPr spc="-14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dirty="0"/>
              <a:t>r</a:t>
            </a:r>
            <a:r>
              <a:rPr spc="480" dirty="0"/>
              <a:t> </a:t>
            </a:r>
            <a:r>
              <a:rPr spc="-105" dirty="0"/>
              <a:t>M</a:t>
            </a:r>
            <a:r>
              <a:rPr spc="-145" dirty="0"/>
              <a:t> </a:t>
            </a:r>
            <a:r>
              <a:rPr spc="-180" dirty="0"/>
              <a:t>ü</a:t>
            </a:r>
            <a:r>
              <a:rPr spc="-145" dirty="0"/>
              <a:t> </a:t>
            </a:r>
            <a:r>
              <a:rPr spc="-210" dirty="0"/>
              <a:t>h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80" dirty="0"/>
              <a:t>n</a:t>
            </a:r>
            <a:r>
              <a:rPr spc="-165" dirty="0"/>
              <a:t> </a:t>
            </a:r>
            <a:r>
              <a:rPr spc="-125" dirty="0"/>
              <a:t>d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95" dirty="0"/>
              <a:t>ğ</a:t>
            </a:r>
            <a:r>
              <a:rPr spc="-145" dirty="0"/>
              <a:t> </a:t>
            </a:r>
            <a:r>
              <a:rPr dirty="0"/>
              <a:t>i</a:t>
            </a:r>
            <a:r>
              <a:rPr spc="495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195" dirty="0"/>
              <a:t>ö</a:t>
            </a:r>
            <a:r>
              <a:rPr spc="-14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80" dirty="0"/>
              <a:t>ü</a:t>
            </a:r>
            <a:r>
              <a:rPr spc="-155" dirty="0"/>
              <a:t> </a:t>
            </a:r>
            <a:r>
              <a:rPr spc="-295" dirty="0"/>
              <a:t>m</a:t>
            </a:r>
            <a:r>
              <a:rPr spc="-155" dirty="0"/>
              <a:t> </a:t>
            </a:r>
            <a:r>
              <a:rPr spc="-50" dirty="0"/>
              <a:t>ü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916939" y="1793493"/>
            <a:ext cx="9871710" cy="3069590"/>
          </a:xfrm>
          <a:prstGeom prst="rect">
            <a:avLst/>
          </a:prstGeom>
        </p:spPr>
        <p:txBody>
          <a:bodyPr vert="horz" wrap="square" lIns="0" tIns="59690" rIns="0" bIns="0" rtlCol="0">
            <a:spAutoFit/>
          </a:bodyPr>
          <a:lstStyle/>
          <a:p>
            <a:pPr marL="240029" marR="5080" indent="-227329">
              <a:lnSpc>
                <a:spcPts val="3030"/>
              </a:lnSpc>
              <a:spcBef>
                <a:spcPts val="470"/>
              </a:spcBef>
              <a:buFont typeface="Arial"/>
              <a:buChar char="•"/>
              <a:tabLst>
                <a:tab pos="241300" algn="l"/>
              </a:tabLst>
            </a:pPr>
            <a:r>
              <a:rPr sz="2800" dirty="0">
                <a:latin typeface="Calibri"/>
                <a:cs typeface="Calibri"/>
              </a:rPr>
              <a:t>This</a:t>
            </a:r>
            <a:r>
              <a:rPr sz="2800" spc="-8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structure,</a:t>
            </a:r>
            <a:r>
              <a:rPr sz="2800" spc="-4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pointed</a:t>
            </a:r>
            <a:r>
              <a:rPr sz="2800" spc="-6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to</a:t>
            </a:r>
            <a:r>
              <a:rPr sz="2800" spc="-7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by</a:t>
            </a:r>
            <a:r>
              <a:rPr sz="2800" spc="-7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the</a:t>
            </a:r>
            <a:r>
              <a:rPr sz="2800" spc="-7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last</a:t>
            </a:r>
            <a:r>
              <a:rPr sz="2800" spc="-7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argument</a:t>
            </a:r>
            <a:r>
              <a:rPr sz="2800" spc="-6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of</a:t>
            </a:r>
            <a:r>
              <a:rPr sz="2800" spc="-160" dirty="0">
                <a:latin typeface="Calibri"/>
                <a:cs typeface="Calibri"/>
              </a:rPr>
              <a:t> </a:t>
            </a:r>
            <a:r>
              <a:rPr sz="2800" b="1" dirty="0">
                <a:latin typeface="Calibri"/>
                <a:cs typeface="Calibri"/>
              </a:rPr>
              <a:t>mq_open</a:t>
            </a:r>
            <a:r>
              <a:rPr sz="2800" dirty="0">
                <a:latin typeface="Calibri"/>
                <a:cs typeface="Calibri"/>
              </a:rPr>
              <a:t>,</a:t>
            </a:r>
            <a:r>
              <a:rPr sz="2800" spc="-6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has</a:t>
            </a:r>
            <a:r>
              <a:rPr sz="2800" spc="-70" dirty="0">
                <a:latin typeface="Calibri"/>
                <a:cs typeface="Calibri"/>
              </a:rPr>
              <a:t> </a:t>
            </a:r>
            <a:r>
              <a:rPr sz="2800" spc="-25" dirty="0">
                <a:latin typeface="Calibri"/>
                <a:cs typeface="Calibri"/>
              </a:rPr>
              <a:t>at 	</a:t>
            </a:r>
            <a:r>
              <a:rPr sz="2800" dirty="0">
                <a:latin typeface="Calibri"/>
                <a:cs typeface="Calibri"/>
              </a:rPr>
              <a:t>least</a:t>
            </a:r>
            <a:r>
              <a:rPr sz="2800" spc="-6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the</a:t>
            </a:r>
            <a:r>
              <a:rPr sz="2800" spc="-5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following</a:t>
            </a:r>
            <a:r>
              <a:rPr sz="2800" spc="-40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members:</a:t>
            </a:r>
            <a:endParaRPr sz="2800">
              <a:latin typeface="Calibri"/>
              <a:cs typeface="Calibri"/>
            </a:endParaRPr>
          </a:p>
          <a:p>
            <a:pPr marL="697230" marR="244475" lvl="1" indent="-227329">
              <a:lnSpc>
                <a:spcPts val="2590"/>
              </a:lnSpc>
              <a:spcBef>
                <a:spcPts val="525"/>
              </a:spcBef>
              <a:buFont typeface="Arial"/>
              <a:buChar char="•"/>
              <a:tabLst>
                <a:tab pos="698500" algn="l"/>
              </a:tabLst>
            </a:pPr>
            <a:r>
              <a:rPr sz="2400" dirty="0">
                <a:latin typeface="Calibri"/>
                <a:cs typeface="Calibri"/>
              </a:rPr>
              <a:t>mq_maxmsg</a:t>
            </a:r>
            <a:r>
              <a:rPr sz="2400" spc="-8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–</a:t>
            </a:r>
            <a:r>
              <a:rPr sz="2400" spc="-4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maximum</a:t>
            </a:r>
            <a:r>
              <a:rPr sz="2400" spc="-7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number</a:t>
            </a:r>
            <a:r>
              <a:rPr sz="2400" spc="-5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of</a:t>
            </a:r>
            <a:r>
              <a:rPr sz="2400" spc="-5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messages</a:t>
            </a:r>
            <a:r>
              <a:rPr sz="2400" spc="-6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that</a:t>
            </a:r>
            <a:r>
              <a:rPr sz="2400" spc="-6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may</a:t>
            </a:r>
            <a:r>
              <a:rPr sz="2400" spc="-5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be</a:t>
            </a:r>
            <a:r>
              <a:rPr sz="2400" spc="-4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stored</a:t>
            </a:r>
            <a:r>
              <a:rPr sz="2400" spc="-5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in</a:t>
            </a:r>
            <a:r>
              <a:rPr sz="2400" spc="-50" dirty="0">
                <a:latin typeface="Calibri"/>
                <a:cs typeface="Calibri"/>
              </a:rPr>
              <a:t> </a:t>
            </a:r>
            <a:r>
              <a:rPr sz="2400" spc="-25" dirty="0">
                <a:latin typeface="Calibri"/>
                <a:cs typeface="Calibri"/>
              </a:rPr>
              <a:t>the 	</a:t>
            </a:r>
            <a:r>
              <a:rPr sz="2400" dirty="0">
                <a:latin typeface="Calibri"/>
                <a:cs typeface="Calibri"/>
              </a:rPr>
              <a:t>message</a:t>
            </a:r>
            <a:r>
              <a:rPr sz="2400" spc="-50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queue</a:t>
            </a:r>
            <a:endParaRPr sz="2400">
              <a:latin typeface="Calibri"/>
              <a:cs typeface="Calibri"/>
            </a:endParaRPr>
          </a:p>
          <a:p>
            <a:pPr marL="697230" lvl="1" indent="-227329">
              <a:lnSpc>
                <a:spcPct val="100000"/>
              </a:lnSpc>
              <a:spcBef>
                <a:spcPts val="180"/>
              </a:spcBef>
              <a:buFont typeface="Arial"/>
              <a:buChar char="•"/>
              <a:tabLst>
                <a:tab pos="697230" algn="l"/>
              </a:tabLst>
            </a:pPr>
            <a:r>
              <a:rPr sz="2400" dirty="0">
                <a:latin typeface="Calibri"/>
                <a:cs typeface="Calibri"/>
              </a:rPr>
              <a:t>mq_msgsize</a:t>
            </a:r>
            <a:r>
              <a:rPr sz="2400" spc="-7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–</a:t>
            </a:r>
            <a:r>
              <a:rPr sz="2400" spc="-3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the</a:t>
            </a:r>
            <a:r>
              <a:rPr sz="2400" spc="-3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size</a:t>
            </a:r>
            <a:r>
              <a:rPr sz="2400" spc="-4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of</a:t>
            </a:r>
            <a:r>
              <a:rPr sz="2400" spc="-4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each</a:t>
            </a:r>
            <a:r>
              <a:rPr sz="2400" spc="-5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message,</a:t>
            </a:r>
            <a:r>
              <a:rPr sz="2400" spc="-5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in</a:t>
            </a:r>
            <a:r>
              <a:rPr sz="2400" spc="-35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bytes</a:t>
            </a:r>
            <a:endParaRPr sz="2400">
              <a:latin typeface="Calibri"/>
              <a:cs typeface="Calibri"/>
            </a:endParaRPr>
          </a:p>
          <a:p>
            <a:pPr marL="697230" marR="940435" lvl="1" indent="-227329">
              <a:lnSpc>
                <a:spcPts val="2590"/>
              </a:lnSpc>
              <a:spcBef>
                <a:spcPts val="535"/>
              </a:spcBef>
              <a:buFont typeface="Arial"/>
              <a:buChar char="•"/>
              <a:tabLst>
                <a:tab pos="698500" algn="l"/>
              </a:tabLst>
            </a:pPr>
            <a:r>
              <a:rPr sz="2400" dirty="0">
                <a:latin typeface="Calibri"/>
                <a:cs typeface="Calibri"/>
              </a:rPr>
              <a:t>mq_flags</a:t>
            </a:r>
            <a:r>
              <a:rPr sz="2400" spc="-6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–</a:t>
            </a:r>
            <a:r>
              <a:rPr sz="2400" spc="-5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not</a:t>
            </a:r>
            <a:r>
              <a:rPr sz="2400" spc="-5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used</a:t>
            </a:r>
            <a:r>
              <a:rPr sz="2400" spc="-5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by</a:t>
            </a:r>
            <a:r>
              <a:rPr sz="2400" spc="-4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mq_open,</a:t>
            </a:r>
            <a:r>
              <a:rPr sz="2400" spc="-5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but</a:t>
            </a:r>
            <a:r>
              <a:rPr sz="2400" spc="-5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accessed</a:t>
            </a:r>
            <a:r>
              <a:rPr sz="2400" spc="-6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by</a:t>
            </a:r>
            <a:r>
              <a:rPr sz="2400" spc="-55" dirty="0">
                <a:latin typeface="Calibri"/>
                <a:cs typeface="Calibri"/>
              </a:rPr>
              <a:t> </a:t>
            </a:r>
            <a:r>
              <a:rPr sz="2400" spc="-20" dirty="0">
                <a:latin typeface="Calibri"/>
                <a:cs typeface="Calibri"/>
              </a:rPr>
              <a:t>mq_getattr</a:t>
            </a:r>
            <a:r>
              <a:rPr sz="2400" spc="-65" dirty="0">
                <a:latin typeface="Calibri"/>
                <a:cs typeface="Calibri"/>
              </a:rPr>
              <a:t> </a:t>
            </a:r>
            <a:r>
              <a:rPr sz="2400" spc="-25" dirty="0">
                <a:latin typeface="Calibri"/>
                <a:cs typeface="Calibri"/>
              </a:rPr>
              <a:t>and 	</a:t>
            </a:r>
            <a:r>
              <a:rPr sz="2400" spc="-10" dirty="0">
                <a:latin typeface="Calibri"/>
                <a:cs typeface="Calibri"/>
              </a:rPr>
              <a:t>mq_setattr</a:t>
            </a:r>
            <a:endParaRPr sz="2400">
              <a:latin typeface="Calibri"/>
              <a:cs typeface="Calibri"/>
            </a:endParaRPr>
          </a:p>
          <a:p>
            <a:pPr marL="697230" lvl="1" indent="-227329">
              <a:lnSpc>
                <a:spcPct val="100000"/>
              </a:lnSpc>
              <a:spcBef>
                <a:spcPts val="180"/>
              </a:spcBef>
              <a:buFont typeface="Arial"/>
              <a:buChar char="•"/>
              <a:tabLst>
                <a:tab pos="697230" algn="l"/>
              </a:tabLst>
            </a:pPr>
            <a:r>
              <a:rPr sz="2400" dirty="0">
                <a:latin typeface="Calibri"/>
                <a:cs typeface="Calibri"/>
              </a:rPr>
              <a:t>mq_curmsgs</a:t>
            </a:r>
            <a:r>
              <a:rPr sz="2400" spc="-7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–</a:t>
            </a:r>
            <a:r>
              <a:rPr sz="2400" spc="-4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number</a:t>
            </a:r>
            <a:r>
              <a:rPr sz="2400" spc="-4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of</a:t>
            </a:r>
            <a:r>
              <a:rPr sz="2400" spc="-5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messages</a:t>
            </a:r>
            <a:r>
              <a:rPr sz="2400" spc="-6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in</a:t>
            </a:r>
            <a:r>
              <a:rPr sz="2400" spc="-5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the</a:t>
            </a:r>
            <a:r>
              <a:rPr sz="2400" spc="-45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queue</a:t>
            </a:r>
            <a:endParaRPr sz="240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028428" y="5693979"/>
            <a:ext cx="1216152" cy="1164018"/>
          </a:xfrm>
          <a:prstGeom prst="rect">
            <a:avLst/>
          </a:prstGeom>
        </p:spPr>
      </p:pic>
      <p:sp>
        <p:nvSpPr>
          <p:cNvPr id="3" name="object 3" descr="$PPTXTitl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15087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/>
              <a:t>mq_close(mqd_t</a:t>
            </a:r>
            <a:r>
              <a:rPr spc="-90" dirty="0"/>
              <a:t> </a:t>
            </a:r>
            <a:r>
              <a:rPr spc="-10" dirty="0"/>
              <a:t>mqdes)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880"/>
              </a:lnSpc>
              <a:tabLst>
                <a:tab pos="3225165" algn="l"/>
              </a:tabLst>
            </a:pPr>
            <a:r>
              <a:rPr spc="-105" dirty="0"/>
              <a:t>Y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25" dirty="0"/>
              <a:t>d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55" dirty="0"/>
              <a:t> </a:t>
            </a:r>
            <a:r>
              <a:rPr spc="90" dirty="0"/>
              <a:t>z</a:t>
            </a:r>
            <a:r>
              <a:rPr spc="25" dirty="0"/>
              <a:t>  </a:t>
            </a:r>
            <a:r>
              <a:rPr spc="-215" dirty="0"/>
              <a:t>T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45" dirty="0"/>
              <a:t> </a:t>
            </a:r>
            <a:r>
              <a:rPr spc="-125" dirty="0"/>
              <a:t>k</a:t>
            </a:r>
            <a:r>
              <a:rPr spc="-145" dirty="0"/>
              <a:t> </a:t>
            </a:r>
            <a:r>
              <a:rPr spc="-180" dirty="0"/>
              <a:t>n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dirty="0"/>
              <a:t>k</a:t>
            </a:r>
            <a:r>
              <a:rPr spc="25" dirty="0"/>
              <a:t>  </a:t>
            </a:r>
            <a:r>
              <a:rPr dirty="0"/>
              <a:t>Ü</a:t>
            </a:r>
            <a:r>
              <a:rPr spc="-135" dirty="0"/>
              <a:t> </a:t>
            </a:r>
            <a:r>
              <a:rPr spc="-180" dirty="0"/>
              <a:t>n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25" dirty="0"/>
              <a:t>v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70" dirty="0"/>
              <a:t>r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75" dirty="0"/>
              <a:t>t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50" dirty="0"/>
              <a:t>i</a:t>
            </a:r>
            <a:r>
              <a:rPr dirty="0"/>
              <a:t>	-</a:t>
            </a:r>
            <a:r>
              <a:rPr spc="340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95" dirty="0"/>
              <a:t>g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spc="-95" dirty="0"/>
              <a:t>y</a:t>
            </a:r>
            <a:r>
              <a:rPr spc="-14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dirty="0"/>
              <a:t>r</a:t>
            </a:r>
            <a:r>
              <a:rPr spc="480" dirty="0"/>
              <a:t> </a:t>
            </a:r>
            <a:r>
              <a:rPr spc="-105" dirty="0"/>
              <a:t>M</a:t>
            </a:r>
            <a:r>
              <a:rPr spc="-145" dirty="0"/>
              <a:t> </a:t>
            </a:r>
            <a:r>
              <a:rPr spc="-180" dirty="0"/>
              <a:t>ü</a:t>
            </a:r>
            <a:r>
              <a:rPr spc="-145" dirty="0"/>
              <a:t> </a:t>
            </a:r>
            <a:r>
              <a:rPr spc="-210" dirty="0"/>
              <a:t>h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80" dirty="0"/>
              <a:t>n</a:t>
            </a:r>
            <a:r>
              <a:rPr spc="-165" dirty="0"/>
              <a:t> </a:t>
            </a:r>
            <a:r>
              <a:rPr spc="-125" dirty="0"/>
              <a:t>d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95" dirty="0"/>
              <a:t>ğ</a:t>
            </a:r>
            <a:r>
              <a:rPr spc="-145" dirty="0"/>
              <a:t> </a:t>
            </a:r>
            <a:r>
              <a:rPr dirty="0"/>
              <a:t>i</a:t>
            </a:r>
            <a:r>
              <a:rPr spc="495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195" dirty="0"/>
              <a:t>ö</a:t>
            </a:r>
            <a:r>
              <a:rPr spc="-14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80" dirty="0"/>
              <a:t>ü</a:t>
            </a:r>
            <a:r>
              <a:rPr spc="-155" dirty="0"/>
              <a:t> </a:t>
            </a:r>
            <a:r>
              <a:rPr spc="-295" dirty="0"/>
              <a:t>m</a:t>
            </a:r>
            <a:r>
              <a:rPr spc="-155" dirty="0"/>
              <a:t> </a:t>
            </a:r>
            <a:r>
              <a:rPr spc="-50" dirty="0"/>
              <a:t>ü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916939" y="1707159"/>
            <a:ext cx="10285095" cy="3097530"/>
          </a:xfrm>
          <a:prstGeom prst="rect">
            <a:avLst/>
          </a:prstGeom>
        </p:spPr>
        <p:txBody>
          <a:bodyPr vert="horz" wrap="square" lIns="0" tIns="98425" rIns="0" bIns="0" rtlCol="0">
            <a:spAutoFit/>
          </a:bodyPr>
          <a:lstStyle/>
          <a:p>
            <a:pPr marL="240029" indent="-227329">
              <a:lnSpc>
                <a:spcPct val="100000"/>
              </a:lnSpc>
              <a:spcBef>
                <a:spcPts val="775"/>
              </a:spcBef>
              <a:buFont typeface="Arial"/>
              <a:buChar char="•"/>
              <a:tabLst>
                <a:tab pos="240029" algn="l"/>
              </a:tabLst>
            </a:pPr>
            <a:r>
              <a:rPr sz="2800" dirty="0">
                <a:latin typeface="Calibri"/>
                <a:cs typeface="Calibri"/>
              </a:rPr>
              <a:t>This</a:t>
            </a:r>
            <a:r>
              <a:rPr sz="2800" spc="-5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function</a:t>
            </a:r>
            <a:r>
              <a:rPr sz="2800" spc="-1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is</a:t>
            </a:r>
            <a:r>
              <a:rPr sz="2800" spc="-4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used</a:t>
            </a:r>
            <a:r>
              <a:rPr sz="2800" spc="-2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to</a:t>
            </a:r>
            <a:r>
              <a:rPr sz="2800" spc="-5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close</a:t>
            </a:r>
            <a:r>
              <a:rPr sz="2800" spc="-3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a</a:t>
            </a:r>
            <a:r>
              <a:rPr sz="2800" spc="-5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message</a:t>
            </a:r>
            <a:r>
              <a:rPr sz="2800" spc="-4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queue</a:t>
            </a:r>
            <a:r>
              <a:rPr sz="2800" spc="-3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after</a:t>
            </a:r>
            <a:r>
              <a:rPr sz="2800" spc="-5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it</a:t>
            </a:r>
            <a:r>
              <a:rPr sz="2800" spc="-5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has</a:t>
            </a:r>
            <a:r>
              <a:rPr sz="2800" spc="-2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been</a:t>
            </a:r>
            <a:r>
              <a:rPr sz="2800" spc="-45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used.</a:t>
            </a:r>
            <a:endParaRPr sz="2800">
              <a:latin typeface="Calibri"/>
              <a:cs typeface="Calibri"/>
            </a:endParaRPr>
          </a:p>
          <a:p>
            <a:pPr marL="240029" marR="451484" indent="-227329">
              <a:lnSpc>
                <a:spcPts val="3020"/>
              </a:lnSpc>
              <a:spcBef>
                <a:spcPts val="1060"/>
              </a:spcBef>
              <a:buFont typeface="Arial"/>
              <a:buChar char="•"/>
              <a:tabLst>
                <a:tab pos="241300" algn="l"/>
              </a:tabLst>
            </a:pPr>
            <a:r>
              <a:rPr sz="2800" dirty="0">
                <a:latin typeface="Calibri"/>
                <a:cs typeface="Calibri"/>
              </a:rPr>
              <a:t>As</a:t>
            </a:r>
            <a:r>
              <a:rPr sz="2800" spc="-4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noted</a:t>
            </a:r>
            <a:r>
              <a:rPr sz="2800" spc="-45" dirty="0">
                <a:latin typeface="Calibri"/>
                <a:cs typeface="Calibri"/>
              </a:rPr>
              <a:t> </a:t>
            </a:r>
            <a:r>
              <a:rPr sz="2800" spc="-20" dirty="0">
                <a:latin typeface="Calibri"/>
                <a:cs typeface="Calibri"/>
              </a:rPr>
              <a:t>earlier,</a:t>
            </a:r>
            <a:r>
              <a:rPr sz="2800" spc="-5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the</a:t>
            </a:r>
            <a:r>
              <a:rPr sz="2800" spc="-3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message</a:t>
            </a:r>
            <a:r>
              <a:rPr sz="2800" spc="-5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queue</a:t>
            </a:r>
            <a:r>
              <a:rPr sz="2800" spc="-3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is</a:t>
            </a:r>
            <a:r>
              <a:rPr sz="2800" spc="-4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not</a:t>
            </a:r>
            <a:r>
              <a:rPr sz="2800" spc="-4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deleted</a:t>
            </a:r>
            <a:r>
              <a:rPr sz="2800" spc="-4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by</a:t>
            </a:r>
            <a:r>
              <a:rPr sz="2800" spc="-4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this</a:t>
            </a:r>
            <a:r>
              <a:rPr sz="2800" spc="-3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call;</a:t>
            </a:r>
            <a:r>
              <a:rPr sz="2800" spc="-5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it</a:t>
            </a:r>
            <a:r>
              <a:rPr sz="2800" spc="-60" dirty="0">
                <a:latin typeface="Calibri"/>
                <a:cs typeface="Calibri"/>
              </a:rPr>
              <a:t> </a:t>
            </a:r>
            <a:r>
              <a:rPr sz="2800" spc="-25" dirty="0">
                <a:latin typeface="Calibri"/>
                <a:cs typeface="Calibri"/>
              </a:rPr>
              <a:t>is 	</a:t>
            </a:r>
            <a:r>
              <a:rPr sz="2800" spc="-10" dirty="0">
                <a:latin typeface="Calibri"/>
                <a:cs typeface="Calibri"/>
              </a:rPr>
              <a:t>persistent.</a:t>
            </a:r>
            <a:endParaRPr sz="2800">
              <a:latin typeface="Calibri"/>
              <a:cs typeface="Calibri"/>
            </a:endParaRPr>
          </a:p>
          <a:p>
            <a:pPr marL="240029" marR="9525" indent="-227329">
              <a:lnSpc>
                <a:spcPct val="90000"/>
              </a:lnSpc>
              <a:spcBef>
                <a:spcPts val="955"/>
              </a:spcBef>
              <a:buFont typeface="Arial"/>
              <a:buChar char="•"/>
              <a:tabLst>
                <a:tab pos="241300" algn="l"/>
              </a:tabLst>
            </a:pPr>
            <a:r>
              <a:rPr sz="2800" dirty="0">
                <a:latin typeface="Calibri"/>
                <a:cs typeface="Calibri"/>
              </a:rPr>
              <a:t>The</a:t>
            </a:r>
            <a:r>
              <a:rPr sz="2800" spc="-6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message</a:t>
            </a:r>
            <a:r>
              <a:rPr sz="2800" spc="-65" dirty="0">
                <a:latin typeface="Calibri"/>
                <a:cs typeface="Calibri"/>
              </a:rPr>
              <a:t> </a:t>
            </a:r>
            <a:r>
              <a:rPr sz="2800" spc="-20" dirty="0">
                <a:latin typeface="Calibri"/>
                <a:cs typeface="Calibri"/>
              </a:rPr>
              <a:t>queue’s</a:t>
            </a:r>
            <a:r>
              <a:rPr sz="2800" spc="-30" dirty="0">
                <a:latin typeface="Calibri"/>
                <a:cs typeface="Calibri"/>
              </a:rPr>
              <a:t> </a:t>
            </a:r>
            <a:r>
              <a:rPr sz="2800" spc="-20" dirty="0">
                <a:latin typeface="Calibri"/>
                <a:cs typeface="Calibri"/>
              </a:rPr>
              <a:t>contents</a:t>
            </a:r>
            <a:r>
              <a:rPr sz="2800" spc="-105" dirty="0"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FF0000"/>
                </a:solidFill>
                <a:latin typeface="Calibri"/>
                <a:cs typeface="Calibri"/>
              </a:rPr>
              <a:t>are</a:t>
            </a:r>
            <a:r>
              <a:rPr sz="2800" b="1" spc="-45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FF0000"/>
                </a:solidFill>
                <a:latin typeface="Calibri"/>
                <a:cs typeface="Calibri"/>
              </a:rPr>
              <a:t>not</a:t>
            </a:r>
            <a:r>
              <a:rPr sz="2800" b="1" spc="-65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FF0000"/>
                </a:solidFill>
                <a:latin typeface="Calibri"/>
                <a:cs typeface="Calibri"/>
              </a:rPr>
              <a:t>altered</a:t>
            </a:r>
            <a:r>
              <a:rPr sz="2800" b="1" spc="-20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by</a:t>
            </a:r>
            <a:r>
              <a:rPr sz="2800" spc="-60" dirty="0"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FF0000"/>
                </a:solidFill>
                <a:latin typeface="Calibri"/>
                <a:cs typeface="Calibri"/>
              </a:rPr>
              <a:t>mq_close</a:t>
            </a:r>
            <a:r>
              <a:rPr sz="2800" b="1" spc="-50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unless</a:t>
            </a:r>
            <a:r>
              <a:rPr sz="2800" spc="-35" dirty="0">
                <a:latin typeface="Calibri"/>
                <a:cs typeface="Calibri"/>
              </a:rPr>
              <a:t> </a:t>
            </a:r>
            <a:r>
              <a:rPr sz="2800" spc="-50" dirty="0">
                <a:latin typeface="Calibri"/>
                <a:cs typeface="Calibri"/>
              </a:rPr>
              <a:t>a 	</a:t>
            </a:r>
            <a:r>
              <a:rPr sz="2800" dirty="0">
                <a:latin typeface="Calibri"/>
                <a:cs typeface="Calibri"/>
              </a:rPr>
              <a:t>prior</a:t>
            </a:r>
            <a:r>
              <a:rPr sz="2800" spc="-6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call(by</a:t>
            </a:r>
            <a:r>
              <a:rPr sz="2800" spc="-7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this</a:t>
            </a:r>
            <a:r>
              <a:rPr sz="2800" spc="-5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or</a:t>
            </a:r>
            <a:r>
              <a:rPr sz="2800" spc="-6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another</a:t>
            </a:r>
            <a:r>
              <a:rPr sz="2800" spc="-6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process)</a:t>
            </a:r>
            <a:r>
              <a:rPr sz="2800" spc="-4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called</a:t>
            </a:r>
            <a:r>
              <a:rPr sz="2800" spc="-130" dirty="0"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FF0000"/>
                </a:solidFill>
                <a:latin typeface="Calibri"/>
                <a:cs typeface="Calibri"/>
              </a:rPr>
              <a:t>mq_unlink</a:t>
            </a:r>
            <a:r>
              <a:rPr sz="2800" b="1" spc="-60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(see</a:t>
            </a:r>
            <a:r>
              <a:rPr sz="2800" spc="-75" dirty="0">
                <a:latin typeface="Calibri"/>
                <a:cs typeface="Calibri"/>
              </a:rPr>
              <a:t> </a:t>
            </a:r>
            <a:r>
              <a:rPr sz="2800" spc="-20" dirty="0">
                <a:latin typeface="Calibri"/>
                <a:cs typeface="Calibri"/>
              </a:rPr>
              <a:t>next 	</a:t>
            </a:r>
            <a:r>
              <a:rPr sz="2800" dirty="0">
                <a:latin typeface="Calibri"/>
                <a:cs typeface="Calibri"/>
              </a:rPr>
              <a:t>slide).</a:t>
            </a:r>
            <a:r>
              <a:rPr sz="2800" spc="-4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In</a:t>
            </a:r>
            <a:r>
              <a:rPr sz="2800" spc="-6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this</a:t>
            </a:r>
            <a:r>
              <a:rPr sz="2800" spc="-4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respect,</a:t>
            </a:r>
            <a:r>
              <a:rPr sz="2800" spc="-4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an</a:t>
            </a:r>
            <a:r>
              <a:rPr sz="2800" spc="-6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open</a:t>
            </a:r>
            <a:r>
              <a:rPr sz="2800" spc="-4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message</a:t>
            </a:r>
            <a:r>
              <a:rPr sz="2800" spc="-6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queue</a:t>
            </a:r>
            <a:r>
              <a:rPr sz="2800" spc="-4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is</a:t>
            </a:r>
            <a:r>
              <a:rPr sz="2800" spc="-6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just</a:t>
            </a:r>
            <a:r>
              <a:rPr sz="2800" spc="-4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like</a:t>
            </a:r>
            <a:r>
              <a:rPr sz="2800" spc="-6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an</a:t>
            </a:r>
            <a:r>
              <a:rPr sz="2800" spc="-4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open</a:t>
            </a:r>
            <a:r>
              <a:rPr sz="2800" spc="-50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file: 	</a:t>
            </a:r>
            <a:r>
              <a:rPr sz="2800" dirty="0">
                <a:latin typeface="Calibri"/>
                <a:cs typeface="Calibri"/>
              </a:rPr>
              <a:t>deletion</a:t>
            </a:r>
            <a:r>
              <a:rPr sz="2800" spc="-6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is</a:t>
            </a:r>
            <a:r>
              <a:rPr sz="2800" spc="-65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deferred</a:t>
            </a:r>
            <a:r>
              <a:rPr sz="2800" spc="-6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until</a:t>
            </a:r>
            <a:r>
              <a:rPr sz="2800" spc="-4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all</a:t>
            </a:r>
            <a:r>
              <a:rPr sz="2800" spc="-7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open</a:t>
            </a:r>
            <a:r>
              <a:rPr sz="2800" spc="-5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instances</a:t>
            </a:r>
            <a:r>
              <a:rPr sz="2800" spc="-3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are</a:t>
            </a:r>
            <a:r>
              <a:rPr sz="2800" spc="-70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closed.</a:t>
            </a:r>
            <a:endParaRPr sz="280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028428" y="5693979"/>
            <a:ext cx="1216152" cy="1164018"/>
          </a:xfrm>
          <a:prstGeom prst="rect">
            <a:avLst/>
          </a:prstGeom>
        </p:spPr>
      </p:pic>
      <p:sp>
        <p:nvSpPr>
          <p:cNvPr id="3" name="object 3" descr="$PPTXTitl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15087" rIns="0" bIns="0" rtlCol="0">
            <a:spAutoFit/>
          </a:bodyPr>
          <a:lstStyle/>
          <a:p>
            <a:pPr marL="139065">
              <a:lnSpc>
                <a:spcPct val="100000"/>
              </a:lnSpc>
              <a:spcBef>
                <a:spcPts val="105"/>
              </a:spcBef>
            </a:pPr>
            <a:r>
              <a:rPr dirty="0"/>
              <a:t>IPC</a:t>
            </a:r>
            <a:r>
              <a:rPr spc="-5" dirty="0"/>
              <a:t> </a:t>
            </a:r>
            <a:r>
              <a:rPr spc="-10" dirty="0"/>
              <a:t>Methods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880"/>
              </a:lnSpc>
              <a:tabLst>
                <a:tab pos="3225165" algn="l"/>
              </a:tabLst>
            </a:pPr>
            <a:r>
              <a:rPr spc="-105" dirty="0"/>
              <a:t>Y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25" dirty="0"/>
              <a:t>d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55" dirty="0"/>
              <a:t> </a:t>
            </a:r>
            <a:r>
              <a:rPr spc="90" dirty="0"/>
              <a:t>z</a:t>
            </a:r>
            <a:r>
              <a:rPr spc="25" dirty="0"/>
              <a:t>  </a:t>
            </a:r>
            <a:r>
              <a:rPr spc="-215" dirty="0"/>
              <a:t>T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45" dirty="0"/>
              <a:t> </a:t>
            </a:r>
            <a:r>
              <a:rPr spc="-125" dirty="0"/>
              <a:t>k</a:t>
            </a:r>
            <a:r>
              <a:rPr spc="-145" dirty="0"/>
              <a:t> </a:t>
            </a:r>
            <a:r>
              <a:rPr spc="-180" dirty="0"/>
              <a:t>n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dirty="0"/>
              <a:t>k</a:t>
            </a:r>
            <a:r>
              <a:rPr spc="25" dirty="0"/>
              <a:t>  </a:t>
            </a:r>
            <a:r>
              <a:rPr dirty="0"/>
              <a:t>Ü</a:t>
            </a:r>
            <a:r>
              <a:rPr spc="-135" dirty="0"/>
              <a:t> </a:t>
            </a:r>
            <a:r>
              <a:rPr spc="-180" dirty="0"/>
              <a:t>n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25" dirty="0"/>
              <a:t>v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70" dirty="0"/>
              <a:t>r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75" dirty="0"/>
              <a:t>t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50" dirty="0"/>
              <a:t>i</a:t>
            </a:r>
            <a:r>
              <a:rPr dirty="0"/>
              <a:t>	-</a:t>
            </a:r>
            <a:r>
              <a:rPr spc="340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95" dirty="0"/>
              <a:t>g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spc="-95" dirty="0"/>
              <a:t>y</a:t>
            </a:r>
            <a:r>
              <a:rPr spc="-14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dirty="0"/>
              <a:t>r</a:t>
            </a:r>
            <a:r>
              <a:rPr spc="480" dirty="0"/>
              <a:t> </a:t>
            </a:r>
            <a:r>
              <a:rPr spc="-105" dirty="0"/>
              <a:t>M</a:t>
            </a:r>
            <a:r>
              <a:rPr spc="-145" dirty="0"/>
              <a:t> </a:t>
            </a:r>
            <a:r>
              <a:rPr spc="-180" dirty="0"/>
              <a:t>ü</a:t>
            </a:r>
            <a:r>
              <a:rPr spc="-145" dirty="0"/>
              <a:t> </a:t>
            </a:r>
            <a:r>
              <a:rPr spc="-210" dirty="0"/>
              <a:t>h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80" dirty="0"/>
              <a:t>n</a:t>
            </a:r>
            <a:r>
              <a:rPr spc="-165" dirty="0"/>
              <a:t> </a:t>
            </a:r>
            <a:r>
              <a:rPr spc="-125" dirty="0"/>
              <a:t>d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95" dirty="0"/>
              <a:t>ğ</a:t>
            </a:r>
            <a:r>
              <a:rPr spc="-145" dirty="0"/>
              <a:t> </a:t>
            </a:r>
            <a:r>
              <a:rPr dirty="0"/>
              <a:t>i</a:t>
            </a:r>
            <a:r>
              <a:rPr spc="495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195" dirty="0"/>
              <a:t>ö</a:t>
            </a:r>
            <a:r>
              <a:rPr spc="-14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80" dirty="0"/>
              <a:t>ü</a:t>
            </a:r>
            <a:r>
              <a:rPr spc="-155" dirty="0"/>
              <a:t> </a:t>
            </a:r>
            <a:r>
              <a:rPr spc="-295" dirty="0"/>
              <a:t>m</a:t>
            </a:r>
            <a:r>
              <a:rPr spc="-155" dirty="0"/>
              <a:t> </a:t>
            </a:r>
            <a:r>
              <a:rPr spc="-50" dirty="0"/>
              <a:t>ü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916939" y="1707159"/>
            <a:ext cx="1644650" cy="3253740"/>
          </a:xfrm>
          <a:prstGeom prst="rect">
            <a:avLst/>
          </a:prstGeom>
        </p:spPr>
        <p:txBody>
          <a:bodyPr vert="horz" wrap="square" lIns="0" tIns="98425" rIns="0" bIns="0" rtlCol="0">
            <a:spAutoFit/>
          </a:bodyPr>
          <a:lstStyle/>
          <a:p>
            <a:pPr marL="240029" indent="-227329">
              <a:lnSpc>
                <a:spcPct val="100000"/>
              </a:lnSpc>
              <a:spcBef>
                <a:spcPts val="775"/>
              </a:spcBef>
              <a:buFont typeface="Arial"/>
              <a:buChar char="•"/>
              <a:tabLst>
                <a:tab pos="240029" algn="l"/>
              </a:tabLst>
            </a:pPr>
            <a:r>
              <a:rPr sz="2800" spc="-20" dirty="0">
                <a:latin typeface="Calibri"/>
                <a:cs typeface="Calibri"/>
              </a:rPr>
              <a:t>Unix</a:t>
            </a:r>
            <a:endParaRPr sz="2800" dirty="0">
              <a:latin typeface="Calibri"/>
              <a:cs typeface="Calibri"/>
            </a:endParaRPr>
          </a:p>
          <a:p>
            <a:pPr marL="240029" indent="-227329">
              <a:lnSpc>
                <a:spcPct val="100000"/>
              </a:lnSpc>
              <a:spcBef>
                <a:spcPts val="675"/>
              </a:spcBef>
              <a:buFont typeface="Arial"/>
              <a:buChar char="•"/>
              <a:tabLst>
                <a:tab pos="240029" algn="l"/>
              </a:tabLst>
            </a:pPr>
            <a:r>
              <a:rPr sz="2800" spc="-10" dirty="0">
                <a:latin typeface="Calibri"/>
                <a:cs typeface="Calibri"/>
              </a:rPr>
              <a:t>System</a:t>
            </a:r>
            <a:r>
              <a:rPr sz="2800" spc="-130" dirty="0">
                <a:latin typeface="Calibri"/>
                <a:cs typeface="Calibri"/>
              </a:rPr>
              <a:t> </a:t>
            </a:r>
            <a:r>
              <a:rPr sz="2800" spc="-50" dirty="0">
                <a:latin typeface="Calibri"/>
                <a:cs typeface="Calibri"/>
              </a:rPr>
              <a:t>V</a:t>
            </a:r>
            <a:endParaRPr sz="2800" dirty="0">
              <a:latin typeface="Calibri"/>
              <a:cs typeface="Calibri"/>
            </a:endParaRPr>
          </a:p>
          <a:p>
            <a:pPr marL="240029" indent="-227329">
              <a:lnSpc>
                <a:spcPct val="100000"/>
              </a:lnSpc>
              <a:spcBef>
                <a:spcPts val="660"/>
              </a:spcBef>
              <a:buFont typeface="Arial"/>
              <a:buChar char="•"/>
              <a:tabLst>
                <a:tab pos="240029" algn="l"/>
              </a:tabLst>
            </a:pPr>
            <a:r>
              <a:rPr sz="2800" spc="-10" dirty="0">
                <a:latin typeface="Calibri"/>
                <a:cs typeface="Calibri"/>
              </a:rPr>
              <a:t>POSIX</a:t>
            </a:r>
            <a:endParaRPr sz="2800" dirty="0">
              <a:latin typeface="Calibri"/>
              <a:cs typeface="Calibri"/>
            </a:endParaRPr>
          </a:p>
          <a:p>
            <a:pPr marL="240029" indent="-227329">
              <a:lnSpc>
                <a:spcPct val="100000"/>
              </a:lnSpc>
              <a:spcBef>
                <a:spcPts val="660"/>
              </a:spcBef>
              <a:buFont typeface="Arial"/>
              <a:buChar char="•"/>
              <a:tabLst>
                <a:tab pos="240029" algn="l"/>
              </a:tabLst>
            </a:pPr>
            <a:r>
              <a:rPr sz="2800" spc="-10" dirty="0">
                <a:latin typeface="Calibri"/>
                <a:cs typeface="Calibri"/>
              </a:rPr>
              <a:t>Others</a:t>
            </a:r>
            <a:endParaRPr sz="2800" dirty="0">
              <a:latin typeface="Calibri"/>
              <a:cs typeface="Calibri"/>
            </a:endParaRPr>
          </a:p>
          <a:p>
            <a:pPr marL="697230" lvl="1" indent="-227329">
              <a:lnSpc>
                <a:spcPct val="100000"/>
              </a:lnSpc>
              <a:spcBef>
                <a:spcPts val="245"/>
              </a:spcBef>
              <a:buFont typeface="Arial"/>
              <a:buChar char="•"/>
              <a:tabLst>
                <a:tab pos="697230" algn="l"/>
              </a:tabLst>
            </a:pPr>
            <a:r>
              <a:rPr sz="2400" spc="-10" dirty="0">
                <a:latin typeface="Calibri"/>
                <a:cs typeface="Calibri"/>
              </a:rPr>
              <a:t>Sockets</a:t>
            </a:r>
            <a:endParaRPr sz="2400" dirty="0">
              <a:latin typeface="Calibri"/>
              <a:cs typeface="Calibri"/>
            </a:endParaRPr>
          </a:p>
          <a:p>
            <a:pPr marL="697230" lvl="1" indent="-227329">
              <a:lnSpc>
                <a:spcPct val="100000"/>
              </a:lnSpc>
              <a:spcBef>
                <a:spcPts val="215"/>
              </a:spcBef>
              <a:buFont typeface="Arial"/>
              <a:buChar char="•"/>
              <a:tabLst>
                <a:tab pos="697230" algn="l"/>
              </a:tabLst>
            </a:pPr>
            <a:r>
              <a:rPr sz="2400" spc="-20" dirty="0">
                <a:latin typeface="Calibri"/>
                <a:cs typeface="Calibri"/>
              </a:rPr>
              <a:t>Dbus</a:t>
            </a:r>
            <a:endParaRPr sz="2400" dirty="0">
              <a:latin typeface="Calibri"/>
              <a:cs typeface="Calibri"/>
            </a:endParaRPr>
          </a:p>
          <a:p>
            <a:pPr marL="697230" lvl="1" indent="-227329">
              <a:lnSpc>
                <a:spcPct val="100000"/>
              </a:lnSpc>
              <a:spcBef>
                <a:spcPts val="204"/>
              </a:spcBef>
              <a:buFont typeface="Arial"/>
              <a:buChar char="•"/>
              <a:tabLst>
                <a:tab pos="697230" algn="l"/>
              </a:tabLst>
            </a:pPr>
            <a:r>
              <a:rPr sz="2400" dirty="0">
                <a:latin typeface="Calibri"/>
                <a:cs typeface="Calibri"/>
              </a:rPr>
              <a:t>So</a:t>
            </a:r>
            <a:r>
              <a:rPr sz="2400" spc="-10" dirty="0">
                <a:latin typeface="Calibri"/>
                <a:cs typeface="Calibri"/>
              </a:rPr>
              <a:t> </a:t>
            </a:r>
            <a:r>
              <a:rPr sz="2400" spc="-25" dirty="0">
                <a:latin typeface="Calibri"/>
                <a:cs typeface="Calibri"/>
              </a:rPr>
              <a:t>on…</a:t>
            </a:r>
            <a:endParaRPr sz="2400" dirty="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028428" y="5693979"/>
            <a:ext cx="1216152" cy="1164018"/>
          </a:xfrm>
          <a:prstGeom prst="rect">
            <a:avLst/>
          </a:prstGeom>
        </p:spPr>
      </p:pic>
      <p:sp>
        <p:nvSpPr>
          <p:cNvPr id="3" name="object 3" descr="$PPTXTitl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15087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/>
              <a:t>mq_unlink(const</a:t>
            </a:r>
            <a:r>
              <a:rPr spc="-100" dirty="0"/>
              <a:t> </a:t>
            </a:r>
            <a:r>
              <a:rPr dirty="0"/>
              <a:t>char</a:t>
            </a:r>
            <a:r>
              <a:rPr spc="-65" dirty="0"/>
              <a:t> </a:t>
            </a:r>
            <a:r>
              <a:rPr spc="-10" dirty="0"/>
              <a:t>*name)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880"/>
              </a:lnSpc>
              <a:tabLst>
                <a:tab pos="3225165" algn="l"/>
              </a:tabLst>
            </a:pPr>
            <a:r>
              <a:rPr spc="-105" dirty="0"/>
              <a:t>Y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25" dirty="0"/>
              <a:t>d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55" dirty="0"/>
              <a:t> </a:t>
            </a:r>
            <a:r>
              <a:rPr spc="90" dirty="0"/>
              <a:t>z</a:t>
            </a:r>
            <a:r>
              <a:rPr spc="25" dirty="0"/>
              <a:t>  </a:t>
            </a:r>
            <a:r>
              <a:rPr spc="-215" dirty="0"/>
              <a:t>T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45" dirty="0"/>
              <a:t> </a:t>
            </a:r>
            <a:r>
              <a:rPr spc="-125" dirty="0"/>
              <a:t>k</a:t>
            </a:r>
            <a:r>
              <a:rPr spc="-145" dirty="0"/>
              <a:t> </a:t>
            </a:r>
            <a:r>
              <a:rPr spc="-180" dirty="0"/>
              <a:t>n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dirty="0"/>
              <a:t>k</a:t>
            </a:r>
            <a:r>
              <a:rPr spc="25" dirty="0"/>
              <a:t>  </a:t>
            </a:r>
            <a:r>
              <a:rPr dirty="0"/>
              <a:t>Ü</a:t>
            </a:r>
            <a:r>
              <a:rPr spc="-135" dirty="0"/>
              <a:t> </a:t>
            </a:r>
            <a:r>
              <a:rPr spc="-180" dirty="0"/>
              <a:t>n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25" dirty="0"/>
              <a:t>v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70" dirty="0"/>
              <a:t>r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75" dirty="0"/>
              <a:t>t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50" dirty="0"/>
              <a:t>i</a:t>
            </a:r>
            <a:r>
              <a:rPr dirty="0"/>
              <a:t>	-</a:t>
            </a:r>
            <a:r>
              <a:rPr spc="340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95" dirty="0"/>
              <a:t>g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spc="-95" dirty="0"/>
              <a:t>y</a:t>
            </a:r>
            <a:r>
              <a:rPr spc="-14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dirty="0"/>
              <a:t>r</a:t>
            </a:r>
            <a:r>
              <a:rPr spc="480" dirty="0"/>
              <a:t> </a:t>
            </a:r>
            <a:r>
              <a:rPr spc="-105" dirty="0"/>
              <a:t>M</a:t>
            </a:r>
            <a:r>
              <a:rPr spc="-145" dirty="0"/>
              <a:t> </a:t>
            </a:r>
            <a:r>
              <a:rPr spc="-180" dirty="0"/>
              <a:t>ü</a:t>
            </a:r>
            <a:r>
              <a:rPr spc="-145" dirty="0"/>
              <a:t> </a:t>
            </a:r>
            <a:r>
              <a:rPr spc="-210" dirty="0"/>
              <a:t>h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80" dirty="0"/>
              <a:t>n</a:t>
            </a:r>
            <a:r>
              <a:rPr spc="-165" dirty="0"/>
              <a:t> </a:t>
            </a:r>
            <a:r>
              <a:rPr spc="-125" dirty="0"/>
              <a:t>d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95" dirty="0"/>
              <a:t>ğ</a:t>
            </a:r>
            <a:r>
              <a:rPr spc="-145" dirty="0"/>
              <a:t> </a:t>
            </a:r>
            <a:r>
              <a:rPr dirty="0"/>
              <a:t>i</a:t>
            </a:r>
            <a:r>
              <a:rPr spc="495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195" dirty="0"/>
              <a:t>ö</a:t>
            </a:r>
            <a:r>
              <a:rPr spc="-14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80" dirty="0"/>
              <a:t>ü</a:t>
            </a:r>
            <a:r>
              <a:rPr spc="-155" dirty="0"/>
              <a:t> </a:t>
            </a:r>
            <a:r>
              <a:rPr spc="-295" dirty="0"/>
              <a:t>m</a:t>
            </a:r>
            <a:r>
              <a:rPr spc="-155" dirty="0"/>
              <a:t> </a:t>
            </a:r>
            <a:r>
              <a:rPr spc="-50" dirty="0"/>
              <a:t>ü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916939" y="1707159"/>
            <a:ext cx="10147935" cy="3481704"/>
          </a:xfrm>
          <a:prstGeom prst="rect">
            <a:avLst/>
          </a:prstGeom>
        </p:spPr>
        <p:txBody>
          <a:bodyPr vert="horz" wrap="square" lIns="0" tIns="98425" rIns="0" bIns="0" rtlCol="0">
            <a:spAutoFit/>
          </a:bodyPr>
          <a:lstStyle/>
          <a:p>
            <a:pPr marL="240029" indent="-227329">
              <a:lnSpc>
                <a:spcPct val="100000"/>
              </a:lnSpc>
              <a:spcBef>
                <a:spcPts val="775"/>
              </a:spcBef>
              <a:buFont typeface="Arial"/>
              <a:buChar char="•"/>
              <a:tabLst>
                <a:tab pos="240029" algn="l"/>
              </a:tabLst>
            </a:pPr>
            <a:r>
              <a:rPr sz="2800" dirty="0">
                <a:latin typeface="Calibri"/>
                <a:cs typeface="Calibri"/>
              </a:rPr>
              <a:t>This</a:t>
            </a:r>
            <a:r>
              <a:rPr sz="2800" spc="-5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call</a:t>
            </a:r>
            <a:r>
              <a:rPr sz="2800" spc="-5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is</a:t>
            </a:r>
            <a:r>
              <a:rPr sz="2800" spc="-4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used</a:t>
            </a:r>
            <a:r>
              <a:rPr sz="2800" spc="-3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to</a:t>
            </a:r>
            <a:r>
              <a:rPr sz="2800" spc="-5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remove</a:t>
            </a:r>
            <a:r>
              <a:rPr sz="2800" spc="-5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a</a:t>
            </a:r>
            <a:r>
              <a:rPr sz="2800" spc="-4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message</a:t>
            </a:r>
            <a:r>
              <a:rPr sz="2800" spc="-50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queue.</a:t>
            </a:r>
            <a:endParaRPr sz="2800">
              <a:latin typeface="Calibri"/>
              <a:cs typeface="Calibri"/>
            </a:endParaRPr>
          </a:p>
          <a:p>
            <a:pPr marL="240029" marR="131445" indent="-227329">
              <a:lnSpc>
                <a:spcPts val="3020"/>
              </a:lnSpc>
              <a:spcBef>
                <a:spcPts val="1060"/>
              </a:spcBef>
              <a:buFont typeface="Arial"/>
              <a:buChar char="•"/>
              <a:tabLst>
                <a:tab pos="241300" algn="l"/>
              </a:tabLst>
            </a:pPr>
            <a:r>
              <a:rPr sz="2800" dirty="0">
                <a:latin typeface="Calibri"/>
                <a:cs typeface="Calibri"/>
              </a:rPr>
              <a:t>Recall</a:t>
            </a:r>
            <a:r>
              <a:rPr sz="2800" spc="-7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(from</a:t>
            </a:r>
            <a:r>
              <a:rPr sz="2800" spc="-5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the</a:t>
            </a:r>
            <a:r>
              <a:rPr sz="2800" spc="-6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previous</a:t>
            </a:r>
            <a:r>
              <a:rPr sz="2800" spc="-4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slide)</a:t>
            </a:r>
            <a:r>
              <a:rPr sz="2800" spc="-5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that</a:t>
            </a:r>
            <a:r>
              <a:rPr sz="2800" spc="-6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the</a:t>
            </a:r>
            <a:r>
              <a:rPr sz="2800" spc="-7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deletion</a:t>
            </a:r>
            <a:r>
              <a:rPr sz="2800" spc="-5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is</a:t>
            </a:r>
            <a:r>
              <a:rPr sz="2800" spc="-80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deferred</a:t>
            </a:r>
            <a:r>
              <a:rPr sz="2800" spc="-5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until</a:t>
            </a:r>
            <a:r>
              <a:rPr sz="2800" spc="-60" dirty="0">
                <a:latin typeface="Calibri"/>
                <a:cs typeface="Calibri"/>
              </a:rPr>
              <a:t> </a:t>
            </a:r>
            <a:r>
              <a:rPr sz="2800" spc="-25" dirty="0">
                <a:latin typeface="Calibri"/>
                <a:cs typeface="Calibri"/>
              </a:rPr>
              <a:t>all 	</a:t>
            </a:r>
            <a:r>
              <a:rPr sz="2800" dirty="0">
                <a:latin typeface="Calibri"/>
                <a:cs typeface="Calibri"/>
              </a:rPr>
              <a:t>processes</a:t>
            </a:r>
            <a:r>
              <a:rPr sz="2800" spc="-4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that</a:t>
            </a:r>
            <a:r>
              <a:rPr sz="2800" spc="-8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have</a:t>
            </a:r>
            <a:r>
              <a:rPr sz="2800" spc="-7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the</a:t>
            </a:r>
            <a:r>
              <a:rPr sz="2800" spc="-6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message</a:t>
            </a:r>
            <a:r>
              <a:rPr sz="2800" spc="-7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queue</a:t>
            </a:r>
            <a:r>
              <a:rPr sz="2800" spc="-5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open</a:t>
            </a:r>
            <a:r>
              <a:rPr sz="2800" spc="-5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have</a:t>
            </a:r>
            <a:r>
              <a:rPr sz="2800" spc="-7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closed</a:t>
            </a:r>
            <a:r>
              <a:rPr sz="2800" spc="-6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it</a:t>
            </a:r>
            <a:r>
              <a:rPr sz="2800" spc="-70" dirty="0">
                <a:latin typeface="Calibri"/>
                <a:cs typeface="Calibri"/>
              </a:rPr>
              <a:t> </a:t>
            </a:r>
            <a:r>
              <a:rPr sz="2800" spc="-25" dirty="0">
                <a:latin typeface="Calibri"/>
                <a:cs typeface="Calibri"/>
              </a:rPr>
              <a:t>(or 	</a:t>
            </a:r>
            <a:r>
              <a:rPr sz="2800" spc="-10" dirty="0">
                <a:latin typeface="Calibri"/>
                <a:cs typeface="Calibri"/>
              </a:rPr>
              <a:t>terminated).</a:t>
            </a:r>
            <a:endParaRPr sz="2800">
              <a:latin typeface="Calibri"/>
              <a:cs typeface="Calibri"/>
            </a:endParaRPr>
          </a:p>
          <a:p>
            <a:pPr marL="240029" marR="5080" indent="-227329">
              <a:lnSpc>
                <a:spcPts val="3020"/>
              </a:lnSpc>
              <a:spcBef>
                <a:spcPts val="1010"/>
              </a:spcBef>
              <a:buFont typeface="Arial"/>
              <a:buChar char="•"/>
              <a:tabLst>
                <a:tab pos="241300" algn="l"/>
              </a:tabLst>
            </a:pPr>
            <a:r>
              <a:rPr sz="2800" dirty="0">
                <a:latin typeface="Calibri"/>
                <a:cs typeface="Calibri"/>
              </a:rPr>
              <a:t>It</a:t>
            </a:r>
            <a:r>
              <a:rPr sz="2800" spc="-5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is</a:t>
            </a:r>
            <a:r>
              <a:rPr sz="2800" spc="-6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usually</a:t>
            </a:r>
            <a:r>
              <a:rPr sz="2800" spc="-3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a</a:t>
            </a:r>
            <a:r>
              <a:rPr sz="2800" spc="-5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good</a:t>
            </a:r>
            <a:r>
              <a:rPr sz="2800" spc="-6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practice</a:t>
            </a:r>
            <a:r>
              <a:rPr sz="2800" spc="-4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to</a:t>
            </a:r>
            <a:r>
              <a:rPr sz="2800" spc="-5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call</a:t>
            </a:r>
            <a:r>
              <a:rPr sz="2800" spc="-12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mq_unlink</a:t>
            </a:r>
            <a:r>
              <a:rPr sz="2800" spc="-3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immediately</a:t>
            </a:r>
            <a:r>
              <a:rPr sz="2800" spc="-6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after</a:t>
            </a:r>
            <a:r>
              <a:rPr sz="2800" spc="-85" dirty="0">
                <a:latin typeface="Calibri"/>
                <a:cs typeface="Calibri"/>
              </a:rPr>
              <a:t> </a:t>
            </a:r>
            <a:r>
              <a:rPr sz="2800" spc="-25" dirty="0">
                <a:latin typeface="Calibri"/>
                <a:cs typeface="Calibri"/>
              </a:rPr>
              <a:t>all 	</a:t>
            </a:r>
            <a:r>
              <a:rPr sz="2800" dirty="0">
                <a:latin typeface="Calibri"/>
                <a:cs typeface="Calibri"/>
              </a:rPr>
              <a:t>processes</a:t>
            </a:r>
            <a:r>
              <a:rPr sz="2800" spc="-4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that</a:t>
            </a:r>
            <a:r>
              <a:rPr sz="2800" spc="-8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wish</a:t>
            </a:r>
            <a:r>
              <a:rPr sz="2800" spc="-5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to</a:t>
            </a:r>
            <a:r>
              <a:rPr sz="2800" spc="-75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communicate</a:t>
            </a:r>
            <a:r>
              <a:rPr sz="2800" spc="-6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using</a:t>
            </a:r>
            <a:r>
              <a:rPr sz="2800" spc="-5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the</a:t>
            </a:r>
            <a:r>
              <a:rPr sz="2800" spc="-6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message</a:t>
            </a:r>
            <a:r>
              <a:rPr sz="2800" spc="-7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queue</a:t>
            </a:r>
            <a:r>
              <a:rPr sz="2800" spc="-55" dirty="0">
                <a:latin typeface="Calibri"/>
                <a:cs typeface="Calibri"/>
              </a:rPr>
              <a:t> </a:t>
            </a:r>
            <a:r>
              <a:rPr sz="2800" spc="-20" dirty="0">
                <a:latin typeface="Calibri"/>
                <a:cs typeface="Calibri"/>
              </a:rPr>
              <a:t>have 	</a:t>
            </a:r>
            <a:r>
              <a:rPr sz="2800" dirty="0">
                <a:latin typeface="Calibri"/>
                <a:cs typeface="Calibri"/>
              </a:rPr>
              <a:t>opened</a:t>
            </a:r>
            <a:r>
              <a:rPr sz="2800" spc="-4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it.</a:t>
            </a:r>
            <a:r>
              <a:rPr sz="2800" spc="-5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In</a:t>
            </a:r>
            <a:r>
              <a:rPr sz="2800" spc="-5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this</a:t>
            </a:r>
            <a:r>
              <a:rPr sz="2800" spc="-45" dirty="0">
                <a:latin typeface="Calibri"/>
                <a:cs typeface="Calibri"/>
              </a:rPr>
              <a:t> </a:t>
            </a:r>
            <a:r>
              <a:rPr sz="2800" spc="-55" dirty="0">
                <a:latin typeface="Calibri"/>
                <a:cs typeface="Calibri"/>
              </a:rPr>
              <a:t>way,</a:t>
            </a:r>
            <a:r>
              <a:rPr sz="2800" spc="-6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as</a:t>
            </a:r>
            <a:r>
              <a:rPr sz="2800" spc="-5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soon</a:t>
            </a:r>
            <a:r>
              <a:rPr sz="2800" spc="-5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as</a:t>
            </a:r>
            <a:r>
              <a:rPr sz="2800" spc="-5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the</a:t>
            </a:r>
            <a:r>
              <a:rPr sz="2800" spc="-5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last</a:t>
            </a:r>
            <a:r>
              <a:rPr sz="2800" spc="-5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process</a:t>
            </a:r>
            <a:r>
              <a:rPr sz="2800" spc="-45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terminates</a:t>
            </a:r>
            <a:r>
              <a:rPr sz="2800" spc="-45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(closing 	</a:t>
            </a:r>
            <a:r>
              <a:rPr sz="2800" dirty="0">
                <a:latin typeface="Calibri"/>
                <a:cs typeface="Calibri"/>
              </a:rPr>
              <a:t>the</a:t>
            </a:r>
            <a:r>
              <a:rPr sz="2800" spc="-5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message</a:t>
            </a:r>
            <a:r>
              <a:rPr sz="2800" spc="-4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queue),</a:t>
            </a:r>
            <a:r>
              <a:rPr sz="2800" spc="-1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the</a:t>
            </a:r>
            <a:r>
              <a:rPr sz="2800" spc="-4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queue</a:t>
            </a:r>
            <a:r>
              <a:rPr sz="2800" spc="-2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itself</a:t>
            </a:r>
            <a:r>
              <a:rPr sz="2800" spc="-3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is</a:t>
            </a:r>
            <a:r>
              <a:rPr sz="2800" spc="-40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deleted.</a:t>
            </a:r>
            <a:endParaRPr sz="280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028428" y="5693979"/>
            <a:ext cx="1216152" cy="1164018"/>
          </a:xfrm>
          <a:prstGeom prst="rect">
            <a:avLst/>
          </a:prstGeom>
        </p:spPr>
      </p:pic>
      <p:sp>
        <p:nvSpPr>
          <p:cNvPr id="3" name="object 3" descr="$PPTXTitl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15087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/>
              <a:t>Message</a:t>
            </a:r>
            <a:r>
              <a:rPr spc="-45" dirty="0"/>
              <a:t> </a:t>
            </a:r>
            <a:r>
              <a:rPr dirty="0"/>
              <a:t>Queue</a:t>
            </a:r>
            <a:r>
              <a:rPr spc="-45" dirty="0"/>
              <a:t> </a:t>
            </a:r>
            <a:r>
              <a:rPr spc="-20" dirty="0"/>
              <a:t>Persistence</a:t>
            </a:r>
            <a:r>
              <a:rPr spc="-80" dirty="0"/>
              <a:t> </a:t>
            </a:r>
            <a:r>
              <a:rPr dirty="0"/>
              <a:t>-</a:t>
            </a:r>
            <a:r>
              <a:rPr spc="-40" dirty="0"/>
              <a:t> </a:t>
            </a:r>
            <a:r>
              <a:rPr spc="-50" dirty="0"/>
              <a:t>I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880"/>
              </a:lnSpc>
              <a:tabLst>
                <a:tab pos="3225165" algn="l"/>
              </a:tabLst>
            </a:pPr>
            <a:r>
              <a:rPr spc="-105" dirty="0"/>
              <a:t>Y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25" dirty="0"/>
              <a:t>d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55" dirty="0"/>
              <a:t> </a:t>
            </a:r>
            <a:r>
              <a:rPr spc="90" dirty="0"/>
              <a:t>z</a:t>
            </a:r>
            <a:r>
              <a:rPr spc="25" dirty="0"/>
              <a:t>  </a:t>
            </a:r>
            <a:r>
              <a:rPr spc="-215" dirty="0"/>
              <a:t>T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45" dirty="0"/>
              <a:t> </a:t>
            </a:r>
            <a:r>
              <a:rPr spc="-125" dirty="0"/>
              <a:t>k</a:t>
            </a:r>
            <a:r>
              <a:rPr spc="-145" dirty="0"/>
              <a:t> </a:t>
            </a:r>
            <a:r>
              <a:rPr spc="-180" dirty="0"/>
              <a:t>n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dirty="0"/>
              <a:t>k</a:t>
            </a:r>
            <a:r>
              <a:rPr spc="25" dirty="0"/>
              <a:t>  </a:t>
            </a:r>
            <a:r>
              <a:rPr dirty="0"/>
              <a:t>Ü</a:t>
            </a:r>
            <a:r>
              <a:rPr spc="-135" dirty="0"/>
              <a:t> </a:t>
            </a:r>
            <a:r>
              <a:rPr spc="-180" dirty="0"/>
              <a:t>n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25" dirty="0"/>
              <a:t>v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70" dirty="0"/>
              <a:t>r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75" dirty="0"/>
              <a:t>t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50" dirty="0"/>
              <a:t>i</a:t>
            </a:r>
            <a:r>
              <a:rPr dirty="0"/>
              <a:t>	-</a:t>
            </a:r>
            <a:r>
              <a:rPr spc="340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95" dirty="0"/>
              <a:t>g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spc="-95" dirty="0"/>
              <a:t>y</a:t>
            </a:r>
            <a:r>
              <a:rPr spc="-14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dirty="0"/>
              <a:t>r</a:t>
            </a:r>
            <a:r>
              <a:rPr spc="480" dirty="0"/>
              <a:t> </a:t>
            </a:r>
            <a:r>
              <a:rPr spc="-105" dirty="0"/>
              <a:t>M</a:t>
            </a:r>
            <a:r>
              <a:rPr spc="-145" dirty="0"/>
              <a:t> </a:t>
            </a:r>
            <a:r>
              <a:rPr spc="-180" dirty="0"/>
              <a:t>ü</a:t>
            </a:r>
            <a:r>
              <a:rPr spc="-145" dirty="0"/>
              <a:t> </a:t>
            </a:r>
            <a:r>
              <a:rPr spc="-210" dirty="0"/>
              <a:t>h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80" dirty="0"/>
              <a:t>n</a:t>
            </a:r>
            <a:r>
              <a:rPr spc="-165" dirty="0"/>
              <a:t> </a:t>
            </a:r>
            <a:r>
              <a:rPr spc="-125" dirty="0"/>
              <a:t>d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95" dirty="0"/>
              <a:t>ğ</a:t>
            </a:r>
            <a:r>
              <a:rPr spc="-145" dirty="0"/>
              <a:t> </a:t>
            </a:r>
            <a:r>
              <a:rPr dirty="0"/>
              <a:t>i</a:t>
            </a:r>
            <a:r>
              <a:rPr spc="495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195" dirty="0"/>
              <a:t>ö</a:t>
            </a:r>
            <a:r>
              <a:rPr spc="-14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80" dirty="0"/>
              <a:t>ü</a:t>
            </a:r>
            <a:r>
              <a:rPr spc="-155" dirty="0"/>
              <a:t> </a:t>
            </a:r>
            <a:r>
              <a:rPr spc="-295" dirty="0"/>
              <a:t>m</a:t>
            </a:r>
            <a:r>
              <a:rPr spc="-155" dirty="0"/>
              <a:t> </a:t>
            </a:r>
            <a:r>
              <a:rPr spc="-50" dirty="0"/>
              <a:t>ü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916939" y="1707159"/>
            <a:ext cx="10099040" cy="3223895"/>
          </a:xfrm>
          <a:prstGeom prst="rect">
            <a:avLst/>
          </a:prstGeom>
        </p:spPr>
        <p:txBody>
          <a:bodyPr vert="horz" wrap="square" lIns="0" tIns="98425" rIns="0" bIns="0" rtlCol="0">
            <a:spAutoFit/>
          </a:bodyPr>
          <a:lstStyle/>
          <a:p>
            <a:pPr marL="240029" indent="-227329">
              <a:lnSpc>
                <a:spcPct val="100000"/>
              </a:lnSpc>
              <a:spcBef>
                <a:spcPts val="775"/>
              </a:spcBef>
              <a:buFont typeface="Arial"/>
              <a:buChar char="•"/>
              <a:tabLst>
                <a:tab pos="240029" algn="l"/>
              </a:tabLst>
            </a:pPr>
            <a:r>
              <a:rPr sz="2800" dirty="0">
                <a:latin typeface="Calibri"/>
                <a:cs typeface="Calibri"/>
              </a:rPr>
              <a:t>As</a:t>
            </a:r>
            <a:r>
              <a:rPr sz="2800" spc="-4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noted,</a:t>
            </a:r>
            <a:r>
              <a:rPr sz="2800" spc="-2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a</a:t>
            </a:r>
            <a:r>
              <a:rPr sz="2800" spc="-5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message</a:t>
            </a:r>
            <a:r>
              <a:rPr sz="2800" spc="-4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queue</a:t>
            </a:r>
            <a:r>
              <a:rPr sz="2800" spc="-2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is</a:t>
            </a:r>
            <a:r>
              <a:rPr sz="2800" spc="-45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persistent.</a:t>
            </a:r>
            <a:endParaRPr sz="2800">
              <a:latin typeface="Calibri"/>
              <a:cs typeface="Calibri"/>
            </a:endParaRPr>
          </a:p>
          <a:p>
            <a:pPr marL="240029" marR="417195" indent="-227329">
              <a:lnSpc>
                <a:spcPts val="3020"/>
              </a:lnSpc>
              <a:spcBef>
                <a:spcPts val="1060"/>
              </a:spcBef>
              <a:buFont typeface="Arial"/>
              <a:buChar char="•"/>
              <a:tabLst>
                <a:tab pos="241300" algn="l"/>
              </a:tabLst>
            </a:pPr>
            <a:r>
              <a:rPr sz="2800" dirty="0">
                <a:latin typeface="Calibri"/>
                <a:cs typeface="Calibri"/>
              </a:rPr>
              <a:t>Unlike</a:t>
            </a:r>
            <a:r>
              <a:rPr sz="2800" spc="-5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a</a:t>
            </a:r>
            <a:r>
              <a:rPr sz="2800" spc="-7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FIFO,</a:t>
            </a:r>
            <a:r>
              <a:rPr sz="2800" spc="-65" dirty="0">
                <a:latin typeface="Calibri"/>
                <a:cs typeface="Calibri"/>
              </a:rPr>
              <a:t> </a:t>
            </a:r>
            <a:r>
              <a:rPr sz="2800" spc="-30" dirty="0">
                <a:latin typeface="Calibri"/>
                <a:cs typeface="Calibri"/>
              </a:rPr>
              <a:t>however,</a:t>
            </a:r>
            <a:r>
              <a:rPr sz="2800" spc="-5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the</a:t>
            </a:r>
            <a:r>
              <a:rPr sz="2800" spc="-60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contents</a:t>
            </a:r>
            <a:r>
              <a:rPr sz="2800" spc="-4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of</a:t>
            </a:r>
            <a:r>
              <a:rPr sz="2800" spc="-6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a</a:t>
            </a:r>
            <a:r>
              <a:rPr sz="2800" spc="-7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message</a:t>
            </a:r>
            <a:r>
              <a:rPr sz="2800" spc="-5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queue</a:t>
            </a:r>
            <a:r>
              <a:rPr sz="2800" spc="-4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are</a:t>
            </a:r>
            <a:r>
              <a:rPr sz="2800" spc="-65" dirty="0">
                <a:latin typeface="Calibri"/>
                <a:cs typeface="Calibri"/>
              </a:rPr>
              <a:t> </a:t>
            </a:r>
            <a:r>
              <a:rPr sz="2800" spc="-20" dirty="0">
                <a:latin typeface="Calibri"/>
                <a:cs typeface="Calibri"/>
              </a:rPr>
              <a:t>also 	</a:t>
            </a:r>
            <a:r>
              <a:rPr sz="2800" spc="-10" dirty="0">
                <a:latin typeface="Calibri"/>
                <a:cs typeface="Calibri"/>
              </a:rPr>
              <a:t>persistent.</a:t>
            </a:r>
            <a:endParaRPr sz="2800">
              <a:latin typeface="Calibri"/>
              <a:cs typeface="Calibri"/>
            </a:endParaRPr>
          </a:p>
          <a:p>
            <a:pPr marL="240029" marR="5080" indent="-227329">
              <a:lnSpc>
                <a:spcPts val="3030"/>
              </a:lnSpc>
              <a:spcBef>
                <a:spcPts val="994"/>
              </a:spcBef>
              <a:buFont typeface="Arial"/>
              <a:buChar char="•"/>
              <a:tabLst>
                <a:tab pos="241300" algn="l"/>
              </a:tabLst>
            </a:pPr>
            <a:r>
              <a:rPr sz="2800" dirty="0">
                <a:latin typeface="Calibri"/>
                <a:cs typeface="Calibri"/>
              </a:rPr>
              <a:t>It</a:t>
            </a:r>
            <a:r>
              <a:rPr sz="2800" spc="-3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is</a:t>
            </a:r>
            <a:r>
              <a:rPr sz="2800" spc="-4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not</a:t>
            </a:r>
            <a:r>
              <a:rPr sz="2800" spc="-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necessary</a:t>
            </a:r>
            <a:r>
              <a:rPr sz="2800" spc="-2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for</a:t>
            </a:r>
            <a:r>
              <a:rPr sz="2800" spc="-3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a</a:t>
            </a:r>
            <a:r>
              <a:rPr sz="2800" spc="-2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reader</a:t>
            </a:r>
            <a:r>
              <a:rPr sz="2800" spc="-3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and</a:t>
            </a:r>
            <a:r>
              <a:rPr sz="2800" spc="-1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a</a:t>
            </a:r>
            <a:r>
              <a:rPr sz="2800" spc="-3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writer</a:t>
            </a:r>
            <a:r>
              <a:rPr sz="2800" spc="-3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to</a:t>
            </a:r>
            <a:r>
              <a:rPr sz="2800" spc="-3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have</a:t>
            </a:r>
            <a:r>
              <a:rPr sz="2800" spc="-3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the</a:t>
            </a:r>
            <a:r>
              <a:rPr sz="2800" spc="-15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message 	</a:t>
            </a:r>
            <a:r>
              <a:rPr sz="2800" dirty="0">
                <a:latin typeface="Calibri"/>
                <a:cs typeface="Calibri"/>
              </a:rPr>
              <a:t>queue</a:t>
            </a:r>
            <a:r>
              <a:rPr sz="2800" spc="-3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open</a:t>
            </a:r>
            <a:r>
              <a:rPr sz="2800" spc="-2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at</a:t>
            </a:r>
            <a:r>
              <a:rPr sz="2800" spc="-5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the</a:t>
            </a:r>
            <a:r>
              <a:rPr sz="2800" spc="-4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same</a:t>
            </a:r>
            <a:r>
              <a:rPr sz="2800" spc="-4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time.</a:t>
            </a:r>
            <a:r>
              <a:rPr sz="2800" spc="-4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A</a:t>
            </a:r>
            <a:r>
              <a:rPr sz="2800" spc="-3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writer</a:t>
            </a:r>
            <a:r>
              <a:rPr sz="2800" spc="-5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can</a:t>
            </a:r>
            <a:r>
              <a:rPr sz="2800" spc="-3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open</a:t>
            </a:r>
            <a:r>
              <a:rPr sz="2800" spc="-3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(or</a:t>
            </a:r>
            <a:r>
              <a:rPr sz="2800" spc="-4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create)</a:t>
            </a:r>
            <a:r>
              <a:rPr sz="2800" spc="-7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a</a:t>
            </a:r>
            <a:r>
              <a:rPr sz="2800" spc="-55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queue 	</a:t>
            </a:r>
            <a:r>
              <a:rPr sz="2800" dirty="0">
                <a:latin typeface="Calibri"/>
                <a:cs typeface="Calibri"/>
              </a:rPr>
              <a:t>and</a:t>
            </a:r>
            <a:r>
              <a:rPr sz="2800" spc="-3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write</a:t>
            </a:r>
            <a:r>
              <a:rPr sz="2800" spc="-4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messages</a:t>
            </a:r>
            <a:r>
              <a:rPr sz="2800" spc="-3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to</a:t>
            </a:r>
            <a:r>
              <a:rPr sz="2800" spc="-5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it,</a:t>
            </a:r>
            <a:r>
              <a:rPr sz="2800" spc="-4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then</a:t>
            </a:r>
            <a:r>
              <a:rPr sz="2800" spc="-2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close</a:t>
            </a:r>
            <a:r>
              <a:rPr sz="2800" spc="-4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it</a:t>
            </a:r>
            <a:r>
              <a:rPr sz="2800" spc="-4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and</a:t>
            </a:r>
            <a:r>
              <a:rPr sz="2800" spc="-30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terminate.</a:t>
            </a:r>
            <a:endParaRPr sz="2800">
              <a:latin typeface="Calibri"/>
              <a:cs typeface="Calibri"/>
            </a:endParaRPr>
          </a:p>
          <a:p>
            <a:pPr marL="240029" indent="-227329">
              <a:lnSpc>
                <a:spcPct val="100000"/>
              </a:lnSpc>
              <a:spcBef>
                <a:spcPts val="605"/>
              </a:spcBef>
              <a:buFont typeface="Arial"/>
              <a:buChar char="•"/>
              <a:tabLst>
                <a:tab pos="240029" algn="l"/>
              </a:tabLst>
            </a:pPr>
            <a:r>
              <a:rPr sz="2800" dirty="0">
                <a:latin typeface="Calibri"/>
                <a:cs typeface="Calibri"/>
              </a:rPr>
              <a:t>Later</a:t>
            </a:r>
            <a:r>
              <a:rPr sz="2800" spc="-6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a</a:t>
            </a:r>
            <a:r>
              <a:rPr sz="2800" spc="-5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reader</a:t>
            </a:r>
            <a:r>
              <a:rPr sz="2800" spc="-4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can</a:t>
            </a:r>
            <a:r>
              <a:rPr sz="2800" spc="-5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open</a:t>
            </a:r>
            <a:r>
              <a:rPr sz="2800" spc="-3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the</a:t>
            </a:r>
            <a:r>
              <a:rPr sz="2800" spc="-4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queue</a:t>
            </a:r>
            <a:r>
              <a:rPr sz="2800" spc="-2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and</a:t>
            </a:r>
            <a:r>
              <a:rPr sz="2800" spc="-3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read</a:t>
            </a:r>
            <a:r>
              <a:rPr sz="2800" spc="-6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the</a:t>
            </a:r>
            <a:r>
              <a:rPr sz="2800" spc="-35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messages.</a:t>
            </a:r>
            <a:endParaRPr sz="280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028428" y="5693979"/>
            <a:ext cx="1216152" cy="1164018"/>
          </a:xfrm>
          <a:prstGeom prst="rect">
            <a:avLst/>
          </a:prstGeom>
        </p:spPr>
      </p:pic>
      <p:sp>
        <p:nvSpPr>
          <p:cNvPr id="3" name="object 3" descr="$PPTXTitle"/>
          <p:cNvSpPr txBox="1">
            <a:spLocks noGrp="1"/>
          </p:cNvSpPr>
          <p:nvPr>
            <p:ph type="title"/>
          </p:nvPr>
        </p:nvSpPr>
        <p:spPr>
          <a:xfrm>
            <a:off x="916939" y="609676"/>
            <a:ext cx="7000240" cy="6972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/>
              <a:t>Message</a:t>
            </a:r>
            <a:r>
              <a:rPr spc="-45" dirty="0"/>
              <a:t> </a:t>
            </a:r>
            <a:r>
              <a:rPr dirty="0"/>
              <a:t>Queue</a:t>
            </a:r>
            <a:r>
              <a:rPr spc="-45" dirty="0"/>
              <a:t> </a:t>
            </a:r>
            <a:r>
              <a:rPr spc="-20" dirty="0"/>
              <a:t>Persistence</a:t>
            </a:r>
            <a:r>
              <a:rPr spc="-80" dirty="0"/>
              <a:t> </a:t>
            </a:r>
            <a:r>
              <a:rPr dirty="0"/>
              <a:t>-</a:t>
            </a:r>
            <a:r>
              <a:rPr spc="-40" dirty="0"/>
              <a:t> </a:t>
            </a:r>
            <a:r>
              <a:rPr spc="-25" dirty="0"/>
              <a:t>II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2060194" y="1481290"/>
            <a:ext cx="5697855" cy="1561465"/>
          </a:xfrm>
          <a:prstGeom prst="rect">
            <a:avLst/>
          </a:prstGeom>
        </p:spPr>
        <p:txBody>
          <a:bodyPr vert="horz" wrap="square" lIns="0" tIns="98425" rIns="0" bIns="0" rtlCol="0">
            <a:spAutoFit/>
          </a:bodyPr>
          <a:lstStyle/>
          <a:p>
            <a:pPr marL="240029" indent="-227329">
              <a:lnSpc>
                <a:spcPct val="100000"/>
              </a:lnSpc>
              <a:spcBef>
                <a:spcPts val="775"/>
              </a:spcBef>
              <a:buFont typeface="Arial"/>
              <a:buChar char="•"/>
              <a:tabLst>
                <a:tab pos="240029" algn="l"/>
              </a:tabLst>
            </a:pPr>
            <a:r>
              <a:rPr sz="2800" dirty="0">
                <a:latin typeface="Calibri"/>
                <a:cs typeface="Calibri"/>
              </a:rPr>
              <a:t>mkdir</a:t>
            </a:r>
            <a:r>
              <a:rPr sz="2800" spc="-135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/dev/mqueue</a:t>
            </a:r>
            <a:endParaRPr sz="2800">
              <a:latin typeface="Calibri"/>
              <a:cs typeface="Calibri"/>
            </a:endParaRPr>
          </a:p>
          <a:p>
            <a:pPr marL="240029" indent="-227329">
              <a:lnSpc>
                <a:spcPct val="100000"/>
              </a:lnSpc>
              <a:spcBef>
                <a:spcPts val="675"/>
              </a:spcBef>
              <a:buFont typeface="Arial"/>
              <a:buChar char="•"/>
              <a:tabLst>
                <a:tab pos="240029" algn="l"/>
              </a:tabLst>
            </a:pPr>
            <a:r>
              <a:rPr sz="2800" dirty="0">
                <a:latin typeface="Calibri"/>
                <a:cs typeface="Calibri"/>
              </a:rPr>
              <a:t>mount</a:t>
            </a:r>
            <a:r>
              <a:rPr sz="2800" spc="-50" dirty="0">
                <a:latin typeface="Calibri"/>
                <a:cs typeface="Calibri"/>
              </a:rPr>
              <a:t> </a:t>
            </a:r>
            <a:r>
              <a:rPr sz="2800" spc="-20" dirty="0">
                <a:latin typeface="Calibri"/>
                <a:cs typeface="Calibri"/>
              </a:rPr>
              <a:t>-</a:t>
            </a:r>
            <a:r>
              <a:rPr sz="2800" dirty="0">
                <a:latin typeface="Calibri"/>
                <a:cs typeface="Calibri"/>
              </a:rPr>
              <a:t>t</a:t>
            </a:r>
            <a:r>
              <a:rPr sz="2800" spc="-6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mqueue</a:t>
            </a:r>
            <a:r>
              <a:rPr sz="2800" spc="-5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none</a:t>
            </a:r>
            <a:r>
              <a:rPr sz="2800" spc="-55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/dev/mqueue</a:t>
            </a:r>
            <a:endParaRPr sz="2800">
              <a:latin typeface="Calibri"/>
              <a:cs typeface="Calibri"/>
            </a:endParaRPr>
          </a:p>
          <a:p>
            <a:pPr marL="240029" indent="-227329">
              <a:lnSpc>
                <a:spcPct val="100000"/>
              </a:lnSpc>
              <a:spcBef>
                <a:spcPts val="660"/>
              </a:spcBef>
              <a:buFont typeface="Arial"/>
              <a:buChar char="•"/>
              <a:tabLst>
                <a:tab pos="240029" algn="l"/>
              </a:tabLst>
            </a:pPr>
            <a:r>
              <a:rPr sz="2800" dirty="0">
                <a:latin typeface="Calibri"/>
                <a:cs typeface="Calibri"/>
              </a:rPr>
              <a:t>ls </a:t>
            </a:r>
            <a:r>
              <a:rPr sz="2800" spc="-20" dirty="0">
                <a:latin typeface="Calibri"/>
                <a:cs typeface="Calibri"/>
              </a:rPr>
              <a:t>-</a:t>
            </a:r>
            <a:r>
              <a:rPr sz="2800" dirty="0">
                <a:latin typeface="Calibri"/>
                <a:cs typeface="Calibri"/>
              </a:rPr>
              <a:t>la</a:t>
            </a:r>
            <a:r>
              <a:rPr sz="2800" spc="-15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/dev/mqueue</a:t>
            </a:r>
            <a:endParaRPr sz="2800">
              <a:latin typeface="Calibri"/>
              <a:cs typeface="Calibri"/>
            </a:endParaRPr>
          </a:p>
        </p:txBody>
      </p:sp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981200" y="3213100"/>
            <a:ext cx="7269099" cy="2460625"/>
          </a:xfrm>
          <a:prstGeom prst="rect">
            <a:avLst/>
          </a:prstGeom>
        </p:spPr>
      </p:pic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880"/>
              </a:lnSpc>
              <a:tabLst>
                <a:tab pos="3225165" algn="l"/>
              </a:tabLst>
            </a:pPr>
            <a:r>
              <a:rPr spc="-105" dirty="0"/>
              <a:t>Y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25" dirty="0"/>
              <a:t>d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55" dirty="0"/>
              <a:t> </a:t>
            </a:r>
            <a:r>
              <a:rPr spc="90" dirty="0"/>
              <a:t>z</a:t>
            </a:r>
            <a:r>
              <a:rPr spc="25" dirty="0"/>
              <a:t>  </a:t>
            </a:r>
            <a:r>
              <a:rPr spc="-215" dirty="0"/>
              <a:t>T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45" dirty="0"/>
              <a:t> </a:t>
            </a:r>
            <a:r>
              <a:rPr spc="-125" dirty="0"/>
              <a:t>k</a:t>
            </a:r>
            <a:r>
              <a:rPr spc="-145" dirty="0"/>
              <a:t> </a:t>
            </a:r>
            <a:r>
              <a:rPr spc="-180" dirty="0"/>
              <a:t>n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dirty="0"/>
              <a:t>k</a:t>
            </a:r>
            <a:r>
              <a:rPr spc="25" dirty="0"/>
              <a:t>  </a:t>
            </a:r>
            <a:r>
              <a:rPr dirty="0"/>
              <a:t>Ü</a:t>
            </a:r>
            <a:r>
              <a:rPr spc="-135" dirty="0"/>
              <a:t> </a:t>
            </a:r>
            <a:r>
              <a:rPr spc="-180" dirty="0"/>
              <a:t>n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25" dirty="0"/>
              <a:t>v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70" dirty="0"/>
              <a:t>r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75" dirty="0"/>
              <a:t>t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50" dirty="0"/>
              <a:t>i</a:t>
            </a:r>
            <a:r>
              <a:rPr dirty="0"/>
              <a:t>	-</a:t>
            </a:r>
            <a:r>
              <a:rPr spc="340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95" dirty="0"/>
              <a:t>g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spc="-95" dirty="0"/>
              <a:t>y</a:t>
            </a:r>
            <a:r>
              <a:rPr spc="-14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dirty="0"/>
              <a:t>r</a:t>
            </a:r>
            <a:r>
              <a:rPr spc="480" dirty="0"/>
              <a:t> </a:t>
            </a:r>
            <a:r>
              <a:rPr spc="-105" dirty="0"/>
              <a:t>M</a:t>
            </a:r>
            <a:r>
              <a:rPr spc="-145" dirty="0"/>
              <a:t> </a:t>
            </a:r>
            <a:r>
              <a:rPr spc="-180" dirty="0"/>
              <a:t>ü</a:t>
            </a:r>
            <a:r>
              <a:rPr spc="-145" dirty="0"/>
              <a:t> </a:t>
            </a:r>
            <a:r>
              <a:rPr spc="-210" dirty="0"/>
              <a:t>h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80" dirty="0"/>
              <a:t>n</a:t>
            </a:r>
            <a:r>
              <a:rPr spc="-165" dirty="0"/>
              <a:t> </a:t>
            </a:r>
            <a:r>
              <a:rPr spc="-125" dirty="0"/>
              <a:t>d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95" dirty="0"/>
              <a:t>ğ</a:t>
            </a:r>
            <a:r>
              <a:rPr spc="-145" dirty="0"/>
              <a:t> </a:t>
            </a:r>
            <a:r>
              <a:rPr dirty="0"/>
              <a:t>i</a:t>
            </a:r>
            <a:r>
              <a:rPr spc="495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195" dirty="0"/>
              <a:t>ö</a:t>
            </a:r>
            <a:r>
              <a:rPr spc="-14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80" dirty="0"/>
              <a:t>ü</a:t>
            </a:r>
            <a:r>
              <a:rPr spc="-155" dirty="0"/>
              <a:t> </a:t>
            </a:r>
            <a:r>
              <a:rPr spc="-295" dirty="0"/>
              <a:t>m</a:t>
            </a:r>
            <a:r>
              <a:rPr spc="-155" dirty="0"/>
              <a:t> </a:t>
            </a:r>
            <a:r>
              <a:rPr spc="-50" dirty="0"/>
              <a:t>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028428" y="5693979"/>
            <a:ext cx="1216152" cy="1164018"/>
          </a:xfrm>
          <a:prstGeom prst="rect">
            <a:avLst/>
          </a:prstGeom>
        </p:spPr>
      </p:pic>
      <p:sp>
        <p:nvSpPr>
          <p:cNvPr id="3" name="object 3" descr="$PPTXTitle"/>
          <p:cNvSpPr txBox="1">
            <a:spLocks noGrp="1"/>
          </p:cNvSpPr>
          <p:nvPr>
            <p:ph type="title"/>
          </p:nvPr>
        </p:nvSpPr>
        <p:spPr>
          <a:xfrm>
            <a:off x="916939" y="501776"/>
            <a:ext cx="9947275" cy="953135"/>
          </a:xfrm>
          <a:prstGeom prst="rect">
            <a:avLst/>
          </a:prstGeom>
        </p:spPr>
        <p:txBody>
          <a:bodyPr vert="horz" wrap="square" lIns="0" tIns="67945" rIns="0" bIns="0" rtlCol="0">
            <a:spAutoFit/>
          </a:bodyPr>
          <a:lstStyle/>
          <a:p>
            <a:pPr marL="12700" marR="5080">
              <a:lnSpc>
                <a:spcPts val="3460"/>
              </a:lnSpc>
              <a:spcBef>
                <a:spcPts val="535"/>
              </a:spcBef>
            </a:pPr>
            <a:r>
              <a:rPr sz="3200" spc="-10" dirty="0"/>
              <a:t>mq_send(mqd_t</a:t>
            </a:r>
            <a:r>
              <a:rPr sz="3200" spc="-100" dirty="0"/>
              <a:t> </a:t>
            </a:r>
            <a:r>
              <a:rPr sz="3200" dirty="0"/>
              <a:t>mqdes,</a:t>
            </a:r>
            <a:r>
              <a:rPr sz="3200" spc="-90" dirty="0"/>
              <a:t> </a:t>
            </a:r>
            <a:r>
              <a:rPr sz="3200" dirty="0"/>
              <a:t>const</a:t>
            </a:r>
            <a:r>
              <a:rPr sz="3200" spc="-90" dirty="0"/>
              <a:t> </a:t>
            </a:r>
            <a:r>
              <a:rPr sz="3200" dirty="0"/>
              <a:t>char</a:t>
            </a:r>
            <a:r>
              <a:rPr sz="3200" spc="-90" dirty="0"/>
              <a:t> </a:t>
            </a:r>
            <a:r>
              <a:rPr sz="3200" spc="-40" dirty="0"/>
              <a:t>*msq_ptr,</a:t>
            </a:r>
            <a:r>
              <a:rPr sz="3200" spc="-95" dirty="0"/>
              <a:t> </a:t>
            </a:r>
            <a:r>
              <a:rPr sz="3200" dirty="0"/>
              <a:t>size_t</a:t>
            </a:r>
            <a:r>
              <a:rPr sz="3200" spc="-90" dirty="0"/>
              <a:t> </a:t>
            </a:r>
            <a:r>
              <a:rPr sz="3200" spc="-10" dirty="0"/>
              <a:t>msglen, </a:t>
            </a:r>
            <a:r>
              <a:rPr sz="3200" dirty="0"/>
              <a:t>unsigned</a:t>
            </a:r>
            <a:r>
              <a:rPr sz="3200" spc="-25" dirty="0"/>
              <a:t> </a:t>
            </a:r>
            <a:r>
              <a:rPr sz="3200" spc="-10" dirty="0"/>
              <a:t>msg_prio)</a:t>
            </a:r>
            <a:endParaRPr sz="3200"/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880"/>
              </a:lnSpc>
              <a:tabLst>
                <a:tab pos="3225165" algn="l"/>
              </a:tabLst>
            </a:pPr>
            <a:r>
              <a:rPr spc="-105" dirty="0"/>
              <a:t>Y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25" dirty="0"/>
              <a:t>d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55" dirty="0"/>
              <a:t> </a:t>
            </a:r>
            <a:r>
              <a:rPr spc="90" dirty="0"/>
              <a:t>z</a:t>
            </a:r>
            <a:r>
              <a:rPr spc="25" dirty="0"/>
              <a:t>  </a:t>
            </a:r>
            <a:r>
              <a:rPr spc="-215" dirty="0"/>
              <a:t>T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45" dirty="0"/>
              <a:t> </a:t>
            </a:r>
            <a:r>
              <a:rPr spc="-125" dirty="0"/>
              <a:t>k</a:t>
            </a:r>
            <a:r>
              <a:rPr spc="-145" dirty="0"/>
              <a:t> </a:t>
            </a:r>
            <a:r>
              <a:rPr spc="-180" dirty="0"/>
              <a:t>n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dirty="0"/>
              <a:t>k</a:t>
            </a:r>
            <a:r>
              <a:rPr spc="25" dirty="0"/>
              <a:t>  </a:t>
            </a:r>
            <a:r>
              <a:rPr dirty="0"/>
              <a:t>Ü</a:t>
            </a:r>
            <a:r>
              <a:rPr spc="-135" dirty="0"/>
              <a:t> </a:t>
            </a:r>
            <a:r>
              <a:rPr spc="-180" dirty="0"/>
              <a:t>n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25" dirty="0"/>
              <a:t>v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70" dirty="0"/>
              <a:t>r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75" dirty="0"/>
              <a:t>t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50" dirty="0"/>
              <a:t>i</a:t>
            </a:r>
            <a:r>
              <a:rPr dirty="0"/>
              <a:t>	-</a:t>
            </a:r>
            <a:r>
              <a:rPr spc="340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95" dirty="0"/>
              <a:t>g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spc="-95" dirty="0"/>
              <a:t>y</a:t>
            </a:r>
            <a:r>
              <a:rPr spc="-14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dirty="0"/>
              <a:t>r</a:t>
            </a:r>
            <a:r>
              <a:rPr spc="480" dirty="0"/>
              <a:t> </a:t>
            </a:r>
            <a:r>
              <a:rPr spc="-105" dirty="0"/>
              <a:t>M</a:t>
            </a:r>
            <a:r>
              <a:rPr spc="-145" dirty="0"/>
              <a:t> </a:t>
            </a:r>
            <a:r>
              <a:rPr spc="-180" dirty="0"/>
              <a:t>ü</a:t>
            </a:r>
            <a:r>
              <a:rPr spc="-145" dirty="0"/>
              <a:t> </a:t>
            </a:r>
            <a:r>
              <a:rPr spc="-210" dirty="0"/>
              <a:t>h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80" dirty="0"/>
              <a:t>n</a:t>
            </a:r>
            <a:r>
              <a:rPr spc="-165" dirty="0"/>
              <a:t> </a:t>
            </a:r>
            <a:r>
              <a:rPr spc="-125" dirty="0"/>
              <a:t>d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95" dirty="0"/>
              <a:t>ğ</a:t>
            </a:r>
            <a:r>
              <a:rPr spc="-145" dirty="0"/>
              <a:t> </a:t>
            </a:r>
            <a:r>
              <a:rPr dirty="0"/>
              <a:t>i</a:t>
            </a:r>
            <a:r>
              <a:rPr spc="495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195" dirty="0"/>
              <a:t>ö</a:t>
            </a:r>
            <a:r>
              <a:rPr spc="-14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80" dirty="0"/>
              <a:t>ü</a:t>
            </a:r>
            <a:r>
              <a:rPr spc="-155" dirty="0"/>
              <a:t> </a:t>
            </a:r>
            <a:r>
              <a:rPr spc="-295" dirty="0"/>
              <a:t>m</a:t>
            </a:r>
            <a:r>
              <a:rPr spc="-155" dirty="0"/>
              <a:t> </a:t>
            </a:r>
            <a:r>
              <a:rPr spc="-50" dirty="0"/>
              <a:t>ü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40029" indent="-227329">
              <a:lnSpc>
                <a:spcPts val="3329"/>
              </a:lnSpc>
              <a:spcBef>
                <a:spcPts val="95"/>
              </a:spcBef>
              <a:buFont typeface="Arial"/>
              <a:buChar char="•"/>
              <a:tabLst>
                <a:tab pos="240029" algn="l"/>
              </a:tabLst>
            </a:pPr>
            <a:r>
              <a:rPr b="1" spc="-10" dirty="0">
                <a:latin typeface="Calibri"/>
                <a:cs typeface="Calibri"/>
              </a:rPr>
              <a:t>mqdes</a:t>
            </a:r>
          </a:p>
          <a:p>
            <a:pPr marL="697230" lvl="1" indent="-227329">
              <a:lnSpc>
                <a:spcPts val="2850"/>
              </a:lnSpc>
              <a:buFont typeface="Arial"/>
              <a:buChar char="•"/>
              <a:tabLst>
                <a:tab pos="697230" algn="l"/>
              </a:tabLst>
            </a:pPr>
            <a:r>
              <a:rPr sz="2400" dirty="0">
                <a:latin typeface="Calibri"/>
                <a:cs typeface="Calibri"/>
              </a:rPr>
              <a:t>the</a:t>
            </a:r>
            <a:r>
              <a:rPr sz="2400" spc="-5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descriptor</a:t>
            </a:r>
            <a:r>
              <a:rPr sz="2400" spc="-60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required</a:t>
            </a:r>
            <a:r>
              <a:rPr sz="2400" spc="-5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by</a:t>
            </a:r>
            <a:r>
              <a:rPr sz="2400" spc="-50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mq_open</a:t>
            </a:r>
            <a:endParaRPr sz="2400">
              <a:latin typeface="Calibri"/>
              <a:cs typeface="Calibri"/>
            </a:endParaRPr>
          </a:p>
          <a:p>
            <a:pPr marL="240029" indent="-227329">
              <a:lnSpc>
                <a:spcPts val="3329"/>
              </a:lnSpc>
              <a:spcBef>
                <a:spcPts val="310"/>
              </a:spcBef>
              <a:buFont typeface="Arial"/>
              <a:buChar char="•"/>
              <a:tabLst>
                <a:tab pos="240029" algn="l"/>
              </a:tabLst>
            </a:pPr>
            <a:r>
              <a:rPr b="1" spc="-10" dirty="0">
                <a:latin typeface="Calibri"/>
                <a:cs typeface="Calibri"/>
              </a:rPr>
              <a:t>msg_ptr</a:t>
            </a:r>
          </a:p>
          <a:p>
            <a:pPr marL="697230" lvl="1" indent="-227329">
              <a:lnSpc>
                <a:spcPts val="2850"/>
              </a:lnSpc>
              <a:buFont typeface="Arial"/>
              <a:buChar char="•"/>
              <a:tabLst>
                <a:tab pos="697230" algn="l"/>
              </a:tabLst>
            </a:pPr>
            <a:r>
              <a:rPr sz="2400" dirty="0">
                <a:latin typeface="Calibri"/>
                <a:cs typeface="Calibri"/>
              </a:rPr>
              <a:t>pointer</a:t>
            </a:r>
            <a:r>
              <a:rPr sz="2400" spc="-5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to</a:t>
            </a:r>
            <a:r>
              <a:rPr sz="2400" spc="-7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a</a:t>
            </a:r>
            <a:r>
              <a:rPr sz="2400" spc="-5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char</a:t>
            </a:r>
            <a:r>
              <a:rPr sz="2400" spc="-65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array</a:t>
            </a:r>
            <a:r>
              <a:rPr sz="2400" spc="-6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containing</a:t>
            </a:r>
            <a:r>
              <a:rPr sz="2400" spc="-6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the</a:t>
            </a:r>
            <a:r>
              <a:rPr sz="2400" spc="-60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message</a:t>
            </a:r>
            <a:endParaRPr sz="2400">
              <a:latin typeface="Calibri"/>
              <a:cs typeface="Calibri"/>
            </a:endParaRPr>
          </a:p>
          <a:p>
            <a:pPr marL="240029" indent="-227329">
              <a:lnSpc>
                <a:spcPts val="3335"/>
              </a:lnSpc>
              <a:spcBef>
                <a:spcPts val="310"/>
              </a:spcBef>
              <a:buFont typeface="Arial"/>
              <a:buChar char="•"/>
              <a:tabLst>
                <a:tab pos="240029" algn="l"/>
              </a:tabLst>
            </a:pPr>
            <a:r>
              <a:rPr b="1" spc="-10" dirty="0">
                <a:latin typeface="Calibri"/>
                <a:cs typeface="Calibri"/>
              </a:rPr>
              <a:t>msglen</a:t>
            </a:r>
          </a:p>
          <a:p>
            <a:pPr marL="697230" marR="5080" lvl="1" indent="-227329">
              <a:lnSpc>
                <a:spcPct val="80000"/>
              </a:lnSpc>
              <a:spcBef>
                <a:spcPts val="550"/>
              </a:spcBef>
              <a:buFont typeface="Arial"/>
              <a:buChar char="•"/>
              <a:tabLst>
                <a:tab pos="698500" algn="l"/>
              </a:tabLst>
            </a:pPr>
            <a:r>
              <a:rPr sz="2400" dirty="0">
                <a:latin typeface="Calibri"/>
                <a:cs typeface="Calibri"/>
              </a:rPr>
              <a:t>number</a:t>
            </a:r>
            <a:r>
              <a:rPr sz="2400" spc="-4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of</a:t>
            </a:r>
            <a:r>
              <a:rPr sz="2400" spc="-5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bytes</a:t>
            </a:r>
            <a:r>
              <a:rPr sz="2400" spc="-6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in</a:t>
            </a:r>
            <a:r>
              <a:rPr sz="2400" spc="-4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the</a:t>
            </a:r>
            <a:r>
              <a:rPr sz="2400" spc="-4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message;</a:t>
            </a:r>
            <a:r>
              <a:rPr sz="2400" spc="-6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this</a:t>
            </a:r>
            <a:r>
              <a:rPr sz="2400" spc="-5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must</a:t>
            </a:r>
            <a:r>
              <a:rPr sz="2400" spc="-5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be</a:t>
            </a:r>
            <a:r>
              <a:rPr sz="2400" spc="-4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no</a:t>
            </a:r>
            <a:r>
              <a:rPr sz="2400" spc="-4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larger</a:t>
            </a:r>
            <a:r>
              <a:rPr sz="2400" spc="-5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than</a:t>
            </a:r>
            <a:r>
              <a:rPr sz="2400" spc="-4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the</a:t>
            </a:r>
            <a:r>
              <a:rPr sz="2400" spc="-45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maximum 	</a:t>
            </a:r>
            <a:r>
              <a:rPr sz="2400" dirty="0">
                <a:latin typeface="Calibri"/>
                <a:cs typeface="Calibri"/>
              </a:rPr>
              <a:t>message</a:t>
            </a:r>
            <a:r>
              <a:rPr sz="2400" spc="-6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size</a:t>
            </a:r>
            <a:r>
              <a:rPr sz="2400" spc="-5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for</a:t>
            </a:r>
            <a:r>
              <a:rPr sz="2400" spc="-5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the</a:t>
            </a:r>
            <a:r>
              <a:rPr sz="2400" spc="-60" dirty="0">
                <a:latin typeface="Calibri"/>
                <a:cs typeface="Calibri"/>
              </a:rPr>
              <a:t> </a:t>
            </a:r>
            <a:r>
              <a:rPr sz="2400" spc="-20" dirty="0">
                <a:latin typeface="Calibri"/>
                <a:cs typeface="Calibri"/>
              </a:rPr>
              <a:t>queue</a:t>
            </a:r>
            <a:endParaRPr sz="2400">
              <a:latin typeface="Calibri"/>
              <a:cs typeface="Calibri"/>
            </a:endParaRPr>
          </a:p>
          <a:p>
            <a:pPr marL="240029" indent="-227329">
              <a:lnSpc>
                <a:spcPts val="3335"/>
              </a:lnSpc>
              <a:spcBef>
                <a:spcPts val="305"/>
              </a:spcBef>
              <a:buFont typeface="Arial"/>
              <a:buChar char="•"/>
              <a:tabLst>
                <a:tab pos="240029" algn="l"/>
              </a:tabLst>
            </a:pPr>
            <a:r>
              <a:rPr b="1" spc="-20" dirty="0">
                <a:latin typeface="Calibri"/>
                <a:cs typeface="Calibri"/>
              </a:rPr>
              <a:t>prio</a:t>
            </a:r>
          </a:p>
          <a:p>
            <a:pPr marL="697230" marR="387985" lvl="1" indent="-227329">
              <a:lnSpc>
                <a:spcPts val="2300"/>
              </a:lnSpc>
              <a:spcBef>
                <a:spcPts val="535"/>
              </a:spcBef>
              <a:buFont typeface="Arial"/>
              <a:buChar char="•"/>
              <a:tabLst>
                <a:tab pos="698500" algn="l"/>
              </a:tabLst>
            </a:pPr>
            <a:r>
              <a:rPr sz="2400" dirty="0">
                <a:latin typeface="Calibri"/>
                <a:cs typeface="Calibri"/>
              </a:rPr>
              <a:t>the</a:t>
            </a:r>
            <a:r>
              <a:rPr sz="2400" spc="-4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message</a:t>
            </a:r>
            <a:r>
              <a:rPr sz="2400" spc="-5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priority</a:t>
            </a:r>
            <a:r>
              <a:rPr sz="2400" spc="-50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(0..MQ_PRIO_MAX);</a:t>
            </a:r>
            <a:r>
              <a:rPr sz="2400" spc="-8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messages</a:t>
            </a:r>
            <a:r>
              <a:rPr sz="2400" spc="-4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with</a:t>
            </a:r>
            <a:r>
              <a:rPr sz="2400" spc="-6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larger</a:t>
            </a:r>
            <a:r>
              <a:rPr sz="2400" spc="-55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(higher) 	</a:t>
            </a:r>
            <a:r>
              <a:rPr sz="2400" dirty="0">
                <a:latin typeface="Calibri"/>
                <a:cs typeface="Calibri"/>
              </a:rPr>
              <a:t>priority</a:t>
            </a:r>
            <a:r>
              <a:rPr sz="2400" spc="-5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leap</a:t>
            </a:r>
            <a:r>
              <a:rPr sz="2400" spc="-5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ahead</a:t>
            </a:r>
            <a:r>
              <a:rPr sz="2400" spc="-4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of</a:t>
            </a:r>
            <a:r>
              <a:rPr sz="2400" spc="-4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messages</a:t>
            </a:r>
            <a:r>
              <a:rPr sz="2400" spc="-5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with</a:t>
            </a:r>
            <a:r>
              <a:rPr sz="2400" spc="-5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lower</a:t>
            </a:r>
            <a:r>
              <a:rPr sz="2400" spc="-3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(smaller)</a:t>
            </a:r>
            <a:r>
              <a:rPr sz="2400" spc="-55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priority</a:t>
            </a:r>
            <a:endParaRPr sz="240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028428" y="5693979"/>
            <a:ext cx="1216152" cy="1164018"/>
          </a:xfrm>
          <a:prstGeom prst="rect">
            <a:avLst/>
          </a:prstGeom>
        </p:spPr>
      </p:pic>
      <p:sp>
        <p:nvSpPr>
          <p:cNvPr id="3" name="object 3" descr="$PPTXTitle"/>
          <p:cNvSpPr txBox="1">
            <a:spLocks noGrp="1"/>
          </p:cNvSpPr>
          <p:nvPr>
            <p:ph type="title"/>
          </p:nvPr>
        </p:nvSpPr>
        <p:spPr>
          <a:xfrm>
            <a:off x="916939" y="437769"/>
            <a:ext cx="8989060" cy="1068070"/>
          </a:xfrm>
          <a:prstGeom prst="rect">
            <a:avLst/>
          </a:prstGeom>
        </p:spPr>
        <p:txBody>
          <a:bodyPr vert="horz" wrap="square" lIns="0" tIns="74295" rIns="0" bIns="0" rtlCol="0">
            <a:spAutoFit/>
          </a:bodyPr>
          <a:lstStyle/>
          <a:p>
            <a:pPr marL="12700" marR="5080">
              <a:lnSpc>
                <a:spcPts val="3890"/>
              </a:lnSpc>
              <a:spcBef>
                <a:spcPts val="585"/>
              </a:spcBef>
            </a:pPr>
            <a:r>
              <a:rPr sz="3600" dirty="0"/>
              <a:t>mq_receive(mqd_t</a:t>
            </a:r>
            <a:r>
              <a:rPr sz="3600" spc="-105" dirty="0"/>
              <a:t> </a:t>
            </a:r>
            <a:r>
              <a:rPr sz="3600" dirty="0"/>
              <a:t>mqdes,</a:t>
            </a:r>
            <a:r>
              <a:rPr sz="3600" spc="-105" dirty="0"/>
              <a:t> </a:t>
            </a:r>
            <a:r>
              <a:rPr sz="3600" dirty="0"/>
              <a:t>char</a:t>
            </a:r>
            <a:r>
              <a:rPr sz="3600" spc="-110" dirty="0"/>
              <a:t> </a:t>
            </a:r>
            <a:r>
              <a:rPr sz="3600" spc="-40" dirty="0"/>
              <a:t>*msq_ptr,</a:t>
            </a:r>
            <a:r>
              <a:rPr sz="3600" spc="-110" dirty="0"/>
              <a:t> </a:t>
            </a:r>
            <a:r>
              <a:rPr sz="3600" spc="-10" dirty="0"/>
              <a:t>size_t </a:t>
            </a:r>
            <a:r>
              <a:rPr sz="3600" dirty="0"/>
              <a:t>msglen,</a:t>
            </a:r>
            <a:r>
              <a:rPr sz="3600" spc="-85" dirty="0"/>
              <a:t> </a:t>
            </a:r>
            <a:r>
              <a:rPr sz="3600" dirty="0"/>
              <a:t>unsigned</a:t>
            </a:r>
            <a:r>
              <a:rPr sz="3600" spc="-90" dirty="0"/>
              <a:t> </a:t>
            </a:r>
            <a:r>
              <a:rPr sz="3600" spc="-10" dirty="0"/>
              <a:t>*msg_prio)</a:t>
            </a:r>
            <a:endParaRPr sz="3600"/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880"/>
              </a:lnSpc>
              <a:tabLst>
                <a:tab pos="3225165" algn="l"/>
              </a:tabLst>
            </a:pPr>
            <a:r>
              <a:rPr spc="-105" dirty="0"/>
              <a:t>Y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25" dirty="0"/>
              <a:t>d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55" dirty="0"/>
              <a:t> </a:t>
            </a:r>
            <a:r>
              <a:rPr spc="90" dirty="0"/>
              <a:t>z</a:t>
            </a:r>
            <a:r>
              <a:rPr spc="25" dirty="0"/>
              <a:t>  </a:t>
            </a:r>
            <a:r>
              <a:rPr spc="-215" dirty="0"/>
              <a:t>T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45" dirty="0"/>
              <a:t> </a:t>
            </a:r>
            <a:r>
              <a:rPr spc="-125" dirty="0"/>
              <a:t>k</a:t>
            </a:r>
            <a:r>
              <a:rPr spc="-145" dirty="0"/>
              <a:t> </a:t>
            </a:r>
            <a:r>
              <a:rPr spc="-180" dirty="0"/>
              <a:t>n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dirty="0"/>
              <a:t>k</a:t>
            </a:r>
            <a:r>
              <a:rPr spc="25" dirty="0"/>
              <a:t>  </a:t>
            </a:r>
            <a:r>
              <a:rPr dirty="0"/>
              <a:t>Ü</a:t>
            </a:r>
            <a:r>
              <a:rPr spc="-135" dirty="0"/>
              <a:t> </a:t>
            </a:r>
            <a:r>
              <a:rPr spc="-180" dirty="0"/>
              <a:t>n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25" dirty="0"/>
              <a:t>v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70" dirty="0"/>
              <a:t>r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75" dirty="0"/>
              <a:t>t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50" dirty="0"/>
              <a:t>i</a:t>
            </a:r>
            <a:r>
              <a:rPr dirty="0"/>
              <a:t>	-</a:t>
            </a:r>
            <a:r>
              <a:rPr spc="340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95" dirty="0"/>
              <a:t>g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spc="-95" dirty="0"/>
              <a:t>y</a:t>
            </a:r>
            <a:r>
              <a:rPr spc="-14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dirty="0"/>
              <a:t>r</a:t>
            </a:r>
            <a:r>
              <a:rPr spc="480" dirty="0"/>
              <a:t> </a:t>
            </a:r>
            <a:r>
              <a:rPr spc="-105" dirty="0"/>
              <a:t>M</a:t>
            </a:r>
            <a:r>
              <a:rPr spc="-145" dirty="0"/>
              <a:t> </a:t>
            </a:r>
            <a:r>
              <a:rPr spc="-180" dirty="0"/>
              <a:t>ü</a:t>
            </a:r>
            <a:r>
              <a:rPr spc="-145" dirty="0"/>
              <a:t> </a:t>
            </a:r>
            <a:r>
              <a:rPr spc="-210" dirty="0"/>
              <a:t>h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80" dirty="0"/>
              <a:t>n</a:t>
            </a:r>
            <a:r>
              <a:rPr spc="-165" dirty="0"/>
              <a:t> </a:t>
            </a:r>
            <a:r>
              <a:rPr spc="-125" dirty="0"/>
              <a:t>d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95" dirty="0"/>
              <a:t>ğ</a:t>
            </a:r>
            <a:r>
              <a:rPr spc="-145" dirty="0"/>
              <a:t> </a:t>
            </a:r>
            <a:r>
              <a:rPr dirty="0"/>
              <a:t>i</a:t>
            </a:r>
            <a:r>
              <a:rPr spc="495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195" dirty="0"/>
              <a:t>ö</a:t>
            </a:r>
            <a:r>
              <a:rPr spc="-14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80" dirty="0"/>
              <a:t>ü</a:t>
            </a:r>
            <a:r>
              <a:rPr spc="-155" dirty="0"/>
              <a:t> </a:t>
            </a:r>
            <a:r>
              <a:rPr spc="-295" dirty="0"/>
              <a:t>m</a:t>
            </a:r>
            <a:r>
              <a:rPr spc="-155" dirty="0"/>
              <a:t> </a:t>
            </a:r>
            <a:r>
              <a:rPr spc="-50" dirty="0"/>
              <a:t>ü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916939" y="1759966"/>
            <a:ext cx="9575165" cy="40430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40029" indent="-227329">
              <a:lnSpc>
                <a:spcPts val="3329"/>
              </a:lnSpc>
              <a:spcBef>
                <a:spcPts val="95"/>
              </a:spcBef>
              <a:buFont typeface="Arial"/>
              <a:buChar char="•"/>
              <a:tabLst>
                <a:tab pos="240029" algn="l"/>
              </a:tabLst>
            </a:pPr>
            <a:r>
              <a:rPr sz="2800" b="1" spc="-10" dirty="0">
                <a:latin typeface="Calibri"/>
                <a:cs typeface="Calibri"/>
              </a:rPr>
              <a:t>mqdes</a:t>
            </a:r>
            <a:endParaRPr sz="2800">
              <a:latin typeface="Calibri"/>
              <a:cs typeface="Calibri"/>
            </a:endParaRPr>
          </a:p>
          <a:p>
            <a:pPr marL="697230" lvl="1" indent="-227329">
              <a:lnSpc>
                <a:spcPts val="2850"/>
              </a:lnSpc>
              <a:buFont typeface="Arial"/>
              <a:buChar char="•"/>
              <a:tabLst>
                <a:tab pos="697230" algn="l"/>
              </a:tabLst>
            </a:pPr>
            <a:r>
              <a:rPr sz="2400" dirty="0">
                <a:latin typeface="Calibri"/>
                <a:cs typeface="Calibri"/>
              </a:rPr>
              <a:t>the</a:t>
            </a:r>
            <a:r>
              <a:rPr sz="2400" spc="-4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descriptor</a:t>
            </a:r>
            <a:r>
              <a:rPr sz="2400" spc="-65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returned</a:t>
            </a:r>
            <a:r>
              <a:rPr sz="2400" spc="-5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by</a:t>
            </a:r>
            <a:r>
              <a:rPr sz="2400" spc="-55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mq_open</a:t>
            </a:r>
            <a:endParaRPr sz="2400">
              <a:latin typeface="Calibri"/>
              <a:cs typeface="Calibri"/>
            </a:endParaRPr>
          </a:p>
          <a:p>
            <a:pPr marL="240029" indent="-227329">
              <a:lnSpc>
                <a:spcPts val="3329"/>
              </a:lnSpc>
              <a:spcBef>
                <a:spcPts val="310"/>
              </a:spcBef>
              <a:buFont typeface="Arial"/>
              <a:buChar char="•"/>
              <a:tabLst>
                <a:tab pos="240029" algn="l"/>
              </a:tabLst>
            </a:pPr>
            <a:r>
              <a:rPr sz="2800" b="1" spc="-10" dirty="0">
                <a:latin typeface="Calibri"/>
                <a:cs typeface="Calibri"/>
              </a:rPr>
              <a:t>msg_ptr</a:t>
            </a:r>
            <a:endParaRPr sz="2800">
              <a:latin typeface="Calibri"/>
              <a:cs typeface="Calibri"/>
            </a:endParaRPr>
          </a:p>
          <a:p>
            <a:pPr marL="697230" lvl="1" indent="-227329">
              <a:lnSpc>
                <a:spcPts val="2850"/>
              </a:lnSpc>
              <a:buFont typeface="Arial"/>
              <a:buChar char="•"/>
              <a:tabLst>
                <a:tab pos="697230" algn="l"/>
              </a:tabLst>
            </a:pPr>
            <a:r>
              <a:rPr sz="2400" dirty="0">
                <a:latin typeface="Calibri"/>
                <a:cs typeface="Calibri"/>
              </a:rPr>
              <a:t>pointer</a:t>
            </a:r>
            <a:r>
              <a:rPr sz="2400" spc="-4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to</a:t>
            </a:r>
            <a:r>
              <a:rPr sz="2400" spc="-7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a</a:t>
            </a:r>
            <a:r>
              <a:rPr sz="2400" spc="-4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char</a:t>
            </a:r>
            <a:r>
              <a:rPr sz="2400" spc="-60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array</a:t>
            </a:r>
            <a:r>
              <a:rPr sz="2400" spc="-5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to</a:t>
            </a:r>
            <a:r>
              <a:rPr sz="2400" spc="-55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receive</a:t>
            </a:r>
            <a:r>
              <a:rPr sz="2400" spc="-5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the</a:t>
            </a:r>
            <a:r>
              <a:rPr sz="2400" spc="-40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message</a:t>
            </a:r>
            <a:endParaRPr sz="2400">
              <a:latin typeface="Calibri"/>
              <a:cs typeface="Calibri"/>
            </a:endParaRPr>
          </a:p>
          <a:p>
            <a:pPr marL="240029" indent="-227329">
              <a:lnSpc>
                <a:spcPts val="3335"/>
              </a:lnSpc>
              <a:spcBef>
                <a:spcPts val="310"/>
              </a:spcBef>
              <a:buFont typeface="Arial"/>
              <a:buChar char="•"/>
              <a:tabLst>
                <a:tab pos="240029" algn="l"/>
              </a:tabLst>
            </a:pPr>
            <a:r>
              <a:rPr sz="2800" b="1" spc="-10" dirty="0">
                <a:latin typeface="Calibri"/>
                <a:cs typeface="Calibri"/>
              </a:rPr>
              <a:t>msglen</a:t>
            </a:r>
            <a:endParaRPr sz="2800">
              <a:latin typeface="Calibri"/>
              <a:cs typeface="Calibri"/>
            </a:endParaRPr>
          </a:p>
          <a:p>
            <a:pPr marL="697230" marR="5080" lvl="1" indent="-227329">
              <a:lnSpc>
                <a:spcPct val="80000"/>
              </a:lnSpc>
              <a:spcBef>
                <a:spcPts val="550"/>
              </a:spcBef>
              <a:buFont typeface="Arial"/>
              <a:buChar char="•"/>
              <a:tabLst>
                <a:tab pos="698500" algn="l"/>
              </a:tabLst>
            </a:pPr>
            <a:r>
              <a:rPr sz="2400" dirty="0">
                <a:latin typeface="Calibri"/>
                <a:cs typeface="Calibri"/>
              </a:rPr>
              <a:t>number</a:t>
            </a:r>
            <a:r>
              <a:rPr sz="2400" spc="-4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of</a:t>
            </a:r>
            <a:r>
              <a:rPr sz="2400" spc="-5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bytes</a:t>
            </a:r>
            <a:r>
              <a:rPr sz="2400" spc="-5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in</a:t>
            </a:r>
            <a:r>
              <a:rPr sz="2400" spc="-4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the</a:t>
            </a:r>
            <a:r>
              <a:rPr sz="2400" spc="-4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msg</a:t>
            </a:r>
            <a:r>
              <a:rPr sz="2400" spc="-55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buffer;</a:t>
            </a:r>
            <a:r>
              <a:rPr sz="2400" spc="-4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this</a:t>
            </a:r>
            <a:r>
              <a:rPr sz="2400" spc="-4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should</a:t>
            </a:r>
            <a:r>
              <a:rPr sz="2400" spc="-4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normally</a:t>
            </a:r>
            <a:r>
              <a:rPr sz="2400" spc="-5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be</a:t>
            </a:r>
            <a:r>
              <a:rPr sz="2400" spc="-4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equal</a:t>
            </a:r>
            <a:r>
              <a:rPr sz="2400" spc="-4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to</a:t>
            </a:r>
            <a:r>
              <a:rPr sz="2400" spc="-60" dirty="0">
                <a:latin typeface="Calibri"/>
                <a:cs typeface="Calibri"/>
              </a:rPr>
              <a:t> </a:t>
            </a:r>
            <a:r>
              <a:rPr sz="2400" spc="-25" dirty="0">
                <a:latin typeface="Calibri"/>
                <a:cs typeface="Calibri"/>
              </a:rPr>
              <a:t>the 	</a:t>
            </a:r>
            <a:r>
              <a:rPr sz="2400" dirty="0">
                <a:latin typeface="Calibri"/>
                <a:cs typeface="Calibri"/>
              </a:rPr>
              <a:t>maximum</a:t>
            </a:r>
            <a:r>
              <a:rPr sz="2400" spc="-8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message</a:t>
            </a:r>
            <a:r>
              <a:rPr sz="2400" spc="-5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size</a:t>
            </a:r>
            <a:r>
              <a:rPr sz="2400" spc="-6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specified</a:t>
            </a:r>
            <a:r>
              <a:rPr sz="2400" spc="-5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when</a:t>
            </a:r>
            <a:r>
              <a:rPr sz="2400" spc="-6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the</a:t>
            </a:r>
            <a:r>
              <a:rPr sz="2400" spc="-5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message</a:t>
            </a:r>
            <a:r>
              <a:rPr sz="2400" spc="-6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queue</a:t>
            </a:r>
            <a:r>
              <a:rPr sz="2400" spc="-5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was</a:t>
            </a:r>
            <a:r>
              <a:rPr sz="2400" spc="-55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created</a:t>
            </a:r>
            <a:endParaRPr sz="2400">
              <a:latin typeface="Calibri"/>
              <a:cs typeface="Calibri"/>
            </a:endParaRPr>
          </a:p>
          <a:p>
            <a:pPr marL="240029" indent="-227329">
              <a:lnSpc>
                <a:spcPts val="3335"/>
              </a:lnSpc>
              <a:spcBef>
                <a:spcPts val="305"/>
              </a:spcBef>
              <a:buFont typeface="Arial"/>
              <a:buChar char="•"/>
              <a:tabLst>
                <a:tab pos="240029" algn="l"/>
              </a:tabLst>
            </a:pPr>
            <a:r>
              <a:rPr sz="2800" b="1" spc="-10" dirty="0">
                <a:latin typeface="Calibri"/>
                <a:cs typeface="Calibri"/>
              </a:rPr>
              <a:t>msg_prio</a:t>
            </a:r>
            <a:endParaRPr sz="2800">
              <a:latin typeface="Calibri"/>
              <a:cs typeface="Calibri"/>
            </a:endParaRPr>
          </a:p>
          <a:p>
            <a:pPr marL="697230" lvl="1" indent="-227329">
              <a:lnSpc>
                <a:spcPts val="2855"/>
              </a:lnSpc>
              <a:buFont typeface="Arial"/>
              <a:buChar char="•"/>
              <a:tabLst>
                <a:tab pos="697230" algn="l"/>
              </a:tabLst>
            </a:pPr>
            <a:r>
              <a:rPr sz="2400" dirty="0">
                <a:latin typeface="Calibri"/>
                <a:cs typeface="Calibri"/>
              </a:rPr>
              <a:t>pointer</a:t>
            </a:r>
            <a:r>
              <a:rPr sz="2400" spc="-5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to</a:t>
            </a:r>
            <a:r>
              <a:rPr sz="2400" spc="-8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a</a:t>
            </a:r>
            <a:r>
              <a:rPr sz="2400" spc="-6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variable</a:t>
            </a:r>
            <a:r>
              <a:rPr sz="2400" spc="-6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that</a:t>
            </a:r>
            <a:r>
              <a:rPr sz="2400" spc="-7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will</a:t>
            </a:r>
            <a:r>
              <a:rPr sz="2400" spc="-7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receive</a:t>
            </a:r>
            <a:r>
              <a:rPr sz="2400" spc="-6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the</a:t>
            </a:r>
            <a:r>
              <a:rPr sz="2400" spc="-50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message’s</a:t>
            </a:r>
            <a:r>
              <a:rPr sz="2400" spc="-80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priority</a:t>
            </a:r>
            <a:endParaRPr sz="2400">
              <a:latin typeface="Calibri"/>
              <a:cs typeface="Calibri"/>
            </a:endParaRPr>
          </a:p>
          <a:p>
            <a:pPr marL="240029" indent="-227329">
              <a:lnSpc>
                <a:spcPct val="100000"/>
              </a:lnSpc>
              <a:spcBef>
                <a:spcPts val="309"/>
              </a:spcBef>
              <a:buFont typeface="Arial"/>
              <a:buChar char="•"/>
              <a:tabLst>
                <a:tab pos="240029" algn="l"/>
              </a:tabLst>
            </a:pPr>
            <a:r>
              <a:rPr sz="2800" dirty="0">
                <a:latin typeface="Calibri"/>
                <a:cs typeface="Calibri"/>
              </a:rPr>
              <a:t>The</a:t>
            </a:r>
            <a:r>
              <a:rPr sz="2800" spc="-6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call</a:t>
            </a:r>
            <a:r>
              <a:rPr sz="2800" spc="-6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returns</a:t>
            </a:r>
            <a:r>
              <a:rPr sz="2800" spc="-3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the</a:t>
            </a:r>
            <a:r>
              <a:rPr sz="2800" spc="-95" dirty="0"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FF0000"/>
                </a:solidFill>
                <a:latin typeface="Calibri"/>
                <a:cs typeface="Calibri"/>
              </a:rPr>
              <a:t>size</a:t>
            </a:r>
            <a:r>
              <a:rPr sz="2800" b="1" spc="-55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FF0000"/>
                </a:solidFill>
                <a:latin typeface="Calibri"/>
                <a:cs typeface="Calibri"/>
              </a:rPr>
              <a:t>of</a:t>
            </a:r>
            <a:r>
              <a:rPr sz="2800" b="1" spc="-65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FF0000"/>
                </a:solidFill>
                <a:latin typeface="Calibri"/>
                <a:cs typeface="Calibri"/>
              </a:rPr>
              <a:t>the</a:t>
            </a:r>
            <a:r>
              <a:rPr sz="2800" b="1" spc="-50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FF0000"/>
                </a:solidFill>
                <a:latin typeface="Calibri"/>
                <a:cs typeface="Calibri"/>
              </a:rPr>
              <a:t>message,</a:t>
            </a:r>
            <a:r>
              <a:rPr sz="2800" b="1" spc="-55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FF0000"/>
                </a:solidFill>
                <a:latin typeface="Calibri"/>
                <a:cs typeface="Calibri"/>
              </a:rPr>
              <a:t>or</a:t>
            </a:r>
            <a:r>
              <a:rPr sz="2800" b="1" spc="-30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800" b="1" spc="-20" dirty="0">
                <a:solidFill>
                  <a:srgbClr val="FF0000"/>
                </a:solidFill>
                <a:latin typeface="Calibri"/>
                <a:cs typeface="Calibri"/>
              </a:rPr>
              <a:t>-</a:t>
            </a:r>
            <a:r>
              <a:rPr sz="2800" b="1" spc="-50" dirty="0">
                <a:solidFill>
                  <a:srgbClr val="FF0000"/>
                </a:solidFill>
                <a:latin typeface="Calibri"/>
                <a:cs typeface="Calibri"/>
              </a:rPr>
              <a:t>1</a:t>
            </a:r>
            <a:endParaRPr sz="280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8281923" y="3976751"/>
            <a:ext cx="3656965" cy="2881630"/>
            <a:chOff x="8281923" y="3976751"/>
            <a:chExt cx="3656965" cy="288163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0028427" y="5693979"/>
              <a:ext cx="1216152" cy="1164018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281923" y="3976751"/>
              <a:ext cx="3656583" cy="1686814"/>
            </a:xfrm>
            <a:prstGeom prst="rect">
              <a:avLst/>
            </a:prstGeom>
          </p:spPr>
        </p:pic>
      </p:grpSp>
      <p:sp>
        <p:nvSpPr>
          <p:cNvPr id="5" name="object 5" descr="$PPTXTitl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89535" rIns="0" bIns="0" rtlCol="0">
            <a:spAutoFit/>
          </a:bodyPr>
          <a:lstStyle/>
          <a:p>
            <a:pPr marL="12700" marR="5080">
              <a:lnSpc>
                <a:spcPts val="4750"/>
              </a:lnSpc>
              <a:spcBef>
                <a:spcPts val="705"/>
              </a:spcBef>
            </a:pPr>
            <a:r>
              <a:rPr dirty="0"/>
              <a:t>A</a:t>
            </a:r>
            <a:r>
              <a:rPr spc="-30" dirty="0"/>
              <a:t> </a:t>
            </a:r>
            <a:r>
              <a:rPr dirty="0"/>
              <a:t>simple</a:t>
            </a:r>
            <a:r>
              <a:rPr spc="-20" dirty="0"/>
              <a:t> </a:t>
            </a:r>
            <a:r>
              <a:rPr dirty="0"/>
              <a:t>Message</a:t>
            </a:r>
            <a:r>
              <a:rPr spc="-35" dirty="0"/>
              <a:t> </a:t>
            </a:r>
            <a:r>
              <a:rPr dirty="0"/>
              <a:t>Queue</a:t>
            </a:r>
            <a:r>
              <a:rPr spc="-20" dirty="0"/>
              <a:t> </a:t>
            </a:r>
            <a:r>
              <a:rPr spc="-10" dirty="0"/>
              <a:t>Example </a:t>
            </a:r>
            <a:r>
              <a:rPr spc="-10" dirty="0">
                <a:solidFill>
                  <a:srgbClr val="FF0000"/>
                </a:solidFill>
              </a:rPr>
              <a:t>Sender</a:t>
            </a:r>
          </a:p>
        </p:txBody>
      </p:sp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54025" y="1586230"/>
            <a:ext cx="7515225" cy="4343400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7956295" y="3082289"/>
            <a:ext cx="2859405" cy="3765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54965" indent="-342265">
              <a:lnSpc>
                <a:spcPct val="100000"/>
              </a:lnSpc>
              <a:spcBef>
                <a:spcPts val="105"/>
              </a:spcBef>
              <a:buFont typeface="Arial"/>
              <a:buChar char="•"/>
              <a:tabLst>
                <a:tab pos="354965" algn="l"/>
              </a:tabLst>
            </a:pPr>
            <a:r>
              <a:rPr sz="2300" b="1" spc="-10" dirty="0">
                <a:solidFill>
                  <a:srgbClr val="FF0000"/>
                </a:solidFill>
                <a:latin typeface="Calibri"/>
                <a:cs typeface="Calibri"/>
              </a:rPr>
              <a:t>Ex_5_mq_dropone.c</a:t>
            </a:r>
            <a:endParaRPr sz="2300">
              <a:latin typeface="Calibri"/>
              <a:cs typeface="Calibri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880"/>
              </a:lnSpc>
              <a:tabLst>
                <a:tab pos="3225165" algn="l"/>
              </a:tabLst>
            </a:pPr>
            <a:r>
              <a:rPr spc="-105" dirty="0"/>
              <a:t>Y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25" dirty="0"/>
              <a:t>d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55" dirty="0"/>
              <a:t> </a:t>
            </a:r>
            <a:r>
              <a:rPr spc="90" dirty="0"/>
              <a:t>z</a:t>
            </a:r>
            <a:r>
              <a:rPr spc="25" dirty="0"/>
              <a:t>  </a:t>
            </a:r>
            <a:r>
              <a:rPr spc="-215" dirty="0"/>
              <a:t>T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45" dirty="0"/>
              <a:t> </a:t>
            </a:r>
            <a:r>
              <a:rPr spc="-125" dirty="0"/>
              <a:t>k</a:t>
            </a:r>
            <a:r>
              <a:rPr spc="-145" dirty="0"/>
              <a:t> </a:t>
            </a:r>
            <a:r>
              <a:rPr spc="-180" dirty="0"/>
              <a:t>n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dirty="0"/>
              <a:t>k</a:t>
            </a:r>
            <a:r>
              <a:rPr spc="25" dirty="0"/>
              <a:t>  </a:t>
            </a:r>
            <a:r>
              <a:rPr dirty="0"/>
              <a:t>Ü</a:t>
            </a:r>
            <a:r>
              <a:rPr spc="-135" dirty="0"/>
              <a:t> </a:t>
            </a:r>
            <a:r>
              <a:rPr spc="-180" dirty="0"/>
              <a:t>n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25" dirty="0"/>
              <a:t>v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70" dirty="0"/>
              <a:t>r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75" dirty="0"/>
              <a:t>t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50" dirty="0"/>
              <a:t>i</a:t>
            </a:r>
            <a:r>
              <a:rPr dirty="0"/>
              <a:t>	-</a:t>
            </a:r>
            <a:r>
              <a:rPr spc="340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95" dirty="0"/>
              <a:t>g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spc="-95" dirty="0"/>
              <a:t>y</a:t>
            </a:r>
            <a:r>
              <a:rPr spc="-14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dirty="0"/>
              <a:t>r</a:t>
            </a:r>
            <a:r>
              <a:rPr spc="480" dirty="0"/>
              <a:t> </a:t>
            </a:r>
            <a:r>
              <a:rPr spc="-105" dirty="0"/>
              <a:t>M</a:t>
            </a:r>
            <a:r>
              <a:rPr spc="-145" dirty="0"/>
              <a:t> </a:t>
            </a:r>
            <a:r>
              <a:rPr spc="-180" dirty="0"/>
              <a:t>ü</a:t>
            </a:r>
            <a:r>
              <a:rPr spc="-145" dirty="0"/>
              <a:t> </a:t>
            </a:r>
            <a:r>
              <a:rPr spc="-210" dirty="0"/>
              <a:t>h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80" dirty="0"/>
              <a:t>n</a:t>
            </a:r>
            <a:r>
              <a:rPr spc="-165" dirty="0"/>
              <a:t> </a:t>
            </a:r>
            <a:r>
              <a:rPr spc="-125" dirty="0"/>
              <a:t>d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95" dirty="0"/>
              <a:t>ğ</a:t>
            </a:r>
            <a:r>
              <a:rPr spc="-145" dirty="0"/>
              <a:t> </a:t>
            </a:r>
            <a:r>
              <a:rPr dirty="0"/>
              <a:t>i</a:t>
            </a:r>
            <a:r>
              <a:rPr spc="495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195" dirty="0"/>
              <a:t>ö</a:t>
            </a:r>
            <a:r>
              <a:rPr spc="-14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80" dirty="0"/>
              <a:t>ü</a:t>
            </a:r>
            <a:r>
              <a:rPr spc="-155" dirty="0"/>
              <a:t> </a:t>
            </a:r>
            <a:r>
              <a:rPr spc="-295" dirty="0"/>
              <a:t>m</a:t>
            </a:r>
            <a:r>
              <a:rPr spc="-155" dirty="0"/>
              <a:t> </a:t>
            </a:r>
            <a:r>
              <a:rPr spc="-50" dirty="0"/>
              <a:t>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028428" y="5693979"/>
            <a:ext cx="1216152" cy="1164018"/>
          </a:xfrm>
          <a:prstGeom prst="rect">
            <a:avLst/>
          </a:prstGeom>
        </p:spPr>
      </p:pic>
      <p:sp>
        <p:nvSpPr>
          <p:cNvPr id="3" name="object 3" descr="$PPTXTitl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89535" rIns="0" bIns="0" rtlCol="0">
            <a:spAutoFit/>
          </a:bodyPr>
          <a:lstStyle/>
          <a:p>
            <a:pPr marL="12700" marR="5080">
              <a:lnSpc>
                <a:spcPts val="4750"/>
              </a:lnSpc>
              <a:spcBef>
                <a:spcPts val="705"/>
              </a:spcBef>
            </a:pPr>
            <a:r>
              <a:rPr dirty="0"/>
              <a:t>A</a:t>
            </a:r>
            <a:r>
              <a:rPr spc="-30" dirty="0"/>
              <a:t> </a:t>
            </a:r>
            <a:r>
              <a:rPr dirty="0"/>
              <a:t>simple</a:t>
            </a:r>
            <a:r>
              <a:rPr spc="-20" dirty="0"/>
              <a:t> </a:t>
            </a:r>
            <a:r>
              <a:rPr dirty="0"/>
              <a:t>Message</a:t>
            </a:r>
            <a:r>
              <a:rPr spc="-35" dirty="0"/>
              <a:t> </a:t>
            </a:r>
            <a:r>
              <a:rPr dirty="0"/>
              <a:t>Queue</a:t>
            </a:r>
            <a:r>
              <a:rPr spc="-20" dirty="0"/>
              <a:t> </a:t>
            </a:r>
            <a:r>
              <a:rPr spc="-10" dirty="0"/>
              <a:t>Example </a:t>
            </a:r>
            <a:r>
              <a:rPr spc="-10" dirty="0">
                <a:solidFill>
                  <a:srgbClr val="FF0000"/>
                </a:solidFill>
              </a:rPr>
              <a:t>Receiver</a:t>
            </a:r>
          </a:p>
        </p:txBody>
      </p:sp>
      <p:grpSp>
        <p:nvGrpSpPr>
          <p:cNvPr id="4" name="object 4"/>
          <p:cNvGrpSpPr/>
          <p:nvPr/>
        </p:nvGrpSpPr>
        <p:grpSpPr>
          <a:xfrm>
            <a:off x="593725" y="1466913"/>
            <a:ext cx="10374630" cy="4372610"/>
            <a:chOff x="593725" y="1466913"/>
            <a:chExt cx="10374630" cy="4372610"/>
          </a:xfrm>
        </p:grpSpPr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93725" y="1562734"/>
              <a:ext cx="6858000" cy="4276725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734050" y="1466913"/>
              <a:ext cx="5234305" cy="1155001"/>
            </a:xfrm>
            <a:prstGeom prst="rect">
              <a:avLst/>
            </a:prstGeom>
          </p:spPr>
        </p:pic>
      </p:grpSp>
      <p:sp>
        <p:nvSpPr>
          <p:cNvPr id="7" name="object 7"/>
          <p:cNvSpPr txBox="1"/>
          <p:nvPr/>
        </p:nvSpPr>
        <p:spPr>
          <a:xfrm>
            <a:off x="7058914" y="5132578"/>
            <a:ext cx="3195320" cy="8216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4965" indent="-342265">
              <a:lnSpc>
                <a:spcPts val="3130"/>
              </a:lnSpc>
              <a:spcBef>
                <a:spcPts val="100"/>
              </a:spcBef>
              <a:buFont typeface="Arial"/>
              <a:buChar char="•"/>
              <a:tabLst>
                <a:tab pos="354965" algn="l"/>
              </a:tabLst>
            </a:pPr>
            <a:r>
              <a:rPr sz="2900" b="1" spc="-10" dirty="0">
                <a:solidFill>
                  <a:srgbClr val="FF0000"/>
                </a:solidFill>
                <a:latin typeface="Calibri"/>
                <a:cs typeface="Calibri"/>
              </a:rPr>
              <a:t>Ex_5_mq_takeone</a:t>
            </a:r>
            <a:endParaRPr sz="2900">
              <a:latin typeface="Calibri"/>
              <a:cs typeface="Calibri"/>
            </a:endParaRPr>
          </a:p>
          <a:p>
            <a:pPr marL="355600">
              <a:lnSpc>
                <a:spcPts val="3130"/>
              </a:lnSpc>
            </a:pPr>
            <a:r>
              <a:rPr sz="2900" b="1" spc="-25" dirty="0">
                <a:solidFill>
                  <a:srgbClr val="FF0000"/>
                </a:solidFill>
                <a:latin typeface="Calibri"/>
                <a:cs typeface="Calibri"/>
              </a:rPr>
              <a:t>.c</a:t>
            </a:r>
            <a:endParaRPr sz="2900">
              <a:latin typeface="Calibri"/>
              <a:cs typeface="Calibri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880"/>
              </a:lnSpc>
              <a:tabLst>
                <a:tab pos="3225165" algn="l"/>
              </a:tabLst>
            </a:pPr>
            <a:r>
              <a:rPr spc="-105" dirty="0"/>
              <a:t>Y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25" dirty="0"/>
              <a:t>d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55" dirty="0"/>
              <a:t> </a:t>
            </a:r>
            <a:r>
              <a:rPr spc="90" dirty="0"/>
              <a:t>z</a:t>
            </a:r>
            <a:r>
              <a:rPr spc="25" dirty="0"/>
              <a:t>  </a:t>
            </a:r>
            <a:r>
              <a:rPr spc="-215" dirty="0"/>
              <a:t>T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45" dirty="0"/>
              <a:t> </a:t>
            </a:r>
            <a:r>
              <a:rPr spc="-125" dirty="0"/>
              <a:t>k</a:t>
            </a:r>
            <a:r>
              <a:rPr spc="-145" dirty="0"/>
              <a:t> </a:t>
            </a:r>
            <a:r>
              <a:rPr spc="-180" dirty="0"/>
              <a:t>n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dirty="0"/>
              <a:t>k</a:t>
            </a:r>
            <a:r>
              <a:rPr spc="25" dirty="0"/>
              <a:t>  </a:t>
            </a:r>
            <a:r>
              <a:rPr dirty="0"/>
              <a:t>Ü</a:t>
            </a:r>
            <a:r>
              <a:rPr spc="-135" dirty="0"/>
              <a:t> </a:t>
            </a:r>
            <a:r>
              <a:rPr spc="-180" dirty="0"/>
              <a:t>n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25" dirty="0"/>
              <a:t>v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70" dirty="0"/>
              <a:t>r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75" dirty="0"/>
              <a:t>t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50" dirty="0"/>
              <a:t>i</a:t>
            </a:r>
            <a:r>
              <a:rPr dirty="0"/>
              <a:t>	-</a:t>
            </a:r>
            <a:r>
              <a:rPr spc="340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95" dirty="0"/>
              <a:t>g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spc="-95" dirty="0"/>
              <a:t>y</a:t>
            </a:r>
            <a:r>
              <a:rPr spc="-14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dirty="0"/>
              <a:t>r</a:t>
            </a:r>
            <a:r>
              <a:rPr spc="480" dirty="0"/>
              <a:t> </a:t>
            </a:r>
            <a:r>
              <a:rPr spc="-105" dirty="0"/>
              <a:t>M</a:t>
            </a:r>
            <a:r>
              <a:rPr spc="-145" dirty="0"/>
              <a:t> </a:t>
            </a:r>
            <a:r>
              <a:rPr spc="-180" dirty="0"/>
              <a:t>ü</a:t>
            </a:r>
            <a:r>
              <a:rPr spc="-145" dirty="0"/>
              <a:t> </a:t>
            </a:r>
            <a:r>
              <a:rPr spc="-210" dirty="0"/>
              <a:t>h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80" dirty="0"/>
              <a:t>n</a:t>
            </a:r>
            <a:r>
              <a:rPr spc="-165" dirty="0"/>
              <a:t> </a:t>
            </a:r>
            <a:r>
              <a:rPr spc="-125" dirty="0"/>
              <a:t>d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95" dirty="0"/>
              <a:t>ğ</a:t>
            </a:r>
            <a:r>
              <a:rPr spc="-145" dirty="0"/>
              <a:t> </a:t>
            </a:r>
            <a:r>
              <a:rPr dirty="0"/>
              <a:t>i</a:t>
            </a:r>
            <a:r>
              <a:rPr spc="495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195" dirty="0"/>
              <a:t>ö</a:t>
            </a:r>
            <a:r>
              <a:rPr spc="-14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80" dirty="0"/>
              <a:t>ü</a:t>
            </a:r>
            <a:r>
              <a:rPr spc="-155" dirty="0"/>
              <a:t> </a:t>
            </a:r>
            <a:r>
              <a:rPr spc="-295" dirty="0"/>
              <a:t>m</a:t>
            </a:r>
            <a:r>
              <a:rPr spc="-155" dirty="0"/>
              <a:t> </a:t>
            </a:r>
            <a:r>
              <a:rPr spc="-50" dirty="0"/>
              <a:t>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028428" y="5693979"/>
            <a:ext cx="1216152" cy="1164018"/>
          </a:xfrm>
          <a:prstGeom prst="rect">
            <a:avLst/>
          </a:prstGeom>
        </p:spPr>
      </p:pic>
      <p:sp>
        <p:nvSpPr>
          <p:cNvPr id="3" name="object 3" descr="$PPTXTitle"/>
          <p:cNvSpPr txBox="1">
            <a:spLocks noGrp="1"/>
          </p:cNvSpPr>
          <p:nvPr>
            <p:ph type="title"/>
          </p:nvPr>
        </p:nvSpPr>
        <p:spPr>
          <a:xfrm>
            <a:off x="916939" y="609676"/>
            <a:ext cx="8595360" cy="6972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/>
              <a:t>The</a:t>
            </a:r>
            <a:r>
              <a:rPr spc="-65" dirty="0"/>
              <a:t> </a:t>
            </a:r>
            <a:r>
              <a:rPr spc="-10" dirty="0"/>
              <a:t>effect</a:t>
            </a:r>
            <a:r>
              <a:rPr spc="-60" dirty="0"/>
              <a:t> </a:t>
            </a:r>
            <a:r>
              <a:rPr dirty="0"/>
              <a:t>of</a:t>
            </a:r>
            <a:r>
              <a:rPr spc="-50" dirty="0"/>
              <a:t> </a:t>
            </a:r>
            <a:r>
              <a:rPr dirty="0"/>
              <a:t>fork</a:t>
            </a:r>
            <a:r>
              <a:rPr spc="-60" dirty="0"/>
              <a:t> </a:t>
            </a:r>
            <a:r>
              <a:rPr dirty="0"/>
              <a:t>on</a:t>
            </a:r>
            <a:r>
              <a:rPr spc="-60" dirty="0"/>
              <a:t> </a:t>
            </a:r>
            <a:r>
              <a:rPr dirty="0"/>
              <a:t>a</a:t>
            </a:r>
            <a:r>
              <a:rPr spc="-60" dirty="0"/>
              <a:t> </a:t>
            </a:r>
            <a:r>
              <a:rPr dirty="0"/>
              <a:t>message</a:t>
            </a:r>
            <a:r>
              <a:rPr spc="-60" dirty="0"/>
              <a:t> </a:t>
            </a:r>
            <a:r>
              <a:rPr spc="-10" dirty="0"/>
              <a:t>queue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880"/>
              </a:lnSpc>
              <a:tabLst>
                <a:tab pos="3225165" algn="l"/>
              </a:tabLst>
            </a:pPr>
            <a:r>
              <a:rPr spc="-105" dirty="0"/>
              <a:t>Y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25" dirty="0"/>
              <a:t>d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55" dirty="0"/>
              <a:t> </a:t>
            </a:r>
            <a:r>
              <a:rPr spc="90" dirty="0"/>
              <a:t>z</a:t>
            </a:r>
            <a:r>
              <a:rPr spc="25" dirty="0"/>
              <a:t>  </a:t>
            </a:r>
            <a:r>
              <a:rPr spc="-215" dirty="0"/>
              <a:t>T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45" dirty="0"/>
              <a:t> </a:t>
            </a:r>
            <a:r>
              <a:rPr spc="-125" dirty="0"/>
              <a:t>k</a:t>
            </a:r>
            <a:r>
              <a:rPr spc="-145" dirty="0"/>
              <a:t> </a:t>
            </a:r>
            <a:r>
              <a:rPr spc="-180" dirty="0"/>
              <a:t>n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dirty="0"/>
              <a:t>k</a:t>
            </a:r>
            <a:r>
              <a:rPr spc="25" dirty="0"/>
              <a:t>  </a:t>
            </a:r>
            <a:r>
              <a:rPr dirty="0"/>
              <a:t>Ü</a:t>
            </a:r>
            <a:r>
              <a:rPr spc="-135" dirty="0"/>
              <a:t> </a:t>
            </a:r>
            <a:r>
              <a:rPr spc="-180" dirty="0"/>
              <a:t>n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25" dirty="0"/>
              <a:t>v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70" dirty="0"/>
              <a:t>r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75" dirty="0"/>
              <a:t>t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50" dirty="0"/>
              <a:t>i</a:t>
            </a:r>
            <a:r>
              <a:rPr dirty="0"/>
              <a:t>	-</a:t>
            </a:r>
            <a:r>
              <a:rPr spc="340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95" dirty="0"/>
              <a:t>g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spc="-95" dirty="0"/>
              <a:t>y</a:t>
            </a:r>
            <a:r>
              <a:rPr spc="-14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dirty="0"/>
              <a:t>r</a:t>
            </a:r>
            <a:r>
              <a:rPr spc="480" dirty="0"/>
              <a:t> </a:t>
            </a:r>
            <a:r>
              <a:rPr spc="-105" dirty="0"/>
              <a:t>M</a:t>
            </a:r>
            <a:r>
              <a:rPr spc="-145" dirty="0"/>
              <a:t> </a:t>
            </a:r>
            <a:r>
              <a:rPr spc="-180" dirty="0"/>
              <a:t>ü</a:t>
            </a:r>
            <a:r>
              <a:rPr spc="-145" dirty="0"/>
              <a:t> </a:t>
            </a:r>
            <a:r>
              <a:rPr spc="-210" dirty="0"/>
              <a:t>h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80" dirty="0"/>
              <a:t>n</a:t>
            </a:r>
            <a:r>
              <a:rPr spc="-165" dirty="0"/>
              <a:t> </a:t>
            </a:r>
            <a:r>
              <a:rPr spc="-125" dirty="0"/>
              <a:t>d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95" dirty="0"/>
              <a:t>ğ</a:t>
            </a:r>
            <a:r>
              <a:rPr spc="-145" dirty="0"/>
              <a:t> </a:t>
            </a:r>
            <a:r>
              <a:rPr dirty="0"/>
              <a:t>i</a:t>
            </a:r>
            <a:r>
              <a:rPr spc="495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195" dirty="0"/>
              <a:t>ö</a:t>
            </a:r>
            <a:r>
              <a:rPr spc="-14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80" dirty="0"/>
              <a:t>ü</a:t>
            </a:r>
            <a:r>
              <a:rPr spc="-155" dirty="0"/>
              <a:t> </a:t>
            </a:r>
            <a:r>
              <a:rPr spc="-295" dirty="0"/>
              <a:t>m</a:t>
            </a:r>
            <a:r>
              <a:rPr spc="-155" dirty="0"/>
              <a:t> </a:t>
            </a:r>
            <a:r>
              <a:rPr spc="-50" dirty="0"/>
              <a:t>ü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54610" rIns="0" bIns="0" rtlCol="0">
            <a:spAutoFit/>
          </a:bodyPr>
          <a:lstStyle/>
          <a:p>
            <a:pPr marL="240029" marR="5080" indent="-227329">
              <a:lnSpc>
                <a:spcPct val="90000"/>
              </a:lnSpc>
              <a:spcBef>
                <a:spcPts val="430"/>
              </a:spcBef>
              <a:buFont typeface="Arial"/>
              <a:buChar char="•"/>
              <a:tabLst>
                <a:tab pos="241300" algn="l"/>
              </a:tabLst>
            </a:pPr>
            <a:r>
              <a:rPr dirty="0"/>
              <a:t>Message</a:t>
            </a:r>
            <a:r>
              <a:rPr spc="-70" dirty="0"/>
              <a:t> </a:t>
            </a:r>
            <a:r>
              <a:rPr dirty="0"/>
              <a:t>queue</a:t>
            </a:r>
            <a:r>
              <a:rPr spc="-60" dirty="0"/>
              <a:t> </a:t>
            </a:r>
            <a:r>
              <a:rPr spc="-10" dirty="0"/>
              <a:t>descriptors</a:t>
            </a:r>
            <a:r>
              <a:rPr spc="-95" dirty="0"/>
              <a:t> </a:t>
            </a:r>
            <a:r>
              <a:rPr b="1" dirty="0">
                <a:solidFill>
                  <a:srgbClr val="FF0000"/>
                </a:solidFill>
                <a:latin typeface="Calibri"/>
                <a:cs typeface="Calibri"/>
              </a:rPr>
              <a:t>are</a:t>
            </a:r>
            <a:r>
              <a:rPr b="1" spc="-65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b="1" dirty="0">
                <a:solidFill>
                  <a:srgbClr val="FF0000"/>
                </a:solidFill>
                <a:latin typeface="Calibri"/>
                <a:cs typeface="Calibri"/>
              </a:rPr>
              <a:t>not</a:t>
            </a:r>
            <a:r>
              <a:rPr b="1" spc="-75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b="1" dirty="0">
                <a:solidFill>
                  <a:srgbClr val="FF0000"/>
                </a:solidFill>
                <a:latin typeface="Calibri"/>
                <a:cs typeface="Calibri"/>
              </a:rPr>
              <a:t>(in</a:t>
            </a:r>
            <a:r>
              <a:rPr b="1" spc="-85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b="1" spc="-10" dirty="0">
                <a:solidFill>
                  <a:srgbClr val="FF0000"/>
                </a:solidFill>
                <a:latin typeface="Calibri"/>
                <a:cs typeface="Calibri"/>
              </a:rPr>
              <a:t>general)</a:t>
            </a:r>
            <a:r>
              <a:rPr b="1" spc="-60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b="1" dirty="0">
                <a:solidFill>
                  <a:srgbClr val="FF0000"/>
                </a:solidFill>
                <a:latin typeface="Calibri"/>
                <a:cs typeface="Calibri"/>
              </a:rPr>
              <a:t>treated</a:t>
            </a:r>
            <a:r>
              <a:rPr b="1" spc="-45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b="1" dirty="0">
                <a:solidFill>
                  <a:srgbClr val="FF0000"/>
                </a:solidFill>
                <a:latin typeface="Calibri"/>
                <a:cs typeface="Calibri"/>
              </a:rPr>
              <a:t>as</a:t>
            </a:r>
            <a:r>
              <a:rPr b="1" spc="-90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b="1" spc="-20" dirty="0">
                <a:solidFill>
                  <a:srgbClr val="FF0000"/>
                </a:solidFill>
                <a:latin typeface="Calibri"/>
                <a:cs typeface="Calibri"/>
              </a:rPr>
              <a:t>file 	</a:t>
            </a:r>
            <a:r>
              <a:rPr b="1" spc="-10" dirty="0">
                <a:solidFill>
                  <a:srgbClr val="FF0000"/>
                </a:solidFill>
                <a:latin typeface="Calibri"/>
                <a:cs typeface="Calibri"/>
              </a:rPr>
              <a:t>descriptors</a:t>
            </a:r>
            <a:r>
              <a:rPr spc="-10" dirty="0"/>
              <a:t>;</a:t>
            </a:r>
            <a:r>
              <a:rPr spc="-60" dirty="0"/>
              <a:t> </a:t>
            </a:r>
            <a:r>
              <a:rPr dirty="0"/>
              <a:t>the</a:t>
            </a:r>
            <a:r>
              <a:rPr spc="-70" dirty="0"/>
              <a:t> </a:t>
            </a:r>
            <a:r>
              <a:rPr dirty="0"/>
              <a:t>unique</a:t>
            </a:r>
            <a:r>
              <a:rPr spc="-45" dirty="0"/>
              <a:t> </a:t>
            </a:r>
            <a:r>
              <a:rPr dirty="0"/>
              <a:t>open,</a:t>
            </a:r>
            <a:r>
              <a:rPr spc="-60" dirty="0"/>
              <a:t> </a:t>
            </a:r>
            <a:r>
              <a:rPr dirty="0"/>
              <a:t>close,</a:t>
            </a:r>
            <a:r>
              <a:rPr spc="-65" dirty="0"/>
              <a:t> </a:t>
            </a:r>
            <a:r>
              <a:rPr dirty="0"/>
              <a:t>and</a:t>
            </a:r>
            <a:r>
              <a:rPr spc="-70" dirty="0"/>
              <a:t> </a:t>
            </a:r>
            <a:r>
              <a:rPr dirty="0"/>
              <a:t>unlink</a:t>
            </a:r>
            <a:r>
              <a:rPr spc="-25" dirty="0"/>
              <a:t> </a:t>
            </a:r>
            <a:r>
              <a:rPr dirty="0"/>
              <a:t>calls</a:t>
            </a:r>
            <a:r>
              <a:rPr spc="-75" dirty="0"/>
              <a:t> </a:t>
            </a:r>
            <a:r>
              <a:rPr dirty="0"/>
              <a:t>should</a:t>
            </a:r>
            <a:r>
              <a:rPr spc="-40" dirty="0"/>
              <a:t> </a:t>
            </a:r>
            <a:r>
              <a:rPr spc="-10" dirty="0"/>
              <a:t>already 	</a:t>
            </a:r>
            <a:r>
              <a:rPr dirty="0"/>
              <a:t>suggest</a:t>
            </a:r>
            <a:r>
              <a:rPr spc="-95" dirty="0"/>
              <a:t> </a:t>
            </a:r>
            <a:r>
              <a:rPr spc="-20" dirty="0"/>
              <a:t>this.</a:t>
            </a:r>
          </a:p>
          <a:p>
            <a:pPr marL="240029" marR="1088390" indent="-227329">
              <a:lnSpc>
                <a:spcPts val="3020"/>
              </a:lnSpc>
              <a:spcBef>
                <a:spcPts val="1055"/>
              </a:spcBef>
              <a:buFont typeface="Arial"/>
              <a:buChar char="•"/>
              <a:tabLst>
                <a:tab pos="241300" algn="l"/>
              </a:tabLst>
            </a:pPr>
            <a:r>
              <a:rPr dirty="0"/>
              <a:t>Open</a:t>
            </a:r>
            <a:r>
              <a:rPr spc="-60" dirty="0"/>
              <a:t> </a:t>
            </a:r>
            <a:r>
              <a:rPr dirty="0"/>
              <a:t>message</a:t>
            </a:r>
            <a:r>
              <a:rPr spc="-75" dirty="0"/>
              <a:t> </a:t>
            </a:r>
            <a:r>
              <a:rPr dirty="0"/>
              <a:t>queue</a:t>
            </a:r>
            <a:r>
              <a:rPr spc="-55" dirty="0"/>
              <a:t> </a:t>
            </a:r>
            <a:r>
              <a:rPr spc="-10" dirty="0"/>
              <a:t>descriptors</a:t>
            </a:r>
            <a:r>
              <a:rPr spc="-90" dirty="0"/>
              <a:t> </a:t>
            </a:r>
            <a:r>
              <a:rPr b="1" dirty="0">
                <a:solidFill>
                  <a:srgbClr val="FF0000"/>
                </a:solidFill>
                <a:latin typeface="Calibri"/>
                <a:cs typeface="Calibri"/>
              </a:rPr>
              <a:t>are</a:t>
            </a:r>
            <a:r>
              <a:rPr b="1" spc="-55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b="1" dirty="0">
                <a:solidFill>
                  <a:srgbClr val="FF0000"/>
                </a:solidFill>
                <a:latin typeface="Calibri"/>
                <a:cs typeface="Calibri"/>
              </a:rPr>
              <a:t>not</a:t>
            </a:r>
            <a:r>
              <a:rPr b="1" spc="-65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b="1" dirty="0">
                <a:solidFill>
                  <a:srgbClr val="FF0000"/>
                </a:solidFill>
                <a:latin typeface="Calibri"/>
                <a:cs typeface="Calibri"/>
              </a:rPr>
              <a:t>inherited</a:t>
            </a:r>
            <a:r>
              <a:rPr b="1" spc="-40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b="1" dirty="0">
                <a:solidFill>
                  <a:srgbClr val="FF0000"/>
                </a:solidFill>
                <a:latin typeface="Calibri"/>
                <a:cs typeface="Calibri"/>
              </a:rPr>
              <a:t>by</a:t>
            </a:r>
            <a:r>
              <a:rPr b="1" spc="-85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b="1" spc="-10" dirty="0">
                <a:solidFill>
                  <a:srgbClr val="FF0000"/>
                </a:solidFill>
                <a:latin typeface="Calibri"/>
                <a:cs typeface="Calibri"/>
              </a:rPr>
              <a:t>child 	</a:t>
            </a:r>
            <a:r>
              <a:rPr b="1" dirty="0">
                <a:solidFill>
                  <a:srgbClr val="FF0000"/>
                </a:solidFill>
                <a:latin typeface="Calibri"/>
                <a:cs typeface="Calibri"/>
              </a:rPr>
              <a:t>processes</a:t>
            </a:r>
            <a:r>
              <a:rPr b="1" spc="-80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dirty="0"/>
              <a:t>created</a:t>
            </a:r>
            <a:r>
              <a:rPr spc="-95" dirty="0"/>
              <a:t> </a:t>
            </a:r>
            <a:r>
              <a:rPr dirty="0"/>
              <a:t>by</a:t>
            </a:r>
            <a:r>
              <a:rPr spc="-65" dirty="0"/>
              <a:t> </a:t>
            </a:r>
            <a:r>
              <a:rPr spc="-10" dirty="0"/>
              <a:t>fork.</a:t>
            </a:r>
          </a:p>
          <a:p>
            <a:pPr marL="240029" marR="280670" indent="-227329">
              <a:lnSpc>
                <a:spcPts val="3020"/>
              </a:lnSpc>
              <a:spcBef>
                <a:spcPts val="1005"/>
              </a:spcBef>
              <a:buFont typeface="Arial"/>
              <a:buChar char="•"/>
              <a:tabLst>
                <a:tab pos="241300" algn="l"/>
              </a:tabLst>
            </a:pPr>
            <a:r>
              <a:rPr dirty="0"/>
              <a:t>Instead,</a:t>
            </a:r>
            <a:r>
              <a:rPr spc="-80" dirty="0"/>
              <a:t> </a:t>
            </a:r>
            <a:r>
              <a:rPr dirty="0"/>
              <a:t>a</a:t>
            </a:r>
            <a:r>
              <a:rPr spc="-80" dirty="0"/>
              <a:t> </a:t>
            </a:r>
            <a:r>
              <a:rPr dirty="0"/>
              <a:t>child</a:t>
            </a:r>
            <a:r>
              <a:rPr spc="-65" dirty="0"/>
              <a:t> </a:t>
            </a:r>
            <a:r>
              <a:rPr dirty="0"/>
              <a:t>process</a:t>
            </a:r>
            <a:r>
              <a:rPr spc="-55" dirty="0"/>
              <a:t> </a:t>
            </a:r>
            <a:r>
              <a:rPr dirty="0"/>
              <a:t>must</a:t>
            </a:r>
            <a:r>
              <a:rPr spc="-65" dirty="0"/>
              <a:t> </a:t>
            </a:r>
            <a:r>
              <a:rPr dirty="0"/>
              <a:t>explicitly</a:t>
            </a:r>
            <a:r>
              <a:rPr spc="-70" dirty="0"/>
              <a:t> </a:t>
            </a:r>
            <a:r>
              <a:rPr dirty="0"/>
              <a:t>open</a:t>
            </a:r>
            <a:r>
              <a:rPr spc="-65" dirty="0"/>
              <a:t> </a:t>
            </a:r>
            <a:r>
              <a:rPr dirty="0"/>
              <a:t>(using</a:t>
            </a:r>
            <a:r>
              <a:rPr spc="-150" dirty="0"/>
              <a:t> </a:t>
            </a:r>
            <a:r>
              <a:rPr dirty="0"/>
              <a:t>mq_open)</a:t>
            </a:r>
            <a:r>
              <a:rPr spc="-50" dirty="0"/>
              <a:t> </a:t>
            </a:r>
            <a:r>
              <a:rPr spc="-25" dirty="0"/>
              <a:t>the 	</a:t>
            </a:r>
            <a:r>
              <a:rPr dirty="0"/>
              <a:t>message</a:t>
            </a:r>
            <a:r>
              <a:rPr spc="-60" dirty="0"/>
              <a:t> </a:t>
            </a:r>
            <a:r>
              <a:rPr dirty="0"/>
              <a:t>queue</a:t>
            </a:r>
            <a:r>
              <a:rPr spc="-45" dirty="0"/>
              <a:t> </a:t>
            </a:r>
            <a:r>
              <a:rPr dirty="0"/>
              <a:t>itself</a:t>
            </a:r>
            <a:r>
              <a:rPr spc="-55" dirty="0"/>
              <a:t> </a:t>
            </a:r>
            <a:r>
              <a:rPr dirty="0"/>
              <a:t>to</a:t>
            </a:r>
            <a:r>
              <a:rPr spc="-60" dirty="0"/>
              <a:t> </a:t>
            </a:r>
            <a:r>
              <a:rPr dirty="0"/>
              <a:t>obtain</a:t>
            </a:r>
            <a:r>
              <a:rPr spc="-60" dirty="0"/>
              <a:t> </a:t>
            </a:r>
            <a:r>
              <a:rPr dirty="0"/>
              <a:t>a</a:t>
            </a:r>
            <a:r>
              <a:rPr spc="-55" dirty="0"/>
              <a:t> </a:t>
            </a:r>
            <a:r>
              <a:rPr dirty="0"/>
              <a:t>message</a:t>
            </a:r>
            <a:r>
              <a:rPr spc="-60" dirty="0"/>
              <a:t> </a:t>
            </a:r>
            <a:r>
              <a:rPr dirty="0"/>
              <a:t>queue</a:t>
            </a:r>
            <a:r>
              <a:rPr spc="-45" dirty="0"/>
              <a:t> </a:t>
            </a:r>
            <a:r>
              <a:rPr spc="-10" dirty="0"/>
              <a:t>descriptor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028428" y="5693979"/>
            <a:ext cx="1216152" cy="1164018"/>
          </a:xfrm>
          <a:prstGeom prst="rect">
            <a:avLst/>
          </a:prstGeom>
        </p:spPr>
      </p:pic>
      <p:sp>
        <p:nvSpPr>
          <p:cNvPr id="3" name="object 3" descr="$PPTXTitl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15087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/>
              <a:t>Detecting</a:t>
            </a:r>
            <a:r>
              <a:rPr spc="-50" dirty="0"/>
              <a:t> </a:t>
            </a:r>
            <a:r>
              <a:rPr spc="-10" dirty="0"/>
              <a:t>non-</a:t>
            </a:r>
            <a:r>
              <a:rPr dirty="0"/>
              <a:t>empty</a:t>
            </a:r>
            <a:r>
              <a:rPr spc="-60" dirty="0"/>
              <a:t> </a:t>
            </a:r>
            <a:r>
              <a:rPr spc="-10" dirty="0"/>
              <a:t>queues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880"/>
              </a:lnSpc>
              <a:tabLst>
                <a:tab pos="3225165" algn="l"/>
              </a:tabLst>
            </a:pPr>
            <a:r>
              <a:rPr spc="-105" dirty="0"/>
              <a:t>Y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25" dirty="0"/>
              <a:t>d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55" dirty="0"/>
              <a:t> </a:t>
            </a:r>
            <a:r>
              <a:rPr spc="90" dirty="0"/>
              <a:t>z</a:t>
            </a:r>
            <a:r>
              <a:rPr spc="25" dirty="0"/>
              <a:t>  </a:t>
            </a:r>
            <a:r>
              <a:rPr spc="-215" dirty="0"/>
              <a:t>T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45" dirty="0"/>
              <a:t> </a:t>
            </a:r>
            <a:r>
              <a:rPr spc="-125" dirty="0"/>
              <a:t>k</a:t>
            </a:r>
            <a:r>
              <a:rPr spc="-145" dirty="0"/>
              <a:t> </a:t>
            </a:r>
            <a:r>
              <a:rPr spc="-180" dirty="0"/>
              <a:t>n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dirty="0"/>
              <a:t>k</a:t>
            </a:r>
            <a:r>
              <a:rPr spc="25" dirty="0"/>
              <a:t>  </a:t>
            </a:r>
            <a:r>
              <a:rPr dirty="0"/>
              <a:t>Ü</a:t>
            </a:r>
            <a:r>
              <a:rPr spc="-135" dirty="0"/>
              <a:t> </a:t>
            </a:r>
            <a:r>
              <a:rPr spc="-180" dirty="0"/>
              <a:t>n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25" dirty="0"/>
              <a:t>v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70" dirty="0"/>
              <a:t>r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75" dirty="0"/>
              <a:t>t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50" dirty="0"/>
              <a:t>i</a:t>
            </a:r>
            <a:r>
              <a:rPr dirty="0"/>
              <a:t>	-</a:t>
            </a:r>
            <a:r>
              <a:rPr spc="340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95" dirty="0"/>
              <a:t>g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spc="-95" dirty="0"/>
              <a:t>y</a:t>
            </a:r>
            <a:r>
              <a:rPr spc="-14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dirty="0"/>
              <a:t>r</a:t>
            </a:r>
            <a:r>
              <a:rPr spc="480" dirty="0"/>
              <a:t> </a:t>
            </a:r>
            <a:r>
              <a:rPr spc="-105" dirty="0"/>
              <a:t>M</a:t>
            </a:r>
            <a:r>
              <a:rPr spc="-145" dirty="0"/>
              <a:t> </a:t>
            </a:r>
            <a:r>
              <a:rPr spc="-180" dirty="0"/>
              <a:t>ü</a:t>
            </a:r>
            <a:r>
              <a:rPr spc="-145" dirty="0"/>
              <a:t> </a:t>
            </a:r>
            <a:r>
              <a:rPr spc="-210" dirty="0"/>
              <a:t>h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80" dirty="0"/>
              <a:t>n</a:t>
            </a:r>
            <a:r>
              <a:rPr spc="-165" dirty="0"/>
              <a:t> </a:t>
            </a:r>
            <a:r>
              <a:rPr spc="-125" dirty="0"/>
              <a:t>d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95" dirty="0"/>
              <a:t>ğ</a:t>
            </a:r>
            <a:r>
              <a:rPr spc="-145" dirty="0"/>
              <a:t> </a:t>
            </a:r>
            <a:r>
              <a:rPr dirty="0"/>
              <a:t>i</a:t>
            </a:r>
            <a:r>
              <a:rPr spc="495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195" dirty="0"/>
              <a:t>ö</a:t>
            </a:r>
            <a:r>
              <a:rPr spc="-14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80" dirty="0"/>
              <a:t>ü</a:t>
            </a:r>
            <a:r>
              <a:rPr spc="-155" dirty="0"/>
              <a:t> </a:t>
            </a:r>
            <a:r>
              <a:rPr spc="-295" dirty="0"/>
              <a:t>m</a:t>
            </a:r>
            <a:r>
              <a:rPr spc="-155" dirty="0"/>
              <a:t> </a:t>
            </a:r>
            <a:r>
              <a:rPr spc="-50" dirty="0"/>
              <a:t>ü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916939" y="1793493"/>
            <a:ext cx="10093325" cy="3395345"/>
          </a:xfrm>
          <a:prstGeom prst="rect">
            <a:avLst/>
          </a:prstGeom>
        </p:spPr>
        <p:txBody>
          <a:bodyPr vert="horz" wrap="square" lIns="0" tIns="59690" rIns="0" bIns="0" rtlCol="0">
            <a:spAutoFit/>
          </a:bodyPr>
          <a:lstStyle/>
          <a:p>
            <a:pPr marL="240029" marR="5080" indent="-227329">
              <a:lnSpc>
                <a:spcPts val="3030"/>
              </a:lnSpc>
              <a:spcBef>
                <a:spcPts val="470"/>
              </a:spcBef>
              <a:buFont typeface="Arial"/>
              <a:buChar char="•"/>
              <a:tabLst>
                <a:tab pos="241300" algn="l"/>
              </a:tabLst>
            </a:pPr>
            <a:r>
              <a:rPr sz="2800" dirty="0">
                <a:latin typeface="Calibri"/>
                <a:cs typeface="Calibri"/>
              </a:rPr>
              <a:t>mq_receive</a:t>
            </a:r>
            <a:r>
              <a:rPr sz="2800" spc="-8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on</a:t>
            </a:r>
            <a:r>
              <a:rPr sz="2800" spc="-7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an</a:t>
            </a:r>
            <a:r>
              <a:rPr sz="2800" spc="-6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empty</a:t>
            </a:r>
            <a:r>
              <a:rPr sz="2800" spc="-7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queue</a:t>
            </a:r>
            <a:r>
              <a:rPr sz="2800" spc="-35" dirty="0">
                <a:latin typeface="Calibri"/>
                <a:cs typeface="Calibri"/>
              </a:rPr>
              <a:t> </a:t>
            </a:r>
            <a:r>
              <a:rPr sz="2800" b="1" dirty="0">
                <a:latin typeface="Calibri"/>
                <a:cs typeface="Calibri"/>
              </a:rPr>
              <a:t>normally</a:t>
            </a:r>
            <a:r>
              <a:rPr sz="2800" b="1" spc="-60" dirty="0">
                <a:latin typeface="Calibri"/>
                <a:cs typeface="Calibri"/>
              </a:rPr>
              <a:t> </a:t>
            </a:r>
            <a:r>
              <a:rPr sz="2800" b="1" dirty="0">
                <a:latin typeface="Calibri"/>
                <a:cs typeface="Calibri"/>
              </a:rPr>
              <a:t>causes</a:t>
            </a:r>
            <a:r>
              <a:rPr sz="2800" b="1" spc="-80" dirty="0">
                <a:latin typeface="Calibri"/>
                <a:cs typeface="Calibri"/>
              </a:rPr>
              <a:t> </a:t>
            </a:r>
            <a:r>
              <a:rPr sz="2800" b="1" dirty="0">
                <a:latin typeface="Calibri"/>
                <a:cs typeface="Calibri"/>
              </a:rPr>
              <a:t>a</a:t>
            </a:r>
            <a:r>
              <a:rPr sz="2800" b="1" spc="-65" dirty="0">
                <a:latin typeface="Calibri"/>
                <a:cs typeface="Calibri"/>
              </a:rPr>
              <a:t> </a:t>
            </a:r>
            <a:r>
              <a:rPr sz="2800" b="1" dirty="0">
                <a:latin typeface="Calibri"/>
                <a:cs typeface="Calibri"/>
              </a:rPr>
              <a:t>process</a:t>
            </a:r>
            <a:r>
              <a:rPr sz="2800" b="1" spc="-65" dirty="0">
                <a:latin typeface="Calibri"/>
                <a:cs typeface="Calibri"/>
              </a:rPr>
              <a:t> </a:t>
            </a:r>
            <a:r>
              <a:rPr sz="2800" b="1" dirty="0">
                <a:latin typeface="Calibri"/>
                <a:cs typeface="Calibri"/>
              </a:rPr>
              <a:t>to</a:t>
            </a:r>
            <a:r>
              <a:rPr sz="2800" b="1" spc="-75" dirty="0">
                <a:latin typeface="Calibri"/>
                <a:cs typeface="Calibri"/>
              </a:rPr>
              <a:t> </a:t>
            </a:r>
            <a:r>
              <a:rPr sz="2800" b="1" spc="-10" dirty="0">
                <a:latin typeface="Calibri"/>
                <a:cs typeface="Calibri"/>
              </a:rPr>
              <a:t>block</a:t>
            </a:r>
            <a:r>
              <a:rPr sz="2800" spc="-10" dirty="0">
                <a:latin typeface="Calibri"/>
                <a:cs typeface="Calibri"/>
              </a:rPr>
              <a:t>, 	</a:t>
            </a:r>
            <a:r>
              <a:rPr sz="2800" dirty="0">
                <a:latin typeface="Calibri"/>
                <a:cs typeface="Calibri"/>
              </a:rPr>
              <a:t>and</a:t>
            </a:r>
            <a:r>
              <a:rPr sz="2800" spc="-4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this</a:t>
            </a:r>
            <a:r>
              <a:rPr sz="2800" spc="-3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may</a:t>
            </a:r>
            <a:r>
              <a:rPr sz="2800" spc="-5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not</a:t>
            </a:r>
            <a:r>
              <a:rPr sz="2800" spc="-3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be</a:t>
            </a:r>
            <a:r>
              <a:rPr sz="2800" spc="-35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desirable.</a:t>
            </a:r>
            <a:endParaRPr sz="2800">
              <a:latin typeface="Calibri"/>
              <a:cs typeface="Calibri"/>
            </a:endParaRPr>
          </a:p>
          <a:p>
            <a:pPr marL="240029" marR="52069" indent="-227329">
              <a:lnSpc>
                <a:spcPts val="3020"/>
              </a:lnSpc>
              <a:spcBef>
                <a:spcPts val="1005"/>
              </a:spcBef>
              <a:buFont typeface="Arial"/>
              <a:buChar char="•"/>
              <a:tabLst>
                <a:tab pos="241300" algn="l"/>
              </a:tabLst>
            </a:pPr>
            <a:r>
              <a:rPr sz="2800" dirty="0">
                <a:latin typeface="Calibri"/>
                <a:cs typeface="Calibri"/>
              </a:rPr>
              <a:t>Of</a:t>
            </a:r>
            <a:r>
              <a:rPr sz="2800" spc="-7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course,</a:t>
            </a:r>
            <a:r>
              <a:rPr sz="2800" spc="-65" dirty="0">
                <a:latin typeface="Calibri"/>
                <a:cs typeface="Calibri"/>
              </a:rPr>
              <a:t> </a:t>
            </a:r>
            <a:r>
              <a:rPr sz="2800" b="1" spc="-10" dirty="0">
                <a:latin typeface="Calibri"/>
                <a:cs typeface="Calibri"/>
              </a:rPr>
              <a:t>O_NONBLOCK</a:t>
            </a:r>
            <a:r>
              <a:rPr sz="2800" b="1" spc="-3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could</a:t>
            </a:r>
            <a:r>
              <a:rPr sz="2800" spc="-5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be</a:t>
            </a:r>
            <a:r>
              <a:rPr sz="2800" spc="-6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applied</a:t>
            </a:r>
            <a:r>
              <a:rPr sz="2800" spc="-5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to</a:t>
            </a:r>
            <a:r>
              <a:rPr sz="2800" spc="-7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the</a:t>
            </a:r>
            <a:r>
              <a:rPr sz="2800" spc="-6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queue</a:t>
            </a:r>
            <a:r>
              <a:rPr sz="2800" spc="-4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to</a:t>
            </a:r>
            <a:r>
              <a:rPr sz="2800" spc="-70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prevent 	</a:t>
            </a:r>
            <a:r>
              <a:rPr sz="2800" dirty="0">
                <a:latin typeface="Calibri"/>
                <a:cs typeface="Calibri"/>
              </a:rPr>
              <a:t>this</a:t>
            </a:r>
            <a:r>
              <a:rPr sz="2800" spc="-50" dirty="0">
                <a:latin typeface="Calibri"/>
                <a:cs typeface="Calibri"/>
              </a:rPr>
              <a:t> </a:t>
            </a:r>
            <a:r>
              <a:rPr sz="2800" spc="-25" dirty="0">
                <a:latin typeface="Calibri"/>
                <a:cs typeface="Calibri"/>
              </a:rPr>
              <a:t>behavior,</a:t>
            </a:r>
            <a:r>
              <a:rPr sz="2800" spc="-4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but</a:t>
            </a:r>
            <a:r>
              <a:rPr sz="2800" spc="-4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in</a:t>
            </a:r>
            <a:r>
              <a:rPr sz="2800" spc="-6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that</a:t>
            </a:r>
            <a:r>
              <a:rPr sz="2800" spc="-5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case</a:t>
            </a:r>
            <a:r>
              <a:rPr sz="2800" spc="-6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the</a:t>
            </a:r>
            <a:r>
              <a:rPr sz="2800" spc="-12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mq_receive</a:t>
            </a:r>
            <a:r>
              <a:rPr sz="2800" spc="-6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call</a:t>
            </a:r>
            <a:r>
              <a:rPr sz="2800" spc="-7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will</a:t>
            </a:r>
            <a:r>
              <a:rPr sz="2800" spc="-6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return</a:t>
            </a:r>
            <a:r>
              <a:rPr sz="2800" spc="-50" dirty="0">
                <a:latin typeface="Calibri"/>
                <a:cs typeface="Calibri"/>
              </a:rPr>
              <a:t> </a:t>
            </a:r>
            <a:r>
              <a:rPr sz="2800" spc="-20" dirty="0">
                <a:latin typeface="Calibri"/>
                <a:cs typeface="Calibri"/>
              </a:rPr>
              <a:t>-</a:t>
            </a:r>
            <a:r>
              <a:rPr sz="2800" dirty="0">
                <a:latin typeface="Calibri"/>
                <a:cs typeface="Calibri"/>
              </a:rPr>
              <a:t>1,</a:t>
            </a:r>
            <a:r>
              <a:rPr sz="2800" spc="-55" dirty="0">
                <a:latin typeface="Calibri"/>
                <a:cs typeface="Calibri"/>
              </a:rPr>
              <a:t> </a:t>
            </a:r>
            <a:r>
              <a:rPr sz="2800" spc="-25" dirty="0">
                <a:latin typeface="Calibri"/>
                <a:cs typeface="Calibri"/>
              </a:rPr>
              <a:t>and 	</a:t>
            </a:r>
            <a:r>
              <a:rPr sz="2800" dirty="0">
                <a:latin typeface="Calibri"/>
                <a:cs typeface="Calibri"/>
              </a:rPr>
              <a:t>our</a:t>
            </a:r>
            <a:r>
              <a:rPr sz="2800" spc="-5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only</a:t>
            </a:r>
            <a:r>
              <a:rPr sz="2800" spc="-5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recourse</a:t>
            </a:r>
            <a:r>
              <a:rPr sz="2800" spc="-3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is</a:t>
            </a:r>
            <a:r>
              <a:rPr sz="2800" spc="-5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to</a:t>
            </a:r>
            <a:r>
              <a:rPr sz="2800" spc="-6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try</a:t>
            </a:r>
            <a:r>
              <a:rPr sz="2800" spc="-11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mq_receive</a:t>
            </a:r>
            <a:r>
              <a:rPr sz="2800" spc="-3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again</a:t>
            </a:r>
            <a:r>
              <a:rPr sz="2800" spc="-80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later.</a:t>
            </a:r>
            <a:endParaRPr sz="2800">
              <a:latin typeface="Calibri"/>
              <a:cs typeface="Calibri"/>
            </a:endParaRPr>
          </a:p>
          <a:p>
            <a:pPr marL="240029" marR="582295" indent="-227329" algn="just">
              <a:lnSpc>
                <a:spcPts val="3020"/>
              </a:lnSpc>
              <a:spcBef>
                <a:spcPts val="1015"/>
              </a:spcBef>
              <a:buFont typeface="Arial"/>
              <a:buChar char="•"/>
              <a:tabLst>
                <a:tab pos="241300" algn="l"/>
              </a:tabLst>
            </a:pPr>
            <a:r>
              <a:rPr sz="2800" dirty="0">
                <a:latin typeface="Calibri"/>
                <a:cs typeface="Calibri"/>
              </a:rPr>
              <a:t>With</a:t>
            </a:r>
            <a:r>
              <a:rPr sz="2800" spc="-5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the</a:t>
            </a:r>
            <a:r>
              <a:rPr sz="2800" spc="-85" dirty="0"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FF0000"/>
                </a:solidFill>
                <a:latin typeface="Calibri"/>
                <a:cs typeface="Calibri"/>
              </a:rPr>
              <a:t>mq_notify</a:t>
            </a:r>
            <a:r>
              <a:rPr sz="2800" b="1" spc="-35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call</a:t>
            </a:r>
            <a:r>
              <a:rPr sz="2800" spc="-8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we</a:t>
            </a:r>
            <a:r>
              <a:rPr sz="2800" spc="-7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can</a:t>
            </a:r>
            <a:r>
              <a:rPr sz="2800" spc="-6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associate</a:t>
            </a:r>
            <a:r>
              <a:rPr sz="2800" spc="-7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a</a:t>
            </a:r>
            <a:r>
              <a:rPr sz="2800" spc="-8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single</a:t>
            </a:r>
            <a:r>
              <a:rPr sz="2800" spc="-6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process</a:t>
            </a:r>
            <a:r>
              <a:rPr sz="2800" spc="-5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with</a:t>
            </a:r>
            <a:r>
              <a:rPr sz="2800" spc="-75" dirty="0">
                <a:latin typeface="Calibri"/>
                <a:cs typeface="Calibri"/>
              </a:rPr>
              <a:t> </a:t>
            </a:r>
            <a:r>
              <a:rPr sz="2800" spc="-50" dirty="0">
                <a:latin typeface="Calibri"/>
                <a:cs typeface="Calibri"/>
              </a:rPr>
              <a:t>a 	</a:t>
            </a:r>
            <a:r>
              <a:rPr sz="2800" dirty="0">
                <a:latin typeface="Calibri"/>
                <a:cs typeface="Calibri"/>
              </a:rPr>
              <a:t>message</a:t>
            </a:r>
            <a:r>
              <a:rPr sz="2800" spc="-5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queue</a:t>
            </a:r>
            <a:r>
              <a:rPr sz="2800" spc="-3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so</a:t>
            </a:r>
            <a:r>
              <a:rPr sz="2800" spc="-3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that</a:t>
            </a:r>
            <a:r>
              <a:rPr sz="2800" spc="-4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it</a:t>
            </a:r>
            <a:r>
              <a:rPr sz="2800" spc="-5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(the</a:t>
            </a:r>
            <a:r>
              <a:rPr sz="2800" spc="-4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process)</a:t>
            </a:r>
            <a:r>
              <a:rPr sz="2800" spc="-2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will</a:t>
            </a:r>
            <a:r>
              <a:rPr sz="2800" spc="-5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be</a:t>
            </a:r>
            <a:r>
              <a:rPr sz="2800" spc="-4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notified</a:t>
            </a:r>
            <a:r>
              <a:rPr sz="2800" spc="-4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when</a:t>
            </a:r>
            <a:r>
              <a:rPr sz="2800" spc="-25" dirty="0">
                <a:latin typeface="Calibri"/>
                <a:cs typeface="Calibri"/>
              </a:rPr>
              <a:t> the 	</a:t>
            </a:r>
            <a:r>
              <a:rPr sz="2800" dirty="0">
                <a:latin typeface="Calibri"/>
                <a:cs typeface="Calibri"/>
              </a:rPr>
              <a:t>message</a:t>
            </a:r>
            <a:r>
              <a:rPr sz="2800" spc="-9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queue</a:t>
            </a:r>
            <a:r>
              <a:rPr sz="2800" spc="-6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changes</a:t>
            </a:r>
            <a:r>
              <a:rPr sz="2800" spc="-7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state</a:t>
            </a:r>
            <a:r>
              <a:rPr sz="2800" spc="-9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from</a:t>
            </a:r>
            <a:r>
              <a:rPr sz="2800" spc="-7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empty</a:t>
            </a:r>
            <a:r>
              <a:rPr sz="2800" spc="-7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to</a:t>
            </a:r>
            <a:r>
              <a:rPr sz="2800" spc="-90" dirty="0">
                <a:latin typeface="Calibri"/>
                <a:cs typeface="Calibri"/>
              </a:rPr>
              <a:t> </a:t>
            </a:r>
            <a:r>
              <a:rPr sz="2800" spc="-50" dirty="0">
                <a:latin typeface="Calibri"/>
                <a:cs typeface="Calibri"/>
              </a:rPr>
              <a:t>non-</a:t>
            </a:r>
            <a:r>
              <a:rPr sz="2800" spc="-10" dirty="0">
                <a:latin typeface="Calibri"/>
                <a:cs typeface="Calibri"/>
              </a:rPr>
              <a:t>empty</a:t>
            </a:r>
            <a:endParaRPr sz="280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028428" y="5693979"/>
            <a:ext cx="1216152" cy="1164018"/>
          </a:xfrm>
          <a:prstGeom prst="rect">
            <a:avLst/>
          </a:prstGeom>
        </p:spPr>
      </p:pic>
      <p:sp>
        <p:nvSpPr>
          <p:cNvPr id="3" name="object 3" descr="$PPTXTitl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89535" rIns="0" bIns="0" rtlCol="0">
            <a:spAutoFit/>
          </a:bodyPr>
          <a:lstStyle/>
          <a:p>
            <a:pPr marL="12700" marR="5080">
              <a:lnSpc>
                <a:spcPts val="4750"/>
              </a:lnSpc>
              <a:spcBef>
                <a:spcPts val="705"/>
              </a:spcBef>
            </a:pPr>
            <a:r>
              <a:rPr dirty="0"/>
              <a:t>mq_notify(mqd_t</a:t>
            </a:r>
            <a:r>
              <a:rPr spc="-95" dirty="0"/>
              <a:t> </a:t>
            </a:r>
            <a:r>
              <a:rPr dirty="0"/>
              <a:t>mqdes,</a:t>
            </a:r>
            <a:r>
              <a:rPr spc="-55" dirty="0"/>
              <a:t> </a:t>
            </a:r>
            <a:r>
              <a:rPr dirty="0"/>
              <a:t>const</a:t>
            </a:r>
            <a:r>
              <a:rPr spc="-50" dirty="0"/>
              <a:t> </a:t>
            </a:r>
            <a:r>
              <a:rPr spc="-10" dirty="0"/>
              <a:t>struct </a:t>
            </a:r>
            <a:r>
              <a:rPr dirty="0"/>
              <a:t>sigevent</a:t>
            </a:r>
            <a:r>
              <a:rPr spc="-165" dirty="0"/>
              <a:t> </a:t>
            </a:r>
            <a:r>
              <a:rPr spc="-10" dirty="0"/>
              <a:t>*notification)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880"/>
              </a:lnSpc>
              <a:tabLst>
                <a:tab pos="3225165" algn="l"/>
              </a:tabLst>
            </a:pPr>
            <a:r>
              <a:rPr spc="-105" dirty="0"/>
              <a:t>Y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25" dirty="0"/>
              <a:t>d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55" dirty="0"/>
              <a:t> </a:t>
            </a:r>
            <a:r>
              <a:rPr spc="90" dirty="0"/>
              <a:t>z</a:t>
            </a:r>
            <a:r>
              <a:rPr spc="25" dirty="0"/>
              <a:t>  </a:t>
            </a:r>
            <a:r>
              <a:rPr spc="-215" dirty="0"/>
              <a:t>T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45" dirty="0"/>
              <a:t> </a:t>
            </a:r>
            <a:r>
              <a:rPr spc="-125" dirty="0"/>
              <a:t>k</a:t>
            </a:r>
            <a:r>
              <a:rPr spc="-145" dirty="0"/>
              <a:t> </a:t>
            </a:r>
            <a:r>
              <a:rPr spc="-180" dirty="0"/>
              <a:t>n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dirty="0"/>
              <a:t>k</a:t>
            </a:r>
            <a:r>
              <a:rPr spc="25" dirty="0"/>
              <a:t>  </a:t>
            </a:r>
            <a:r>
              <a:rPr dirty="0"/>
              <a:t>Ü</a:t>
            </a:r>
            <a:r>
              <a:rPr spc="-135" dirty="0"/>
              <a:t> </a:t>
            </a:r>
            <a:r>
              <a:rPr spc="-180" dirty="0"/>
              <a:t>n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25" dirty="0"/>
              <a:t>v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70" dirty="0"/>
              <a:t>r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75" dirty="0"/>
              <a:t>t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50" dirty="0"/>
              <a:t>i</a:t>
            </a:r>
            <a:r>
              <a:rPr dirty="0"/>
              <a:t>	-</a:t>
            </a:r>
            <a:r>
              <a:rPr spc="340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95" dirty="0"/>
              <a:t>g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spc="-95" dirty="0"/>
              <a:t>y</a:t>
            </a:r>
            <a:r>
              <a:rPr spc="-14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dirty="0"/>
              <a:t>r</a:t>
            </a:r>
            <a:r>
              <a:rPr spc="480" dirty="0"/>
              <a:t> </a:t>
            </a:r>
            <a:r>
              <a:rPr spc="-105" dirty="0"/>
              <a:t>M</a:t>
            </a:r>
            <a:r>
              <a:rPr spc="-145" dirty="0"/>
              <a:t> </a:t>
            </a:r>
            <a:r>
              <a:rPr spc="-180" dirty="0"/>
              <a:t>ü</a:t>
            </a:r>
            <a:r>
              <a:rPr spc="-145" dirty="0"/>
              <a:t> </a:t>
            </a:r>
            <a:r>
              <a:rPr spc="-210" dirty="0"/>
              <a:t>h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80" dirty="0"/>
              <a:t>n</a:t>
            </a:r>
            <a:r>
              <a:rPr spc="-165" dirty="0"/>
              <a:t> </a:t>
            </a:r>
            <a:r>
              <a:rPr spc="-125" dirty="0"/>
              <a:t>d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95" dirty="0"/>
              <a:t>ğ</a:t>
            </a:r>
            <a:r>
              <a:rPr spc="-145" dirty="0"/>
              <a:t> </a:t>
            </a:r>
            <a:r>
              <a:rPr dirty="0"/>
              <a:t>i</a:t>
            </a:r>
            <a:r>
              <a:rPr spc="495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195" dirty="0"/>
              <a:t>ö</a:t>
            </a:r>
            <a:r>
              <a:rPr spc="-14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80" dirty="0"/>
              <a:t>ü</a:t>
            </a:r>
            <a:r>
              <a:rPr spc="-155" dirty="0"/>
              <a:t> </a:t>
            </a:r>
            <a:r>
              <a:rPr spc="-295" dirty="0"/>
              <a:t>m</a:t>
            </a:r>
            <a:r>
              <a:rPr spc="-155" dirty="0"/>
              <a:t> </a:t>
            </a:r>
            <a:r>
              <a:rPr spc="-50" dirty="0"/>
              <a:t>ü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916939" y="1756830"/>
            <a:ext cx="10264140" cy="3394075"/>
          </a:xfrm>
          <a:prstGeom prst="rect">
            <a:avLst/>
          </a:prstGeom>
        </p:spPr>
        <p:txBody>
          <a:bodyPr vert="horz" wrap="square" lIns="0" tIns="48894" rIns="0" bIns="0" rtlCol="0">
            <a:spAutoFit/>
          </a:bodyPr>
          <a:lstStyle/>
          <a:p>
            <a:pPr marL="240029" indent="-227329">
              <a:lnSpc>
                <a:spcPct val="100000"/>
              </a:lnSpc>
              <a:spcBef>
                <a:spcPts val="384"/>
              </a:spcBef>
              <a:buFont typeface="Arial"/>
              <a:buChar char="•"/>
              <a:tabLst>
                <a:tab pos="240029" algn="l"/>
              </a:tabLst>
            </a:pPr>
            <a:r>
              <a:rPr sz="2800" spc="-10" dirty="0">
                <a:latin typeface="Calibri"/>
                <a:cs typeface="Calibri"/>
              </a:rPr>
              <a:t>queuefd</a:t>
            </a:r>
            <a:endParaRPr sz="2800">
              <a:latin typeface="Calibri"/>
              <a:cs typeface="Calibri"/>
            </a:endParaRPr>
          </a:p>
          <a:p>
            <a:pPr marL="697230" lvl="1" indent="-227329">
              <a:lnSpc>
                <a:spcPct val="100000"/>
              </a:lnSpc>
              <a:spcBef>
                <a:spcPts val="245"/>
              </a:spcBef>
              <a:buFont typeface="Arial"/>
              <a:buChar char="•"/>
              <a:tabLst>
                <a:tab pos="697230" algn="l"/>
              </a:tabLst>
            </a:pPr>
            <a:r>
              <a:rPr sz="2400" dirty="0">
                <a:latin typeface="Calibri"/>
                <a:cs typeface="Calibri"/>
              </a:rPr>
              <a:t>as</a:t>
            </a:r>
            <a:r>
              <a:rPr sz="2400" spc="-5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usual,</a:t>
            </a:r>
            <a:r>
              <a:rPr sz="2400" spc="-4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to</a:t>
            </a:r>
            <a:r>
              <a:rPr sz="2400" spc="-7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identify</a:t>
            </a:r>
            <a:r>
              <a:rPr sz="2400" spc="-5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the</a:t>
            </a:r>
            <a:r>
              <a:rPr sz="2400" spc="-4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message</a:t>
            </a:r>
            <a:r>
              <a:rPr sz="2400" spc="-55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queue</a:t>
            </a:r>
            <a:endParaRPr sz="2400">
              <a:latin typeface="Calibri"/>
              <a:cs typeface="Calibri"/>
            </a:endParaRPr>
          </a:p>
          <a:p>
            <a:pPr marL="240029" indent="-227329">
              <a:lnSpc>
                <a:spcPct val="100000"/>
              </a:lnSpc>
              <a:spcBef>
                <a:spcPts val="630"/>
              </a:spcBef>
              <a:buFont typeface="Arial"/>
              <a:buChar char="•"/>
              <a:tabLst>
                <a:tab pos="240029" algn="l"/>
              </a:tabLst>
            </a:pPr>
            <a:r>
              <a:rPr sz="2800" spc="-10" dirty="0">
                <a:latin typeface="Calibri"/>
                <a:cs typeface="Calibri"/>
              </a:rPr>
              <a:t>sigev</a:t>
            </a:r>
            <a:endParaRPr sz="2800">
              <a:latin typeface="Calibri"/>
              <a:cs typeface="Calibri"/>
            </a:endParaRPr>
          </a:p>
          <a:p>
            <a:pPr marL="697230" marR="184785" lvl="1" indent="-227329">
              <a:lnSpc>
                <a:spcPts val="2590"/>
              </a:lnSpc>
              <a:spcBef>
                <a:spcPts val="575"/>
              </a:spcBef>
              <a:buFont typeface="Arial"/>
              <a:buChar char="•"/>
              <a:tabLst>
                <a:tab pos="698500" algn="l"/>
              </a:tabLst>
            </a:pPr>
            <a:r>
              <a:rPr sz="2400" dirty="0">
                <a:latin typeface="Calibri"/>
                <a:cs typeface="Calibri"/>
              </a:rPr>
              <a:t>a</a:t>
            </a:r>
            <a:r>
              <a:rPr sz="2400" spc="-4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struct</a:t>
            </a:r>
            <a:r>
              <a:rPr sz="2400" spc="-65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sigevent</a:t>
            </a:r>
            <a:r>
              <a:rPr sz="2400" spc="-2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object</a:t>
            </a:r>
            <a:r>
              <a:rPr sz="2400" spc="-4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that</a:t>
            </a:r>
            <a:r>
              <a:rPr sz="2400" spc="-45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identifies</a:t>
            </a:r>
            <a:r>
              <a:rPr sz="2400" spc="-4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the</a:t>
            </a:r>
            <a:r>
              <a:rPr sz="2400" spc="-3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signal</a:t>
            </a:r>
            <a:r>
              <a:rPr sz="2400" spc="-5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to</a:t>
            </a:r>
            <a:r>
              <a:rPr sz="2400" spc="-4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be</a:t>
            </a:r>
            <a:r>
              <a:rPr sz="2400" spc="-3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sent</a:t>
            </a:r>
            <a:r>
              <a:rPr sz="2400" spc="-4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to</a:t>
            </a:r>
            <a:r>
              <a:rPr sz="2400" spc="-6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the</a:t>
            </a:r>
            <a:r>
              <a:rPr sz="2400" spc="-3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process</a:t>
            </a:r>
            <a:r>
              <a:rPr sz="2400" spc="-35" dirty="0">
                <a:latin typeface="Calibri"/>
                <a:cs typeface="Calibri"/>
              </a:rPr>
              <a:t> </a:t>
            </a:r>
            <a:r>
              <a:rPr sz="2400" spc="-25" dirty="0">
                <a:latin typeface="Calibri"/>
                <a:cs typeface="Calibri"/>
              </a:rPr>
              <a:t>to 	</a:t>
            </a:r>
            <a:r>
              <a:rPr sz="2400" dirty="0">
                <a:latin typeface="Calibri"/>
                <a:cs typeface="Calibri"/>
              </a:rPr>
              <a:t>notify</a:t>
            </a:r>
            <a:r>
              <a:rPr sz="2400" spc="-4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it</a:t>
            </a:r>
            <a:r>
              <a:rPr sz="2400" spc="-4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of</a:t>
            </a:r>
            <a:r>
              <a:rPr sz="2400" spc="-3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the</a:t>
            </a:r>
            <a:r>
              <a:rPr sz="2400" spc="-3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queue</a:t>
            </a:r>
            <a:r>
              <a:rPr sz="2400" spc="-15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state</a:t>
            </a:r>
            <a:r>
              <a:rPr sz="2400" spc="-55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change.</a:t>
            </a:r>
            <a:endParaRPr sz="2400">
              <a:latin typeface="Calibri"/>
              <a:cs typeface="Calibri"/>
            </a:endParaRPr>
          </a:p>
          <a:p>
            <a:pPr marL="240029" marR="5080" indent="-227329">
              <a:lnSpc>
                <a:spcPts val="3020"/>
              </a:lnSpc>
              <a:spcBef>
                <a:spcPts val="980"/>
              </a:spcBef>
              <a:buFont typeface="Arial"/>
              <a:buChar char="•"/>
              <a:tabLst>
                <a:tab pos="241300" algn="l"/>
              </a:tabLst>
            </a:pPr>
            <a:r>
              <a:rPr sz="2800" dirty="0">
                <a:latin typeface="Calibri"/>
                <a:cs typeface="Calibri"/>
              </a:rPr>
              <a:t>Once</a:t>
            </a:r>
            <a:r>
              <a:rPr sz="2800" spc="-50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notification</a:t>
            </a:r>
            <a:r>
              <a:rPr sz="2800" spc="-6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has</a:t>
            </a:r>
            <a:r>
              <a:rPr sz="2800" spc="-3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been</a:t>
            </a:r>
            <a:r>
              <a:rPr sz="2800" spc="-6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sent,</a:t>
            </a:r>
            <a:r>
              <a:rPr sz="2800" spc="-100" dirty="0"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FF0000"/>
                </a:solidFill>
                <a:latin typeface="Calibri"/>
                <a:cs typeface="Calibri"/>
              </a:rPr>
              <a:t>the</a:t>
            </a:r>
            <a:r>
              <a:rPr sz="2800" b="1" spc="-65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800" b="1" spc="-10" dirty="0">
                <a:solidFill>
                  <a:srgbClr val="FF0000"/>
                </a:solidFill>
                <a:latin typeface="Calibri"/>
                <a:cs typeface="Calibri"/>
              </a:rPr>
              <a:t>notification</a:t>
            </a:r>
            <a:r>
              <a:rPr sz="2800" b="1" spc="-50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800" b="1" spc="-10" dirty="0">
                <a:solidFill>
                  <a:srgbClr val="FF0000"/>
                </a:solidFill>
                <a:latin typeface="Calibri"/>
                <a:cs typeface="Calibri"/>
              </a:rPr>
              <a:t>mechanism</a:t>
            </a:r>
            <a:r>
              <a:rPr sz="2800" b="1" spc="-65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800" b="1" spc="-25" dirty="0">
                <a:solidFill>
                  <a:srgbClr val="FF0000"/>
                </a:solidFill>
                <a:latin typeface="Calibri"/>
                <a:cs typeface="Calibri"/>
              </a:rPr>
              <a:t>is 	</a:t>
            </a:r>
            <a:r>
              <a:rPr sz="2800" b="1" dirty="0">
                <a:solidFill>
                  <a:srgbClr val="FF0000"/>
                </a:solidFill>
                <a:latin typeface="Calibri"/>
                <a:cs typeface="Calibri"/>
              </a:rPr>
              <a:t>removed</a:t>
            </a:r>
            <a:r>
              <a:rPr sz="2800" dirty="0">
                <a:latin typeface="Calibri"/>
                <a:cs typeface="Calibri"/>
              </a:rPr>
              <a:t>.</a:t>
            </a:r>
            <a:r>
              <a:rPr sz="2800" spc="-4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That</a:t>
            </a:r>
            <a:r>
              <a:rPr sz="2800" spc="-7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is,</a:t>
            </a:r>
            <a:r>
              <a:rPr sz="2800" spc="-7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to</a:t>
            </a:r>
            <a:r>
              <a:rPr sz="2800" spc="-7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be</a:t>
            </a:r>
            <a:r>
              <a:rPr sz="2800" spc="-6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notified</a:t>
            </a:r>
            <a:r>
              <a:rPr sz="2800" spc="-7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of</a:t>
            </a:r>
            <a:r>
              <a:rPr sz="2800" spc="-7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the</a:t>
            </a:r>
            <a:r>
              <a:rPr sz="2800" spc="-6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next</a:t>
            </a:r>
            <a:r>
              <a:rPr sz="2800" spc="-65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state</a:t>
            </a:r>
            <a:r>
              <a:rPr sz="2800" spc="-7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change</a:t>
            </a:r>
            <a:r>
              <a:rPr sz="2800" spc="-7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(from</a:t>
            </a:r>
            <a:r>
              <a:rPr sz="2800" spc="-65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empty 	</a:t>
            </a:r>
            <a:r>
              <a:rPr sz="2800" dirty="0">
                <a:latin typeface="Calibri"/>
                <a:cs typeface="Calibri"/>
              </a:rPr>
              <a:t>to</a:t>
            </a:r>
            <a:r>
              <a:rPr sz="2800" spc="-50" dirty="0">
                <a:latin typeface="Calibri"/>
                <a:cs typeface="Calibri"/>
              </a:rPr>
              <a:t> </a:t>
            </a:r>
            <a:r>
              <a:rPr sz="2800" spc="-30" dirty="0">
                <a:latin typeface="Calibri"/>
                <a:cs typeface="Calibri"/>
              </a:rPr>
              <a:t>non-</a:t>
            </a:r>
            <a:r>
              <a:rPr sz="2800" dirty="0">
                <a:latin typeface="Calibri"/>
                <a:cs typeface="Calibri"/>
              </a:rPr>
              <a:t>empty),</a:t>
            </a:r>
            <a:r>
              <a:rPr sz="2800" spc="-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the</a:t>
            </a:r>
            <a:r>
              <a:rPr sz="2800" spc="-5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notification</a:t>
            </a:r>
            <a:r>
              <a:rPr sz="2800" spc="-55" dirty="0"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FF0000"/>
                </a:solidFill>
                <a:latin typeface="Calibri"/>
                <a:cs typeface="Calibri"/>
              </a:rPr>
              <a:t>must</a:t>
            </a:r>
            <a:r>
              <a:rPr sz="2800" b="1" spc="-40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FF0000"/>
                </a:solidFill>
                <a:latin typeface="Calibri"/>
                <a:cs typeface="Calibri"/>
              </a:rPr>
              <a:t>be</a:t>
            </a:r>
            <a:r>
              <a:rPr sz="2800" b="1" spc="-50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800" b="1" spc="-10" dirty="0">
                <a:solidFill>
                  <a:srgbClr val="FF0000"/>
                </a:solidFill>
                <a:latin typeface="Calibri"/>
                <a:cs typeface="Calibri"/>
              </a:rPr>
              <a:t>reasserted</a:t>
            </a:r>
            <a:r>
              <a:rPr sz="2800" spc="-10" dirty="0">
                <a:latin typeface="Calibri"/>
                <a:cs typeface="Calibri"/>
              </a:rPr>
              <a:t>.</a:t>
            </a:r>
            <a:endParaRPr sz="280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028428" y="5693979"/>
            <a:ext cx="1216152" cy="1164018"/>
          </a:xfrm>
          <a:prstGeom prst="rect">
            <a:avLst/>
          </a:prstGeom>
        </p:spPr>
      </p:pic>
      <p:sp>
        <p:nvSpPr>
          <p:cNvPr id="3" name="object 3" descr="$PPTXTitl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15087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/>
              <a:t>POSIX</a:t>
            </a:r>
            <a:r>
              <a:rPr spc="-25" dirty="0"/>
              <a:t> IPC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880"/>
              </a:lnSpc>
              <a:tabLst>
                <a:tab pos="3225165" algn="l"/>
              </a:tabLst>
            </a:pPr>
            <a:r>
              <a:rPr spc="-105" dirty="0"/>
              <a:t>Y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25" dirty="0"/>
              <a:t>d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55" dirty="0"/>
              <a:t> </a:t>
            </a:r>
            <a:r>
              <a:rPr spc="90" dirty="0"/>
              <a:t>z</a:t>
            </a:r>
            <a:r>
              <a:rPr spc="25" dirty="0"/>
              <a:t>  </a:t>
            </a:r>
            <a:r>
              <a:rPr spc="-215" dirty="0"/>
              <a:t>T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45" dirty="0"/>
              <a:t> </a:t>
            </a:r>
            <a:r>
              <a:rPr spc="-125" dirty="0"/>
              <a:t>k</a:t>
            </a:r>
            <a:r>
              <a:rPr spc="-145" dirty="0"/>
              <a:t> </a:t>
            </a:r>
            <a:r>
              <a:rPr spc="-180" dirty="0"/>
              <a:t>n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dirty="0"/>
              <a:t>k</a:t>
            </a:r>
            <a:r>
              <a:rPr spc="25" dirty="0"/>
              <a:t>  </a:t>
            </a:r>
            <a:r>
              <a:rPr dirty="0"/>
              <a:t>Ü</a:t>
            </a:r>
            <a:r>
              <a:rPr spc="-135" dirty="0"/>
              <a:t> </a:t>
            </a:r>
            <a:r>
              <a:rPr spc="-180" dirty="0"/>
              <a:t>n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25" dirty="0"/>
              <a:t>v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70" dirty="0"/>
              <a:t>r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75" dirty="0"/>
              <a:t>t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50" dirty="0"/>
              <a:t>i</a:t>
            </a:r>
            <a:r>
              <a:rPr dirty="0"/>
              <a:t>	-</a:t>
            </a:r>
            <a:r>
              <a:rPr spc="340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95" dirty="0"/>
              <a:t>g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spc="-95" dirty="0"/>
              <a:t>y</a:t>
            </a:r>
            <a:r>
              <a:rPr spc="-14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dirty="0"/>
              <a:t>r</a:t>
            </a:r>
            <a:r>
              <a:rPr spc="480" dirty="0"/>
              <a:t> </a:t>
            </a:r>
            <a:r>
              <a:rPr spc="-105" dirty="0"/>
              <a:t>M</a:t>
            </a:r>
            <a:r>
              <a:rPr spc="-145" dirty="0"/>
              <a:t> </a:t>
            </a:r>
            <a:r>
              <a:rPr spc="-180" dirty="0"/>
              <a:t>ü</a:t>
            </a:r>
            <a:r>
              <a:rPr spc="-145" dirty="0"/>
              <a:t> </a:t>
            </a:r>
            <a:r>
              <a:rPr spc="-210" dirty="0"/>
              <a:t>h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80" dirty="0"/>
              <a:t>n</a:t>
            </a:r>
            <a:r>
              <a:rPr spc="-165" dirty="0"/>
              <a:t> </a:t>
            </a:r>
            <a:r>
              <a:rPr spc="-125" dirty="0"/>
              <a:t>d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95" dirty="0"/>
              <a:t>ğ</a:t>
            </a:r>
            <a:r>
              <a:rPr spc="-145" dirty="0"/>
              <a:t> </a:t>
            </a:r>
            <a:r>
              <a:rPr dirty="0"/>
              <a:t>i</a:t>
            </a:r>
            <a:r>
              <a:rPr spc="495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195" dirty="0"/>
              <a:t>ö</a:t>
            </a:r>
            <a:r>
              <a:rPr spc="-14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80" dirty="0"/>
              <a:t>ü</a:t>
            </a:r>
            <a:r>
              <a:rPr spc="-155" dirty="0"/>
              <a:t> </a:t>
            </a:r>
            <a:r>
              <a:rPr spc="-295" dirty="0"/>
              <a:t>m</a:t>
            </a:r>
            <a:r>
              <a:rPr spc="-155" dirty="0"/>
              <a:t> </a:t>
            </a:r>
            <a:r>
              <a:rPr spc="-50" dirty="0"/>
              <a:t>ü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916939" y="1707159"/>
            <a:ext cx="2711450" cy="3133550"/>
          </a:xfrm>
          <a:prstGeom prst="rect">
            <a:avLst/>
          </a:prstGeom>
        </p:spPr>
        <p:txBody>
          <a:bodyPr vert="horz" wrap="square" lIns="0" tIns="98425" rIns="0" bIns="0" rtlCol="0">
            <a:spAutoFit/>
          </a:bodyPr>
          <a:lstStyle/>
          <a:p>
            <a:pPr marL="240029" indent="-227329">
              <a:lnSpc>
                <a:spcPct val="100000"/>
              </a:lnSpc>
              <a:spcBef>
                <a:spcPts val="775"/>
              </a:spcBef>
              <a:buFont typeface="Arial"/>
              <a:buChar char="•"/>
              <a:tabLst>
                <a:tab pos="240029" algn="l"/>
              </a:tabLst>
            </a:pPr>
            <a:r>
              <a:rPr sz="2800" spc="-20" dirty="0">
                <a:latin typeface="Calibri"/>
                <a:cs typeface="Calibri"/>
              </a:rPr>
              <a:t>Pipe</a:t>
            </a:r>
            <a:endParaRPr sz="2800" dirty="0">
              <a:latin typeface="Calibri"/>
              <a:cs typeface="Calibri"/>
            </a:endParaRPr>
          </a:p>
          <a:p>
            <a:pPr marL="240029" indent="-227329">
              <a:lnSpc>
                <a:spcPct val="100000"/>
              </a:lnSpc>
              <a:spcBef>
                <a:spcPts val="675"/>
              </a:spcBef>
              <a:buFont typeface="Arial"/>
              <a:buChar char="•"/>
              <a:tabLst>
                <a:tab pos="240029" algn="l"/>
              </a:tabLst>
            </a:pPr>
            <a:r>
              <a:rPr sz="2800" spc="-20" dirty="0">
                <a:latin typeface="Calibri"/>
                <a:cs typeface="Calibri"/>
              </a:rPr>
              <a:t>FIFO</a:t>
            </a:r>
            <a:endParaRPr sz="2800" dirty="0">
              <a:latin typeface="Calibri"/>
              <a:cs typeface="Calibri"/>
            </a:endParaRPr>
          </a:p>
          <a:p>
            <a:pPr marL="240029" indent="-227329">
              <a:lnSpc>
                <a:spcPct val="100000"/>
              </a:lnSpc>
              <a:spcBef>
                <a:spcPts val="660"/>
              </a:spcBef>
              <a:buFont typeface="Arial"/>
              <a:buChar char="•"/>
              <a:tabLst>
                <a:tab pos="240029" algn="l"/>
              </a:tabLst>
            </a:pPr>
            <a:r>
              <a:rPr sz="2800" spc="-10" dirty="0">
                <a:solidFill>
                  <a:schemeClr val="tx1"/>
                </a:solidFill>
                <a:latin typeface="Calibri"/>
                <a:cs typeface="Calibri"/>
              </a:rPr>
              <a:t>Signals</a:t>
            </a:r>
            <a:endParaRPr sz="2800" dirty="0">
              <a:solidFill>
                <a:schemeClr val="tx1"/>
              </a:solidFill>
              <a:latin typeface="Calibri"/>
              <a:cs typeface="Calibri"/>
            </a:endParaRPr>
          </a:p>
          <a:p>
            <a:pPr marL="240029" indent="-227329">
              <a:lnSpc>
                <a:spcPct val="100000"/>
              </a:lnSpc>
              <a:spcBef>
                <a:spcPts val="660"/>
              </a:spcBef>
              <a:buFont typeface="Arial"/>
              <a:buChar char="•"/>
              <a:tabLst>
                <a:tab pos="240029" algn="l"/>
              </a:tabLst>
            </a:pPr>
            <a:r>
              <a:rPr sz="2800" b="1" spc="-10" dirty="0">
                <a:solidFill>
                  <a:srgbClr val="FF0000"/>
                </a:solidFill>
                <a:latin typeface="Calibri"/>
                <a:cs typeface="Calibri"/>
              </a:rPr>
              <a:t>Semaphores</a:t>
            </a:r>
            <a:endParaRPr sz="2800" dirty="0">
              <a:latin typeface="Calibri"/>
              <a:cs typeface="Calibri"/>
            </a:endParaRPr>
          </a:p>
          <a:p>
            <a:pPr marL="240029" indent="-227329">
              <a:lnSpc>
                <a:spcPct val="100000"/>
              </a:lnSpc>
              <a:spcBef>
                <a:spcPts val="675"/>
              </a:spcBef>
              <a:buFont typeface="Arial"/>
              <a:buChar char="•"/>
              <a:tabLst>
                <a:tab pos="240029" algn="l"/>
              </a:tabLst>
            </a:pPr>
            <a:r>
              <a:rPr sz="2800" dirty="0">
                <a:latin typeface="Calibri"/>
                <a:cs typeface="Calibri"/>
              </a:rPr>
              <a:t>Message</a:t>
            </a:r>
            <a:r>
              <a:rPr sz="2800" spc="-75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Queues</a:t>
            </a:r>
            <a:endParaRPr sz="2800" dirty="0">
              <a:latin typeface="Calibri"/>
              <a:cs typeface="Calibri"/>
            </a:endParaRPr>
          </a:p>
          <a:p>
            <a:pPr marL="240029" indent="-227329">
              <a:lnSpc>
                <a:spcPct val="100000"/>
              </a:lnSpc>
              <a:spcBef>
                <a:spcPts val="660"/>
              </a:spcBef>
              <a:buFont typeface="Arial"/>
              <a:buChar char="•"/>
              <a:tabLst>
                <a:tab pos="240029" algn="l"/>
              </a:tabLst>
            </a:pPr>
            <a:r>
              <a:rPr sz="2800" dirty="0">
                <a:latin typeface="Calibri"/>
                <a:cs typeface="Calibri"/>
              </a:rPr>
              <a:t>Shared</a:t>
            </a:r>
            <a:r>
              <a:rPr sz="2800" spc="-110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Memory</a:t>
            </a:r>
            <a:endParaRPr sz="2800" dirty="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028428" y="5693979"/>
            <a:ext cx="1216152" cy="1164018"/>
          </a:xfrm>
          <a:prstGeom prst="rect">
            <a:avLst/>
          </a:prstGeom>
        </p:spPr>
      </p:pic>
      <p:sp>
        <p:nvSpPr>
          <p:cNvPr id="3" name="object 3" descr="$PPTXTitl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15087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/>
              <a:t>Changing</a:t>
            </a:r>
            <a:r>
              <a:rPr spc="-40" dirty="0"/>
              <a:t> </a:t>
            </a:r>
            <a:r>
              <a:rPr dirty="0"/>
              <a:t>the</a:t>
            </a:r>
            <a:r>
              <a:rPr spc="-35" dirty="0"/>
              <a:t> </a:t>
            </a:r>
            <a:r>
              <a:rPr dirty="0"/>
              <a:t>process</a:t>
            </a:r>
            <a:r>
              <a:rPr spc="-55" dirty="0"/>
              <a:t> </a:t>
            </a:r>
            <a:r>
              <a:rPr dirty="0"/>
              <a:t>to</a:t>
            </a:r>
            <a:r>
              <a:rPr spc="-20" dirty="0"/>
              <a:t> </a:t>
            </a:r>
            <a:r>
              <a:rPr dirty="0"/>
              <a:t>be</a:t>
            </a:r>
            <a:r>
              <a:rPr spc="-35" dirty="0"/>
              <a:t> </a:t>
            </a:r>
            <a:r>
              <a:rPr spc="-10" dirty="0"/>
              <a:t>notified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880"/>
              </a:lnSpc>
              <a:tabLst>
                <a:tab pos="3225165" algn="l"/>
              </a:tabLst>
            </a:pPr>
            <a:r>
              <a:rPr spc="-105" dirty="0"/>
              <a:t>Y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25" dirty="0"/>
              <a:t>d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55" dirty="0"/>
              <a:t> </a:t>
            </a:r>
            <a:r>
              <a:rPr spc="90" dirty="0"/>
              <a:t>z</a:t>
            </a:r>
            <a:r>
              <a:rPr spc="25" dirty="0"/>
              <a:t>  </a:t>
            </a:r>
            <a:r>
              <a:rPr spc="-215" dirty="0"/>
              <a:t>T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45" dirty="0"/>
              <a:t> </a:t>
            </a:r>
            <a:r>
              <a:rPr spc="-125" dirty="0"/>
              <a:t>k</a:t>
            </a:r>
            <a:r>
              <a:rPr spc="-145" dirty="0"/>
              <a:t> </a:t>
            </a:r>
            <a:r>
              <a:rPr spc="-180" dirty="0"/>
              <a:t>n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dirty="0"/>
              <a:t>k</a:t>
            </a:r>
            <a:r>
              <a:rPr spc="25" dirty="0"/>
              <a:t>  </a:t>
            </a:r>
            <a:r>
              <a:rPr dirty="0"/>
              <a:t>Ü</a:t>
            </a:r>
            <a:r>
              <a:rPr spc="-135" dirty="0"/>
              <a:t> </a:t>
            </a:r>
            <a:r>
              <a:rPr spc="-180" dirty="0"/>
              <a:t>n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25" dirty="0"/>
              <a:t>v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70" dirty="0"/>
              <a:t>r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75" dirty="0"/>
              <a:t>t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50" dirty="0"/>
              <a:t>i</a:t>
            </a:r>
            <a:r>
              <a:rPr dirty="0"/>
              <a:t>	-</a:t>
            </a:r>
            <a:r>
              <a:rPr spc="340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95" dirty="0"/>
              <a:t>g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spc="-95" dirty="0"/>
              <a:t>y</a:t>
            </a:r>
            <a:r>
              <a:rPr spc="-14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dirty="0"/>
              <a:t>r</a:t>
            </a:r>
            <a:r>
              <a:rPr spc="480" dirty="0"/>
              <a:t> </a:t>
            </a:r>
            <a:r>
              <a:rPr spc="-105" dirty="0"/>
              <a:t>M</a:t>
            </a:r>
            <a:r>
              <a:rPr spc="-145" dirty="0"/>
              <a:t> </a:t>
            </a:r>
            <a:r>
              <a:rPr spc="-180" dirty="0"/>
              <a:t>ü</a:t>
            </a:r>
            <a:r>
              <a:rPr spc="-145" dirty="0"/>
              <a:t> </a:t>
            </a:r>
            <a:r>
              <a:rPr spc="-210" dirty="0"/>
              <a:t>h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80" dirty="0"/>
              <a:t>n</a:t>
            </a:r>
            <a:r>
              <a:rPr spc="-165" dirty="0"/>
              <a:t> </a:t>
            </a:r>
            <a:r>
              <a:rPr spc="-125" dirty="0"/>
              <a:t>d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95" dirty="0"/>
              <a:t>ğ</a:t>
            </a:r>
            <a:r>
              <a:rPr spc="-145" dirty="0"/>
              <a:t> </a:t>
            </a:r>
            <a:r>
              <a:rPr dirty="0"/>
              <a:t>i</a:t>
            </a:r>
            <a:r>
              <a:rPr spc="495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195" dirty="0"/>
              <a:t>ö</a:t>
            </a:r>
            <a:r>
              <a:rPr spc="-14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80" dirty="0"/>
              <a:t>ü</a:t>
            </a:r>
            <a:r>
              <a:rPr spc="-155" dirty="0"/>
              <a:t> </a:t>
            </a:r>
            <a:r>
              <a:rPr spc="-295" dirty="0"/>
              <a:t>m</a:t>
            </a:r>
            <a:r>
              <a:rPr spc="-155" dirty="0"/>
              <a:t> </a:t>
            </a:r>
            <a:r>
              <a:rPr spc="-50" dirty="0"/>
              <a:t>ü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916939" y="1793493"/>
            <a:ext cx="10118090" cy="2500630"/>
          </a:xfrm>
          <a:prstGeom prst="rect">
            <a:avLst/>
          </a:prstGeom>
        </p:spPr>
        <p:txBody>
          <a:bodyPr vert="horz" wrap="square" lIns="0" tIns="59690" rIns="0" bIns="0" rtlCol="0">
            <a:spAutoFit/>
          </a:bodyPr>
          <a:lstStyle/>
          <a:p>
            <a:pPr marL="240029" marR="5080" indent="-227329">
              <a:lnSpc>
                <a:spcPts val="3030"/>
              </a:lnSpc>
              <a:spcBef>
                <a:spcPts val="470"/>
              </a:spcBef>
              <a:buFont typeface="Arial"/>
              <a:buChar char="•"/>
              <a:tabLst>
                <a:tab pos="241300" algn="l"/>
              </a:tabLst>
            </a:pPr>
            <a:r>
              <a:rPr sz="2800" dirty="0">
                <a:latin typeface="Calibri"/>
                <a:cs typeface="Calibri"/>
              </a:rPr>
              <a:t>Only</a:t>
            </a:r>
            <a:r>
              <a:rPr sz="2800" spc="-4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one</a:t>
            </a:r>
            <a:r>
              <a:rPr sz="2800" spc="-5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process</a:t>
            </a:r>
            <a:r>
              <a:rPr sz="2800" spc="-2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can</a:t>
            </a:r>
            <a:r>
              <a:rPr sz="2800" spc="-5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be</a:t>
            </a:r>
            <a:r>
              <a:rPr sz="2800" spc="-40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registered</a:t>
            </a:r>
            <a:r>
              <a:rPr sz="2800" spc="-6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(at</a:t>
            </a:r>
            <a:r>
              <a:rPr sz="2800" spc="-6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a</a:t>
            </a:r>
            <a:r>
              <a:rPr sz="2800" spc="-4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time)</a:t>
            </a:r>
            <a:r>
              <a:rPr sz="2800" spc="-5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to</a:t>
            </a:r>
            <a:r>
              <a:rPr sz="2800" spc="-5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receive</a:t>
            </a:r>
            <a:r>
              <a:rPr sz="2800" spc="-55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notification 	</a:t>
            </a:r>
            <a:r>
              <a:rPr sz="2800" dirty="0">
                <a:latin typeface="Calibri"/>
                <a:cs typeface="Calibri"/>
              </a:rPr>
              <a:t>when</a:t>
            </a:r>
            <a:r>
              <a:rPr sz="2800" spc="-2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a</a:t>
            </a:r>
            <a:r>
              <a:rPr sz="2800" spc="-3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message</a:t>
            </a:r>
            <a:r>
              <a:rPr sz="2800" spc="-3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is</a:t>
            </a:r>
            <a:r>
              <a:rPr sz="2800" spc="-3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added</a:t>
            </a:r>
            <a:r>
              <a:rPr sz="2800" spc="-1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to</a:t>
            </a:r>
            <a:r>
              <a:rPr sz="2800" spc="-3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a</a:t>
            </a:r>
            <a:r>
              <a:rPr sz="2800" spc="-45" dirty="0">
                <a:latin typeface="Calibri"/>
                <a:cs typeface="Calibri"/>
              </a:rPr>
              <a:t> </a:t>
            </a:r>
            <a:r>
              <a:rPr sz="2800" spc="-30" dirty="0">
                <a:latin typeface="Calibri"/>
                <a:cs typeface="Calibri"/>
              </a:rPr>
              <a:t>previously-</a:t>
            </a:r>
            <a:r>
              <a:rPr sz="2800" dirty="0">
                <a:latin typeface="Calibri"/>
                <a:cs typeface="Calibri"/>
              </a:rPr>
              <a:t>empty</a:t>
            </a:r>
            <a:r>
              <a:rPr sz="2800" spc="5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queue.</a:t>
            </a:r>
            <a:endParaRPr sz="2800">
              <a:latin typeface="Calibri"/>
              <a:cs typeface="Calibri"/>
            </a:endParaRPr>
          </a:p>
          <a:p>
            <a:pPr marL="240029" marR="384810" indent="-227329">
              <a:lnSpc>
                <a:spcPct val="90000"/>
              </a:lnSpc>
              <a:spcBef>
                <a:spcPts val="960"/>
              </a:spcBef>
              <a:buFont typeface="Arial"/>
              <a:buChar char="•"/>
              <a:tabLst>
                <a:tab pos="241300" algn="l"/>
              </a:tabLst>
            </a:pPr>
            <a:r>
              <a:rPr sz="2800" dirty="0">
                <a:latin typeface="Calibri"/>
                <a:cs typeface="Calibri"/>
              </a:rPr>
              <a:t>If</a:t>
            </a:r>
            <a:r>
              <a:rPr sz="2800" spc="-6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you</a:t>
            </a:r>
            <a:r>
              <a:rPr sz="2800" spc="-3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wish</a:t>
            </a:r>
            <a:r>
              <a:rPr sz="2800" spc="-4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to</a:t>
            </a:r>
            <a:r>
              <a:rPr sz="2800" spc="-5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change</a:t>
            </a:r>
            <a:r>
              <a:rPr sz="2800" spc="-3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the</a:t>
            </a:r>
            <a:r>
              <a:rPr sz="2800" spc="-5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process</a:t>
            </a:r>
            <a:r>
              <a:rPr sz="2800" spc="-1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that</a:t>
            </a:r>
            <a:r>
              <a:rPr sz="2800" spc="-5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is</a:t>
            </a:r>
            <a:r>
              <a:rPr sz="2800" spc="-4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to</a:t>
            </a:r>
            <a:r>
              <a:rPr sz="2800" spc="-4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be</a:t>
            </a:r>
            <a:r>
              <a:rPr sz="2800" spc="-4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notified,</a:t>
            </a:r>
            <a:r>
              <a:rPr sz="2800" spc="-3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you</a:t>
            </a:r>
            <a:r>
              <a:rPr sz="2800" spc="-40" dirty="0">
                <a:latin typeface="Calibri"/>
                <a:cs typeface="Calibri"/>
              </a:rPr>
              <a:t> </a:t>
            </a:r>
            <a:r>
              <a:rPr sz="2800" spc="-20" dirty="0">
                <a:latin typeface="Calibri"/>
                <a:cs typeface="Calibri"/>
              </a:rPr>
              <a:t>must 	</a:t>
            </a:r>
            <a:r>
              <a:rPr sz="2800" dirty="0">
                <a:latin typeface="Calibri"/>
                <a:cs typeface="Calibri"/>
              </a:rPr>
              <a:t>remove</a:t>
            </a:r>
            <a:r>
              <a:rPr sz="2800" spc="-7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the</a:t>
            </a:r>
            <a:r>
              <a:rPr sz="2800" spc="-55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notification</a:t>
            </a:r>
            <a:r>
              <a:rPr sz="2800" spc="-6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from</a:t>
            </a:r>
            <a:r>
              <a:rPr sz="2800" spc="-5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the</a:t>
            </a:r>
            <a:r>
              <a:rPr sz="2800" spc="-6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process</a:t>
            </a:r>
            <a:r>
              <a:rPr sz="2800" spc="-5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which</a:t>
            </a:r>
            <a:r>
              <a:rPr sz="2800" spc="-5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is</a:t>
            </a:r>
            <a:r>
              <a:rPr sz="2800" spc="-70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currently 	</a:t>
            </a:r>
            <a:r>
              <a:rPr sz="2800" dirty="0">
                <a:latin typeface="Calibri"/>
                <a:cs typeface="Calibri"/>
              </a:rPr>
              <a:t>associated</a:t>
            </a:r>
            <a:r>
              <a:rPr sz="2800" spc="-7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(call</a:t>
            </a:r>
            <a:r>
              <a:rPr sz="2800" spc="-9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mq_notify</a:t>
            </a:r>
            <a:r>
              <a:rPr sz="2800" spc="-2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with</a:t>
            </a:r>
            <a:r>
              <a:rPr sz="2800" spc="-8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NULL</a:t>
            </a:r>
            <a:r>
              <a:rPr sz="2800" spc="-5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for</a:t>
            </a:r>
            <a:r>
              <a:rPr sz="2800" spc="-6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the</a:t>
            </a:r>
            <a:r>
              <a:rPr sz="2800" spc="-6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sigev</a:t>
            </a:r>
            <a:r>
              <a:rPr sz="2800" spc="-55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argument),</a:t>
            </a:r>
            <a:r>
              <a:rPr sz="2800" spc="-55" dirty="0">
                <a:latin typeface="Calibri"/>
                <a:cs typeface="Calibri"/>
              </a:rPr>
              <a:t> </a:t>
            </a:r>
            <a:r>
              <a:rPr sz="2800" spc="-25" dirty="0">
                <a:latin typeface="Calibri"/>
                <a:cs typeface="Calibri"/>
              </a:rPr>
              <a:t>and 	</a:t>
            </a:r>
            <a:r>
              <a:rPr sz="2800" dirty="0">
                <a:latin typeface="Calibri"/>
                <a:cs typeface="Calibri"/>
              </a:rPr>
              <a:t>then</a:t>
            </a:r>
            <a:r>
              <a:rPr sz="2800" spc="-6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associate</a:t>
            </a:r>
            <a:r>
              <a:rPr sz="2800" spc="-8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the</a:t>
            </a:r>
            <a:r>
              <a:rPr sz="2800" spc="-7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notification</a:t>
            </a:r>
            <a:r>
              <a:rPr sz="2800" spc="-6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with</a:t>
            </a:r>
            <a:r>
              <a:rPr sz="2800" spc="-7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a</a:t>
            </a:r>
            <a:r>
              <a:rPr sz="2800" spc="-85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different</a:t>
            </a:r>
            <a:r>
              <a:rPr sz="2800" spc="-70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process.</a:t>
            </a:r>
            <a:endParaRPr sz="280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028428" y="5693979"/>
            <a:ext cx="1216152" cy="1164018"/>
          </a:xfrm>
          <a:prstGeom prst="rect">
            <a:avLst/>
          </a:prstGeom>
        </p:spPr>
      </p:pic>
      <p:sp>
        <p:nvSpPr>
          <p:cNvPr id="3" name="object 3" descr="$PPTXTitle"/>
          <p:cNvSpPr txBox="1">
            <a:spLocks noGrp="1"/>
          </p:cNvSpPr>
          <p:nvPr>
            <p:ph type="title"/>
          </p:nvPr>
        </p:nvSpPr>
        <p:spPr>
          <a:xfrm>
            <a:off x="916939" y="609676"/>
            <a:ext cx="2261870" cy="6972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20" dirty="0"/>
              <a:t>Attributes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880"/>
              </a:lnSpc>
              <a:tabLst>
                <a:tab pos="3225165" algn="l"/>
              </a:tabLst>
            </a:pPr>
            <a:r>
              <a:rPr spc="-105" dirty="0"/>
              <a:t>Y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25" dirty="0"/>
              <a:t>d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55" dirty="0"/>
              <a:t> </a:t>
            </a:r>
            <a:r>
              <a:rPr spc="90" dirty="0"/>
              <a:t>z</a:t>
            </a:r>
            <a:r>
              <a:rPr spc="25" dirty="0"/>
              <a:t>  </a:t>
            </a:r>
            <a:r>
              <a:rPr spc="-215" dirty="0"/>
              <a:t>T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45" dirty="0"/>
              <a:t> </a:t>
            </a:r>
            <a:r>
              <a:rPr spc="-125" dirty="0"/>
              <a:t>k</a:t>
            </a:r>
            <a:r>
              <a:rPr spc="-145" dirty="0"/>
              <a:t> </a:t>
            </a:r>
            <a:r>
              <a:rPr spc="-180" dirty="0"/>
              <a:t>n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dirty="0"/>
              <a:t>k</a:t>
            </a:r>
            <a:r>
              <a:rPr spc="25" dirty="0"/>
              <a:t>  </a:t>
            </a:r>
            <a:r>
              <a:rPr dirty="0"/>
              <a:t>Ü</a:t>
            </a:r>
            <a:r>
              <a:rPr spc="-135" dirty="0"/>
              <a:t> </a:t>
            </a:r>
            <a:r>
              <a:rPr spc="-180" dirty="0"/>
              <a:t>n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25" dirty="0"/>
              <a:t>v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70" dirty="0"/>
              <a:t>r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75" dirty="0"/>
              <a:t>t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50" dirty="0"/>
              <a:t>i</a:t>
            </a:r>
            <a:r>
              <a:rPr dirty="0"/>
              <a:t>	-</a:t>
            </a:r>
            <a:r>
              <a:rPr spc="340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95" dirty="0"/>
              <a:t>g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spc="-95" dirty="0"/>
              <a:t>y</a:t>
            </a:r>
            <a:r>
              <a:rPr spc="-14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dirty="0"/>
              <a:t>r</a:t>
            </a:r>
            <a:r>
              <a:rPr spc="480" dirty="0"/>
              <a:t> </a:t>
            </a:r>
            <a:r>
              <a:rPr spc="-105" dirty="0"/>
              <a:t>M</a:t>
            </a:r>
            <a:r>
              <a:rPr spc="-145" dirty="0"/>
              <a:t> </a:t>
            </a:r>
            <a:r>
              <a:rPr spc="-180" dirty="0"/>
              <a:t>ü</a:t>
            </a:r>
            <a:r>
              <a:rPr spc="-145" dirty="0"/>
              <a:t> </a:t>
            </a:r>
            <a:r>
              <a:rPr spc="-210" dirty="0"/>
              <a:t>h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80" dirty="0"/>
              <a:t>n</a:t>
            </a:r>
            <a:r>
              <a:rPr spc="-165" dirty="0"/>
              <a:t> </a:t>
            </a:r>
            <a:r>
              <a:rPr spc="-125" dirty="0"/>
              <a:t>d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95" dirty="0"/>
              <a:t>ğ</a:t>
            </a:r>
            <a:r>
              <a:rPr spc="-145" dirty="0"/>
              <a:t> </a:t>
            </a:r>
            <a:r>
              <a:rPr dirty="0"/>
              <a:t>i</a:t>
            </a:r>
            <a:r>
              <a:rPr spc="495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195" dirty="0"/>
              <a:t>ö</a:t>
            </a:r>
            <a:r>
              <a:rPr spc="-14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80" dirty="0"/>
              <a:t>ü</a:t>
            </a:r>
            <a:r>
              <a:rPr spc="-155" dirty="0"/>
              <a:t> </a:t>
            </a:r>
            <a:r>
              <a:rPr spc="-295" dirty="0"/>
              <a:t>m</a:t>
            </a:r>
            <a:r>
              <a:rPr spc="-155" dirty="0"/>
              <a:t> </a:t>
            </a:r>
            <a:r>
              <a:rPr spc="-50" dirty="0"/>
              <a:t>ü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568553" y="1283692"/>
            <a:ext cx="10294620" cy="3954779"/>
          </a:xfrm>
          <a:prstGeom prst="rect">
            <a:avLst/>
          </a:prstGeom>
        </p:spPr>
        <p:txBody>
          <a:bodyPr vert="horz" wrap="square" lIns="0" tIns="48260" rIns="0" bIns="0" rtlCol="0">
            <a:spAutoFit/>
          </a:bodyPr>
          <a:lstStyle/>
          <a:p>
            <a:pPr marL="240029" indent="-227329">
              <a:lnSpc>
                <a:spcPct val="100000"/>
              </a:lnSpc>
              <a:spcBef>
                <a:spcPts val="380"/>
              </a:spcBef>
              <a:buFont typeface="Arial"/>
              <a:buChar char="•"/>
              <a:tabLst>
                <a:tab pos="240029" algn="l"/>
              </a:tabLst>
            </a:pPr>
            <a:r>
              <a:rPr sz="2800" b="1" spc="-20" dirty="0">
                <a:latin typeface="Calibri"/>
                <a:cs typeface="Calibri"/>
              </a:rPr>
              <a:t>mq_getattr</a:t>
            </a:r>
            <a:r>
              <a:rPr sz="2800" b="1" spc="-55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(queuefd,&amp;mqstat)</a:t>
            </a:r>
            <a:endParaRPr sz="2800">
              <a:latin typeface="Calibri"/>
              <a:cs typeface="Calibri"/>
            </a:endParaRPr>
          </a:p>
          <a:p>
            <a:pPr marL="697230" marR="679450" lvl="1" indent="-227329">
              <a:lnSpc>
                <a:spcPts val="2590"/>
              </a:lnSpc>
              <a:spcBef>
                <a:spcPts val="570"/>
              </a:spcBef>
              <a:buFont typeface="Arial"/>
              <a:buChar char="•"/>
              <a:tabLst>
                <a:tab pos="698500" algn="l"/>
              </a:tabLst>
            </a:pPr>
            <a:r>
              <a:rPr sz="2400" spc="-10" dirty="0">
                <a:latin typeface="Calibri"/>
                <a:cs typeface="Calibri"/>
              </a:rPr>
              <a:t>retrieves</a:t>
            </a:r>
            <a:r>
              <a:rPr sz="2400" spc="-4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the</a:t>
            </a:r>
            <a:r>
              <a:rPr sz="2400" spc="-3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set</a:t>
            </a:r>
            <a:r>
              <a:rPr sz="2400" spc="-5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of</a:t>
            </a:r>
            <a:r>
              <a:rPr sz="2400" spc="-40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attributes</a:t>
            </a:r>
            <a:r>
              <a:rPr sz="2400" spc="-5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for</a:t>
            </a:r>
            <a:r>
              <a:rPr sz="2400" spc="-4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a</a:t>
            </a:r>
            <a:r>
              <a:rPr sz="2400" spc="-5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message</a:t>
            </a:r>
            <a:r>
              <a:rPr sz="2400" spc="-3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queue</a:t>
            </a:r>
            <a:r>
              <a:rPr sz="2400" spc="-4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to</a:t>
            </a:r>
            <a:r>
              <a:rPr sz="2400" spc="-4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the</a:t>
            </a:r>
            <a:r>
              <a:rPr sz="2400" spc="-5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struct</a:t>
            </a:r>
            <a:r>
              <a:rPr sz="2400" spc="-50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mq_attr 	</a:t>
            </a:r>
            <a:r>
              <a:rPr sz="2400" dirty="0">
                <a:latin typeface="Calibri"/>
                <a:cs typeface="Calibri"/>
              </a:rPr>
              <a:t>object</a:t>
            </a:r>
            <a:r>
              <a:rPr sz="2400" spc="-5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named</a:t>
            </a:r>
            <a:r>
              <a:rPr sz="2400" spc="-25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mqstat.</a:t>
            </a:r>
            <a:endParaRPr sz="2400">
              <a:latin typeface="Calibri"/>
              <a:cs typeface="Calibri"/>
            </a:endParaRPr>
          </a:p>
          <a:p>
            <a:pPr marL="697230" marR="5080" lvl="1" indent="-227329">
              <a:lnSpc>
                <a:spcPts val="2590"/>
              </a:lnSpc>
              <a:spcBef>
                <a:spcPts val="509"/>
              </a:spcBef>
              <a:buFont typeface="Arial"/>
              <a:buChar char="•"/>
              <a:tabLst>
                <a:tab pos="698500" algn="l"/>
              </a:tabLst>
            </a:pPr>
            <a:r>
              <a:rPr sz="2400" dirty="0">
                <a:latin typeface="Calibri"/>
                <a:cs typeface="Calibri"/>
              </a:rPr>
              <a:t>the</a:t>
            </a:r>
            <a:r>
              <a:rPr sz="2400" spc="-4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mq_flags</a:t>
            </a:r>
            <a:r>
              <a:rPr sz="2400" spc="-6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member</a:t>
            </a:r>
            <a:r>
              <a:rPr sz="2400" spc="-5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of</a:t>
            </a:r>
            <a:r>
              <a:rPr sz="2400" spc="-5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the</a:t>
            </a:r>
            <a:r>
              <a:rPr sz="2400" spc="-40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attributes</a:t>
            </a:r>
            <a:r>
              <a:rPr sz="2400" spc="-5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is</a:t>
            </a:r>
            <a:r>
              <a:rPr sz="2400" spc="-6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not</a:t>
            </a:r>
            <a:r>
              <a:rPr sz="2400" spc="-5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significant</a:t>
            </a:r>
            <a:r>
              <a:rPr sz="2400" spc="-5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during</a:t>
            </a:r>
            <a:r>
              <a:rPr sz="2400" spc="-12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mq_open,</a:t>
            </a:r>
            <a:r>
              <a:rPr sz="2400" spc="-45" dirty="0">
                <a:latin typeface="Calibri"/>
                <a:cs typeface="Calibri"/>
              </a:rPr>
              <a:t> </a:t>
            </a:r>
            <a:r>
              <a:rPr sz="2400" spc="-25" dirty="0">
                <a:latin typeface="Calibri"/>
                <a:cs typeface="Calibri"/>
              </a:rPr>
              <a:t>but 	</a:t>
            </a:r>
            <a:r>
              <a:rPr sz="2400" dirty="0">
                <a:latin typeface="Calibri"/>
                <a:cs typeface="Calibri"/>
              </a:rPr>
              <a:t>it</a:t>
            </a:r>
            <a:r>
              <a:rPr sz="2400" spc="-4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can</a:t>
            </a:r>
            <a:r>
              <a:rPr sz="2400" spc="-3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be</a:t>
            </a:r>
            <a:r>
              <a:rPr sz="2400" spc="-2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set</a:t>
            </a:r>
            <a:r>
              <a:rPr sz="2400" spc="-45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later</a:t>
            </a:r>
            <a:endParaRPr sz="2400">
              <a:latin typeface="Calibri"/>
              <a:cs typeface="Calibri"/>
            </a:endParaRPr>
          </a:p>
          <a:p>
            <a:pPr marL="240029" indent="-227329">
              <a:lnSpc>
                <a:spcPct val="100000"/>
              </a:lnSpc>
              <a:spcBef>
                <a:spcPts val="600"/>
              </a:spcBef>
              <a:buFont typeface="Arial"/>
              <a:buChar char="•"/>
              <a:tabLst>
                <a:tab pos="240029" algn="l"/>
              </a:tabLst>
            </a:pPr>
            <a:r>
              <a:rPr sz="2800" b="1" spc="-10" dirty="0">
                <a:latin typeface="Calibri"/>
                <a:cs typeface="Calibri"/>
              </a:rPr>
              <a:t>mq_setattr</a:t>
            </a:r>
            <a:r>
              <a:rPr sz="2800" b="1" spc="-120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(queuefd,&amp;mqstat,&amp;old)</a:t>
            </a:r>
            <a:endParaRPr sz="2800">
              <a:latin typeface="Calibri"/>
              <a:cs typeface="Calibri"/>
            </a:endParaRPr>
          </a:p>
          <a:p>
            <a:pPr marL="697230" lvl="1" indent="-227329">
              <a:lnSpc>
                <a:spcPts val="2735"/>
              </a:lnSpc>
              <a:spcBef>
                <a:spcPts val="240"/>
              </a:spcBef>
              <a:buFont typeface="Arial"/>
              <a:buChar char="•"/>
              <a:tabLst>
                <a:tab pos="697230" algn="l"/>
              </a:tabLst>
            </a:pPr>
            <a:r>
              <a:rPr sz="2400" dirty="0">
                <a:latin typeface="Calibri"/>
                <a:cs typeface="Calibri"/>
              </a:rPr>
              <a:t>Set</a:t>
            </a:r>
            <a:r>
              <a:rPr sz="2400" spc="-5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(or</a:t>
            </a:r>
            <a:r>
              <a:rPr sz="2400" spc="-4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clear)</a:t>
            </a:r>
            <a:r>
              <a:rPr sz="2400" spc="-5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to</a:t>
            </a:r>
            <a:r>
              <a:rPr sz="2400" spc="-4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O_NONBLOCK</a:t>
            </a:r>
            <a:r>
              <a:rPr sz="2400" spc="-3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flag</a:t>
            </a:r>
            <a:r>
              <a:rPr sz="2400" spc="-5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in</a:t>
            </a:r>
            <a:r>
              <a:rPr sz="2400" spc="-3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the</a:t>
            </a:r>
            <a:r>
              <a:rPr sz="2400" spc="-3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mqattr</a:t>
            </a:r>
            <a:r>
              <a:rPr sz="2400" spc="-4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structure</a:t>
            </a:r>
            <a:r>
              <a:rPr sz="2400" spc="-5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for</a:t>
            </a:r>
            <a:r>
              <a:rPr sz="2400" spc="-4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the</a:t>
            </a:r>
            <a:r>
              <a:rPr sz="2400" spc="-30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identified</a:t>
            </a:r>
            <a:endParaRPr sz="2400">
              <a:latin typeface="Calibri"/>
              <a:cs typeface="Calibri"/>
            </a:endParaRPr>
          </a:p>
          <a:p>
            <a:pPr marL="698500">
              <a:lnSpc>
                <a:spcPts val="2735"/>
              </a:lnSpc>
            </a:pPr>
            <a:r>
              <a:rPr sz="2400" dirty="0">
                <a:latin typeface="Calibri"/>
                <a:cs typeface="Calibri"/>
              </a:rPr>
              <a:t>message</a:t>
            </a:r>
            <a:r>
              <a:rPr sz="2400" spc="-50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queue</a:t>
            </a:r>
            <a:endParaRPr sz="2400">
              <a:latin typeface="Calibri"/>
              <a:cs typeface="Calibri"/>
            </a:endParaRPr>
          </a:p>
          <a:p>
            <a:pPr marL="697230" lvl="1" indent="-227329">
              <a:lnSpc>
                <a:spcPct val="100000"/>
              </a:lnSpc>
              <a:spcBef>
                <a:spcPts val="204"/>
              </a:spcBef>
              <a:buFont typeface="Arial"/>
              <a:buChar char="•"/>
              <a:tabLst>
                <a:tab pos="697230" algn="l"/>
              </a:tabLst>
            </a:pPr>
            <a:r>
              <a:rPr sz="2400" spc="-10" dirty="0">
                <a:latin typeface="Calibri"/>
                <a:cs typeface="Calibri"/>
              </a:rPr>
              <a:t>Retrieve</a:t>
            </a:r>
            <a:r>
              <a:rPr sz="2400" spc="-5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(if</a:t>
            </a:r>
            <a:r>
              <a:rPr sz="2400" spc="-5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old</a:t>
            </a:r>
            <a:r>
              <a:rPr sz="2400" spc="-5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is</a:t>
            </a:r>
            <a:r>
              <a:rPr sz="2400" spc="-4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not</a:t>
            </a:r>
            <a:r>
              <a:rPr sz="2400" spc="-4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NULL)</a:t>
            </a:r>
            <a:r>
              <a:rPr sz="2400" spc="-4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the</a:t>
            </a:r>
            <a:r>
              <a:rPr sz="2400" spc="-35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previously</a:t>
            </a:r>
            <a:r>
              <a:rPr sz="2400" spc="-4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existing</a:t>
            </a:r>
            <a:r>
              <a:rPr sz="2400" spc="-6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message</a:t>
            </a:r>
            <a:r>
              <a:rPr sz="2400" spc="-5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queue</a:t>
            </a:r>
            <a:r>
              <a:rPr sz="2400" spc="-35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attributes</a:t>
            </a:r>
            <a:endParaRPr sz="2400">
              <a:latin typeface="Calibri"/>
              <a:cs typeface="Calibri"/>
            </a:endParaRPr>
          </a:p>
          <a:p>
            <a:pPr marL="697230" lvl="1" indent="-227329">
              <a:lnSpc>
                <a:spcPct val="100000"/>
              </a:lnSpc>
              <a:spcBef>
                <a:spcPts val="215"/>
              </a:spcBef>
              <a:buFont typeface="Arial"/>
              <a:buChar char="•"/>
              <a:tabLst>
                <a:tab pos="697230" algn="l"/>
              </a:tabLst>
            </a:pPr>
            <a:r>
              <a:rPr sz="2400" dirty="0">
                <a:latin typeface="Calibri"/>
                <a:cs typeface="Calibri"/>
              </a:rPr>
              <a:t>Making</a:t>
            </a:r>
            <a:r>
              <a:rPr sz="2400" spc="-7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changes</a:t>
            </a:r>
            <a:r>
              <a:rPr sz="2400" spc="-3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to</a:t>
            </a:r>
            <a:r>
              <a:rPr sz="2400" spc="-5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any</a:t>
            </a:r>
            <a:r>
              <a:rPr sz="2400" spc="-4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other</a:t>
            </a:r>
            <a:r>
              <a:rPr sz="2400" spc="-3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members</a:t>
            </a:r>
            <a:r>
              <a:rPr sz="2400" spc="-6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of</a:t>
            </a:r>
            <a:r>
              <a:rPr sz="2400" spc="-4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the</a:t>
            </a:r>
            <a:r>
              <a:rPr sz="2400" spc="-3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mqattr</a:t>
            </a:r>
            <a:r>
              <a:rPr sz="2400" spc="-4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structure</a:t>
            </a:r>
            <a:r>
              <a:rPr sz="2400" spc="-5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is</a:t>
            </a:r>
            <a:r>
              <a:rPr sz="2400" spc="-60" dirty="0">
                <a:latin typeface="Calibri"/>
                <a:cs typeface="Calibri"/>
              </a:rPr>
              <a:t> </a:t>
            </a:r>
            <a:r>
              <a:rPr sz="2400" b="1" spc="-10" dirty="0">
                <a:solidFill>
                  <a:srgbClr val="FF0000"/>
                </a:solidFill>
                <a:latin typeface="Calibri"/>
                <a:cs typeface="Calibri"/>
              </a:rPr>
              <a:t>ineffective</a:t>
            </a:r>
            <a:r>
              <a:rPr sz="2400" spc="-10" dirty="0">
                <a:latin typeface="Calibri"/>
                <a:cs typeface="Calibri"/>
              </a:rPr>
              <a:t>.</a:t>
            </a:r>
            <a:endParaRPr sz="240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028428" y="5693979"/>
            <a:ext cx="1216152" cy="1164018"/>
          </a:xfrm>
          <a:prstGeom prst="rect">
            <a:avLst/>
          </a:prstGeom>
        </p:spPr>
      </p:pic>
      <p:sp>
        <p:nvSpPr>
          <p:cNvPr id="3" name="object 3" descr="$PPTXTitl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15087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/>
              <a:t>Timed</a:t>
            </a:r>
            <a:r>
              <a:rPr spc="-10" dirty="0"/>
              <a:t> </a:t>
            </a:r>
            <a:r>
              <a:rPr dirty="0"/>
              <a:t>send and </a:t>
            </a:r>
            <a:r>
              <a:rPr spc="-10" dirty="0"/>
              <a:t>receive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880"/>
              </a:lnSpc>
              <a:tabLst>
                <a:tab pos="3225165" algn="l"/>
              </a:tabLst>
            </a:pPr>
            <a:r>
              <a:rPr spc="-105" dirty="0"/>
              <a:t>Y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25" dirty="0"/>
              <a:t>d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55" dirty="0"/>
              <a:t> </a:t>
            </a:r>
            <a:r>
              <a:rPr spc="90" dirty="0"/>
              <a:t>z</a:t>
            </a:r>
            <a:r>
              <a:rPr spc="25" dirty="0"/>
              <a:t>  </a:t>
            </a:r>
            <a:r>
              <a:rPr spc="-215" dirty="0"/>
              <a:t>T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45" dirty="0"/>
              <a:t> </a:t>
            </a:r>
            <a:r>
              <a:rPr spc="-125" dirty="0"/>
              <a:t>k</a:t>
            </a:r>
            <a:r>
              <a:rPr spc="-145" dirty="0"/>
              <a:t> </a:t>
            </a:r>
            <a:r>
              <a:rPr spc="-180" dirty="0"/>
              <a:t>n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dirty="0"/>
              <a:t>k</a:t>
            </a:r>
            <a:r>
              <a:rPr spc="25" dirty="0"/>
              <a:t>  </a:t>
            </a:r>
            <a:r>
              <a:rPr dirty="0"/>
              <a:t>Ü</a:t>
            </a:r>
            <a:r>
              <a:rPr spc="-135" dirty="0"/>
              <a:t> </a:t>
            </a:r>
            <a:r>
              <a:rPr spc="-180" dirty="0"/>
              <a:t>n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25" dirty="0"/>
              <a:t>v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70" dirty="0"/>
              <a:t>r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75" dirty="0"/>
              <a:t>t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50" dirty="0"/>
              <a:t>i</a:t>
            </a:r>
            <a:r>
              <a:rPr dirty="0"/>
              <a:t>	-</a:t>
            </a:r>
            <a:r>
              <a:rPr spc="340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95" dirty="0"/>
              <a:t>g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spc="-95" dirty="0"/>
              <a:t>y</a:t>
            </a:r>
            <a:r>
              <a:rPr spc="-14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dirty="0"/>
              <a:t>r</a:t>
            </a:r>
            <a:r>
              <a:rPr spc="480" dirty="0"/>
              <a:t> </a:t>
            </a:r>
            <a:r>
              <a:rPr spc="-105" dirty="0"/>
              <a:t>M</a:t>
            </a:r>
            <a:r>
              <a:rPr spc="-145" dirty="0"/>
              <a:t> </a:t>
            </a:r>
            <a:r>
              <a:rPr spc="-180" dirty="0"/>
              <a:t>ü</a:t>
            </a:r>
            <a:r>
              <a:rPr spc="-145" dirty="0"/>
              <a:t> </a:t>
            </a:r>
            <a:r>
              <a:rPr spc="-210" dirty="0"/>
              <a:t>h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80" dirty="0"/>
              <a:t>n</a:t>
            </a:r>
            <a:r>
              <a:rPr spc="-165" dirty="0"/>
              <a:t> </a:t>
            </a:r>
            <a:r>
              <a:rPr spc="-125" dirty="0"/>
              <a:t>d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95" dirty="0"/>
              <a:t>ğ</a:t>
            </a:r>
            <a:r>
              <a:rPr spc="-145" dirty="0"/>
              <a:t> </a:t>
            </a:r>
            <a:r>
              <a:rPr dirty="0"/>
              <a:t>i</a:t>
            </a:r>
            <a:r>
              <a:rPr spc="495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195" dirty="0"/>
              <a:t>ö</a:t>
            </a:r>
            <a:r>
              <a:rPr spc="-14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80" dirty="0"/>
              <a:t>ü</a:t>
            </a:r>
            <a:r>
              <a:rPr spc="-155" dirty="0"/>
              <a:t> </a:t>
            </a:r>
            <a:r>
              <a:rPr spc="-295" dirty="0"/>
              <a:t>m</a:t>
            </a:r>
            <a:r>
              <a:rPr spc="-155" dirty="0"/>
              <a:t> </a:t>
            </a:r>
            <a:r>
              <a:rPr spc="-50" dirty="0"/>
              <a:t>ü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916939" y="1793493"/>
            <a:ext cx="10351770" cy="2500630"/>
          </a:xfrm>
          <a:prstGeom prst="rect">
            <a:avLst/>
          </a:prstGeom>
        </p:spPr>
        <p:txBody>
          <a:bodyPr vert="horz" wrap="square" lIns="0" tIns="54610" rIns="0" bIns="0" rtlCol="0">
            <a:spAutoFit/>
          </a:bodyPr>
          <a:lstStyle/>
          <a:p>
            <a:pPr marL="240029" marR="311785" indent="-227329">
              <a:lnSpc>
                <a:spcPct val="90000"/>
              </a:lnSpc>
              <a:spcBef>
                <a:spcPts val="430"/>
              </a:spcBef>
              <a:buFont typeface="Arial"/>
              <a:buChar char="•"/>
              <a:tabLst>
                <a:tab pos="241300" algn="l"/>
              </a:tabLst>
            </a:pPr>
            <a:r>
              <a:rPr sz="2800" spc="-10" dirty="0">
                <a:latin typeface="Calibri"/>
                <a:cs typeface="Calibri"/>
              </a:rPr>
              <a:t>Two</a:t>
            </a:r>
            <a:r>
              <a:rPr sz="2800" spc="-12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additional</a:t>
            </a:r>
            <a:r>
              <a:rPr sz="2800" spc="-8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functions,</a:t>
            </a:r>
            <a:r>
              <a:rPr sz="2800" spc="-14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mq_timedsend</a:t>
            </a:r>
            <a:r>
              <a:rPr sz="2800" spc="-6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and</a:t>
            </a:r>
            <a:r>
              <a:rPr sz="2800" spc="-110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mq_timedreceive,</a:t>
            </a:r>
            <a:r>
              <a:rPr sz="2800" spc="-90" dirty="0">
                <a:latin typeface="Calibri"/>
                <a:cs typeface="Calibri"/>
              </a:rPr>
              <a:t> </a:t>
            </a:r>
            <a:r>
              <a:rPr sz="2800" spc="-25" dirty="0">
                <a:latin typeface="Calibri"/>
                <a:cs typeface="Calibri"/>
              </a:rPr>
              <a:t>are 	</a:t>
            </a:r>
            <a:r>
              <a:rPr sz="2800" dirty="0">
                <a:latin typeface="Calibri"/>
                <a:cs typeface="Calibri"/>
              </a:rPr>
              <a:t>like</a:t>
            </a:r>
            <a:r>
              <a:rPr sz="2800" spc="-10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mq_send</a:t>
            </a:r>
            <a:r>
              <a:rPr sz="2800" spc="-5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and</a:t>
            </a:r>
            <a:r>
              <a:rPr sz="2800" spc="-8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mq_receive</a:t>
            </a:r>
            <a:r>
              <a:rPr sz="2800" spc="-75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except</a:t>
            </a:r>
            <a:r>
              <a:rPr sz="2800" spc="-9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they</a:t>
            </a:r>
            <a:r>
              <a:rPr sz="2800" spc="-9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have</a:t>
            </a:r>
            <a:r>
              <a:rPr sz="2800" spc="-9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an</a:t>
            </a:r>
            <a:r>
              <a:rPr sz="2800" spc="-95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additional 	</a:t>
            </a:r>
            <a:r>
              <a:rPr sz="2800" dirty="0">
                <a:latin typeface="Calibri"/>
                <a:cs typeface="Calibri"/>
              </a:rPr>
              <a:t>argument,</a:t>
            </a:r>
            <a:r>
              <a:rPr sz="2800" spc="-6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a</a:t>
            </a:r>
            <a:r>
              <a:rPr sz="2800" spc="-6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pointer</a:t>
            </a:r>
            <a:r>
              <a:rPr sz="2800" spc="-6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to</a:t>
            </a:r>
            <a:r>
              <a:rPr sz="2800" spc="-7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a</a:t>
            </a:r>
            <a:r>
              <a:rPr sz="2800" spc="-9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struct</a:t>
            </a:r>
            <a:r>
              <a:rPr sz="2800" spc="-60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timespec.</a:t>
            </a:r>
            <a:endParaRPr sz="2800">
              <a:latin typeface="Calibri"/>
              <a:cs typeface="Calibri"/>
            </a:endParaRPr>
          </a:p>
          <a:p>
            <a:pPr marL="240029" marR="5080" indent="-227329">
              <a:lnSpc>
                <a:spcPct val="90000"/>
              </a:lnSpc>
              <a:spcBef>
                <a:spcPts val="1010"/>
              </a:spcBef>
              <a:buFont typeface="Arial"/>
              <a:buChar char="•"/>
              <a:tabLst>
                <a:tab pos="241300" algn="l"/>
              </a:tabLst>
            </a:pPr>
            <a:r>
              <a:rPr sz="2800" dirty="0">
                <a:latin typeface="Calibri"/>
                <a:cs typeface="Calibri"/>
              </a:rPr>
              <a:t>This</a:t>
            </a:r>
            <a:r>
              <a:rPr sz="2800" spc="-5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provides</a:t>
            </a:r>
            <a:r>
              <a:rPr sz="2800" spc="-3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the</a:t>
            </a:r>
            <a:r>
              <a:rPr sz="2800" spc="-4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absolute</a:t>
            </a:r>
            <a:r>
              <a:rPr sz="2800" spc="-4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time</a:t>
            </a:r>
            <a:r>
              <a:rPr sz="2800" spc="-4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at</a:t>
            </a:r>
            <a:r>
              <a:rPr sz="2800" spc="-6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which</a:t>
            </a:r>
            <a:r>
              <a:rPr sz="2800" spc="-3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the</a:t>
            </a:r>
            <a:r>
              <a:rPr sz="2800" spc="-4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send</a:t>
            </a:r>
            <a:r>
              <a:rPr sz="2800" spc="-4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or</a:t>
            </a:r>
            <a:r>
              <a:rPr sz="2800" spc="-5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receive</a:t>
            </a:r>
            <a:r>
              <a:rPr sz="2800" spc="-5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will</a:t>
            </a:r>
            <a:r>
              <a:rPr sz="2800" spc="-60" dirty="0">
                <a:latin typeface="Calibri"/>
                <a:cs typeface="Calibri"/>
              </a:rPr>
              <a:t> </a:t>
            </a:r>
            <a:r>
              <a:rPr sz="2800" spc="-25" dirty="0">
                <a:latin typeface="Calibri"/>
                <a:cs typeface="Calibri"/>
              </a:rPr>
              <a:t>be 	</a:t>
            </a:r>
            <a:r>
              <a:rPr sz="2800" dirty="0">
                <a:latin typeface="Calibri"/>
                <a:cs typeface="Calibri"/>
              </a:rPr>
              <a:t>aborted</a:t>
            </a:r>
            <a:r>
              <a:rPr sz="2800" spc="-3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if</a:t>
            </a:r>
            <a:r>
              <a:rPr sz="2800" spc="-4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it</a:t>
            </a:r>
            <a:r>
              <a:rPr sz="2800" spc="-4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cannot</a:t>
            </a:r>
            <a:r>
              <a:rPr sz="2800" spc="-1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be</a:t>
            </a:r>
            <a:r>
              <a:rPr sz="2800" spc="-4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completed</a:t>
            </a:r>
            <a:r>
              <a:rPr sz="2800" spc="-2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(because</a:t>
            </a:r>
            <a:r>
              <a:rPr sz="2800" spc="-2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the</a:t>
            </a:r>
            <a:r>
              <a:rPr sz="2800" spc="-3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queue</a:t>
            </a:r>
            <a:r>
              <a:rPr sz="2800" spc="-2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is</a:t>
            </a:r>
            <a:r>
              <a:rPr sz="2800" spc="-3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full</a:t>
            </a:r>
            <a:r>
              <a:rPr sz="2800" spc="-4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or</a:t>
            </a:r>
            <a:r>
              <a:rPr sz="2800" spc="-40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empty, 	respectively).</a:t>
            </a:r>
            <a:endParaRPr sz="280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028428" y="5693979"/>
            <a:ext cx="1216152" cy="1164018"/>
          </a:xfrm>
          <a:prstGeom prst="rect">
            <a:avLst/>
          </a:prstGeom>
        </p:spPr>
      </p:pic>
      <p:sp>
        <p:nvSpPr>
          <p:cNvPr id="3" name="object 3" descr="$PPTXTitl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15087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/>
              <a:t>Shared</a:t>
            </a:r>
            <a:r>
              <a:rPr spc="-75" dirty="0"/>
              <a:t> </a:t>
            </a:r>
            <a:r>
              <a:rPr spc="-10" dirty="0"/>
              <a:t>Memory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880"/>
              </a:lnSpc>
              <a:tabLst>
                <a:tab pos="3225165" algn="l"/>
              </a:tabLst>
            </a:pPr>
            <a:r>
              <a:rPr spc="-105" dirty="0"/>
              <a:t>Y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25" dirty="0"/>
              <a:t>d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55" dirty="0"/>
              <a:t> </a:t>
            </a:r>
            <a:r>
              <a:rPr spc="90" dirty="0"/>
              <a:t>z</a:t>
            </a:r>
            <a:r>
              <a:rPr spc="25" dirty="0"/>
              <a:t>  </a:t>
            </a:r>
            <a:r>
              <a:rPr spc="-215" dirty="0"/>
              <a:t>T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45" dirty="0"/>
              <a:t> </a:t>
            </a:r>
            <a:r>
              <a:rPr spc="-125" dirty="0"/>
              <a:t>k</a:t>
            </a:r>
            <a:r>
              <a:rPr spc="-145" dirty="0"/>
              <a:t> </a:t>
            </a:r>
            <a:r>
              <a:rPr spc="-180" dirty="0"/>
              <a:t>n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dirty="0"/>
              <a:t>k</a:t>
            </a:r>
            <a:r>
              <a:rPr spc="25" dirty="0"/>
              <a:t>  </a:t>
            </a:r>
            <a:r>
              <a:rPr dirty="0"/>
              <a:t>Ü</a:t>
            </a:r>
            <a:r>
              <a:rPr spc="-135" dirty="0"/>
              <a:t> </a:t>
            </a:r>
            <a:r>
              <a:rPr spc="-180" dirty="0"/>
              <a:t>n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25" dirty="0"/>
              <a:t>v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70" dirty="0"/>
              <a:t>r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75" dirty="0"/>
              <a:t>t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50" dirty="0"/>
              <a:t>i</a:t>
            </a:r>
            <a:r>
              <a:rPr dirty="0"/>
              <a:t>	-</a:t>
            </a:r>
            <a:r>
              <a:rPr spc="340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95" dirty="0"/>
              <a:t>g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spc="-95" dirty="0"/>
              <a:t>y</a:t>
            </a:r>
            <a:r>
              <a:rPr spc="-14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dirty="0"/>
              <a:t>r</a:t>
            </a:r>
            <a:r>
              <a:rPr spc="480" dirty="0"/>
              <a:t> </a:t>
            </a:r>
            <a:r>
              <a:rPr spc="-105" dirty="0"/>
              <a:t>M</a:t>
            </a:r>
            <a:r>
              <a:rPr spc="-145" dirty="0"/>
              <a:t> </a:t>
            </a:r>
            <a:r>
              <a:rPr spc="-180" dirty="0"/>
              <a:t>ü</a:t>
            </a:r>
            <a:r>
              <a:rPr spc="-145" dirty="0"/>
              <a:t> </a:t>
            </a:r>
            <a:r>
              <a:rPr spc="-210" dirty="0"/>
              <a:t>h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80" dirty="0"/>
              <a:t>n</a:t>
            </a:r>
            <a:r>
              <a:rPr spc="-165" dirty="0"/>
              <a:t> </a:t>
            </a:r>
            <a:r>
              <a:rPr spc="-125" dirty="0"/>
              <a:t>d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95" dirty="0"/>
              <a:t>ğ</a:t>
            </a:r>
            <a:r>
              <a:rPr spc="-145" dirty="0"/>
              <a:t> </a:t>
            </a:r>
            <a:r>
              <a:rPr dirty="0"/>
              <a:t>i</a:t>
            </a:r>
            <a:r>
              <a:rPr spc="495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195" dirty="0"/>
              <a:t>ö</a:t>
            </a:r>
            <a:r>
              <a:rPr spc="-14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80" dirty="0"/>
              <a:t>ü</a:t>
            </a:r>
            <a:r>
              <a:rPr spc="-155" dirty="0"/>
              <a:t> </a:t>
            </a:r>
            <a:r>
              <a:rPr spc="-295" dirty="0"/>
              <a:t>m</a:t>
            </a:r>
            <a:r>
              <a:rPr spc="-155" dirty="0"/>
              <a:t> </a:t>
            </a:r>
            <a:r>
              <a:rPr spc="-50" dirty="0"/>
              <a:t>ü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916939" y="1793493"/>
            <a:ext cx="900874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40029" indent="-227329">
              <a:lnSpc>
                <a:spcPct val="100000"/>
              </a:lnSpc>
              <a:spcBef>
                <a:spcPts val="95"/>
              </a:spcBef>
              <a:buFont typeface="Arial"/>
              <a:buChar char="•"/>
              <a:tabLst>
                <a:tab pos="240029" algn="l"/>
              </a:tabLst>
            </a:pPr>
            <a:r>
              <a:rPr sz="2800" dirty="0">
                <a:latin typeface="Calibri"/>
                <a:cs typeface="Calibri"/>
              </a:rPr>
              <a:t>Sharing</a:t>
            </a:r>
            <a:r>
              <a:rPr sz="2800" spc="-6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memory</a:t>
            </a:r>
            <a:r>
              <a:rPr sz="2800" spc="-5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in</a:t>
            </a:r>
            <a:r>
              <a:rPr sz="2800" spc="-7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POSIX</a:t>
            </a:r>
            <a:r>
              <a:rPr sz="2800" spc="-7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(and</a:t>
            </a:r>
            <a:r>
              <a:rPr sz="2800" spc="-5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many</a:t>
            </a:r>
            <a:r>
              <a:rPr sz="2800" spc="-7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other</a:t>
            </a:r>
            <a:r>
              <a:rPr sz="2800" spc="-65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systems)</a:t>
            </a:r>
            <a:r>
              <a:rPr sz="2800" spc="-45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requires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792670" y="2251075"/>
            <a:ext cx="165798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20" dirty="0">
                <a:latin typeface="Calibri"/>
                <a:cs typeface="Calibri"/>
              </a:rPr>
              <a:t>memory,</a:t>
            </a:r>
            <a:r>
              <a:rPr sz="2400" spc="-65" dirty="0">
                <a:latin typeface="Calibri"/>
                <a:cs typeface="Calibri"/>
              </a:rPr>
              <a:t> </a:t>
            </a:r>
            <a:r>
              <a:rPr sz="2400" spc="-25" dirty="0">
                <a:latin typeface="Calibri"/>
                <a:cs typeface="Calibri"/>
              </a:rPr>
              <a:t>and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916939" y="2223643"/>
            <a:ext cx="9860280" cy="1703070"/>
          </a:xfrm>
          <a:prstGeom prst="rect">
            <a:avLst/>
          </a:prstGeom>
        </p:spPr>
        <p:txBody>
          <a:bodyPr vert="horz" wrap="square" lIns="0" tIns="40005" rIns="0" bIns="0" rtlCol="0">
            <a:spAutoFit/>
          </a:bodyPr>
          <a:lstStyle/>
          <a:p>
            <a:pPr marL="697230" indent="-227329">
              <a:lnSpc>
                <a:spcPct val="100000"/>
              </a:lnSpc>
              <a:spcBef>
                <a:spcPts val="315"/>
              </a:spcBef>
              <a:buFont typeface="Arial"/>
              <a:buChar char="•"/>
              <a:tabLst>
                <a:tab pos="697230" algn="l"/>
              </a:tabLst>
            </a:pPr>
            <a:r>
              <a:rPr sz="2400" dirty="0">
                <a:latin typeface="Calibri"/>
                <a:cs typeface="Calibri"/>
              </a:rPr>
              <a:t>creating</a:t>
            </a:r>
            <a:r>
              <a:rPr sz="2400" spc="-6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a</a:t>
            </a:r>
            <a:r>
              <a:rPr sz="2400" spc="-60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persistent</a:t>
            </a:r>
            <a:r>
              <a:rPr sz="2400" spc="-6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“object”</a:t>
            </a:r>
            <a:r>
              <a:rPr sz="2400" spc="-7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associated</a:t>
            </a:r>
            <a:r>
              <a:rPr sz="2400" spc="-6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with</a:t>
            </a:r>
            <a:r>
              <a:rPr sz="2400" spc="-6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the</a:t>
            </a:r>
            <a:r>
              <a:rPr sz="2400" spc="-45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shared</a:t>
            </a:r>
            <a:endParaRPr sz="2400">
              <a:latin typeface="Calibri"/>
              <a:cs typeface="Calibri"/>
            </a:endParaRPr>
          </a:p>
          <a:p>
            <a:pPr marL="697230" indent="-227329">
              <a:lnSpc>
                <a:spcPct val="100000"/>
              </a:lnSpc>
              <a:spcBef>
                <a:spcPts val="215"/>
              </a:spcBef>
              <a:buFont typeface="Arial"/>
              <a:buChar char="•"/>
              <a:tabLst>
                <a:tab pos="697230" algn="l"/>
              </a:tabLst>
            </a:pPr>
            <a:r>
              <a:rPr sz="2400" dirty="0">
                <a:latin typeface="Calibri"/>
                <a:cs typeface="Calibri"/>
              </a:rPr>
              <a:t>allowing</a:t>
            </a:r>
            <a:r>
              <a:rPr sz="2400" spc="-55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processes</a:t>
            </a:r>
            <a:r>
              <a:rPr sz="2400" spc="-4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to</a:t>
            </a:r>
            <a:r>
              <a:rPr sz="2400" spc="-6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connect</a:t>
            </a:r>
            <a:r>
              <a:rPr sz="2400" spc="-4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to</a:t>
            </a:r>
            <a:r>
              <a:rPr sz="2400" spc="-6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the</a:t>
            </a:r>
            <a:r>
              <a:rPr sz="2400" spc="-35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object.</a:t>
            </a:r>
            <a:endParaRPr sz="2400">
              <a:latin typeface="Calibri"/>
              <a:cs typeface="Calibri"/>
            </a:endParaRPr>
          </a:p>
          <a:p>
            <a:pPr marL="240029" marR="5080" indent="-227329">
              <a:lnSpc>
                <a:spcPts val="3020"/>
              </a:lnSpc>
              <a:spcBef>
                <a:spcPts val="1015"/>
              </a:spcBef>
              <a:buFont typeface="Arial"/>
              <a:buChar char="•"/>
              <a:tabLst>
                <a:tab pos="241300" algn="l"/>
              </a:tabLst>
            </a:pPr>
            <a:r>
              <a:rPr sz="2800" dirty="0">
                <a:latin typeface="Calibri"/>
                <a:cs typeface="Calibri"/>
              </a:rPr>
              <a:t>creating</a:t>
            </a:r>
            <a:r>
              <a:rPr sz="2800" spc="-5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or</a:t>
            </a:r>
            <a:r>
              <a:rPr sz="2800" spc="-7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connecting</a:t>
            </a:r>
            <a:r>
              <a:rPr sz="2800" spc="-4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to</a:t>
            </a:r>
            <a:r>
              <a:rPr sz="2800" spc="-7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the</a:t>
            </a:r>
            <a:r>
              <a:rPr sz="2800" spc="-55" dirty="0">
                <a:latin typeface="Calibri"/>
                <a:cs typeface="Calibri"/>
              </a:rPr>
              <a:t> </a:t>
            </a:r>
            <a:r>
              <a:rPr sz="2800" spc="-20" dirty="0">
                <a:latin typeface="Calibri"/>
                <a:cs typeface="Calibri"/>
              </a:rPr>
              <a:t>persistent</a:t>
            </a:r>
            <a:r>
              <a:rPr sz="2800" spc="-3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object</a:t>
            </a:r>
            <a:r>
              <a:rPr sz="2800" spc="-5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is</a:t>
            </a:r>
            <a:r>
              <a:rPr sz="2800" spc="-7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done</a:t>
            </a:r>
            <a:r>
              <a:rPr sz="2800" spc="-4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in</a:t>
            </a:r>
            <a:r>
              <a:rPr sz="2800" spc="-6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a</a:t>
            </a:r>
            <a:r>
              <a:rPr sz="2800" spc="-60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manner 	</a:t>
            </a:r>
            <a:r>
              <a:rPr sz="2800" dirty="0">
                <a:latin typeface="Calibri"/>
                <a:cs typeface="Calibri"/>
              </a:rPr>
              <a:t>similar</a:t>
            </a:r>
            <a:r>
              <a:rPr sz="2800" spc="-5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to</a:t>
            </a:r>
            <a:r>
              <a:rPr sz="2800" spc="-7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that</a:t>
            </a:r>
            <a:r>
              <a:rPr sz="2800" spc="-5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for</a:t>
            </a:r>
            <a:r>
              <a:rPr sz="2800" spc="-5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a</a:t>
            </a:r>
            <a:r>
              <a:rPr sz="2800" spc="-4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file,</a:t>
            </a:r>
            <a:r>
              <a:rPr sz="2800" spc="-5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but</a:t>
            </a:r>
            <a:r>
              <a:rPr sz="2800" spc="-3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uses</a:t>
            </a:r>
            <a:r>
              <a:rPr sz="2800" spc="-4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the</a:t>
            </a:r>
            <a:r>
              <a:rPr sz="2800" spc="-5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shm_open</a:t>
            </a:r>
            <a:r>
              <a:rPr sz="2800" spc="-20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system</a:t>
            </a:r>
            <a:r>
              <a:rPr sz="2800" spc="-50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call.</a:t>
            </a:r>
            <a:endParaRPr sz="280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028428" y="5693979"/>
            <a:ext cx="1216152" cy="1164018"/>
          </a:xfrm>
          <a:prstGeom prst="rect">
            <a:avLst/>
          </a:prstGeom>
        </p:spPr>
      </p:pic>
      <p:sp>
        <p:nvSpPr>
          <p:cNvPr id="3" name="object 3" descr="$PPTXTitl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15087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/>
              <a:t>Shared</a:t>
            </a:r>
            <a:r>
              <a:rPr spc="-50" dirty="0"/>
              <a:t> </a:t>
            </a:r>
            <a:r>
              <a:rPr dirty="0"/>
              <a:t>Memory</a:t>
            </a:r>
            <a:r>
              <a:rPr spc="-20" dirty="0"/>
              <a:t> </a:t>
            </a:r>
            <a:r>
              <a:rPr spc="-10" dirty="0"/>
              <a:t>Functions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880"/>
              </a:lnSpc>
              <a:tabLst>
                <a:tab pos="3225165" algn="l"/>
              </a:tabLst>
            </a:pPr>
            <a:r>
              <a:rPr spc="-105" dirty="0"/>
              <a:t>Y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25" dirty="0"/>
              <a:t>d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55" dirty="0"/>
              <a:t> </a:t>
            </a:r>
            <a:r>
              <a:rPr spc="90" dirty="0"/>
              <a:t>z</a:t>
            </a:r>
            <a:r>
              <a:rPr spc="25" dirty="0"/>
              <a:t>  </a:t>
            </a:r>
            <a:r>
              <a:rPr spc="-215" dirty="0"/>
              <a:t>T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45" dirty="0"/>
              <a:t> </a:t>
            </a:r>
            <a:r>
              <a:rPr spc="-125" dirty="0"/>
              <a:t>k</a:t>
            </a:r>
            <a:r>
              <a:rPr spc="-145" dirty="0"/>
              <a:t> </a:t>
            </a:r>
            <a:r>
              <a:rPr spc="-180" dirty="0"/>
              <a:t>n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dirty="0"/>
              <a:t>k</a:t>
            </a:r>
            <a:r>
              <a:rPr spc="25" dirty="0"/>
              <a:t>  </a:t>
            </a:r>
            <a:r>
              <a:rPr dirty="0"/>
              <a:t>Ü</a:t>
            </a:r>
            <a:r>
              <a:rPr spc="-135" dirty="0"/>
              <a:t> </a:t>
            </a:r>
            <a:r>
              <a:rPr spc="-180" dirty="0"/>
              <a:t>n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25" dirty="0"/>
              <a:t>v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70" dirty="0"/>
              <a:t>r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75" dirty="0"/>
              <a:t>t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50" dirty="0"/>
              <a:t>i</a:t>
            </a:r>
            <a:r>
              <a:rPr dirty="0"/>
              <a:t>	-</a:t>
            </a:r>
            <a:r>
              <a:rPr spc="340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95" dirty="0"/>
              <a:t>g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spc="-95" dirty="0"/>
              <a:t>y</a:t>
            </a:r>
            <a:r>
              <a:rPr spc="-14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dirty="0"/>
              <a:t>r</a:t>
            </a:r>
            <a:r>
              <a:rPr spc="480" dirty="0"/>
              <a:t> </a:t>
            </a:r>
            <a:r>
              <a:rPr spc="-105" dirty="0"/>
              <a:t>M</a:t>
            </a:r>
            <a:r>
              <a:rPr spc="-145" dirty="0"/>
              <a:t> </a:t>
            </a:r>
            <a:r>
              <a:rPr spc="-180" dirty="0"/>
              <a:t>ü</a:t>
            </a:r>
            <a:r>
              <a:rPr spc="-145" dirty="0"/>
              <a:t> </a:t>
            </a:r>
            <a:r>
              <a:rPr spc="-210" dirty="0"/>
              <a:t>h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80" dirty="0"/>
              <a:t>n</a:t>
            </a:r>
            <a:r>
              <a:rPr spc="-165" dirty="0"/>
              <a:t> </a:t>
            </a:r>
            <a:r>
              <a:rPr spc="-125" dirty="0"/>
              <a:t>d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95" dirty="0"/>
              <a:t>ğ</a:t>
            </a:r>
            <a:r>
              <a:rPr spc="-145" dirty="0"/>
              <a:t> </a:t>
            </a:r>
            <a:r>
              <a:rPr dirty="0"/>
              <a:t>i</a:t>
            </a:r>
            <a:r>
              <a:rPr spc="495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195" dirty="0"/>
              <a:t>ö</a:t>
            </a:r>
            <a:r>
              <a:rPr spc="-14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80" dirty="0"/>
              <a:t>ü</a:t>
            </a:r>
            <a:r>
              <a:rPr spc="-155" dirty="0"/>
              <a:t> </a:t>
            </a:r>
            <a:r>
              <a:rPr spc="-295" dirty="0"/>
              <a:t>m</a:t>
            </a:r>
            <a:r>
              <a:rPr spc="-155" dirty="0"/>
              <a:t> </a:t>
            </a:r>
            <a:r>
              <a:rPr spc="-50" dirty="0"/>
              <a:t>ü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916939" y="1707159"/>
            <a:ext cx="2138045" cy="2583815"/>
          </a:xfrm>
          <a:prstGeom prst="rect">
            <a:avLst/>
          </a:prstGeom>
        </p:spPr>
        <p:txBody>
          <a:bodyPr vert="horz" wrap="square" lIns="0" tIns="98425" rIns="0" bIns="0" rtlCol="0">
            <a:spAutoFit/>
          </a:bodyPr>
          <a:lstStyle/>
          <a:p>
            <a:pPr marL="240029" indent="-227329">
              <a:lnSpc>
                <a:spcPct val="100000"/>
              </a:lnSpc>
              <a:spcBef>
                <a:spcPts val="775"/>
              </a:spcBef>
              <a:buFont typeface="Arial"/>
              <a:buChar char="•"/>
              <a:tabLst>
                <a:tab pos="240029" algn="l"/>
              </a:tabLst>
            </a:pPr>
            <a:r>
              <a:rPr sz="2800" spc="-10" dirty="0">
                <a:latin typeface="Calibri"/>
                <a:cs typeface="Calibri"/>
              </a:rPr>
              <a:t>shm_open()</a:t>
            </a:r>
            <a:endParaRPr sz="2800">
              <a:latin typeface="Calibri"/>
              <a:cs typeface="Calibri"/>
            </a:endParaRPr>
          </a:p>
          <a:p>
            <a:pPr marL="240029" indent="-227329">
              <a:lnSpc>
                <a:spcPct val="100000"/>
              </a:lnSpc>
              <a:spcBef>
                <a:spcPts val="675"/>
              </a:spcBef>
              <a:buFont typeface="Arial"/>
              <a:buChar char="•"/>
              <a:tabLst>
                <a:tab pos="240029" algn="l"/>
              </a:tabLst>
            </a:pPr>
            <a:r>
              <a:rPr sz="2800" spc="-10" dirty="0">
                <a:latin typeface="Calibri"/>
                <a:cs typeface="Calibri"/>
              </a:rPr>
              <a:t>mmap()</a:t>
            </a:r>
            <a:endParaRPr sz="2800">
              <a:latin typeface="Calibri"/>
              <a:cs typeface="Calibri"/>
            </a:endParaRPr>
          </a:p>
          <a:p>
            <a:pPr marL="240029" indent="-227329">
              <a:lnSpc>
                <a:spcPct val="100000"/>
              </a:lnSpc>
              <a:spcBef>
                <a:spcPts val="660"/>
              </a:spcBef>
              <a:buFont typeface="Arial"/>
              <a:buChar char="•"/>
              <a:tabLst>
                <a:tab pos="240029" algn="l"/>
              </a:tabLst>
            </a:pPr>
            <a:r>
              <a:rPr sz="2800" spc="-10" dirty="0">
                <a:latin typeface="Calibri"/>
                <a:cs typeface="Calibri"/>
              </a:rPr>
              <a:t>munmap()</a:t>
            </a:r>
            <a:endParaRPr sz="2800">
              <a:latin typeface="Calibri"/>
              <a:cs typeface="Calibri"/>
            </a:endParaRPr>
          </a:p>
          <a:p>
            <a:pPr marL="240029" indent="-227329">
              <a:lnSpc>
                <a:spcPct val="100000"/>
              </a:lnSpc>
              <a:spcBef>
                <a:spcPts val="660"/>
              </a:spcBef>
              <a:buFont typeface="Arial"/>
              <a:buChar char="•"/>
              <a:tabLst>
                <a:tab pos="240029" algn="l"/>
              </a:tabLst>
            </a:pPr>
            <a:r>
              <a:rPr sz="2800" spc="-10" dirty="0">
                <a:latin typeface="Calibri"/>
                <a:cs typeface="Calibri"/>
              </a:rPr>
              <a:t>ftruncate()</a:t>
            </a:r>
            <a:endParaRPr sz="2800">
              <a:latin typeface="Calibri"/>
              <a:cs typeface="Calibri"/>
            </a:endParaRPr>
          </a:p>
          <a:p>
            <a:pPr marL="240029" indent="-227329">
              <a:lnSpc>
                <a:spcPct val="100000"/>
              </a:lnSpc>
              <a:spcBef>
                <a:spcPts val="675"/>
              </a:spcBef>
              <a:buFont typeface="Arial"/>
              <a:buChar char="•"/>
              <a:tabLst>
                <a:tab pos="240029" algn="l"/>
              </a:tabLst>
            </a:pPr>
            <a:r>
              <a:rPr sz="2800" spc="-10" dirty="0">
                <a:latin typeface="Calibri"/>
                <a:cs typeface="Calibri"/>
              </a:rPr>
              <a:t>shm_unlink()</a:t>
            </a:r>
            <a:endParaRPr sz="280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028428" y="5693979"/>
            <a:ext cx="1216152" cy="1164018"/>
          </a:xfrm>
          <a:prstGeom prst="rect">
            <a:avLst/>
          </a:prstGeom>
        </p:spPr>
      </p:pic>
      <p:sp>
        <p:nvSpPr>
          <p:cNvPr id="3" name="object 3" descr="$PPTXTitl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15087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/>
              <a:t>shm_open</a:t>
            </a:r>
            <a:r>
              <a:rPr spc="-35" dirty="0"/>
              <a:t> </a:t>
            </a:r>
            <a:r>
              <a:rPr dirty="0"/>
              <a:t>(name,</a:t>
            </a:r>
            <a:r>
              <a:rPr spc="-15" dirty="0"/>
              <a:t> </a:t>
            </a:r>
            <a:r>
              <a:rPr dirty="0"/>
              <a:t>oflag,</a:t>
            </a:r>
            <a:r>
              <a:rPr spc="15" dirty="0"/>
              <a:t> </a:t>
            </a:r>
            <a:r>
              <a:rPr spc="-10" dirty="0"/>
              <a:t>mode)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880"/>
              </a:lnSpc>
              <a:tabLst>
                <a:tab pos="3225165" algn="l"/>
              </a:tabLst>
            </a:pPr>
            <a:r>
              <a:rPr spc="-105" dirty="0"/>
              <a:t>Y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25" dirty="0"/>
              <a:t>d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55" dirty="0"/>
              <a:t> </a:t>
            </a:r>
            <a:r>
              <a:rPr spc="90" dirty="0"/>
              <a:t>z</a:t>
            </a:r>
            <a:r>
              <a:rPr spc="25" dirty="0"/>
              <a:t>  </a:t>
            </a:r>
            <a:r>
              <a:rPr spc="-215" dirty="0"/>
              <a:t>T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45" dirty="0"/>
              <a:t> </a:t>
            </a:r>
            <a:r>
              <a:rPr spc="-125" dirty="0"/>
              <a:t>k</a:t>
            </a:r>
            <a:r>
              <a:rPr spc="-145" dirty="0"/>
              <a:t> </a:t>
            </a:r>
            <a:r>
              <a:rPr spc="-180" dirty="0"/>
              <a:t>n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dirty="0"/>
              <a:t>k</a:t>
            </a:r>
            <a:r>
              <a:rPr spc="25" dirty="0"/>
              <a:t>  </a:t>
            </a:r>
            <a:r>
              <a:rPr dirty="0"/>
              <a:t>Ü</a:t>
            </a:r>
            <a:r>
              <a:rPr spc="-135" dirty="0"/>
              <a:t> </a:t>
            </a:r>
            <a:r>
              <a:rPr spc="-180" dirty="0"/>
              <a:t>n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25" dirty="0"/>
              <a:t>v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70" dirty="0"/>
              <a:t>r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75" dirty="0"/>
              <a:t>t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50" dirty="0"/>
              <a:t>i</a:t>
            </a:r>
            <a:r>
              <a:rPr dirty="0"/>
              <a:t>	-</a:t>
            </a:r>
            <a:r>
              <a:rPr spc="340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95" dirty="0"/>
              <a:t>g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spc="-95" dirty="0"/>
              <a:t>y</a:t>
            </a:r>
            <a:r>
              <a:rPr spc="-14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dirty="0"/>
              <a:t>r</a:t>
            </a:r>
            <a:r>
              <a:rPr spc="480" dirty="0"/>
              <a:t> </a:t>
            </a:r>
            <a:r>
              <a:rPr spc="-105" dirty="0"/>
              <a:t>M</a:t>
            </a:r>
            <a:r>
              <a:rPr spc="-145" dirty="0"/>
              <a:t> </a:t>
            </a:r>
            <a:r>
              <a:rPr spc="-180" dirty="0"/>
              <a:t>ü</a:t>
            </a:r>
            <a:r>
              <a:rPr spc="-145" dirty="0"/>
              <a:t> </a:t>
            </a:r>
            <a:r>
              <a:rPr spc="-210" dirty="0"/>
              <a:t>h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80" dirty="0"/>
              <a:t>n</a:t>
            </a:r>
            <a:r>
              <a:rPr spc="-165" dirty="0"/>
              <a:t> </a:t>
            </a:r>
            <a:r>
              <a:rPr spc="-125" dirty="0"/>
              <a:t>d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95" dirty="0"/>
              <a:t>ğ</a:t>
            </a:r>
            <a:r>
              <a:rPr spc="-145" dirty="0"/>
              <a:t> </a:t>
            </a:r>
            <a:r>
              <a:rPr dirty="0"/>
              <a:t>i</a:t>
            </a:r>
            <a:r>
              <a:rPr spc="495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195" dirty="0"/>
              <a:t>ö</a:t>
            </a:r>
            <a:r>
              <a:rPr spc="-14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80" dirty="0"/>
              <a:t>ü</a:t>
            </a:r>
            <a:r>
              <a:rPr spc="-155" dirty="0"/>
              <a:t> </a:t>
            </a:r>
            <a:r>
              <a:rPr spc="-295" dirty="0"/>
              <a:t>m</a:t>
            </a:r>
            <a:r>
              <a:rPr spc="-155" dirty="0"/>
              <a:t> </a:t>
            </a:r>
            <a:r>
              <a:rPr spc="-50" dirty="0"/>
              <a:t>ü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916939" y="1793493"/>
            <a:ext cx="10324465" cy="224345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40029" indent="-227329">
              <a:lnSpc>
                <a:spcPts val="3195"/>
              </a:lnSpc>
              <a:spcBef>
                <a:spcPts val="95"/>
              </a:spcBef>
              <a:buFont typeface="Arial"/>
              <a:buChar char="•"/>
              <a:tabLst>
                <a:tab pos="240029" algn="l"/>
              </a:tabLst>
            </a:pPr>
            <a:r>
              <a:rPr sz="2800" dirty="0">
                <a:latin typeface="Calibri"/>
                <a:cs typeface="Calibri"/>
              </a:rPr>
              <a:t>name</a:t>
            </a:r>
            <a:r>
              <a:rPr sz="2800" spc="-4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is</a:t>
            </a:r>
            <a:r>
              <a:rPr sz="2800" spc="-7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a</a:t>
            </a:r>
            <a:r>
              <a:rPr sz="2800" spc="-6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string</a:t>
            </a:r>
            <a:r>
              <a:rPr sz="2800" spc="-4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identifying</a:t>
            </a:r>
            <a:r>
              <a:rPr sz="2800" spc="-3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an</a:t>
            </a:r>
            <a:r>
              <a:rPr sz="2800" spc="-4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existing</a:t>
            </a:r>
            <a:r>
              <a:rPr sz="2800" spc="-4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shared</a:t>
            </a:r>
            <a:r>
              <a:rPr sz="2800" spc="-4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memory</a:t>
            </a:r>
            <a:r>
              <a:rPr sz="2800" spc="-5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object</a:t>
            </a:r>
            <a:r>
              <a:rPr sz="2800" spc="-5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or</a:t>
            </a:r>
            <a:r>
              <a:rPr sz="2800" spc="-55" dirty="0">
                <a:latin typeface="Calibri"/>
                <a:cs typeface="Calibri"/>
              </a:rPr>
              <a:t> </a:t>
            </a:r>
            <a:r>
              <a:rPr sz="2800" spc="-50" dirty="0">
                <a:latin typeface="Calibri"/>
                <a:cs typeface="Calibri"/>
              </a:rPr>
              <a:t>a</a:t>
            </a:r>
            <a:endParaRPr sz="2800">
              <a:latin typeface="Calibri"/>
              <a:cs typeface="Calibri"/>
            </a:endParaRPr>
          </a:p>
          <a:p>
            <a:pPr marL="241300">
              <a:lnSpc>
                <a:spcPts val="3025"/>
              </a:lnSpc>
            </a:pPr>
            <a:r>
              <a:rPr sz="2800" dirty="0">
                <a:latin typeface="Calibri"/>
                <a:cs typeface="Calibri"/>
              </a:rPr>
              <a:t>new</a:t>
            </a:r>
            <a:r>
              <a:rPr sz="2800" spc="-5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one</a:t>
            </a:r>
            <a:r>
              <a:rPr sz="2800" spc="-4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(to</a:t>
            </a:r>
            <a:r>
              <a:rPr sz="2800" spc="-5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be</a:t>
            </a:r>
            <a:r>
              <a:rPr sz="2800" spc="-6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created).</a:t>
            </a:r>
            <a:r>
              <a:rPr sz="2800" spc="-5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It</a:t>
            </a:r>
            <a:r>
              <a:rPr sz="2800" spc="-6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should</a:t>
            </a:r>
            <a:r>
              <a:rPr sz="2800" spc="-2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begin</a:t>
            </a:r>
            <a:r>
              <a:rPr sz="2800" spc="-5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with</a:t>
            </a:r>
            <a:r>
              <a:rPr sz="2800" spc="-45" dirty="0">
                <a:latin typeface="Calibri"/>
                <a:cs typeface="Calibri"/>
              </a:rPr>
              <a:t> </a:t>
            </a:r>
            <a:r>
              <a:rPr sz="2800" spc="-50" dirty="0">
                <a:latin typeface="Calibri"/>
                <a:cs typeface="Calibri"/>
              </a:rPr>
              <a:t>‘/’,</a:t>
            </a:r>
            <a:r>
              <a:rPr sz="2800" spc="-4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and</a:t>
            </a:r>
            <a:r>
              <a:rPr sz="2800" spc="-35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contain</a:t>
            </a:r>
            <a:r>
              <a:rPr sz="2800" spc="-6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only</a:t>
            </a:r>
            <a:r>
              <a:rPr sz="2800" spc="-55" dirty="0">
                <a:latin typeface="Calibri"/>
                <a:cs typeface="Calibri"/>
              </a:rPr>
              <a:t> </a:t>
            </a:r>
            <a:r>
              <a:rPr sz="2800" spc="-25" dirty="0">
                <a:latin typeface="Calibri"/>
                <a:cs typeface="Calibri"/>
              </a:rPr>
              <a:t>one</a:t>
            </a:r>
            <a:endParaRPr sz="2800">
              <a:latin typeface="Calibri"/>
              <a:cs typeface="Calibri"/>
            </a:endParaRPr>
          </a:p>
          <a:p>
            <a:pPr marL="241300">
              <a:lnSpc>
                <a:spcPts val="3190"/>
              </a:lnSpc>
            </a:pPr>
            <a:r>
              <a:rPr sz="2800" dirty="0">
                <a:latin typeface="Calibri"/>
                <a:cs typeface="Calibri"/>
              </a:rPr>
              <a:t>slash.</a:t>
            </a:r>
            <a:r>
              <a:rPr sz="2800" spc="-2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In</a:t>
            </a:r>
            <a:r>
              <a:rPr sz="2800" spc="-3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QNX</a:t>
            </a:r>
            <a:r>
              <a:rPr sz="2800" spc="-3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6,</a:t>
            </a:r>
            <a:r>
              <a:rPr sz="2800" spc="-3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these</a:t>
            </a:r>
            <a:r>
              <a:rPr sz="2800" spc="-2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objects</a:t>
            </a:r>
            <a:r>
              <a:rPr sz="2800" spc="-2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will</a:t>
            </a:r>
            <a:r>
              <a:rPr sz="2800" spc="-4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appear</a:t>
            </a:r>
            <a:r>
              <a:rPr sz="2800" spc="-3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in</a:t>
            </a:r>
            <a:r>
              <a:rPr sz="2800" spc="-4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a</a:t>
            </a:r>
            <a:r>
              <a:rPr sz="2800" spc="-3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special</a:t>
            </a:r>
            <a:r>
              <a:rPr sz="2800" spc="-35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directory.</a:t>
            </a:r>
            <a:endParaRPr sz="2800">
              <a:latin typeface="Calibri"/>
              <a:cs typeface="Calibri"/>
            </a:endParaRPr>
          </a:p>
          <a:p>
            <a:pPr marL="240029" indent="-227329">
              <a:lnSpc>
                <a:spcPct val="100000"/>
              </a:lnSpc>
              <a:spcBef>
                <a:spcPts val="670"/>
              </a:spcBef>
              <a:buFont typeface="Arial"/>
              <a:buChar char="•"/>
              <a:tabLst>
                <a:tab pos="240029" algn="l"/>
              </a:tabLst>
            </a:pPr>
            <a:r>
              <a:rPr sz="2800" dirty="0">
                <a:latin typeface="Calibri"/>
                <a:cs typeface="Calibri"/>
              </a:rPr>
              <a:t>mode</a:t>
            </a:r>
            <a:r>
              <a:rPr sz="2800" spc="-3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is</a:t>
            </a:r>
            <a:r>
              <a:rPr sz="2800" spc="-4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the</a:t>
            </a:r>
            <a:r>
              <a:rPr sz="2800" spc="-35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protection</a:t>
            </a:r>
            <a:r>
              <a:rPr sz="2800" spc="-2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mode</a:t>
            </a:r>
            <a:r>
              <a:rPr sz="2800" spc="-3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(e.g.</a:t>
            </a:r>
            <a:r>
              <a:rPr sz="2800" spc="-40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0644).</a:t>
            </a:r>
            <a:endParaRPr sz="2800">
              <a:latin typeface="Calibri"/>
              <a:cs typeface="Calibri"/>
            </a:endParaRPr>
          </a:p>
          <a:p>
            <a:pPr marL="240029" indent="-227329">
              <a:lnSpc>
                <a:spcPct val="100000"/>
              </a:lnSpc>
              <a:spcBef>
                <a:spcPts val="665"/>
              </a:spcBef>
              <a:buFont typeface="Arial"/>
              <a:buChar char="•"/>
              <a:tabLst>
                <a:tab pos="240029" algn="l"/>
              </a:tabLst>
            </a:pPr>
            <a:r>
              <a:rPr sz="2800" dirty="0">
                <a:latin typeface="Calibri"/>
                <a:cs typeface="Calibri"/>
              </a:rPr>
              <a:t>shm_open</a:t>
            </a:r>
            <a:r>
              <a:rPr sz="2800" spc="-2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returns</a:t>
            </a:r>
            <a:r>
              <a:rPr sz="2800" spc="-3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a</a:t>
            </a:r>
            <a:r>
              <a:rPr sz="2800" spc="-6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file</a:t>
            </a:r>
            <a:r>
              <a:rPr sz="2800" spc="-55" dirty="0">
                <a:latin typeface="Calibri"/>
                <a:cs typeface="Calibri"/>
              </a:rPr>
              <a:t> </a:t>
            </a:r>
            <a:r>
              <a:rPr sz="2800" spc="-30" dirty="0">
                <a:latin typeface="Calibri"/>
                <a:cs typeface="Calibri"/>
              </a:rPr>
              <a:t>descriptor, </a:t>
            </a:r>
            <a:r>
              <a:rPr sz="2800" dirty="0">
                <a:latin typeface="Calibri"/>
                <a:cs typeface="Calibri"/>
              </a:rPr>
              <a:t>or</a:t>
            </a:r>
            <a:r>
              <a:rPr sz="2800" spc="-45" dirty="0">
                <a:latin typeface="Calibri"/>
                <a:cs typeface="Calibri"/>
              </a:rPr>
              <a:t> </a:t>
            </a:r>
            <a:r>
              <a:rPr sz="2800" spc="-25" dirty="0">
                <a:latin typeface="Calibri"/>
                <a:cs typeface="Calibri"/>
              </a:rPr>
              <a:t>–</a:t>
            </a:r>
            <a:r>
              <a:rPr sz="2800" dirty="0">
                <a:latin typeface="Calibri"/>
                <a:cs typeface="Calibri"/>
              </a:rPr>
              <a:t>1</a:t>
            </a:r>
            <a:r>
              <a:rPr sz="2800" spc="-4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in</a:t>
            </a:r>
            <a:r>
              <a:rPr sz="2800" spc="-5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case</a:t>
            </a:r>
            <a:r>
              <a:rPr sz="2800" spc="-5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of</a:t>
            </a:r>
            <a:r>
              <a:rPr sz="2800" spc="-65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error</a:t>
            </a:r>
            <a:endParaRPr sz="280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028428" y="5693979"/>
            <a:ext cx="1216152" cy="1164018"/>
          </a:xfrm>
          <a:prstGeom prst="rect">
            <a:avLst/>
          </a:prstGeom>
        </p:spPr>
      </p:pic>
      <p:sp>
        <p:nvSpPr>
          <p:cNvPr id="3" name="object 3" descr="$PPTXTitl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15087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/>
              <a:t>shm_open</a:t>
            </a:r>
            <a:r>
              <a:rPr spc="-35" dirty="0"/>
              <a:t> </a:t>
            </a:r>
            <a:r>
              <a:rPr dirty="0"/>
              <a:t>(name,</a:t>
            </a:r>
            <a:r>
              <a:rPr spc="-15" dirty="0"/>
              <a:t> </a:t>
            </a:r>
            <a:r>
              <a:rPr dirty="0"/>
              <a:t>oflag,</a:t>
            </a:r>
            <a:r>
              <a:rPr spc="15" dirty="0"/>
              <a:t> </a:t>
            </a:r>
            <a:r>
              <a:rPr spc="-10" dirty="0"/>
              <a:t>mode)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880"/>
              </a:lnSpc>
              <a:tabLst>
                <a:tab pos="3225165" algn="l"/>
              </a:tabLst>
            </a:pPr>
            <a:r>
              <a:rPr spc="-105" dirty="0"/>
              <a:t>Y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25" dirty="0"/>
              <a:t>d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55" dirty="0"/>
              <a:t> </a:t>
            </a:r>
            <a:r>
              <a:rPr spc="90" dirty="0"/>
              <a:t>z</a:t>
            </a:r>
            <a:r>
              <a:rPr spc="25" dirty="0"/>
              <a:t>  </a:t>
            </a:r>
            <a:r>
              <a:rPr spc="-215" dirty="0"/>
              <a:t>T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45" dirty="0"/>
              <a:t> </a:t>
            </a:r>
            <a:r>
              <a:rPr spc="-125" dirty="0"/>
              <a:t>k</a:t>
            </a:r>
            <a:r>
              <a:rPr spc="-145" dirty="0"/>
              <a:t> </a:t>
            </a:r>
            <a:r>
              <a:rPr spc="-180" dirty="0"/>
              <a:t>n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dirty="0"/>
              <a:t>k</a:t>
            </a:r>
            <a:r>
              <a:rPr spc="25" dirty="0"/>
              <a:t>  </a:t>
            </a:r>
            <a:r>
              <a:rPr dirty="0"/>
              <a:t>Ü</a:t>
            </a:r>
            <a:r>
              <a:rPr spc="-135" dirty="0"/>
              <a:t> </a:t>
            </a:r>
            <a:r>
              <a:rPr spc="-180" dirty="0"/>
              <a:t>n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25" dirty="0"/>
              <a:t>v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70" dirty="0"/>
              <a:t>r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75" dirty="0"/>
              <a:t>t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50" dirty="0"/>
              <a:t>i</a:t>
            </a:r>
            <a:r>
              <a:rPr dirty="0"/>
              <a:t>	-</a:t>
            </a:r>
            <a:r>
              <a:rPr spc="340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95" dirty="0"/>
              <a:t>g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spc="-95" dirty="0"/>
              <a:t>y</a:t>
            </a:r>
            <a:r>
              <a:rPr spc="-14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dirty="0"/>
              <a:t>r</a:t>
            </a:r>
            <a:r>
              <a:rPr spc="480" dirty="0"/>
              <a:t> </a:t>
            </a:r>
            <a:r>
              <a:rPr spc="-105" dirty="0"/>
              <a:t>M</a:t>
            </a:r>
            <a:r>
              <a:rPr spc="-145" dirty="0"/>
              <a:t> </a:t>
            </a:r>
            <a:r>
              <a:rPr spc="-180" dirty="0"/>
              <a:t>ü</a:t>
            </a:r>
            <a:r>
              <a:rPr spc="-145" dirty="0"/>
              <a:t> </a:t>
            </a:r>
            <a:r>
              <a:rPr spc="-210" dirty="0"/>
              <a:t>h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80" dirty="0"/>
              <a:t>n</a:t>
            </a:r>
            <a:r>
              <a:rPr spc="-165" dirty="0"/>
              <a:t> </a:t>
            </a:r>
            <a:r>
              <a:rPr spc="-125" dirty="0"/>
              <a:t>d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95" dirty="0"/>
              <a:t>ğ</a:t>
            </a:r>
            <a:r>
              <a:rPr spc="-145" dirty="0"/>
              <a:t> </a:t>
            </a:r>
            <a:r>
              <a:rPr dirty="0"/>
              <a:t>i</a:t>
            </a:r>
            <a:r>
              <a:rPr spc="495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195" dirty="0"/>
              <a:t>ö</a:t>
            </a:r>
            <a:r>
              <a:rPr spc="-14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80" dirty="0"/>
              <a:t>ü</a:t>
            </a:r>
            <a:r>
              <a:rPr spc="-155" dirty="0"/>
              <a:t> </a:t>
            </a:r>
            <a:r>
              <a:rPr spc="-295" dirty="0"/>
              <a:t>m</a:t>
            </a:r>
            <a:r>
              <a:rPr spc="-155" dirty="0"/>
              <a:t> </a:t>
            </a:r>
            <a:r>
              <a:rPr spc="-50" dirty="0"/>
              <a:t>ü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916939" y="1756830"/>
            <a:ext cx="6915784" cy="2457450"/>
          </a:xfrm>
          <a:prstGeom prst="rect">
            <a:avLst/>
          </a:prstGeom>
        </p:spPr>
        <p:txBody>
          <a:bodyPr vert="horz" wrap="square" lIns="0" tIns="48894" rIns="0" bIns="0" rtlCol="0">
            <a:spAutoFit/>
          </a:bodyPr>
          <a:lstStyle/>
          <a:p>
            <a:pPr marL="240029" indent="-227329">
              <a:lnSpc>
                <a:spcPct val="100000"/>
              </a:lnSpc>
              <a:spcBef>
                <a:spcPts val="384"/>
              </a:spcBef>
              <a:buFont typeface="Arial"/>
              <a:buChar char="•"/>
              <a:tabLst>
                <a:tab pos="240029" algn="l"/>
              </a:tabLst>
            </a:pPr>
            <a:r>
              <a:rPr sz="2800" dirty="0">
                <a:latin typeface="Calibri"/>
                <a:cs typeface="Calibri"/>
              </a:rPr>
              <a:t>oflag</a:t>
            </a:r>
            <a:r>
              <a:rPr sz="2800" spc="-5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is</a:t>
            </a:r>
            <a:r>
              <a:rPr sz="2800" spc="-3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similar</a:t>
            </a:r>
            <a:r>
              <a:rPr sz="2800" spc="-3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to</a:t>
            </a:r>
            <a:r>
              <a:rPr sz="2800" spc="-3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the</a:t>
            </a:r>
            <a:r>
              <a:rPr sz="2800" spc="-3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flags</a:t>
            </a:r>
            <a:r>
              <a:rPr sz="2800" spc="-5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for</a:t>
            </a:r>
            <a:r>
              <a:rPr sz="2800" spc="-30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files:</a:t>
            </a:r>
            <a:endParaRPr sz="2800">
              <a:latin typeface="Calibri"/>
              <a:cs typeface="Calibri"/>
            </a:endParaRPr>
          </a:p>
          <a:p>
            <a:pPr marL="697230" lvl="1" indent="-227329">
              <a:lnSpc>
                <a:spcPct val="100000"/>
              </a:lnSpc>
              <a:spcBef>
                <a:spcPts val="245"/>
              </a:spcBef>
              <a:buFont typeface="Arial"/>
              <a:buChar char="•"/>
              <a:tabLst>
                <a:tab pos="697230" algn="l"/>
              </a:tabLst>
            </a:pPr>
            <a:r>
              <a:rPr sz="2400" spc="-20" dirty="0">
                <a:latin typeface="Calibri"/>
                <a:cs typeface="Calibri"/>
              </a:rPr>
              <a:t>O_RDONLY</a:t>
            </a:r>
            <a:r>
              <a:rPr sz="2400" spc="-6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–</a:t>
            </a:r>
            <a:r>
              <a:rPr sz="2400" spc="-6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read</a:t>
            </a:r>
            <a:r>
              <a:rPr sz="2400" spc="-65" dirty="0">
                <a:latin typeface="Calibri"/>
                <a:cs typeface="Calibri"/>
              </a:rPr>
              <a:t> </a:t>
            </a:r>
            <a:r>
              <a:rPr sz="2400" spc="-20" dirty="0">
                <a:latin typeface="Calibri"/>
                <a:cs typeface="Calibri"/>
              </a:rPr>
              <a:t>only</a:t>
            </a:r>
            <a:endParaRPr sz="2400">
              <a:latin typeface="Calibri"/>
              <a:cs typeface="Calibri"/>
            </a:endParaRPr>
          </a:p>
          <a:p>
            <a:pPr marL="697230" lvl="1" indent="-227329">
              <a:lnSpc>
                <a:spcPct val="100000"/>
              </a:lnSpc>
              <a:spcBef>
                <a:spcPts val="215"/>
              </a:spcBef>
              <a:buFont typeface="Arial"/>
              <a:buChar char="•"/>
              <a:tabLst>
                <a:tab pos="697230" algn="l"/>
              </a:tabLst>
            </a:pPr>
            <a:r>
              <a:rPr sz="2400" dirty="0">
                <a:latin typeface="Calibri"/>
                <a:cs typeface="Calibri"/>
              </a:rPr>
              <a:t>O_RDWR</a:t>
            </a:r>
            <a:r>
              <a:rPr sz="2400" spc="-4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–</a:t>
            </a:r>
            <a:r>
              <a:rPr sz="2400" spc="-5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read/write</a:t>
            </a:r>
            <a:endParaRPr sz="2400">
              <a:latin typeface="Calibri"/>
              <a:cs typeface="Calibri"/>
            </a:endParaRPr>
          </a:p>
          <a:p>
            <a:pPr marL="697230" lvl="1" indent="-227329">
              <a:lnSpc>
                <a:spcPct val="100000"/>
              </a:lnSpc>
              <a:spcBef>
                <a:spcPts val="204"/>
              </a:spcBef>
              <a:buFont typeface="Arial"/>
              <a:buChar char="•"/>
              <a:tabLst>
                <a:tab pos="697230" algn="l"/>
              </a:tabLst>
            </a:pPr>
            <a:r>
              <a:rPr sz="2400" spc="-25" dirty="0">
                <a:latin typeface="Calibri"/>
                <a:cs typeface="Calibri"/>
              </a:rPr>
              <a:t>O_CREAT</a:t>
            </a:r>
            <a:r>
              <a:rPr sz="2400" spc="-6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–</a:t>
            </a:r>
            <a:r>
              <a:rPr sz="2400" spc="-3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create</a:t>
            </a:r>
            <a:r>
              <a:rPr sz="2400" spc="-4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a</a:t>
            </a:r>
            <a:r>
              <a:rPr sz="2400" spc="-4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new</a:t>
            </a:r>
            <a:r>
              <a:rPr sz="2400" spc="-5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object</a:t>
            </a:r>
            <a:r>
              <a:rPr sz="2400" spc="-4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if</a:t>
            </a:r>
            <a:r>
              <a:rPr sz="2400" spc="-30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necessary</a:t>
            </a:r>
            <a:endParaRPr sz="2400">
              <a:latin typeface="Calibri"/>
              <a:cs typeface="Calibri"/>
            </a:endParaRPr>
          </a:p>
          <a:p>
            <a:pPr marL="697230" lvl="1" indent="-227329">
              <a:lnSpc>
                <a:spcPct val="100000"/>
              </a:lnSpc>
              <a:spcBef>
                <a:spcPts val="215"/>
              </a:spcBef>
              <a:buFont typeface="Arial"/>
              <a:buChar char="•"/>
              <a:tabLst>
                <a:tab pos="697230" algn="l"/>
              </a:tabLst>
            </a:pPr>
            <a:r>
              <a:rPr sz="2400" spc="-10" dirty="0">
                <a:latin typeface="Calibri"/>
                <a:cs typeface="Calibri"/>
              </a:rPr>
              <a:t>O_EXCL</a:t>
            </a:r>
            <a:r>
              <a:rPr sz="2400" spc="-5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–</a:t>
            </a:r>
            <a:r>
              <a:rPr sz="2400" spc="-4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fail</a:t>
            </a:r>
            <a:r>
              <a:rPr sz="2400" spc="-4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if</a:t>
            </a:r>
            <a:r>
              <a:rPr sz="2400" spc="-50" dirty="0">
                <a:latin typeface="Calibri"/>
                <a:cs typeface="Calibri"/>
              </a:rPr>
              <a:t> </a:t>
            </a:r>
            <a:r>
              <a:rPr sz="2400" spc="-25" dirty="0">
                <a:latin typeface="Calibri"/>
                <a:cs typeface="Calibri"/>
              </a:rPr>
              <a:t>O_CREAT</a:t>
            </a:r>
            <a:r>
              <a:rPr sz="2400" spc="-6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and</a:t>
            </a:r>
            <a:r>
              <a:rPr sz="2400" spc="-5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object</a:t>
            </a:r>
            <a:r>
              <a:rPr sz="2400" spc="-60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exists</a:t>
            </a:r>
            <a:endParaRPr sz="2400">
              <a:latin typeface="Calibri"/>
              <a:cs typeface="Calibri"/>
            </a:endParaRPr>
          </a:p>
          <a:p>
            <a:pPr marL="697230" lvl="1" indent="-227329">
              <a:lnSpc>
                <a:spcPct val="100000"/>
              </a:lnSpc>
              <a:spcBef>
                <a:spcPts val="220"/>
              </a:spcBef>
              <a:buFont typeface="Arial"/>
              <a:buChar char="•"/>
              <a:tabLst>
                <a:tab pos="697230" algn="l"/>
              </a:tabLst>
            </a:pPr>
            <a:r>
              <a:rPr sz="2400" dirty="0">
                <a:latin typeface="Calibri"/>
                <a:cs typeface="Calibri"/>
              </a:rPr>
              <a:t>O_TRUNC</a:t>
            </a:r>
            <a:r>
              <a:rPr sz="2400" spc="-6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–</a:t>
            </a:r>
            <a:r>
              <a:rPr sz="2400" spc="-6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truncate</a:t>
            </a:r>
            <a:r>
              <a:rPr sz="2400" spc="-7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to</a:t>
            </a:r>
            <a:r>
              <a:rPr sz="2400" spc="-80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zero</a:t>
            </a:r>
            <a:r>
              <a:rPr sz="2400" spc="-8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length</a:t>
            </a:r>
            <a:r>
              <a:rPr sz="2400" spc="-6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if</a:t>
            </a:r>
            <a:r>
              <a:rPr sz="2400" spc="-6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opened</a:t>
            </a:r>
            <a:r>
              <a:rPr sz="2400" spc="-50" dirty="0">
                <a:latin typeface="Calibri"/>
                <a:cs typeface="Calibri"/>
              </a:rPr>
              <a:t> </a:t>
            </a:r>
            <a:r>
              <a:rPr sz="2400" spc="-25" dirty="0">
                <a:latin typeface="Calibri"/>
                <a:cs typeface="Calibri"/>
              </a:rPr>
              <a:t>R/W</a:t>
            </a:r>
            <a:endParaRPr sz="240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028428" y="5693979"/>
            <a:ext cx="1216152" cy="1164018"/>
          </a:xfrm>
          <a:prstGeom prst="rect">
            <a:avLst/>
          </a:prstGeom>
        </p:spPr>
      </p:pic>
      <p:sp>
        <p:nvSpPr>
          <p:cNvPr id="3" name="object 3" descr="$PPTXTitl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15087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10" dirty="0"/>
              <a:t>ftruncate(int</a:t>
            </a:r>
            <a:r>
              <a:rPr spc="-130" dirty="0"/>
              <a:t> </a:t>
            </a:r>
            <a:r>
              <a:rPr dirty="0"/>
              <a:t>fd,</a:t>
            </a:r>
            <a:r>
              <a:rPr spc="-130" dirty="0"/>
              <a:t> </a:t>
            </a:r>
            <a:r>
              <a:rPr dirty="0"/>
              <a:t>off_t</a:t>
            </a:r>
            <a:r>
              <a:rPr spc="-130" dirty="0"/>
              <a:t> </a:t>
            </a:r>
            <a:r>
              <a:rPr spc="-20" dirty="0"/>
              <a:t>len)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880"/>
              </a:lnSpc>
              <a:tabLst>
                <a:tab pos="3225165" algn="l"/>
              </a:tabLst>
            </a:pPr>
            <a:r>
              <a:rPr spc="-105" dirty="0"/>
              <a:t>Y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25" dirty="0"/>
              <a:t>d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55" dirty="0"/>
              <a:t> </a:t>
            </a:r>
            <a:r>
              <a:rPr spc="90" dirty="0"/>
              <a:t>z</a:t>
            </a:r>
            <a:r>
              <a:rPr spc="25" dirty="0"/>
              <a:t>  </a:t>
            </a:r>
            <a:r>
              <a:rPr spc="-215" dirty="0"/>
              <a:t>T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45" dirty="0"/>
              <a:t> </a:t>
            </a:r>
            <a:r>
              <a:rPr spc="-125" dirty="0"/>
              <a:t>k</a:t>
            </a:r>
            <a:r>
              <a:rPr spc="-145" dirty="0"/>
              <a:t> </a:t>
            </a:r>
            <a:r>
              <a:rPr spc="-180" dirty="0"/>
              <a:t>n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dirty="0"/>
              <a:t>k</a:t>
            </a:r>
            <a:r>
              <a:rPr spc="25" dirty="0"/>
              <a:t>  </a:t>
            </a:r>
            <a:r>
              <a:rPr dirty="0"/>
              <a:t>Ü</a:t>
            </a:r>
            <a:r>
              <a:rPr spc="-135" dirty="0"/>
              <a:t> </a:t>
            </a:r>
            <a:r>
              <a:rPr spc="-180" dirty="0"/>
              <a:t>n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25" dirty="0"/>
              <a:t>v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70" dirty="0"/>
              <a:t>r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75" dirty="0"/>
              <a:t>t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50" dirty="0"/>
              <a:t>i</a:t>
            </a:r>
            <a:r>
              <a:rPr dirty="0"/>
              <a:t>	-</a:t>
            </a:r>
            <a:r>
              <a:rPr spc="340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95" dirty="0"/>
              <a:t>g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spc="-95" dirty="0"/>
              <a:t>y</a:t>
            </a:r>
            <a:r>
              <a:rPr spc="-14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dirty="0"/>
              <a:t>r</a:t>
            </a:r>
            <a:r>
              <a:rPr spc="480" dirty="0"/>
              <a:t> </a:t>
            </a:r>
            <a:r>
              <a:rPr spc="-105" dirty="0"/>
              <a:t>M</a:t>
            </a:r>
            <a:r>
              <a:rPr spc="-145" dirty="0"/>
              <a:t> </a:t>
            </a:r>
            <a:r>
              <a:rPr spc="-180" dirty="0"/>
              <a:t>ü</a:t>
            </a:r>
            <a:r>
              <a:rPr spc="-145" dirty="0"/>
              <a:t> </a:t>
            </a:r>
            <a:r>
              <a:rPr spc="-210" dirty="0"/>
              <a:t>h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80" dirty="0"/>
              <a:t>n</a:t>
            </a:r>
            <a:r>
              <a:rPr spc="-165" dirty="0"/>
              <a:t> </a:t>
            </a:r>
            <a:r>
              <a:rPr spc="-125" dirty="0"/>
              <a:t>d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95" dirty="0"/>
              <a:t>ğ</a:t>
            </a:r>
            <a:r>
              <a:rPr spc="-145" dirty="0"/>
              <a:t> </a:t>
            </a:r>
            <a:r>
              <a:rPr dirty="0"/>
              <a:t>i</a:t>
            </a:r>
            <a:r>
              <a:rPr spc="495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195" dirty="0"/>
              <a:t>ö</a:t>
            </a:r>
            <a:r>
              <a:rPr spc="-14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80" dirty="0"/>
              <a:t>ü</a:t>
            </a:r>
            <a:r>
              <a:rPr spc="-155" dirty="0"/>
              <a:t> </a:t>
            </a:r>
            <a:r>
              <a:rPr spc="-295" dirty="0"/>
              <a:t>m</a:t>
            </a:r>
            <a:r>
              <a:rPr spc="-155" dirty="0"/>
              <a:t> </a:t>
            </a:r>
            <a:r>
              <a:rPr spc="-50" dirty="0"/>
              <a:t>ü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916939" y="1793493"/>
            <a:ext cx="10279380" cy="2626995"/>
          </a:xfrm>
          <a:prstGeom prst="rect">
            <a:avLst/>
          </a:prstGeom>
        </p:spPr>
        <p:txBody>
          <a:bodyPr vert="horz" wrap="square" lIns="0" tIns="59690" rIns="0" bIns="0" rtlCol="0">
            <a:spAutoFit/>
          </a:bodyPr>
          <a:lstStyle/>
          <a:p>
            <a:pPr marL="240029" marR="5080" indent="-227329">
              <a:lnSpc>
                <a:spcPts val="3030"/>
              </a:lnSpc>
              <a:spcBef>
                <a:spcPts val="470"/>
              </a:spcBef>
              <a:buFont typeface="Arial"/>
              <a:buChar char="•"/>
              <a:tabLst>
                <a:tab pos="241300" algn="l"/>
              </a:tabLst>
            </a:pPr>
            <a:r>
              <a:rPr sz="2800" dirty="0">
                <a:latin typeface="Calibri"/>
                <a:cs typeface="Calibri"/>
              </a:rPr>
              <a:t>This</a:t>
            </a:r>
            <a:r>
              <a:rPr sz="2800" spc="-8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function</a:t>
            </a:r>
            <a:r>
              <a:rPr sz="2800" spc="-20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(inappropriately</a:t>
            </a:r>
            <a:r>
              <a:rPr sz="2800" spc="-4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named)</a:t>
            </a:r>
            <a:r>
              <a:rPr sz="2800" spc="-4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causes</a:t>
            </a:r>
            <a:r>
              <a:rPr sz="2800" spc="-4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the</a:t>
            </a:r>
            <a:r>
              <a:rPr sz="2800" spc="-5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file</a:t>
            </a:r>
            <a:r>
              <a:rPr sz="2800" spc="-65" dirty="0">
                <a:latin typeface="Calibri"/>
                <a:cs typeface="Calibri"/>
              </a:rPr>
              <a:t> </a:t>
            </a:r>
            <a:r>
              <a:rPr sz="2800" spc="-20" dirty="0">
                <a:latin typeface="Calibri"/>
                <a:cs typeface="Calibri"/>
              </a:rPr>
              <a:t>referenced</a:t>
            </a:r>
            <a:r>
              <a:rPr sz="2800" spc="-6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by</a:t>
            </a:r>
            <a:r>
              <a:rPr sz="2800" spc="-160" dirty="0">
                <a:latin typeface="Calibri"/>
                <a:cs typeface="Calibri"/>
              </a:rPr>
              <a:t> </a:t>
            </a:r>
            <a:r>
              <a:rPr sz="2800" spc="-25" dirty="0">
                <a:latin typeface="Calibri"/>
                <a:cs typeface="Calibri"/>
              </a:rPr>
              <a:t>fd 	</a:t>
            </a:r>
            <a:r>
              <a:rPr sz="2800" dirty="0">
                <a:latin typeface="Calibri"/>
                <a:cs typeface="Calibri"/>
              </a:rPr>
              <a:t>to</a:t>
            </a:r>
            <a:r>
              <a:rPr sz="2800" spc="-6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have</a:t>
            </a:r>
            <a:r>
              <a:rPr sz="2800" spc="-5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the</a:t>
            </a:r>
            <a:r>
              <a:rPr sz="2800" spc="-4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size</a:t>
            </a:r>
            <a:r>
              <a:rPr sz="2800" spc="-5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specified</a:t>
            </a:r>
            <a:r>
              <a:rPr sz="2800" spc="-4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by</a:t>
            </a:r>
            <a:r>
              <a:rPr sz="2800" spc="-90" dirty="0">
                <a:latin typeface="Calibri"/>
                <a:cs typeface="Calibri"/>
              </a:rPr>
              <a:t> </a:t>
            </a:r>
            <a:r>
              <a:rPr sz="2800" spc="-20" dirty="0">
                <a:latin typeface="Calibri"/>
                <a:cs typeface="Calibri"/>
              </a:rPr>
              <a:t>len.</a:t>
            </a:r>
            <a:endParaRPr sz="2800">
              <a:latin typeface="Calibri"/>
              <a:cs typeface="Calibri"/>
            </a:endParaRPr>
          </a:p>
          <a:p>
            <a:pPr marL="240029" marR="1454785" indent="-227329">
              <a:lnSpc>
                <a:spcPts val="3020"/>
              </a:lnSpc>
              <a:spcBef>
                <a:spcPts val="1005"/>
              </a:spcBef>
              <a:buFont typeface="Arial"/>
              <a:buChar char="•"/>
              <a:tabLst>
                <a:tab pos="241300" algn="l"/>
              </a:tabLst>
            </a:pPr>
            <a:r>
              <a:rPr sz="2800" dirty="0">
                <a:latin typeface="Calibri"/>
                <a:cs typeface="Calibri"/>
              </a:rPr>
              <a:t>If</a:t>
            </a:r>
            <a:r>
              <a:rPr sz="2800" spc="-6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the</a:t>
            </a:r>
            <a:r>
              <a:rPr sz="2800" spc="-4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file</a:t>
            </a:r>
            <a:r>
              <a:rPr sz="2800" spc="-6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was</a:t>
            </a:r>
            <a:r>
              <a:rPr sz="2800" spc="-5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previously</a:t>
            </a:r>
            <a:r>
              <a:rPr sz="2800" spc="-3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longer</a:t>
            </a:r>
            <a:r>
              <a:rPr sz="2800" spc="-4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than</a:t>
            </a:r>
            <a:r>
              <a:rPr sz="2800" spc="-114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len</a:t>
            </a:r>
            <a:r>
              <a:rPr sz="2800" spc="-5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bytes,</a:t>
            </a:r>
            <a:r>
              <a:rPr sz="2800" spc="-5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the</a:t>
            </a:r>
            <a:r>
              <a:rPr sz="2800" spc="-50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excess</a:t>
            </a:r>
            <a:r>
              <a:rPr sz="2800" spc="-45" dirty="0">
                <a:latin typeface="Calibri"/>
                <a:cs typeface="Calibri"/>
              </a:rPr>
              <a:t> </a:t>
            </a:r>
            <a:r>
              <a:rPr sz="2800" spc="-25" dirty="0">
                <a:latin typeface="Calibri"/>
                <a:cs typeface="Calibri"/>
              </a:rPr>
              <a:t>is 	</a:t>
            </a:r>
            <a:r>
              <a:rPr sz="2800" spc="-10" dirty="0">
                <a:latin typeface="Calibri"/>
                <a:cs typeface="Calibri"/>
              </a:rPr>
              <a:t>discarded.</a:t>
            </a:r>
            <a:endParaRPr sz="2800">
              <a:latin typeface="Calibri"/>
              <a:cs typeface="Calibri"/>
            </a:endParaRPr>
          </a:p>
          <a:p>
            <a:pPr marL="240029" marR="745490" indent="-227329">
              <a:lnSpc>
                <a:spcPts val="3020"/>
              </a:lnSpc>
              <a:spcBef>
                <a:spcPts val="1010"/>
              </a:spcBef>
              <a:buFont typeface="Arial"/>
              <a:buChar char="•"/>
              <a:tabLst>
                <a:tab pos="241300" algn="l"/>
              </a:tabLst>
            </a:pPr>
            <a:r>
              <a:rPr sz="2800" dirty="0">
                <a:latin typeface="Calibri"/>
                <a:cs typeface="Calibri"/>
              </a:rPr>
              <a:t>If</a:t>
            </a:r>
            <a:r>
              <a:rPr sz="2800" spc="-6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the</a:t>
            </a:r>
            <a:r>
              <a:rPr sz="2800" spc="-4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file</a:t>
            </a:r>
            <a:r>
              <a:rPr sz="2800" spc="-5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was</a:t>
            </a:r>
            <a:r>
              <a:rPr sz="2800" spc="-5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previously</a:t>
            </a:r>
            <a:r>
              <a:rPr sz="2800" spc="-3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shorter</a:t>
            </a:r>
            <a:r>
              <a:rPr sz="2800" spc="-4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than</a:t>
            </a:r>
            <a:r>
              <a:rPr sz="2800" spc="-9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len</a:t>
            </a:r>
            <a:r>
              <a:rPr sz="2800" spc="-5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bytes,</a:t>
            </a:r>
            <a:r>
              <a:rPr sz="2800" spc="-5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it</a:t>
            </a:r>
            <a:r>
              <a:rPr sz="2800" spc="-5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is</a:t>
            </a:r>
            <a:r>
              <a:rPr sz="2800" spc="-45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extended</a:t>
            </a:r>
            <a:r>
              <a:rPr sz="2800" spc="-45" dirty="0">
                <a:latin typeface="Calibri"/>
                <a:cs typeface="Calibri"/>
              </a:rPr>
              <a:t> </a:t>
            </a:r>
            <a:r>
              <a:rPr sz="2800" spc="-25" dirty="0">
                <a:latin typeface="Calibri"/>
                <a:cs typeface="Calibri"/>
              </a:rPr>
              <a:t>by 	</a:t>
            </a:r>
            <a:r>
              <a:rPr sz="2800" dirty="0">
                <a:latin typeface="Calibri"/>
                <a:cs typeface="Calibri"/>
              </a:rPr>
              <a:t>bytes</a:t>
            </a:r>
            <a:r>
              <a:rPr sz="2800" spc="-9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containing</a:t>
            </a:r>
            <a:r>
              <a:rPr sz="2800" spc="-85" dirty="0">
                <a:latin typeface="Calibri"/>
                <a:cs typeface="Calibri"/>
              </a:rPr>
              <a:t> </a:t>
            </a:r>
            <a:r>
              <a:rPr sz="2800" spc="-20" dirty="0">
                <a:latin typeface="Calibri"/>
                <a:cs typeface="Calibri"/>
              </a:rPr>
              <a:t>zero.</a:t>
            </a:r>
            <a:endParaRPr sz="280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028428" y="5693979"/>
            <a:ext cx="1216152" cy="1164018"/>
          </a:xfrm>
          <a:prstGeom prst="rect">
            <a:avLst/>
          </a:prstGeom>
        </p:spPr>
      </p:pic>
      <p:sp>
        <p:nvSpPr>
          <p:cNvPr id="3" name="object 3" descr="$PPTXTitl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89535" rIns="0" bIns="0" rtlCol="0">
            <a:spAutoFit/>
          </a:bodyPr>
          <a:lstStyle/>
          <a:p>
            <a:pPr marL="12700" marR="5080">
              <a:lnSpc>
                <a:spcPts val="4750"/>
              </a:lnSpc>
              <a:spcBef>
                <a:spcPts val="705"/>
              </a:spcBef>
            </a:pPr>
            <a:r>
              <a:rPr dirty="0"/>
              <a:t>mmap</a:t>
            </a:r>
            <a:r>
              <a:rPr spc="-114" dirty="0"/>
              <a:t> </a:t>
            </a:r>
            <a:r>
              <a:rPr dirty="0"/>
              <a:t>(void</a:t>
            </a:r>
            <a:r>
              <a:rPr spc="-95" dirty="0"/>
              <a:t> </a:t>
            </a:r>
            <a:r>
              <a:rPr spc="-35" dirty="0"/>
              <a:t>*addr,</a:t>
            </a:r>
            <a:r>
              <a:rPr spc="-110" dirty="0"/>
              <a:t> </a:t>
            </a:r>
            <a:r>
              <a:rPr dirty="0"/>
              <a:t>size_t</a:t>
            </a:r>
            <a:r>
              <a:rPr spc="-100" dirty="0"/>
              <a:t> </a:t>
            </a:r>
            <a:r>
              <a:rPr dirty="0"/>
              <a:t>len,</a:t>
            </a:r>
            <a:r>
              <a:rPr spc="-90" dirty="0"/>
              <a:t> </a:t>
            </a:r>
            <a:r>
              <a:rPr dirty="0"/>
              <a:t>int</a:t>
            </a:r>
            <a:r>
              <a:rPr spc="-80" dirty="0"/>
              <a:t> </a:t>
            </a:r>
            <a:r>
              <a:rPr spc="-10" dirty="0"/>
              <a:t>prot, </a:t>
            </a:r>
            <a:r>
              <a:rPr dirty="0"/>
              <a:t>int</a:t>
            </a:r>
            <a:r>
              <a:rPr spc="-80" dirty="0"/>
              <a:t> </a:t>
            </a:r>
            <a:r>
              <a:rPr dirty="0"/>
              <a:t>flags,</a:t>
            </a:r>
            <a:r>
              <a:rPr spc="-85" dirty="0"/>
              <a:t> </a:t>
            </a:r>
            <a:r>
              <a:rPr dirty="0"/>
              <a:t>int</a:t>
            </a:r>
            <a:r>
              <a:rPr spc="-55" dirty="0"/>
              <a:t> </a:t>
            </a:r>
            <a:r>
              <a:rPr dirty="0"/>
              <a:t>fd,</a:t>
            </a:r>
            <a:r>
              <a:rPr spc="-85" dirty="0"/>
              <a:t> </a:t>
            </a:r>
            <a:r>
              <a:rPr dirty="0"/>
              <a:t>off_t</a:t>
            </a:r>
            <a:r>
              <a:rPr spc="-85" dirty="0"/>
              <a:t> </a:t>
            </a:r>
            <a:r>
              <a:rPr spc="-10" dirty="0"/>
              <a:t>off);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880"/>
              </a:lnSpc>
              <a:tabLst>
                <a:tab pos="3225165" algn="l"/>
              </a:tabLst>
            </a:pPr>
            <a:r>
              <a:rPr spc="-105" dirty="0"/>
              <a:t>Y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25" dirty="0"/>
              <a:t>d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55" dirty="0"/>
              <a:t> </a:t>
            </a:r>
            <a:r>
              <a:rPr spc="90" dirty="0"/>
              <a:t>z</a:t>
            </a:r>
            <a:r>
              <a:rPr spc="25" dirty="0"/>
              <a:t>  </a:t>
            </a:r>
            <a:r>
              <a:rPr spc="-215" dirty="0"/>
              <a:t>T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45" dirty="0"/>
              <a:t> </a:t>
            </a:r>
            <a:r>
              <a:rPr spc="-125" dirty="0"/>
              <a:t>k</a:t>
            </a:r>
            <a:r>
              <a:rPr spc="-145" dirty="0"/>
              <a:t> </a:t>
            </a:r>
            <a:r>
              <a:rPr spc="-180" dirty="0"/>
              <a:t>n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dirty="0"/>
              <a:t>k</a:t>
            </a:r>
            <a:r>
              <a:rPr spc="25" dirty="0"/>
              <a:t>  </a:t>
            </a:r>
            <a:r>
              <a:rPr dirty="0"/>
              <a:t>Ü</a:t>
            </a:r>
            <a:r>
              <a:rPr spc="-135" dirty="0"/>
              <a:t> </a:t>
            </a:r>
            <a:r>
              <a:rPr spc="-180" dirty="0"/>
              <a:t>n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25" dirty="0"/>
              <a:t>v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70" dirty="0"/>
              <a:t>r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75" dirty="0"/>
              <a:t>t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50" dirty="0"/>
              <a:t>i</a:t>
            </a:r>
            <a:r>
              <a:rPr dirty="0"/>
              <a:t>	-</a:t>
            </a:r>
            <a:r>
              <a:rPr spc="340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95" dirty="0"/>
              <a:t>g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spc="-95" dirty="0"/>
              <a:t>y</a:t>
            </a:r>
            <a:r>
              <a:rPr spc="-14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dirty="0"/>
              <a:t>r</a:t>
            </a:r>
            <a:r>
              <a:rPr spc="480" dirty="0"/>
              <a:t> </a:t>
            </a:r>
            <a:r>
              <a:rPr spc="-105" dirty="0"/>
              <a:t>M</a:t>
            </a:r>
            <a:r>
              <a:rPr spc="-145" dirty="0"/>
              <a:t> </a:t>
            </a:r>
            <a:r>
              <a:rPr spc="-180" dirty="0"/>
              <a:t>ü</a:t>
            </a:r>
            <a:r>
              <a:rPr spc="-145" dirty="0"/>
              <a:t> </a:t>
            </a:r>
            <a:r>
              <a:rPr spc="-210" dirty="0"/>
              <a:t>h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80" dirty="0"/>
              <a:t>n</a:t>
            </a:r>
            <a:r>
              <a:rPr spc="-165" dirty="0"/>
              <a:t> </a:t>
            </a:r>
            <a:r>
              <a:rPr spc="-125" dirty="0"/>
              <a:t>d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95" dirty="0"/>
              <a:t>ğ</a:t>
            </a:r>
            <a:r>
              <a:rPr spc="-145" dirty="0"/>
              <a:t> </a:t>
            </a:r>
            <a:r>
              <a:rPr dirty="0"/>
              <a:t>i</a:t>
            </a:r>
            <a:r>
              <a:rPr spc="495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195" dirty="0"/>
              <a:t>ö</a:t>
            </a:r>
            <a:r>
              <a:rPr spc="-14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80" dirty="0"/>
              <a:t>ü</a:t>
            </a:r>
            <a:r>
              <a:rPr spc="-155" dirty="0"/>
              <a:t> </a:t>
            </a:r>
            <a:r>
              <a:rPr spc="-295" dirty="0"/>
              <a:t>m</a:t>
            </a:r>
            <a:r>
              <a:rPr spc="-155" dirty="0"/>
              <a:t> </a:t>
            </a:r>
            <a:r>
              <a:rPr spc="-50" dirty="0"/>
              <a:t>ü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40029" indent="-227329">
              <a:lnSpc>
                <a:spcPts val="3195"/>
              </a:lnSpc>
              <a:spcBef>
                <a:spcPts val="95"/>
              </a:spcBef>
              <a:buFont typeface="Arial"/>
              <a:buChar char="•"/>
              <a:tabLst>
                <a:tab pos="240029" algn="l"/>
              </a:tabLst>
            </a:pPr>
            <a:r>
              <a:rPr dirty="0"/>
              <a:t>mmap</a:t>
            </a:r>
            <a:r>
              <a:rPr spc="-50" dirty="0"/>
              <a:t> </a:t>
            </a:r>
            <a:r>
              <a:rPr dirty="0"/>
              <a:t>is</a:t>
            </a:r>
            <a:r>
              <a:rPr spc="-65" dirty="0"/>
              <a:t> </a:t>
            </a:r>
            <a:r>
              <a:rPr dirty="0"/>
              <a:t>used</a:t>
            </a:r>
            <a:r>
              <a:rPr spc="-30" dirty="0"/>
              <a:t> </a:t>
            </a:r>
            <a:r>
              <a:rPr dirty="0"/>
              <a:t>to</a:t>
            </a:r>
            <a:r>
              <a:rPr spc="-65" dirty="0"/>
              <a:t> </a:t>
            </a:r>
            <a:r>
              <a:rPr dirty="0"/>
              <a:t>map</a:t>
            </a:r>
            <a:r>
              <a:rPr spc="-60" dirty="0"/>
              <a:t> </a:t>
            </a:r>
            <a:r>
              <a:rPr dirty="0"/>
              <a:t>a</a:t>
            </a:r>
            <a:r>
              <a:rPr spc="-60" dirty="0"/>
              <a:t> </a:t>
            </a:r>
            <a:r>
              <a:rPr dirty="0"/>
              <a:t>region</a:t>
            </a:r>
            <a:r>
              <a:rPr spc="-65" dirty="0"/>
              <a:t> </a:t>
            </a:r>
            <a:r>
              <a:rPr dirty="0"/>
              <a:t>of</a:t>
            </a:r>
            <a:r>
              <a:rPr spc="-65" dirty="0"/>
              <a:t> </a:t>
            </a:r>
            <a:r>
              <a:rPr dirty="0"/>
              <a:t>the</a:t>
            </a:r>
            <a:r>
              <a:rPr spc="-50" dirty="0"/>
              <a:t> </a:t>
            </a:r>
            <a:r>
              <a:rPr dirty="0"/>
              <a:t>shared</a:t>
            </a:r>
            <a:r>
              <a:rPr spc="-40" dirty="0"/>
              <a:t> </a:t>
            </a:r>
            <a:r>
              <a:rPr dirty="0"/>
              <a:t>memory</a:t>
            </a:r>
            <a:r>
              <a:rPr spc="-55" dirty="0"/>
              <a:t> </a:t>
            </a:r>
            <a:r>
              <a:rPr dirty="0"/>
              <a:t>object</a:t>
            </a:r>
            <a:r>
              <a:rPr spc="-45" dirty="0"/>
              <a:t> </a:t>
            </a:r>
            <a:r>
              <a:rPr dirty="0"/>
              <a:t>(fd)</a:t>
            </a:r>
            <a:r>
              <a:rPr spc="-60" dirty="0"/>
              <a:t> </a:t>
            </a:r>
            <a:r>
              <a:rPr spc="-25" dirty="0"/>
              <a:t>to</a:t>
            </a:r>
          </a:p>
          <a:p>
            <a:pPr marL="241300">
              <a:lnSpc>
                <a:spcPts val="3195"/>
              </a:lnSpc>
            </a:pPr>
            <a:r>
              <a:rPr dirty="0"/>
              <a:t>the</a:t>
            </a:r>
            <a:r>
              <a:rPr spc="-85" dirty="0"/>
              <a:t> </a:t>
            </a:r>
            <a:r>
              <a:rPr dirty="0"/>
              <a:t>process’</a:t>
            </a:r>
            <a:r>
              <a:rPr spc="-60" dirty="0"/>
              <a:t> </a:t>
            </a:r>
            <a:r>
              <a:rPr dirty="0"/>
              <a:t>address</a:t>
            </a:r>
            <a:r>
              <a:rPr spc="-80" dirty="0"/>
              <a:t> </a:t>
            </a:r>
            <a:r>
              <a:rPr spc="-10" dirty="0"/>
              <a:t>space.</a:t>
            </a:r>
          </a:p>
          <a:p>
            <a:pPr marL="240029" marR="5080" indent="-227329">
              <a:lnSpc>
                <a:spcPts val="3020"/>
              </a:lnSpc>
              <a:spcBef>
                <a:spcPts val="1055"/>
              </a:spcBef>
              <a:buFont typeface="Arial"/>
              <a:buChar char="•"/>
              <a:tabLst>
                <a:tab pos="241300" algn="l"/>
              </a:tabLst>
            </a:pPr>
            <a:r>
              <a:rPr dirty="0"/>
              <a:t>The</a:t>
            </a:r>
            <a:r>
              <a:rPr spc="-60" dirty="0"/>
              <a:t> </a:t>
            </a:r>
            <a:r>
              <a:rPr dirty="0"/>
              <a:t>mapped</a:t>
            </a:r>
            <a:r>
              <a:rPr spc="-30" dirty="0"/>
              <a:t> </a:t>
            </a:r>
            <a:r>
              <a:rPr dirty="0"/>
              <a:t>region</a:t>
            </a:r>
            <a:r>
              <a:rPr spc="-55" dirty="0"/>
              <a:t> </a:t>
            </a:r>
            <a:r>
              <a:rPr dirty="0"/>
              <a:t>has</a:t>
            </a:r>
            <a:r>
              <a:rPr spc="-40" dirty="0"/>
              <a:t> </a:t>
            </a:r>
            <a:r>
              <a:rPr dirty="0"/>
              <a:t>the</a:t>
            </a:r>
            <a:r>
              <a:rPr spc="-45" dirty="0"/>
              <a:t> </a:t>
            </a:r>
            <a:r>
              <a:rPr dirty="0"/>
              <a:t>given</a:t>
            </a:r>
            <a:r>
              <a:rPr spc="-100" dirty="0"/>
              <a:t> </a:t>
            </a:r>
            <a:r>
              <a:rPr dirty="0"/>
              <a:t>len</a:t>
            </a:r>
            <a:r>
              <a:rPr spc="-55" dirty="0"/>
              <a:t> </a:t>
            </a:r>
            <a:r>
              <a:rPr spc="-10" dirty="0"/>
              <a:t>starting</a:t>
            </a:r>
            <a:r>
              <a:rPr spc="-45" dirty="0"/>
              <a:t> </a:t>
            </a:r>
            <a:r>
              <a:rPr dirty="0"/>
              <a:t>at</a:t>
            </a:r>
            <a:r>
              <a:rPr spc="-65" dirty="0"/>
              <a:t> </a:t>
            </a:r>
            <a:r>
              <a:rPr dirty="0"/>
              <a:t>the</a:t>
            </a:r>
            <a:r>
              <a:rPr spc="-50" dirty="0"/>
              <a:t> </a:t>
            </a:r>
            <a:r>
              <a:rPr dirty="0"/>
              <a:t>specified</a:t>
            </a:r>
            <a:r>
              <a:rPr spc="-40" dirty="0"/>
              <a:t> </a:t>
            </a:r>
            <a:r>
              <a:rPr spc="-10" dirty="0"/>
              <a:t>offset 	</a:t>
            </a:r>
            <a:r>
              <a:rPr spc="-20" dirty="0"/>
              <a:t>off.</a:t>
            </a:r>
          </a:p>
          <a:p>
            <a:pPr marL="240029" marR="253365" indent="-227329">
              <a:lnSpc>
                <a:spcPts val="3020"/>
              </a:lnSpc>
              <a:spcBef>
                <a:spcPts val="1005"/>
              </a:spcBef>
              <a:buFont typeface="Arial"/>
              <a:buChar char="•"/>
              <a:tabLst>
                <a:tab pos="241300" algn="l"/>
              </a:tabLst>
            </a:pPr>
            <a:r>
              <a:rPr dirty="0"/>
              <a:t>Normally</a:t>
            </a:r>
            <a:r>
              <a:rPr spc="-50" dirty="0"/>
              <a:t> </a:t>
            </a:r>
            <a:r>
              <a:rPr dirty="0"/>
              <a:t>addr</a:t>
            </a:r>
            <a:r>
              <a:rPr spc="-50" dirty="0"/>
              <a:t> </a:t>
            </a:r>
            <a:r>
              <a:rPr dirty="0"/>
              <a:t>is</a:t>
            </a:r>
            <a:r>
              <a:rPr spc="-50" dirty="0"/>
              <a:t> </a:t>
            </a:r>
            <a:r>
              <a:rPr dirty="0"/>
              <a:t>0,</a:t>
            </a:r>
            <a:r>
              <a:rPr spc="-25" dirty="0"/>
              <a:t> </a:t>
            </a:r>
            <a:r>
              <a:rPr dirty="0"/>
              <a:t>and</a:t>
            </a:r>
            <a:r>
              <a:rPr spc="-40" dirty="0"/>
              <a:t> </a:t>
            </a:r>
            <a:r>
              <a:rPr dirty="0"/>
              <a:t>allows</a:t>
            </a:r>
            <a:r>
              <a:rPr spc="-55" dirty="0"/>
              <a:t> </a:t>
            </a:r>
            <a:r>
              <a:rPr dirty="0"/>
              <a:t>the</a:t>
            </a:r>
            <a:r>
              <a:rPr spc="-40" dirty="0"/>
              <a:t> </a:t>
            </a:r>
            <a:r>
              <a:rPr dirty="0"/>
              <a:t>OS</a:t>
            </a:r>
            <a:r>
              <a:rPr spc="-50" dirty="0"/>
              <a:t> </a:t>
            </a:r>
            <a:r>
              <a:rPr dirty="0"/>
              <a:t>to</a:t>
            </a:r>
            <a:r>
              <a:rPr spc="-50" dirty="0"/>
              <a:t> </a:t>
            </a:r>
            <a:r>
              <a:rPr dirty="0"/>
              <a:t>decide</a:t>
            </a:r>
            <a:r>
              <a:rPr spc="-30" dirty="0"/>
              <a:t> </a:t>
            </a:r>
            <a:r>
              <a:rPr dirty="0"/>
              <a:t>where</a:t>
            </a:r>
            <a:r>
              <a:rPr spc="-50" dirty="0"/>
              <a:t> </a:t>
            </a:r>
            <a:r>
              <a:rPr dirty="0"/>
              <a:t>to</a:t>
            </a:r>
            <a:r>
              <a:rPr spc="-50" dirty="0"/>
              <a:t> </a:t>
            </a:r>
            <a:r>
              <a:rPr dirty="0"/>
              <a:t>map</a:t>
            </a:r>
            <a:r>
              <a:rPr spc="-45" dirty="0"/>
              <a:t> </a:t>
            </a:r>
            <a:r>
              <a:rPr spc="-25" dirty="0"/>
              <a:t>the 	</a:t>
            </a:r>
            <a:r>
              <a:rPr dirty="0"/>
              <a:t>region.</a:t>
            </a:r>
            <a:r>
              <a:rPr spc="-35" dirty="0"/>
              <a:t> </a:t>
            </a:r>
            <a:r>
              <a:rPr dirty="0"/>
              <a:t>This</a:t>
            </a:r>
            <a:r>
              <a:rPr spc="-50" dirty="0"/>
              <a:t> </a:t>
            </a:r>
            <a:r>
              <a:rPr dirty="0"/>
              <a:t>can</a:t>
            </a:r>
            <a:r>
              <a:rPr spc="-35" dirty="0"/>
              <a:t> </a:t>
            </a:r>
            <a:r>
              <a:rPr dirty="0"/>
              <a:t>be</a:t>
            </a:r>
            <a:r>
              <a:rPr spc="-50" dirty="0"/>
              <a:t> </a:t>
            </a:r>
            <a:r>
              <a:rPr dirty="0"/>
              <a:t>explicitly</a:t>
            </a:r>
            <a:r>
              <a:rPr spc="-40" dirty="0"/>
              <a:t> </a:t>
            </a:r>
            <a:r>
              <a:rPr dirty="0"/>
              <a:t>specified,</a:t>
            </a:r>
            <a:r>
              <a:rPr spc="-35" dirty="0"/>
              <a:t> </a:t>
            </a:r>
            <a:r>
              <a:rPr dirty="0"/>
              <a:t>if</a:t>
            </a:r>
            <a:r>
              <a:rPr spc="-45" dirty="0"/>
              <a:t> </a:t>
            </a:r>
            <a:r>
              <a:rPr spc="-10" dirty="0"/>
              <a:t>necessary.</a:t>
            </a:r>
          </a:p>
          <a:p>
            <a:pPr marL="240029" marR="340995" indent="-227329">
              <a:lnSpc>
                <a:spcPts val="3030"/>
              </a:lnSpc>
              <a:spcBef>
                <a:spcPts val="994"/>
              </a:spcBef>
              <a:buFont typeface="Arial"/>
              <a:buChar char="•"/>
              <a:tabLst>
                <a:tab pos="241300" algn="l"/>
              </a:tabLst>
            </a:pPr>
            <a:r>
              <a:rPr dirty="0"/>
              <a:t>mmap</a:t>
            </a:r>
            <a:r>
              <a:rPr spc="-60" dirty="0"/>
              <a:t> </a:t>
            </a:r>
            <a:r>
              <a:rPr dirty="0"/>
              <a:t>returns</a:t>
            </a:r>
            <a:r>
              <a:rPr spc="-45" dirty="0"/>
              <a:t> </a:t>
            </a:r>
            <a:r>
              <a:rPr dirty="0"/>
              <a:t>the</a:t>
            </a:r>
            <a:r>
              <a:rPr spc="-65" dirty="0"/>
              <a:t> </a:t>
            </a:r>
            <a:r>
              <a:rPr dirty="0"/>
              <a:t>mapped</a:t>
            </a:r>
            <a:r>
              <a:rPr spc="-65" dirty="0"/>
              <a:t> </a:t>
            </a:r>
            <a:r>
              <a:rPr dirty="0"/>
              <a:t>address,</a:t>
            </a:r>
            <a:r>
              <a:rPr spc="-45" dirty="0"/>
              <a:t> </a:t>
            </a:r>
            <a:r>
              <a:rPr dirty="0"/>
              <a:t>or</a:t>
            </a:r>
            <a:r>
              <a:rPr spc="-65" dirty="0"/>
              <a:t> </a:t>
            </a:r>
            <a:r>
              <a:rPr spc="-25" dirty="0"/>
              <a:t>–</a:t>
            </a:r>
            <a:r>
              <a:rPr dirty="0"/>
              <a:t>1</a:t>
            </a:r>
            <a:r>
              <a:rPr spc="-55" dirty="0"/>
              <a:t> </a:t>
            </a:r>
            <a:r>
              <a:rPr dirty="0"/>
              <a:t>on</a:t>
            </a:r>
            <a:r>
              <a:rPr spc="-65" dirty="0"/>
              <a:t> </a:t>
            </a:r>
            <a:r>
              <a:rPr spc="-35" dirty="0"/>
              <a:t>error.(more</a:t>
            </a:r>
            <a:r>
              <a:rPr spc="-75" dirty="0"/>
              <a:t> </a:t>
            </a:r>
            <a:r>
              <a:rPr dirty="0"/>
              <a:t>on</a:t>
            </a:r>
            <a:r>
              <a:rPr spc="-60" dirty="0"/>
              <a:t> </a:t>
            </a:r>
            <a:r>
              <a:rPr spc="-20" dirty="0"/>
              <a:t>next 	</a:t>
            </a:r>
            <a:r>
              <a:rPr spc="-10" dirty="0"/>
              <a:t>slide)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028428" y="5693979"/>
            <a:ext cx="1216152" cy="1164018"/>
          </a:xfrm>
          <a:prstGeom prst="rect">
            <a:avLst/>
          </a:prstGeom>
        </p:spPr>
      </p:pic>
      <p:sp>
        <p:nvSpPr>
          <p:cNvPr id="3" name="object 3" descr="$PPTXTitl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15087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/>
              <a:t>mmap,</a:t>
            </a:r>
            <a:r>
              <a:rPr spc="-15" dirty="0"/>
              <a:t> </a:t>
            </a:r>
            <a:r>
              <a:rPr spc="-10" dirty="0"/>
              <a:t>continued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880"/>
              </a:lnSpc>
              <a:tabLst>
                <a:tab pos="3225165" algn="l"/>
              </a:tabLst>
            </a:pPr>
            <a:r>
              <a:rPr spc="-105" dirty="0"/>
              <a:t>Y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25" dirty="0"/>
              <a:t>d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55" dirty="0"/>
              <a:t> </a:t>
            </a:r>
            <a:r>
              <a:rPr spc="90" dirty="0"/>
              <a:t>z</a:t>
            </a:r>
            <a:r>
              <a:rPr spc="25" dirty="0"/>
              <a:t>  </a:t>
            </a:r>
            <a:r>
              <a:rPr spc="-215" dirty="0"/>
              <a:t>T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45" dirty="0"/>
              <a:t> </a:t>
            </a:r>
            <a:r>
              <a:rPr spc="-125" dirty="0"/>
              <a:t>k</a:t>
            </a:r>
            <a:r>
              <a:rPr spc="-145" dirty="0"/>
              <a:t> </a:t>
            </a:r>
            <a:r>
              <a:rPr spc="-180" dirty="0"/>
              <a:t>n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dirty="0"/>
              <a:t>k</a:t>
            </a:r>
            <a:r>
              <a:rPr spc="25" dirty="0"/>
              <a:t>  </a:t>
            </a:r>
            <a:r>
              <a:rPr dirty="0"/>
              <a:t>Ü</a:t>
            </a:r>
            <a:r>
              <a:rPr spc="-135" dirty="0"/>
              <a:t> </a:t>
            </a:r>
            <a:r>
              <a:rPr spc="-180" dirty="0"/>
              <a:t>n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25" dirty="0"/>
              <a:t>v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70" dirty="0"/>
              <a:t>r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75" dirty="0"/>
              <a:t>t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50" dirty="0"/>
              <a:t>i</a:t>
            </a:r>
            <a:r>
              <a:rPr dirty="0"/>
              <a:t>	-</a:t>
            </a:r>
            <a:r>
              <a:rPr spc="340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95" dirty="0"/>
              <a:t>g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spc="-95" dirty="0"/>
              <a:t>y</a:t>
            </a:r>
            <a:r>
              <a:rPr spc="-14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dirty="0"/>
              <a:t>r</a:t>
            </a:r>
            <a:r>
              <a:rPr spc="480" dirty="0"/>
              <a:t> </a:t>
            </a:r>
            <a:r>
              <a:rPr spc="-105" dirty="0"/>
              <a:t>M</a:t>
            </a:r>
            <a:r>
              <a:rPr spc="-145" dirty="0"/>
              <a:t> </a:t>
            </a:r>
            <a:r>
              <a:rPr spc="-180" dirty="0"/>
              <a:t>ü</a:t>
            </a:r>
            <a:r>
              <a:rPr spc="-145" dirty="0"/>
              <a:t> </a:t>
            </a:r>
            <a:r>
              <a:rPr spc="-210" dirty="0"/>
              <a:t>h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80" dirty="0"/>
              <a:t>n</a:t>
            </a:r>
            <a:r>
              <a:rPr spc="-165" dirty="0"/>
              <a:t> </a:t>
            </a:r>
            <a:r>
              <a:rPr spc="-125" dirty="0"/>
              <a:t>d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95" dirty="0"/>
              <a:t>ğ</a:t>
            </a:r>
            <a:r>
              <a:rPr spc="-145" dirty="0"/>
              <a:t> </a:t>
            </a:r>
            <a:r>
              <a:rPr dirty="0"/>
              <a:t>i</a:t>
            </a:r>
            <a:r>
              <a:rPr spc="495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195" dirty="0"/>
              <a:t>ö</a:t>
            </a:r>
            <a:r>
              <a:rPr spc="-14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80" dirty="0"/>
              <a:t>ü</a:t>
            </a:r>
            <a:r>
              <a:rPr spc="-155" dirty="0"/>
              <a:t> </a:t>
            </a:r>
            <a:r>
              <a:rPr spc="-295" dirty="0"/>
              <a:t>m</a:t>
            </a:r>
            <a:r>
              <a:rPr spc="-155" dirty="0"/>
              <a:t> </a:t>
            </a:r>
            <a:r>
              <a:rPr spc="-50" dirty="0"/>
              <a:t>ü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916939" y="1756830"/>
            <a:ext cx="7982584" cy="4145915"/>
          </a:xfrm>
          <a:prstGeom prst="rect">
            <a:avLst/>
          </a:prstGeom>
        </p:spPr>
        <p:txBody>
          <a:bodyPr vert="horz" wrap="square" lIns="0" tIns="48894" rIns="0" bIns="0" rtlCol="0">
            <a:spAutoFit/>
          </a:bodyPr>
          <a:lstStyle/>
          <a:p>
            <a:pPr marL="240029" indent="-227329">
              <a:lnSpc>
                <a:spcPct val="100000"/>
              </a:lnSpc>
              <a:spcBef>
                <a:spcPts val="384"/>
              </a:spcBef>
              <a:buFont typeface="Arial"/>
              <a:buChar char="•"/>
              <a:tabLst>
                <a:tab pos="240029" algn="l"/>
              </a:tabLst>
            </a:pPr>
            <a:r>
              <a:rPr sz="2800" dirty="0">
                <a:latin typeface="Calibri"/>
                <a:cs typeface="Calibri"/>
              </a:rPr>
              <a:t>prot</a:t>
            </a:r>
            <a:r>
              <a:rPr sz="2800" spc="-6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–</a:t>
            </a:r>
            <a:r>
              <a:rPr sz="2800" spc="-8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selected</a:t>
            </a:r>
            <a:r>
              <a:rPr sz="2800" spc="-7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from</a:t>
            </a:r>
            <a:r>
              <a:rPr sz="2800" spc="-7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the</a:t>
            </a:r>
            <a:r>
              <a:rPr sz="2800" spc="-8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available</a:t>
            </a:r>
            <a:r>
              <a:rPr sz="2800" spc="-80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protection</a:t>
            </a:r>
            <a:r>
              <a:rPr sz="2800" spc="-75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settings:</a:t>
            </a:r>
            <a:endParaRPr sz="2800">
              <a:latin typeface="Calibri"/>
              <a:cs typeface="Calibri"/>
            </a:endParaRPr>
          </a:p>
          <a:p>
            <a:pPr marL="697230" lvl="1" indent="-227329">
              <a:lnSpc>
                <a:spcPct val="100000"/>
              </a:lnSpc>
              <a:spcBef>
                <a:spcPts val="245"/>
              </a:spcBef>
              <a:buFont typeface="Arial"/>
              <a:buChar char="•"/>
              <a:tabLst>
                <a:tab pos="697230" algn="l"/>
              </a:tabLst>
            </a:pPr>
            <a:r>
              <a:rPr sz="2400" spc="-10" dirty="0">
                <a:latin typeface="Calibri"/>
                <a:cs typeface="Calibri"/>
              </a:rPr>
              <a:t>PROT_EXEC</a:t>
            </a:r>
            <a:endParaRPr sz="2400">
              <a:latin typeface="Calibri"/>
              <a:cs typeface="Calibri"/>
            </a:endParaRPr>
          </a:p>
          <a:p>
            <a:pPr marL="697230" lvl="1" indent="-227329">
              <a:lnSpc>
                <a:spcPct val="100000"/>
              </a:lnSpc>
              <a:spcBef>
                <a:spcPts val="215"/>
              </a:spcBef>
              <a:buFont typeface="Arial"/>
              <a:buChar char="•"/>
              <a:tabLst>
                <a:tab pos="697230" algn="l"/>
              </a:tabLst>
            </a:pPr>
            <a:r>
              <a:rPr sz="2400" spc="-10" dirty="0">
                <a:latin typeface="Calibri"/>
                <a:cs typeface="Calibri"/>
              </a:rPr>
              <a:t>PROT_NOCACHE</a:t>
            </a:r>
            <a:endParaRPr sz="2400">
              <a:latin typeface="Calibri"/>
              <a:cs typeface="Calibri"/>
            </a:endParaRPr>
          </a:p>
          <a:p>
            <a:pPr marL="697230" lvl="1" indent="-227329">
              <a:lnSpc>
                <a:spcPct val="100000"/>
              </a:lnSpc>
              <a:spcBef>
                <a:spcPts val="204"/>
              </a:spcBef>
              <a:buFont typeface="Arial"/>
              <a:buChar char="•"/>
              <a:tabLst>
                <a:tab pos="697230" algn="l"/>
              </a:tabLst>
            </a:pPr>
            <a:r>
              <a:rPr sz="2400" spc="-10" dirty="0">
                <a:latin typeface="Calibri"/>
                <a:cs typeface="Calibri"/>
              </a:rPr>
              <a:t>PROT_NONE</a:t>
            </a:r>
            <a:endParaRPr sz="2400">
              <a:latin typeface="Calibri"/>
              <a:cs typeface="Calibri"/>
            </a:endParaRPr>
          </a:p>
          <a:p>
            <a:pPr marL="697230" lvl="1" indent="-227329">
              <a:lnSpc>
                <a:spcPct val="100000"/>
              </a:lnSpc>
              <a:spcBef>
                <a:spcPts val="215"/>
              </a:spcBef>
              <a:buFont typeface="Arial"/>
              <a:buChar char="•"/>
              <a:tabLst>
                <a:tab pos="697230" algn="l"/>
              </a:tabLst>
            </a:pPr>
            <a:r>
              <a:rPr sz="2400" spc="-10" dirty="0">
                <a:latin typeface="Calibri"/>
                <a:cs typeface="Calibri"/>
              </a:rPr>
              <a:t>PROT_READ</a:t>
            </a:r>
            <a:endParaRPr sz="2400">
              <a:latin typeface="Calibri"/>
              <a:cs typeface="Calibri"/>
            </a:endParaRPr>
          </a:p>
          <a:p>
            <a:pPr marL="697230" lvl="1" indent="-227329">
              <a:lnSpc>
                <a:spcPct val="100000"/>
              </a:lnSpc>
              <a:spcBef>
                <a:spcPts val="220"/>
              </a:spcBef>
              <a:buFont typeface="Arial"/>
              <a:buChar char="•"/>
              <a:tabLst>
                <a:tab pos="697230" algn="l"/>
              </a:tabLst>
            </a:pPr>
            <a:r>
              <a:rPr sz="2400" spc="-10" dirty="0">
                <a:latin typeface="Calibri"/>
                <a:cs typeface="Calibri"/>
              </a:rPr>
              <a:t>PROT_WRITE</a:t>
            </a:r>
            <a:endParaRPr sz="2400">
              <a:latin typeface="Calibri"/>
              <a:cs typeface="Calibri"/>
            </a:endParaRPr>
          </a:p>
          <a:p>
            <a:pPr marL="240029" indent="-227329">
              <a:lnSpc>
                <a:spcPct val="100000"/>
              </a:lnSpc>
              <a:spcBef>
                <a:spcPts val="630"/>
              </a:spcBef>
              <a:buFont typeface="Arial"/>
              <a:buChar char="•"/>
              <a:tabLst>
                <a:tab pos="240029" algn="l"/>
              </a:tabLst>
            </a:pPr>
            <a:r>
              <a:rPr sz="2800" dirty="0">
                <a:latin typeface="Calibri"/>
                <a:cs typeface="Calibri"/>
              </a:rPr>
              <a:t>flags</a:t>
            </a:r>
            <a:r>
              <a:rPr sz="2800" spc="-4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–</a:t>
            </a:r>
            <a:r>
              <a:rPr sz="2800" spc="-3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one</a:t>
            </a:r>
            <a:r>
              <a:rPr sz="2800" spc="-2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or</a:t>
            </a:r>
            <a:r>
              <a:rPr sz="2800" spc="-3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more</a:t>
            </a:r>
            <a:r>
              <a:rPr sz="2800" spc="-2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of</a:t>
            </a:r>
            <a:r>
              <a:rPr sz="2800" spc="-4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the</a:t>
            </a:r>
            <a:r>
              <a:rPr sz="2800" spc="-20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following:</a:t>
            </a:r>
            <a:endParaRPr sz="2800">
              <a:latin typeface="Calibri"/>
              <a:cs typeface="Calibri"/>
            </a:endParaRPr>
          </a:p>
          <a:p>
            <a:pPr marL="697230" lvl="1" indent="-227329">
              <a:lnSpc>
                <a:spcPct val="100000"/>
              </a:lnSpc>
              <a:spcBef>
                <a:spcPts val="245"/>
              </a:spcBef>
              <a:buFont typeface="Arial"/>
              <a:buChar char="•"/>
              <a:tabLst>
                <a:tab pos="697230" algn="l"/>
                <a:tab pos="2292350" algn="l"/>
                <a:tab pos="2580640" algn="l"/>
              </a:tabLst>
            </a:pPr>
            <a:r>
              <a:rPr sz="2400" spc="-10" dirty="0">
                <a:latin typeface="Calibri"/>
                <a:cs typeface="Calibri"/>
              </a:rPr>
              <a:t>MAP_FIXED</a:t>
            </a:r>
            <a:r>
              <a:rPr sz="2400" dirty="0">
                <a:latin typeface="Calibri"/>
                <a:cs typeface="Calibri"/>
              </a:rPr>
              <a:t>	</a:t>
            </a:r>
            <a:r>
              <a:rPr sz="2400" spc="-50" dirty="0">
                <a:latin typeface="Calibri"/>
                <a:cs typeface="Calibri"/>
              </a:rPr>
              <a:t>–</a:t>
            </a:r>
            <a:r>
              <a:rPr sz="2400" dirty="0">
                <a:latin typeface="Calibri"/>
                <a:cs typeface="Calibri"/>
              </a:rPr>
              <a:t>	</a:t>
            </a:r>
            <a:r>
              <a:rPr sz="2400" spc="-10" dirty="0">
                <a:latin typeface="Calibri"/>
                <a:cs typeface="Calibri"/>
              </a:rPr>
              <a:t>interpret</a:t>
            </a:r>
            <a:r>
              <a:rPr sz="2400" spc="-6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addr</a:t>
            </a:r>
            <a:r>
              <a:rPr sz="2400" spc="-7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parameter</a:t>
            </a:r>
            <a:r>
              <a:rPr sz="2400" spc="-80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exactly</a:t>
            </a:r>
            <a:endParaRPr sz="2400">
              <a:latin typeface="Calibri"/>
              <a:cs typeface="Calibri"/>
            </a:endParaRPr>
          </a:p>
          <a:p>
            <a:pPr marL="697230" lvl="1" indent="-227329">
              <a:lnSpc>
                <a:spcPct val="100000"/>
              </a:lnSpc>
              <a:spcBef>
                <a:spcPts val="204"/>
              </a:spcBef>
              <a:buFont typeface="Arial"/>
              <a:buChar char="•"/>
              <a:tabLst>
                <a:tab pos="697230" algn="l"/>
              </a:tabLst>
            </a:pPr>
            <a:r>
              <a:rPr sz="2400" spc="-35" dirty="0">
                <a:latin typeface="Calibri"/>
                <a:cs typeface="Calibri"/>
              </a:rPr>
              <a:t>MAX_PRIVATE</a:t>
            </a:r>
            <a:r>
              <a:rPr sz="2400" spc="-4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–</a:t>
            </a:r>
            <a:r>
              <a:rPr sz="2400" spc="-4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don’t</a:t>
            </a:r>
            <a:r>
              <a:rPr sz="2400" spc="-4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share</a:t>
            </a:r>
            <a:r>
              <a:rPr sz="2400" spc="-4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changes</a:t>
            </a:r>
            <a:r>
              <a:rPr sz="2400" spc="-4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to</a:t>
            </a:r>
            <a:r>
              <a:rPr sz="2400" spc="-60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object</a:t>
            </a:r>
            <a:endParaRPr sz="2400">
              <a:latin typeface="Calibri"/>
              <a:cs typeface="Calibri"/>
            </a:endParaRPr>
          </a:p>
          <a:p>
            <a:pPr marL="697230" lvl="1" indent="-227329">
              <a:lnSpc>
                <a:spcPct val="100000"/>
              </a:lnSpc>
              <a:spcBef>
                <a:spcPts val="219"/>
              </a:spcBef>
              <a:buFont typeface="Arial"/>
              <a:buChar char="•"/>
              <a:tabLst>
                <a:tab pos="697230" algn="l"/>
              </a:tabLst>
            </a:pPr>
            <a:r>
              <a:rPr sz="2400" spc="-10" dirty="0">
                <a:latin typeface="Calibri"/>
                <a:cs typeface="Calibri"/>
              </a:rPr>
              <a:t>MAP_SHARED</a:t>
            </a:r>
            <a:r>
              <a:rPr sz="2400" spc="-6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–</a:t>
            </a:r>
            <a:r>
              <a:rPr sz="2400" spc="-5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share</a:t>
            </a:r>
            <a:r>
              <a:rPr sz="2400" spc="-4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changes</a:t>
            </a:r>
            <a:r>
              <a:rPr sz="2400" spc="-5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to</a:t>
            </a:r>
            <a:r>
              <a:rPr sz="2400" spc="-50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object</a:t>
            </a:r>
            <a:endParaRPr sz="240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o 4">
            <a:extLst>
              <a:ext uri="{FF2B5EF4-FFF2-40B4-BE49-F238E27FC236}">
                <a16:creationId xmlns:a16="http://schemas.microsoft.com/office/drawing/2014/main" id="{A33519B2-1643-09A8-FF59-51C515FEF75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0" y="0"/>
          <a:ext cx="12192000" cy="5938325"/>
        </p:xfrm>
        <a:graphic>
          <a:graphicData uri="http://schemas.openxmlformats.org/drawingml/2006/table">
            <a:tbl>
              <a:tblPr bandRow="1">
                <a:tableStyleId>{775DCB02-9BB8-47FD-8907-85C794F793BA}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4259329133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37081792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1331716347"/>
                    </a:ext>
                  </a:extLst>
                </a:gridCol>
              </a:tblGrid>
              <a:tr h="426167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tr-TR" sz="2800" b="1" dirty="0"/>
                        <a:t>IPC </a:t>
                      </a:r>
                      <a:r>
                        <a:rPr lang="tr-TR" sz="2800" b="1" dirty="0" err="1"/>
                        <a:t>Method</a:t>
                      </a:r>
                      <a:endParaRPr lang="tr-TR" sz="2800" b="1" dirty="0"/>
                    </a:p>
                  </a:txBody>
                  <a:tcPr marL="70370" marR="70370" marT="35185" marB="3518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tr-TR" sz="2800" b="1" dirty="0"/>
                        <a:t>Best </a:t>
                      </a:r>
                      <a:r>
                        <a:rPr lang="tr-TR" sz="2800" b="1" dirty="0" err="1"/>
                        <a:t>For</a:t>
                      </a:r>
                      <a:endParaRPr lang="tr-TR" sz="2800" b="1" dirty="0"/>
                    </a:p>
                  </a:txBody>
                  <a:tcPr marL="70370" marR="70370" marT="35185" marB="3518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tr-TR" sz="2800" b="1" dirty="0"/>
                        <a:t>Not </a:t>
                      </a:r>
                      <a:r>
                        <a:rPr lang="tr-TR" sz="2800" b="1" dirty="0" err="1"/>
                        <a:t>Good</a:t>
                      </a:r>
                      <a:r>
                        <a:rPr lang="tr-TR" sz="2800" b="1" dirty="0"/>
                        <a:t> </a:t>
                      </a:r>
                      <a:r>
                        <a:rPr lang="tr-TR" sz="2800" b="1" dirty="0" err="1"/>
                        <a:t>For</a:t>
                      </a:r>
                      <a:endParaRPr lang="tr-TR" sz="2800" b="1" dirty="0"/>
                    </a:p>
                  </a:txBody>
                  <a:tcPr marL="70370" marR="70370" marT="35185" marB="3518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4141878"/>
                  </a:ext>
                </a:extLst>
              </a:tr>
              <a:tr h="1067107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tr-TR" sz="2800" b="1" dirty="0" err="1"/>
                        <a:t>Pipes</a:t>
                      </a:r>
                      <a:endParaRPr lang="tr-TR" sz="2800" dirty="0"/>
                    </a:p>
                  </a:txBody>
                  <a:tcPr marL="70370" marR="70370" marT="35185" marB="3518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2000"/>
                        <a:t>Simple, one-way communication between parent/child; shell pipelines</a:t>
                      </a:r>
                    </a:p>
                  </a:txBody>
                  <a:tcPr marL="70370" marR="70370" marT="35185" marB="3518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tr-TR" sz="2000" dirty="0" err="1"/>
                        <a:t>Unrelated</a:t>
                      </a:r>
                      <a:r>
                        <a:rPr lang="tr-TR" sz="2000" dirty="0"/>
                        <a:t> </a:t>
                      </a:r>
                      <a:r>
                        <a:rPr lang="tr-TR" sz="2000" dirty="0" err="1"/>
                        <a:t>processes</a:t>
                      </a:r>
                      <a:r>
                        <a:rPr lang="tr-TR" sz="2000" dirty="0"/>
                        <a:t>; </a:t>
                      </a:r>
                      <a:r>
                        <a:rPr lang="tr-TR" sz="2000" dirty="0" err="1"/>
                        <a:t>bi-directional</a:t>
                      </a:r>
                      <a:r>
                        <a:rPr lang="tr-TR" sz="2000" dirty="0"/>
                        <a:t> </a:t>
                      </a:r>
                      <a:r>
                        <a:rPr lang="tr-TR" sz="2000" dirty="0" err="1"/>
                        <a:t>comm</a:t>
                      </a:r>
                      <a:r>
                        <a:rPr lang="tr-TR" sz="2000" dirty="0"/>
                        <a:t>; </a:t>
                      </a:r>
                      <a:r>
                        <a:rPr lang="tr-TR" sz="2000" dirty="0" err="1"/>
                        <a:t>structured</a:t>
                      </a:r>
                      <a:r>
                        <a:rPr lang="tr-TR" sz="2000" dirty="0"/>
                        <a:t> </a:t>
                      </a:r>
                      <a:r>
                        <a:rPr lang="tr-TR" sz="2000" dirty="0" err="1"/>
                        <a:t>messages</a:t>
                      </a:r>
                      <a:endParaRPr lang="tr-TR" sz="2000" dirty="0"/>
                    </a:p>
                  </a:txBody>
                  <a:tcPr marL="70370" marR="70370" marT="35185" marB="3518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90437271"/>
                  </a:ext>
                </a:extLst>
              </a:tr>
              <a:tr h="1067107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tr-TR" sz="2800" b="1" dirty="0"/>
                        <a:t>FIFO (</a:t>
                      </a:r>
                      <a:r>
                        <a:rPr lang="tr-TR" sz="2800" b="1" dirty="0" err="1"/>
                        <a:t>Named</a:t>
                      </a:r>
                      <a:r>
                        <a:rPr lang="tr-TR" sz="2800" b="1" dirty="0"/>
                        <a:t> </a:t>
                      </a:r>
                      <a:r>
                        <a:rPr lang="tr-TR" sz="2800" b="1" dirty="0" err="1"/>
                        <a:t>Pipe</a:t>
                      </a:r>
                      <a:r>
                        <a:rPr lang="tr-TR" sz="2800" b="1" dirty="0"/>
                        <a:t>)</a:t>
                      </a:r>
                      <a:endParaRPr lang="tr-TR" sz="2800" dirty="0"/>
                    </a:p>
                  </a:txBody>
                  <a:tcPr marL="70370" marR="70370" marT="35185" marB="3518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2000" dirty="0"/>
                        <a:t>Simple streaming between unrelated processes; command-line tools</a:t>
                      </a:r>
                    </a:p>
                  </a:txBody>
                  <a:tcPr marL="70370" marR="70370" marT="35185" marB="3518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tr-TR" sz="2000"/>
                        <a:t>High performance; message priority; data persistence</a:t>
                      </a:r>
                    </a:p>
                  </a:txBody>
                  <a:tcPr marL="70370" marR="70370" marT="35185" marB="3518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94421540"/>
                  </a:ext>
                </a:extLst>
              </a:tr>
              <a:tr h="1067107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tr-TR" sz="2800" b="1" dirty="0" err="1"/>
                        <a:t>Signals</a:t>
                      </a:r>
                      <a:endParaRPr lang="tr-TR" sz="2800" dirty="0"/>
                    </a:p>
                  </a:txBody>
                  <a:tcPr marL="70370" marR="70370" marT="35185" marB="3518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2000" dirty="0"/>
                        <a:t>Notifications/events (stop, continue, child finished); async alerts</a:t>
                      </a:r>
                    </a:p>
                  </a:txBody>
                  <a:tcPr marL="70370" marR="70370" marT="35185" marB="3518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tr-TR" sz="2000"/>
                        <a:t>Sending data; complex synchronization</a:t>
                      </a:r>
                    </a:p>
                  </a:txBody>
                  <a:tcPr marL="70370" marR="70370" marT="35185" marB="3518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924634"/>
                  </a:ext>
                </a:extLst>
              </a:tr>
              <a:tr h="746638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tr-TR" sz="2800" b="1" dirty="0"/>
                        <a:t>Message </a:t>
                      </a:r>
                      <a:r>
                        <a:rPr lang="tr-TR" sz="2800" b="1" dirty="0" err="1"/>
                        <a:t>Queues</a:t>
                      </a:r>
                      <a:endParaRPr lang="tr-TR" sz="2800" dirty="0"/>
                    </a:p>
                  </a:txBody>
                  <a:tcPr marL="70370" marR="70370" marT="35185" marB="3518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2000" dirty="0"/>
                        <a:t>Message-based IPC with priorities; producer-consumer</a:t>
                      </a:r>
                    </a:p>
                  </a:txBody>
                  <a:tcPr marL="70370" marR="70370" marT="35185" marB="3518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2000" dirty="0"/>
                        <a:t>Very large or high-throughput data</a:t>
                      </a:r>
                    </a:p>
                  </a:txBody>
                  <a:tcPr marL="70370" marR="70370" marT="35185" marB="3518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9915731"/>
                  </a:ext>
                </a:extLst>
              </a:tr>
              <a:tr h="746638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tr-TR" sz="2800" b="1" dirty="0" err="1"/>
                        <a:t>Shared</a:t>
                      </a:r>
                      <a:r>
                        <a:rPr lang="tr-TR" sz="2800" b="1" dirty="0"/>
                        <a:t> Memory</a:t>
                      </a:r>
                      <a:endParaRPr lang="tr-TR" sz="2800" dirty="0"/>
                    </a:p>
                  </a:txBody>
                  <a:tcPr marL="70370" marR="70370" marT="35185" marB="3518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2000"/>
                        <a:t>Fastest data sharing; large buffers; real-time apps</a:t>
                      </a:r>
                    </a:p>
                  </a:txBody>
                  <a:tcPr marL="70370" marR="70370" marT="35185" marB="3518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2000" dirty="0"/>
                        <a:t>Needs extra synchronization; no message structure</a:t>
                      </a:r>
                    </a:p>
                  </a:txBody>
                  <a:tcPr marL="70370" marR="70370" marT="35185" marB="3518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63270953"/>
                  </a:ext>
                </a:extLst>
              </a:tr>
              <a:tr h="746638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tr-TR" sz="2800" b="1" dirty="0"/>
                        <a:t>Memory-</a:t>
                      </a:r>
                      <a:r>
                        <a:rPr lang="tr-TR" sz="2800" b="1" dirty="0" err="1"/>
                        <a:t>Mapped</a:t>
                      </a:r>
                      <a:r>
                        <a:rPr lang="tr-TR" sz="2800" b="1" dirty="0"/>
                        <a:t> File</a:t>
                      </a:r>
                      <a:endParaRPr lang="tr-TR" sz="2800" dirty="0"/>
                    </a:p>
                  </a:txBody>
                  <a:tcPr marL="70370" marR="70370" marT="35185" marB="3518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2000"/>
                        <a:t>Shared access to files; persistent data; databases/caches</a:t>
                      </a:r>
                    </a:p>
                  </a:txBody>
                  <a:tcPr marL="70370" marR="70370" marT="35185" marB="3518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2000" dirty="0"/>
                        <a:t>Frequent small messages; heavy write sync</a:t>
                      </a:r>
                    </a:p>
                  </a:txBody>
                  <a:tcPr marL="70370" marR="70370" marT="35185" marB="3518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34505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79772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028428" y="5693979"/>
            <a:ext cx="1216152" cy="1164018"/>
          </a:xfrm>
          <a:prstGeom prst="rect">
            <a:avLst/>
          </a:prstGeom>
        </p:spPr>
      </p:pic>
      <p:sp>
        <p:nvSpPr>
          <p:cNvPr id="3" name="object 3" descr="$PPTXTitl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15087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/>
              <a:t>munmap</a:t>
            </a:r>
            <a:r>
              <a:rPr spc="-145" dirty="0"/>
              <a:t> </a:t>
            </a:r>
            <a:r>
              <a:rPr dirty="0"/>
              <a:t>(void</a:t>
            </a:r>
            <a:r>
              <a:rPr spc="-110" dirty="0"/>
              <a:t> </a:t>
            </a:r>
            <a:r>
              <a:rPr spc="-35" dirty="0"/>
              <a:t>*addr,</a:t>
            </a:r>
            <a:r>
              <a:rPr spc="-135" dirty="0"/>
              <a:t> </a:t>
            </a:r>
            <a:r>
              <a:rPr dirty="0"/>
              <a:t>size_t</a:t>
            </a:r>
            <a:r>
              <a:rPr spc="-114" dirty="0"/>
              <a:t> </a:t>
            </a:r>
            <a:r>
              <a:rPr spc="-20" dirty="0"/>
              <a:t>len)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880"/>
              </a:lnSpc>
              <a:tabLst>
                <a:tab pos="3225165" algn="l"/>
              </a:tabLst>
            </a:pPr>
            <a:r>
              <a:rPr spc="-105" dirty="0"/>
              <a:t>Y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25" dirty="0"/>
              <a:t>d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55" dirty="0"/>
              <a:t> </a:t>
            </a:r>
            <a:r>
              <a:rPr spc="90" dirty="0"/>
              <a:t>z</a:t>
            </a:r>
            <a:r>
              <a:rPr spc="25" dirty="0"/>
              <a:t>  </a:t>
            </a:r>
            <a:r>
              <a:rPr spc="-215" dirty="0"/>
              <a:t>T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45" dirty="0"/>
              <a:t> </a:t>
            </a:r>
            <a:r>
              <a:rPr spc="-125" dirty="0"/>
              <a:t>k</a:t>
            </a:r>
            <a:r>
              <a:rPr spc="-145" dirty="0"/>
              <a:t> </a:t>
            </a:r>
            <a:r>
              <a:rPr spc="-180" dirty="0"/>
              <a:t>n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dirty="0"/>
              <a:t>k</a:t>
            </a:r>
            <a:r>
              <a:rPr spc="25" dirty="0"/>
              <a:t>  </a:t>
            </a:r>
            <a:r>
              <a:rPr dirty="0"/>
              <a:t>Ü</a:t>
            </a:r>
            <a:r>
              <a:rPr spc="-135" dirty="0"/>
              <a:t> </a:t>
            </a:r>
            <a:r>
              <a:rPr spc="-180" dirty="0"/>
              <a:t>n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25" dirty="0"/>
              <a:t>v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70" dirty="0"/>
              <a:t>r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75" dirty="0"/>
              <a:t>t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50" dirty="0"/>
              <a:t>i</a:t>
            </a:r>
            <a:r>
              <a:rPr dirty="0"/>
              <a:t>	-</a:t>
            </a:r>
            <a:r>
              <a:rPr spc="340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95" dirty="0"/>
              <a:t>g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spc="-95" dirty="0"/>
              <a:t>y</a:t>
            </a:r>
            <a:r>
              <a:rPr spc="-14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dirty="0"/>
              <a:t>r</a:t>
            </a:r>
            <a:r>
              <a:rPr spc="480" dirty="0"/>
              <a:t> </a:t>
            </a:r>
            <a:r>
              <a:rPr spc="-105" dirty="0"/>
              <a:t>M</a:t>
            </a:r>
            <a:r>
              <a:rPr spc="-145" dirty="0"/>
              <a:t> </a:t>
            </a:r>
            <a:r>
              <a:rPr spc="-180" dirty="0"/>
              <a:t>ü</a:t>
            </a:r>
            <a:r>
              <a:rPr spc="-145" dirty="0"/>
              <a:t> </a:t>
            </a:r>
            <a:r>
              <a:rPr spc="-210" dirty="0"/>
              <a:t>h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80" dirty="0"/>
              <a:t>n</a:t>
            </a:r>
            <a:r>
              <a:rPr spc="-165" dirty="0"/>
              <a:t> </a:t>
            </a:r>
            <a:r>
              <a:rPr spc="-125" dirty="0"/>
              <a:t>d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95" dirty="0"/>
              <a:t>ğ</a:t>
            </a:r>
            <a:r>
              <a:rPr spc="-145" dirty="0"/>
              <a:t> </a:t>
            </a:r>
            <a:r>
              <a:rPr dirty="0"/>
              <a:t>i</a:t>
            </a:r>
            <a:r>
              <a:rPr spc="495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195" dirty="0"/>
              <a:t>ö</a:t>
            </a:r>
            <a:r>
              <a:rPr spc="-14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80" dirty="0"/>
              <a:t>ü</a:t>
            </a:r>
            <a:r>
              <a:rPr spc="-155" dirty="0"/>
              <a:t> </a:t>
            </a:r>
            <a:r>
              <a:rPr spc="-295" dirty="0"/>
              <a:t>m</a:t>
            </a:r>
            <a:r>
              <a:rPr spc="-155" dirty="0"/>
              <a:t> </a:t>
            </a:r>
            <a:r>
              <a:rPr spc="-50" dirty="0"/>
              <a:t>ü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916939" y="1707159"/>
            <a:ext cx="9964420" cy="2202815"/>
          </a:xfrm>
          <a:prstGeom prst="rect">
            <a:avLst/>
          </a:prstGeom>
        </p:spPr>
        <p:txBody>
          <a:bodyPr vert="horz" wrap="square" lIns="0" tIns="98425" rIns="0" bIns="0" rtlCol="0">
            <a:spAutoFit/>
          </a:bodyPr>
          <a:lstStyle/>
          <a:p>
            <a:pPr marL="240029" indent="-227329">
              <a:lnSpc>
                <a:spcPct val="100000"/>
              </a:lnSpc>
              <a:spcBef>
                <a:spcPts val="775"/>
              </a:spcBef>
              <a:buFont typeface="Arial"/>
              <a:buChar char="•"/>
              <a:tabLst>
                <a:tab pos="240029" algn="l"/>
              </a:tabLst>
            </a:pPr>
            <a:r>
              <a:rPr sz="2800" dirty="0">
                <a:latin typeface="Calibri"/>
                <a:cs typeface="Calibri"/>
              </a:rPr>
              <a:t>This</a:t>
            </a:r>
            <a:r>
              <a:rPr sz="2800" spc="-9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function</a:t>
            </a:r>
            <a:r>
              <a:rPr sz="2800" spc="-6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removes</a:t>
            </a:r>
            <a:r>
              <a:rPr sz="2800" spc="-9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mappings</a:t>
            </a:r>
            <a:r>
              <a:rPr sz="2800" spc="-6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from</a:t>
            </a:r>
            <a:r>
              <a:rPr sz="2800" spc="-9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the</a:t>
            </a:r>
            <a:r>
              <a:rPr sz="2800" spc="-9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specified</a:t>
            </a:r>
            <a:r>
              <a:rPr sz="2800" spc="-8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address</a:t>
            </a:r>
            <a:r>
              <a:rPr sz="2800" spc="-65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range.</a:t>
            </a:r>
            <a:endParaRPr sz="2800">
              <a:latin typeface="Calibri"/>
              <a:cs typeface="Calibri"/>
            </a:endParaRPr>
          </a:p>
          <a:p>
            <a:pPr marL="240029" marR="5080" indent="-227329">
              <a:lnSpc>
                <a:spcPts val="3020"/>
              </a:lnSpc>
              <a:spcBef>
                <a:spcPts val="1060"/>
              </a:spcBef>
              <a:buFont typeface="Arial"/>
              <a:buChar char="•"/>
              <a:tabLst>
                <a:tab pos="241300" algn="l"/>
              </a:tabLst>
            </a:pPr>
            <a:r>
              <a:rPr sz="2800" dirty="0">
                <a:latin typeface="Calibri"/>
                <a:cs typeface="Calibri"/>
              </a:rPr>
              <a:t>This</a:t>
            </a:r>
            <a:r>
              <a:rPr sz="2800" spc="-5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is</a:t>
            </a:r>
            <a:r>
              <a:rPr sz="2800" spc="-5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not</a:t>
            </a:r>
            <a:r>
              <a:rPr sz="2800" spc="-4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a</a:t>
            </a:r>
            <a:r>
              <a:rPr sz="2800" spc="-50" dirty="0">
                <a:latin typeface="Calibri"/>
                <a:cs typeface="Calibri"/>
              </a:rPr>
              <a:t> </a:t>
            </a:r>
            <a:r>
              <a:rPr sz="2800" spc="-25" dirty="0">
                <a:latin typeface="Calibri"/>
                <a:cs typeface="Calibri"/>
              </a:rPr>
              <a:t>frequently-</a:t>
            </a:r>
            <a:r>
              <a:rPr sz="2800" dirty="0">
                <a:latin typeface="Calibri"/>
                <a:cs typeface="Calibri"/>
              </a:rPr>
              <a:t>used</a:t>
            </a:r>
            <a:r>
              <a:rPr sz="2800" spc="-1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function,</a:t>
            </a:r>
            <a:r>
              <a:rPr sz="2800" spc="-2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as</a:t>
            </a:r>
            <a:r>
              <a:rPr sz="2800" spc="-6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most</a:t>
            </a:r>
            <a:r>
              <a:rPr sz="2800" spc="-4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processes</a:t>
            </a:r>
            <a:r>
              <a:rPr sz="2800" spc="-2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will</a:t>
            </a:r>
            <a:r>
              <a:rPr sz="2800" spc="-5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map</a:t>
            </a:r>
            <a:r>
              <a:rPr sz="2800" spc="-50" dirty="0">
                <a:latin typeface="Calibri"/>
                <a:cs typeface="Calibri"/>
              </a:rPr>
              <a:t> a 	</a:t>
            </a:r>
            <a:r>
              <a:rPr sz="2800" spc="-30" dirty="0">
                <a:latin typeface="Calibri"/>
                <a:cs typeface="Calibri"/>
              </a:rPr>
              <a:t>fixed-</a:t>
            </a:r>
            <a:r>
              <a:rPr sz="2800" dirty="0">
                <a:latin typeface="Calibri"/>
                <a:cs typeface="Calibri"/>
              </a:rPr>
              <a:t>sized</a:t>
            </a:r>
            <a:r>
              <a:rPr sz="2800" spc="-5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region</a:t>
            </a:r>
            <a:r>
              <a:rPr sz="2800" spc="-7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and</a:t>
            </a:r>
            <a:r>
              <a:rPr sz="2800" spc="-6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use</a:t>
            </a:r>
            <a:r>
              <a:rPr sz="2800" spc="-4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shm_unlink</a:t>
            </a:r>
            <a:r>
              <a:rPr sz="2800" spc="-1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at</a:t>
            </a:r>
            <a:r>
              <a:rPr sz="2800" spc="-7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the</a:t>
            </a:r>
            <a:r>
              <a:rPr sz="2800" spc="-6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end</a:t>
            </a:r>
            <a:r>
              <a:rPr sz="2800" spc="-7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of</a:t>
            </a:r>
            <a:r>
              <a:rPr sz="2800" spc="-75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execution</a:t>
            </a:r>
            <a:r>
              <a:rPr sz="2800" spc="-60" dirty="0">
                <a:latin typeface="Calibri"/>
                <a:cs typeface="Calibri"/>
              </a:rPr>
              <a:t> </a:t>
            </a:r>
            <a:r>
              <a:rPr sz="2800" spc="-25" dirty="0">
                <a:latin typeface="Calibri"/>
                <a:cs typeface="Calibri"/>
              </a:rPr>
              <a:t>to 	</a:t>
            </a:r>
            <a:r>
              <a:rPr sz="2800" dirty="0">
                <a:latin typeface="Calibri"/>
                <a:cs typeface="Calibri"/>
              </a:rPr>
              <a:t>destroy</a:t>
            </a:r>
            <a:r>
              <a:rPr sz="2800" spc="-7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the</a:t>
            </a:r>
            <a:r>
              <a:rPr sz="2800" spc="-7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shared</a:t>
            </a:r>
            <a:r>
              <a:rPr sz="2800" spc="-6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memory</a:t>
            </a:r>
            <a:r>
              <a:rPr sz="2800" spc="-8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object</a:t>
            </a:r>
            <a:r>
              <a:rPr sz="2800" spc="-7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(which</a:t>
            </a:r>
            <a:r>
              <a:rPr sz="2800" spc="-60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effectively</a:t>
            </a:r>
            <a:r>
              <a:rPr sz="2800" spc="-100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removes</a:t>
            </a:r>
            <a:r>
              <a:rPr sz="2800" spc="-85" dirty="0">
                <a:latin typeface="Calibri"/>
                <a:cs typeface="Calibri"/>
              </a:rPr>
              <a:t> </a:t>
            </a:r>
            <a:r>
              <a:rPr sz="2800" spc="-25" dirty="0">
                <a:latin typeface="Calibri"/>
                <a:cs typeface="Calibri"/>
              </a:rPr>
              <a:t>the 	</a:t>
            </a:r>
            <a:r>
              <a:rPr sz="2800" spc="-10" dirty="0">
                <a:latin typeface="Calibri"/>
                <a:cs typeface="Calibri"/>
              </a:rPr>
              <a:t>mappings).</a:t>
            </a:r>
            <a:endParaRPr sz="280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028428" y="5693979"/>
            <a:ext cx="1216152" cy="1164018"/>
          </a:xfrm>
          <a:prstGeom prst="rect">
            <a:avLst/>
          </a:prstGeom>
        </p:spPr>
      </p:pic>
      <p:sp>
        <p:nvSpPr>
          <p:cNvPr id="3" name="object 3" descr="$PPTXTitl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15087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/>
              <a:t>shm_unlink</a:t>
            </a:r>
            <a:r>
              <a:rPr spc="-30" dirty="0"/>
              <a:t> </a:t>
            </a:r>
            <a:r>
              <a:rPr dirty="0"/>
              <a:t>(char</a:t>
            </a:r>
            <a:r>
              <a:rPr spc="15" dirty="0"/>
              <a:t> </a:t>
            </a:r>
            <a:r>
              <a:rPr spc="-10" dirty="0"/>
              <a:t>*name);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880"/>
              </a:lnSpc>
              <a:tabLst>
                <a:tab pos="3225165" algn="l"/>
              </a:tabLst>
            </a:pPr>
            <a:r>
              <a:rPr spc="-105" dirty="0"/>
              <a:t>Y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25" dirty="0"/>
              <a:t>d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55" dirty="0"/>
              <a:t> </a:t>
            </a:r>
            <a:r>
              <a:rPr spc="90" dirty="0"/>
              <a:t>z</a:t>
            </a:r>
            <a:r>
              <a:rPr spc="25" dirty="0"/>
              <a:t>  </a:t>
            </a:r>
            <a:r>
              <a:rPr spc="-215" dirty="0"/>
              <a:t>T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45" dirty="0"/>
              <a:t> </a:t>
            </a:r>
            <a:r>
              <a:rPr spc="-125" dirty="0"/>
              <a:t>k</a:t>
            </a:r>
            <a:r>
              <a:rPr spc="-145" dirty="0"/>
              <a:t> </a:t>
            </a:r>
            <a:r>
              <a:rPr spc="-180" dirty="0"/>
              <a:t>n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dirty="0"/>
              <a:t>k</a:t>
            </a:r>
            <a:r>
              <a:rPr spc="25" dirty="0"/>
              <a:t>  </a:t>
            </a:r>
            <a:r>
              <a:rPr dirty="0"/>
              <a:t>Ü</a:t>
            </a:r>
            <a:r>
              <a:rPr spc="-135" dirty="0"/>
              <a:t> </a:t>
            </a:r>
            <a:r>
              <a:rPr spc="-180" dirty="0"/>
              <a:t>n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25" dirty="0"/>
              <a:t>v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70" dirty="0"/>
              <a:t>r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75" dirty="0"/>
              <a:t>t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50" dirty="0"/>
              <a:t>i</a:t>
            </a:r>
            <a:r>
              <a:rPr dirty="0"/>
              <a:t>	-</a:t>
            </a:r>
            <a:r>
              <a:rPr spc="340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95" dirty="0"/>
              <a:t>g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spc="-95" dirty="0"/>
              <a:t>y</a:t>
            </a:r>
            <a:r>
              <a:rPr spc="-14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dirty="0"/>
              <a:t>r</a:t>
            </a:r>
            <a:r>
              <a:rPr spc="480" dirty="0"/>
              <a:t> </a:t>
            </a:r>
            <a:r>
              <a:rPr spc="-105" dirty="0"/>
              <a:t>M</a:t>
            </a:r>
            <a:r>
              <a:rPr spc="-145" dirty="0"/>
              <a:t> </a:t>
            </a:r>
            <a:r>
              <a:rPr spc="-180" dirty="0"/>
              <a:t>ü</a:t>
            </a:r>
            <a:r>
              <a:rPr spc="-145" dirty="0"/>
              <a:t> </a:t>
            </a:r>
            <a:r>
              <a:rPr spc="-210" dirty="0"/>
              <a:t>h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80" dirty="0"/>
              <a:t>n</a:t>
            </a:r>
            <a:r>
              <a:rPr spc="-165" dirty="0"/>
              <a:t> </a:t>
            </a:r>
            <a:r>
              <a:rPr spc="-125" dirty="0"/>
              <a:t>d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95" dirty="0"/>
              <a:t>ğ</a:t>
            </a:r>
            <a:r>
              <a:rPr spc="-145" dirty="0"/>
              <a:t> </a:t>
            </a:r>
            <a:r>
              <a:rPr dirty="0"/>
              <a:t>i</a:t>
            </a:r>
            <a:r>
              <a:rPr spc="495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195" dirty="0"/>
              <a:t>ö</a:t>
            </a:r>
            <a:r>
              <a:rPr spc="-14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80" dirty="0"/>
              <a:t>ü</a:t>
            </a:r>
            <a:r>
              <a:rPr spc="-155" dirty="0"/>
              <a:t> </a:t>
            </a:r>
            <a:r>
              <a:rPr spc="-295" dirty="0"/>
              <a:t>m</a:t>
            </a:r>
            <a:r>
              <a:rPr spc="-155" dirty="0"/>
              <a:t> </a:t>
            </a:r>
            <a:r>
              <a:rPr spc="-50" dirty="0"/>
              <a:t>ü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916939" y="1793493"/>
            <a:ext cx="10206990" cy="2626995"/>
          </a:xfrm>
          <a:prstGeom prst="rect">
            <a:avLst/>
          </a:prstGeom>
        </p:spPr>
        <p:txBody>
          <a:bodyPr vert="horz" wrap="square" lIns="0" tIns="59690" rIns="0" bIns="0" rtlCol="0">
            <a:spAutoFit/>
          </a:bodyPr>
          <a:lstStyle/>
          <a:p>
            <a:pPr marL="240029" marR="896619" indent="-227329">
              <a:lnSpc>
                <a:spcPts val="3030"/>
              </a:lnSpc>
              <a:spcBef>
                <a:spcPts val="470"/>
              </a:spcBef>
              <a:buFont typeface="Arial"/>
              <a:buChar char="•"/>
              <a:tabLst>
                <a:tab pos="241300" algn="l"/>
              </a:tabLst>
            </a:pPr>
            <a:r>
              <a:rPr sz="2800" dirty="0">
                <a:latin typeface="Calibri"/>
                <a:cs typeface="Calibri"/>
              </a:rPr>
              <a:t>This</a:t>
            </a:r>
            <a:r>
              <a:rPr sz="2800" spc="-8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function,</a:t>
            </a:r>
            <a:r>
              <a:rPr sz="2800" spc="-3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much</a:t>
            </a:r>
            <a:r>
              <a:rPr sz="2800" spc="-5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like</a:t>
            </a:r>
            <a:r>
              <a:rPr sz="2800" spc="-7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a</a:t>
            </a:r>
            <a:r>
              <a:rPr sz="2800" spc="-8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regular</a:t>
            </a:r>
            <a:r>
              <a:rPr sz="2800" spc="-8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unlink</a:t>
            </a:r>
            <a:r>
              <a:rPr sz="2800" spc="-40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system</a:t>
            </a:r>
            <a:r>
              <a:rPr sz="2800" spc="-7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call,</a:t>
            </a:r>
            <a:r>
              <a:rPr sz="2800" spc="-8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removes</a:t>
            </a:r>
            <a:r>
              <a:rPr sz="2800" spc="-65" dirty="0">
                <a:latin typeface="Calibri"/>
                <a:cs typeface="Calibri"/>
              </a:rPr>
              <a:t> </a:t>
            </a:r>
            <a:r>
              <a:rPr sz="2800" spc="-50" dirty="0">
                <a:latin typeface="Calibri"/>
                <a:cs typeface="Calibri"/>
              </a:rPr>
              <a:t>a 	</a:t>
            </a:r>
            <a:r>
              <a:rPr sz="2800" spc="-10" dirty="0">
                <a:latin typeface="Calibri"/>
                <a:cs typeface="Calibri"/>
              </a:rPr>
              <a:t>reference</a:t>
            </a:r>
            <a:r>
              <a:rPr sz="2800" spc="-8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to</a:t>
            </a:r>
            <a:r>
              <a:rPr sz="2800" spc="-8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the</a:t>
            </a:r>
            <a:r>
              <a:rPr sz="2800" spc="-6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shared</a:t>
            </a:r>
            <a:r>
              <a:rPr sz="2800" spc="-7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memory</a:t>
            </a:r>
            <a:r>
              <a:rPr sz="2800" spc="-65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object.</a:t>
            </a:r>
            <a:endParaRPr sz="2800">
              <a:latin typeface="Calibri"/>
              <a:cs typeface="Calibri"/>
            </a:endParaRPr>
          </a:p>
          <a:p>
            <a:pPr marL="240029" marR="866140" indent="-227329">
              <a:lnSpc>
                <a:spcPts val="3020"/>
              </a:lnSpc>
              <a:spcBef>
                <a:spcPts val="1005"/>
              </a:spcBef>
              <a:buFont typeface="Arial"/>
              <a:buChar char="•"/>
              <a:tabLst>
                <a:tab pos="241300" algn="l"/>
              </a:tabLst>
            </a:pPr>
            <a:r>
              <a:rPr sz="2800" dirty="0">
                <a:latin typeface="Calibri"/>
                <a:cs typeface="Calibri"/>
              </a:rPr>
              <a:t>If</a:t>
            </a:r>
            <a:r>
              <a:rPr sz="2800" spc="-7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the</a:t>
            </a:r>
            <a:r>
              <a:rPr sz="2800" spc="-5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are</a:t>
            </a:r>
            <a:r>
              <a:rPr sz="2800" spc="-6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other</a:t>
            </a:r>
            <a:r>
              <a:rPr sz="2800" spc="-5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outstanding</a:t>
            </a:r>
            <a:r>
              <a:rPr sz="2800" spc="-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links</a:t>
            </a:r>
            <a:r>
              <a:rPr sz="2800" spc="-4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to</a:t>
            </a:r>
            <a:r>
              <a:rPr sz="2800" spc="-7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the</a:t>
            </a:r>
            <a:r>
              <a:rPr sz="2800" spc="-5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object,</a:t>
            </a:r>
            <a:r>
              <a:rPr sz="2800" spc="-4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the</a:t>
            </a:r>
            <a:r>
              <a:rPr sz="2800" spc="-6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object</a:t>
            </a:r>
            <a:r>
              <a:rPr sz="2800" spc="-50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itself 	</a:t>
            </a:r>
            <a:r>
              <a:rPr sz="2800" dirty="0">
                <a:latin typeface="Calibri"/>
                <a:cs typeface="Calibri"/>
              </a:rPr>
              <a:t>continues</a:t>
            </a:r>
            <a:r>
              <a:rPr sz="2800" spc="-9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to</a:t>
            </a:r>
            <a:r>
              <a:rPr sz="2800" spc="-110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exist.</a:t>
            </a:r>
            <a:endParaRPr sz="2800">
              <a:latin typeface="Calibri"/>
              <a:cs typeface="Calibri"/>
            </a:endParaRPr>
          </a:p>
          <a:p>
            <a:pPr marL="240029" marR="5080" indent="-227329">
              <a:lnSpc>
                <a:spcPts val="3020"/>
              </a:lnSpc>
              <a:spcBef>
                <a:spcPts val="1010"/>
              </a:spcBef>
              <a:buFont typeface="Arial"/>
              <a:buChar char="•"/>
              <a:tabLst>
                <a:tab pos="241300" algn="l"/>
              </a:tabLst>
            </a:pPr>
            <a:r>
              <a:rPr sz="2800" dirty="0">
                <a:latin typeface="Calibri"/>
                <a:cs typeface="Calibri"/>
              </a:rPr>
              <a:t>If</a:t>
            </a:r>
            <a:r>
              <a:rPr sz="2800" spc="-5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the</a:t>
            </a:r>
            <a:r>
              <a:rPr sz="2800" spc="-3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current</a:t>
            </a:r>
            <a:r>
              <a:rPr sz="2800" spc="-2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link</a:t>
            </a:r>
            <a:r>
              <a:rPr sz="2800" spc="-2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is</a:t>
            </a:r>
            <a:r>
              <a:rPr sz="2800" spc="-4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the</a:t>
            </a:r>
            <a:r>
              <a:rPr sz="2800" spc="-3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last</a:t>
            </a:r>
            <a:r>
              <a:rPr sz="2800" spc="-3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link,</a:t>
            </a:r>
            <a:r>
              <a:rPr sz="2800" spc="-2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then</a:t>
            </a:r>
            <a:r>
              <a:rPr sz="2800" spc="-2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the</a:t>
            </a:r>
            <a:r>
              <a:rPr sz="2800" spc="-3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object</a:t>
            </a:r>
            <a:r>
              <a:rPr sz="2800" spc="-5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is</a:t>
            </a:r>
            <a:r>
              <a:rPr sz="2800" spc="-30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deleted</a:t>
            </a:r>
            <a:r>
              <a:rPr sz="2800" spc="-135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as</a:t>
            </a:r>
            <a:r>
              <a:rPr sz="2800" spc="-5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a</a:t>
            </a:r>
            <a:r>
              <a:rPr sz="2800" spc="-40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result 	</a:t>
            </a:r>
            <a:r>
              <a:rPr sz="2800" dirty="0">
                <a:latin typeface="Calibri"/>
                <a:cs typeface="Calibri"/>
              </a:rPr>
              <a:t>of</a:t>
            </a:r>
            <a:r>
              <a:rPr sz="2800" spc="-3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this</a:t>
            </a:r>
            <a:r>
              <a:rPr sz="2800" spc="-5" dirty="0">
                <a:latin typeface="Calibri"/>
                <a:cs typeface="Calibri"/>
              </a:rPr>
              <a:t> </a:t>
            </a:r>
            <a:r>
              <a:rPr sz="2800" spc="-20" dirty="0">
                <a:latin typeface="Calibri"/>
                <a:cs typeface="Calibri"/>
              </a:rPr>
              <a:t>call.</a:t>
            </a:r>
            <a:endParaRPr sz="280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028428" y="5693979"/>
            <a:ext cx="1216152" cy="1164018"/>
          </a:xfrm>
          <a:prstGeom prst="rect">
            <a:avLst/>
          </a:prstGeom>
        </p:spPr>
      </p:pic>
      <p:sp>
        <p:nvSpPr>
          <p:cNvPr id="3" name="object 3" descr="$PPTXTitl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89535" rIns="0" bIns="0" rtlCol="0">
            <a:spAutoFit/>
          </a:bodyPr>
          <a:lstStyle/>
          <a:p>
            <a:pPr marL="12700" marR="5080">
              <a:lnSpc>
                <a:spcPts val="4750"/>
              </a:lnSpc>
              <a:spcBef>
                <a:spcPts val="705"/>
              </a:spcBef>
            </a:pPr>
            <a:r>
              <a:rPr dirty="0"/>
              <a:t>A</a:t>
            </a:r>
            <a:r>
              <a:rPr spc="-40" dirty="0"/>
              <a:t> </a:t>
            </a:r>
            <a:r>
              <a:rPr dirty="0"/>
              <a:t>Simple</a:t>
            </a:r>
            <a:r>
              <a:rPr spc="-30" dirty="0"/>
              <a:t> </a:t>
            </a:r>
            <a:r>
              <a:rPr dirty="0"/>
              <a:t>Shared</a:t>
            </a:r>
            <a:r>
              <a:rPr spc="-50" dirty="0"/>
              <a:t> </a:t>
            </a:r>
            <a:r>
              <a:rPr dirty="0"/>
              <a:t>Memory</a:t>
            </a:r>
            <a:r>
              <a:rPr spc="-45" dirty="0"/>
              <a:t> </a:t>
            </a:r>
            <a:r>
              <a:rPr spc="-10" dirty="0"/>
              <a:t>Example </a:t>
            </a:r>
            <a:r>
              <a:rPr spc="-10" dirty="0">
                <a:solidFill>
                  <a:srgbClr val="FF0000"/>
                </a:solidFill>
              </a:rPr>
              <a:t>Sender</a:t>
            </a:r>
          </a:p>
        </p:txBody>
      </p:sp>
      <p:grpSp>
        <p:nvGrpSpPr>
          <p:cNvPr id="4" name="object 4"/>
          <p:cNvGrpSpPr/>
          <p:nvPr/>
        </p:nvGrpSpPr>
        <p:grpSpPr>
          <a:xfrm>
            <a:off x="586105" y="1480819"/>
            <a:ext cx="9902825" cy="4752975"/>
            <a:chOff x="586105" y="1480819"/>
            <a:chExt cx="9902825" cy="4752975"/>
          </a:xfrm>
        </p:grpSpPr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86105" y="1480819"/>
              <a:ext cx="8372475" cy="3895725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253989" y="5376544"/>
              <a:ext cx="5234940" cy="857250"/>
            </a:xfrm>
            <a:prstGeom prst="rect">
              <a:avLst/>
            </a:prstGeom>
          </p:spPr>
        </p:pic>
      </p:grpSp>
      <p:sp>
        <p:nvSpPr>
          <p:cNvPr id="7" name="object 7"/>
          <p:cNvSpPr txBox="1"/>
          <p:nvPr/>
        </p:nvSpPr>
        <p:spPr>
          <a:xfrm>
            <a:off x="916939" y="5388051"/>
            <a:ext cx="317119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4965" indent="-342265">
              <a:lnSpc>
                <a:spcPct val="100000"/>
              </a:lnSpc>
              <a:spcBef>
                <a:spcPts val="95"/>
              </a:spcBef>
              <a:buFont typeface="Arial"/>
              <a:buChar char="•"/>
              <a:tabLst>
                <a:tab pos="354965" algn="l"/>
              </a:tabLst>
            </a:pPr>
            <a:r>
              <a:rPr sz="2800" b="1" spc="-20" dirty="0">
                <a:solidFill>
                  <a:srgbClr val="FF0000"/>
                </a:solidFill>
                <a:latin typeface="Calibri"/>
                <a:cs typeface="Calibri"/>
              </a:rPr>
              <a:t>Ex_6_shm_server.c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880"/>
              </a:lnSpc>
              <a:tabLst>
                <a:tab pos="3225165" algn="l"/>
              </a:tabLst>
            </a:pPr>
            <a:r>
              <a:rPr spc="-105" dirty="0"/>
              <a:t>Y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25" dirty="0"/>
              <a:t>d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55" dirty="0"/>
              <a:t> </a:t>
            </a:r>
            <a:r>
              <a:rPr spc="90" dirty="0"/>
              <a:t>z</a:t>
            </a:r>
            <a:r>
              <a:rPr spc="25" dirty="0"/>
              <a:t>  </a:t>
            </a:r>
            <a:r>
              <a:rPr spc="-215" dirty="0"/>
              <a:t>T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45" dirty="0"/>
              <a:t> </a:t>
            </a:r>
            <a:r>
              <a:rPr spc="-125" dirty="0"/>
              <a:t>k</a:t>
            </a:r>
            <a:r>
              <a:rPr spc="-145" dirty="0"/>
              <a:t> </a:t>
            </a:r>
            <a:r>
              <a:rPr spc="-180" dirty="0"/>
              <a:t>n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dirty="0"/>
              <a:t>k</a:t>
            </a:r>
            <a:r>
              <a:rPr spc="25" dirty="0"/>
              <a:t>  </a:t>
            </a:r>
            <a:r>
              <a:rPr dirty="0"/>
              <a:t>Ü</a:t>
            </a:r>
            <a:r>
              <a:rPr spc="-135" dirty="0"/>
              <a:t> </a:t>
            </a:r>
            <a:r>
              <a:rPr spc="-180" dirty="0"/>
              <a:t>n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25" dirty="0"/>
              <a:t>v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70" dirty="0"/>
              <a:t>r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75" dirty="0"/>
              <a:t>t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50" dirty="0"/>
              <a:t>i</a:t>
            </a:r>
            <a:r>
              <a:rPr dirty="0"/>
              <a:t>	-</a:t>
            </a:r>
            <a:r>
              <a:rPr spc="340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95" dirty="0"/>
              <a:t>g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spc="-95" dirty="0"/>
              <a:t>y</a:t>
            </a:r>
            <a:r>
              <a:rPr spc="-14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dirty="0"/>
              <a:t>r</a:t>
            </a:r>
            <a:r>
              <a:rPr spc="480" dirty="0"/>
              <a:t> </a:t>
            </a:r>
            <a:r>
              <a:rPr spc="-105" dirty="0"/>
              <a:t>M</a:t>
            </a:r>
            <a:r>
              <a:rPr spc="-145" dirty="0"/>
              <a:t> </a:t>
            </a:r>
            <a:r>
              <a:rPr spc="-180" dirty="0"/>
              <a:t>ü</a:t>
            </a:r>
            <a:r>
              <a:rPr spc="-145" dirty="0"/>
              <a:t> </a:t>
            </a:r>
            <a:r>
              <a:rPr spc="-210" dirty="0"/>
              <a:t>h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80" dirty="0"/>
              <a:t>n</a:t>
            </a:r>
            <a:r>
              <a:rPr spc="-165" dirty="0"/>
              <a:t> </a:t>
            </a:r>
            <a:r>
              <a:rPr spc="-125" dirty="0"/>
              <a:t>d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95" dirty="0"/>
              <a:t>ğ</a:t>
            </a:r>
            <a:r>
              <a:rPr spc="-145" dirty="0"/>
              <a:t> </a:t>
            </a:r>
            <a:r>
              <a:rPr dirty="0"/>
              <a:t>i</a:t>
            </a:r>
            <a:r>
              <a:rPr spc="495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195" dirty="0"/>
              <a:t>ö</a:t>
            </a:r>
            <a:r>
              <a:rPr spc="-14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80" dirty="0"/>
              <a:t>ü</a:t>
            </a:r>
            <a:r>
              <a:rPr spc="-155" dirty="0"/>
              <a:t> </a:t>
            </a:r>
            <a:r>
              <a:rPr spc="-295" dirty="0"/>
              <a:t>m</a:t>
            </a:r>
            <a:r>
              <a:rPr spc="-155" dirty="0"/>
              <a:t> </a:t>
            </a:r>
            <a:r>
              <a:rPr spc="-50" dirty="0"/>
              <a:t>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028428" y="5693979"/>
            <a:ext cx="1216152" cy="1164018"/>
          </a:xfrm>
          <a:prstGeom prst="rect">
            <a:avLst/>
          </a:prstGeom>
        </p:spPr>
      </p:pic>
      <p:sp>
        <p:nvSpPr>
          <p:cNvPr id="3" name="object 3" descr="$PPTXTitl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89535" rIns="0" bIns="0" rtlCol="0">
            <a:spAutoFit/>
          </a:bodyPr>
          <a:lstStyle/>
          <a:p>
            <a:pPr marL="12700" marR="5080">
              <a:lnSpc>
                <a:spcPts val="4750"/>
              </a:lnSpc>
              <a:spcBef>
                <a:spcPts val="705"/>
              </a:spcBef>
            </a:pPr>
            <a:r>
              <a:rPr dirty="0"/>
              <a:t>A</a:t>
            </a:r>
            <a:r>
              <a:rPr spc="-40" dirty="0"/>
              <a:t> </a:t>
            </a:r>
            <a:r>
              <a:rPr dirty="0"/>
              <a:t>Simple</a:t>
            </a:r>
            <a:r>
              <a:rPr spc="-30" dirty="0"/>
              <a:t> </a:t>
            </a:r>
            <a:r>
              <a:rPr dirty="0"/>
              <a:t>Shared</a:t>
            </a:r>
            <a:r>
              <a:rPr spc="-50" dirty="0"/>
              <a:t> </a:t>
            </a:r>
            <a:r>
              <a:rPr dirty="0"/>
              <a:t>Memory</a:t>
            </a:r>
            <a:r>
              <a:rPr spc="-45" dirty="0"/>
              <a:t> </a:t>
            </a:r>
            <a:r>
              <a:rPr spc="-10" dirty="0"/>
              <a:t>Example </a:t>
            </a:r>
            <a:r>
              <a:rPr spc="-10" dirty="0">
                <a:solidFill>
                  <a:srgbClr val="FF0000"/>
                </a:solidFill>
              </a:rPr>
              <a:t>Receiver</a:t>
            </a:r>
          </a:p>
        </p:txBody>
      </p:sp>
      <p:grpSp>
        <p:nvGrpSpPr>
          <p:cNvPr id="4" name="object 4"/>
          <p:cNvGrpSpPr/>
          <p:nvPr/>
        </p:nvGrpSpPr>
        <p:grpSpPr>
          <a:xfrm>
            <a:off x="995044" y="1524000"/>
            <a:ext cx="9628505" cy="4187190"/>
            <a:chOff x="995044" y="1524000"/>
            <a:chExt cx="9628505" cy="4187190"/>
          </a:xfrm>
        </p:grpSpPr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95044" y="1524000"/>
              <a:ext cx="8143875" cy="3124200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508499" y="4648200"/>
              <a:ext cx="6115050" cy="1062990"/>
            </a:xfrm>
            <a:prstGeom prst="rect">
              <a:avLst/>
            </a:prstGeom>
          </p:spPr>
        </p:pic>
      </p:grpSp>
      <p:sp>
        <p:nvSpPr>
          <p:cNvPr id="7" name="object 7"/>
          <p:cNvSpPr txBox="1"/>
          <p:nvPr/>
        </p:nvSpPr>
        <p:spPr>
          <a:xfrm>
            <a:off x="619150" y="5158866"/>
            <a:ext cx="308991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4965" indent="-342265">
              <a:lnSpc>
                <a:spcPct val="100000"/>
              </a:lnSpc>
              <a:spcBef>
                <a:spcPts val="95"/>
              </a:spcBef>
              <a:buFont typeface="Arial"/>
              <a:buChar char="•"/>
              <a:tabLst>
                <a:tab pos="354965" algn="l"/>
              </a:tabLst>
            </a:pPr>
            <a:r>
              <a:rPr sz="2800" b="1" spc="-10" dirty="0">
                <a:solidFill>
                  <a:srgbClr val="FF0000"/>
                </a:solidFill>
                <a:latin typeface="Calibri"/>
                <a:cs typeface="Calibri"/>
              </a:rPr>
              <a:t>Ex_6_shm_client.c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880"/>
              </a:lnSpc>
              <a:tabLst>
                <a:tab pos="3225165" algn="l"/>
              </a:tabLst>
            </a:pPr>
            <a:r>
              <a:rPr spc="-105" dirty="0"/>
              <a:t>Y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25" dirty="0"/>
              <a:t>d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55" dirty="0"/>
              <a:t> </a:t>
            </a:r>
            <a:r>
              <a:rPr spc="90" dirty="0"/>
              <a:t>z</a:t>
            </a:r>
            <a:r>
              <a:rPr spc="25" dirty="0"/>
              <a:t>  </a:t>
            </a:r>
            <a:r>
              <a:rPr spc="-215" dirty="0"/>
              <a:t>T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45" dirty="0"/>
              <a:t> </a:t>
            </a:r>
            <a:r>
              <a:rPr spc="-125" dirty="0"/>
              <a:t>k</a:t>
            </a:r>
            <a:r>
              <a:rPr spc="-145" dirty="0"/>
              <a:t> </a:t>
            </a:r>
            <a:r>
              <a:rPr spc="-180" dirty="0"/>
              <a:t>n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dirty="0"/>
              <a:t>k</a:t>
            </a:r>
            <a:r>
              <a:rPr spc="25" dirty="0"/>
              <a:t>  </a:t>
            </a:r>
            <a:r>
              <a:rPr dirty="0"/>
              <a:t>Ü</a:t>
            </a:r>
            <a:r>
              <a:rPr spc="-135" dirty="0"/>
              <a:t> </a:t>
            </a:r>
            <a:r>
              <a:rPr spc="-180" dirty="0"/>
              <a:t>n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25" dirty="0"/>
              <a:t>v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70" dirty="0"/>
              <a:t>r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75" dirty="0"/>
              <a:t>t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50" dirty="0"/>
              <a:t>i</a:t>
            </a:r>
            <a:r>
              <a:rPr dirty="0"/>
              <a:t>	-</a:t>
            </a:r>
            <a:r>
              <a:rPr spc="340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95" dirty="0"/>
              <a:t>g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spc="-95" dirty="0"/>
              <a:t>y</a:t>
            </a:r>
            <a:r>
              <a:rPr spc="-14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dirty="0"/>
              <a:t>r</a:t>
            </a:r>
            <a:r>
              <a:rPr spc="480" dirty="0"/>
              <a:t> </a:t>
            </a:r>
            <a:r>
              <a:rPr spc="-105" dirty="0"/>
              <a:t>M</a:t>
            </a:r>
            <a:r>
              <a:rPr spc="-145" dirty="0"/>
              <a:t> </a:t>
            </a:r>
            <a:r>
              <a:rPr spc="-180" dirty="0"/>
              <a:t>ü</a:t>
            </a:r>
            <a:r>
              <a:rPr spc="-145" dirty="0"/>
              <a:t> </a:t>
            </a:r>
            <a:r>
              <a:rPr spc="-210" dirty="0"/>
              <a:t>h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80" dirty="0"/>
              <a:t>n</a:t>
            </a:r>
            <a:r>
              <a:rPr spc="-165" dirty="0"/>
              <a:t> </a:t>
            </a:r>
            <a:r>
              <a:rPr spc="-125" dirty="0"/>
              <a:t>d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95" dirty="0"/>
              <a:t>ğ</a:t>
            </a:r>
            <a:r>
              <a:rPr spc="-145" dirty="0"/>
              <a:t> </a:t>
            </a:r>
            <a:r>
              <a:rPr dirty="0"/>
              <a:t>i</a:t>
            </a:r>
            <a:r>
              <a:rPr spc="495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195" dirty="0"/>
              <a:t>ö</a:t>
            </a:r>
            <a:r>
              <a:rPr spc="-14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80" dirty="0"/>
              <a:t>ü</a:t>
            </a:r>
            <a:r>
              <a:rPr spc="-155" dirty="0"/>
              <a:t> </a:t>
            </a:r>
            <a:r>
              <a:rPr spc="-295" dirty="0"/>
              <a:t>m</a:t>
            </a:r>
            <a:r>
              <a:rPr spc="-155" dirty="0"/>
              <a:t> </a:t>
            </a:r>
            <a:r>
              <a:rPr spc="-50" dirty="0"/>
              <a:t>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2DC724AB-AD53-149B-ABBD-F1D66B544E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636AB180-0468-D101-8CB5-78F51E6F57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16939" y="1759966"/>
            <a:ext cx="9942830" cy="3016210"/>
          </a:xfrm>
        </p:spPr>
        <p:txBody>
          <a:bodyPr/>
          <a:lstStyle/>
          <a:p>
            <a:r>
              <a:rPr lang="en-US" dirty="0"/>
              <a:t>Which of the following is a fundamental </a:t>
            </a:r>
            <a:r>
              <a:rPr lang="en-US" b="1" dirty="0"/>
              <a:t>requirement</a:t>
            </a:r>
            <a:r>
              <a:rPr lang="en-US" dirty="0"/>
              <a:t> for any IPC mechanism to function correctly?</a:t>
            </a:r>
            <a:br>
              <a:rPr lang="en-US" dirty="0"/>
            </a:br>
            <a:r>
              <a:rPr lang="en-US" dirty="0"/>
              <a:t>A) Both processes must use the same programming language</a:t>
            </a:r>
            <a:br>
              <a:rPr lang="en-US" dirty="0"/>
            </a:br>
            <a:r>
              <a:rPr lang="en-US" dirty="0">
                <a:solidFill>
                  <a:srgbClr val="FF0000"/>
                </a:solidFill>
              </a:rPr>
              <a:t>B)</a:t>
            </a:r>
            <a:r>
              <a:rPr lang="en-US" dirty="0"/>
              <a:t> The kernel must provide a way to reference and access shared resources</a:t>
            </a:r>
            <a:br>
              <a:rPr lang="en-US" dirty="0"/>
            </a:br>
            <a:r>
              <a:rPr lang="en-US" dirty="0"/>
              <a:t>C) Processes must be owned by the same user</a:t>
            </a:r>
            <a:br>
              <a:rPr lang="en-US" dirty="0"/>
            </a:br>
            <a:r>
              <a:rPr lang="en-US" dirty="0"/>
              <a:t>D) Both processes must share their stack memory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696702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74A54CB0-7C93-01AC-7685-520B8DC6DF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94A31423-7F36-D27C-66E0-32FCCB6BDC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16939" y="1759966"/>
            <a:ext cx="9942830" cy="2585323"/>
          </a:xfrm>
        </p:spPr>
        <p:txBody>
          <a:bodyPr/>
          <a:lstStyle/>
          <a:p>
            <a:r>
              <a:rPr lang="en-US" dirty="0"/>
              <a:t>What does it mean for a process to be </a:t>
            </a:r>
            <a:r>
              <a:rPr lang="en-US" b="1" dirty="0"/>
              <a:t>independent</a:t>
            </a:r>
            <a:r>
              <a:rPr lang="en-US" dirty="0"/>
              <a:t> in the context of IPC?</a:t>
            </a:r>
            <a:br>
              <a:rPr lang="en-US" dirty="0"/>
            </a:br>
            <a:r>
              <a:rPr lang="en-US" dirty="0">
                <a:solidFill>
                  <a:srgbClr val="FF0000"/>
                </a:solidFill>
              </a:rPr>
              <a:t>A)</a:t>
            </a:r>
            <a:r>
              <a:rPr lang="en-US" dirty="0"/>
              <a:t> It does not share data with any other process</a:t>
            </a:r>
            <a:br>
              <a:rPr lang="en-US" dirty="0"/>
            </a:br>
            <a:r>
              <a:rPr lang="en-US" dirty="0"/>
              <a:t>B) It runs without being scheduled by the kernel</a:t>
            </a:r>
            <a:br>
              <a:rPr lang="en-US" dirty="0"/>
            </a:br>
            <a:r>
              <a:rPr lang="en-US" dirty="0"/>
              <a:t>C) It communicates only through sockets</a:t>
            </a:r>
            <a:br>
              <a:rPr lang="en-US" dirty="0"/>
            </a:br>
            <a:r>
              <a:rPr lang="en-US" dirty="0"/>
              <a:t>D) It can modify another process’s memory directly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016454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3AE0D853-089C-9029-7BA7-7D129ADC69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D36C9DB1-4C8E-3DE2-1358-FB65606ACA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16939" y="1759966"/>
            <a:ext cx="9942830" cy="2585323"/>
          </a:xfrm>
        </p:spPr>
        <p:txBody>
          <a:bodyPr/>
          <a:lstStyle/>
          <a:p>
            <a:r>
              <a:rPr lang="en-US" dirty="0"/>
              <a:t>When two processes exchange information </a:t>
            </a:r>
            <a:r>
              <a:rPr lang="en-US" b="1" dirty="0"/>
              <a:t>without knowing each other’s identity</a:t>
            </a:r>
            <a:r>
              <a:rPr lang="en-US" dirty="0"/>
              <a:t>, what form of communication are they using?</a:t>
            </a:r>
            <a:br>
              <a:rPr lang="en-US" dirty="0"/>
            </a:br>
            <a:r>
              <a:rPr lang="en-US" dirty="0"/>
              <a:t>A) Direct communication</a:t>
            </a:r>
            <a:br>
              <a:rPr lang="en-US" dirty="0"/>
            </a:br>
            <a:r>
              <a:rPr lang="en-US" dirty="0"/>
              <a:t>B) Blocking communication</a:t>
            </a:r>
            <a:br>
              <a:rPr lang="en-US" dirty="0"/>
            </a:br>
            <a:r>
              <a:rPr lang="en-US" dirty="0">
                <a:solidFill>
                  <a:srgbClr val="FF0000"/>
                </a:solidFill>
              </a:rPr>
              <a:t>C) </a:t>
            </a:r>
            <a:r>
              <a:rPr lang="en-US" dirty="0"/>
              <a:t>Indirect communication</a:t>
            </a:r>
            <a:br>
              <a:rPr lang="en-US" dirty="0"/>
            </a:br>
            <a:r>
              <a:rPr lang="en-US" dirty="0"/>
              <a:t>D) Symmetric communication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4064199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99F324F0-24AA-DAB3-57F7-39783D882C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D0AAC358-1B68-F172-562E-408D47BE7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16939" y="1759966"/>
            <a:ext cx="9942830" cy="3447098"/>
          </a:xfrm>
        </p:spPr>
        <p:txBody>
          <a:bodyPr/>
          <a:lstStyle/>
          <a:p>
            <a:r>
              <a:rPr lang="en-US" dirty="0"/>
              <a:t>Which of the following best describes </a:t>
            </a:r>
            <a:r>
              <a:rPr lang="en-US" b="1" dirty="0"/>
              <a:t>synchronous (blocking)</a:t>
            </a:r>
            <a:r>
              <a:rPr lang="en-US" dirty="0"/>
              <a:t> communication?</a:t>
            </a:r>
            <a:br>
              <a:rPr lang="en-US" dirty="0"/>
            </a:br>
            <a:r>
              <a:rPr lang="en-US" dirty="0"/>
              <a:t>A) A process sends a message and continues without waiting</a:t>
            </a:r>
            <a:br>
              <a:rPr lang="en-US" dirty="0"/>
            </a:br>
            <a:r>
              <a:rPr lang="en-US" dirty="0"/>
              <a:t>B) A message is guaranteed to be delivered even if the receiver is offline</a:t>
            </a:r>
            <a:br>
              <a:rPr lang="en-US" dirty="0"/>
            </a:br>
            <a:r>
              <a:rPr lang="en-US" dirty="0">
                <a:solidFill>
                  <a:srgbClr val="FF0000"/>
                </a:solidFill>
              </a:rPr>
              <a:t>C) </a:t>
            </a:r>
            <a:r>
              <a:rPr lang="en-US" dirty="0"/>
              <a:t>A send or receive operation may pause until the other party participates</a:t>
            </a:r>
            <a:br>
              <a:rPr lang="en-US" dirty="0"/>
            </a:br>
            <a:r>
              <a:rPr lang="en-US" dirty="0"/>
              <a:t>D) All messages require a return acknowledgement packet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794309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60DB87D0-58FD-E0FF-E7F8-2A9BD50DC6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4D5709B8-F61F-3BEC-F78D-91D6F1EF93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16939" y="1759966"/>
            <a:ext cx="9942830" cy="2585323"/>
          </a:xfrm>
        </p:spPr>
        <p:txBody>
          <a:bodyPr/>
          <a:lstStyle/>
          <a:p>
            <a:r>
              <a:rPr lang="en-US" dirty="0"/>
              <a:t>A communication model where the sender and receiver must both be ready at the same time is called:</a:t>
            </a:r>
            <a:br>
              <a:rPr lang="en-US" dirty="0"/>
            </a:br>
            <a:r>
              <a:rPr lang="en-US" dirty="0"/>
              <a:t>A) Asynchronous buffering</a:t>
            </a:r>
            <a:br>
              <a:rPr lang="en-US" dirty="0"/>
            </a:br>
            <a:r>
              <a:rPr lang="en-US" dirty="0"/>
              <a:t>B) Direct addressing</a:t>
            </a:r>
            <a:br>
              <a:rPr lang="en-US" dirty="0"/>
            </a:br>
            <a:r>
              <a:rPr lang="en-US" dirty="0">
                <a:solidFill>
                  <a:srgbClr val="FF0000"/>
                </a:solidFill>
              </a:rPr>
              <a:t>C)</a:t>
            </a:r>
            <a:r>
              <a:rPr lang="en-US" dirty="0"/>
              <a:t> Rendezvous communication</a:t>
            </a:r>
            <a:br>
              <a:rPr lang="en-US" dirty="0"/>
            </a:br>
            <a:r>
              <a:rPr lang="en-US" dirty="0"/>
              <a:t>D) Indirect messaging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302086006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F37921AB-9287-DB4F-7555-B2FC4BF71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A04D4736-C194-7972-55D8-ED85283B24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16939" y="1759966"/>
            <a:ext cx="9942830" cy="3016210"/>
          </a:xfrm>
        </p:spPr>
        <p:txBody>
          <a:bodyPr/>
          <a:lstStyle/>
          <a:p>
            <a:r>
              <a:rPr lang="en-US" b="1" dirty="0"/>
              <a:t>Which of the following is TRUE about unnamed pipes in Unix/POSIX?</a:t>
            </a:r>
          </a:p>
          <a:p>
            <a:r>
              <a:rPr lang="en-US" dirty="0"/>
              <a:t>A. They support bidirectional communication by default</a:t>
            </a:r>
            <a:br>
              <a:rPr lang="en-US" dirty="0"/>
            </a:br>
            <a:r>
              <a:rPr lang="en-US" dirty="0"/>
              <a:t>B. They are created using </a:t>
            </a:r>
            <a:r>
              <a:rPr lang="en-US" dirty="0" err="1"/>
              <a:t>mkfifo</a:t>
            </a:r>
            <a:r>
              <a:rPr lang="en-US" dirty="0"/>
              <a:t>()</a:t>
            </a:r>
            <a:br>
              <a:rPr lang="en-US" dirty="0"/>
            </a:br>
            <a:r>
              <a:rPr lang="en-US" dirty="0">
                <a:solidFill>
                  <a:srgbClr val="FF0000"/>
                </a:solidFill>
              </a:rPr>
              <a:t>C.</a:t>
            </a:r>
            <a:r>
              <a:rPr lang="en-US" dirty="0"/>
              <a:t> They only exist as the processes using them exist</a:t>
            </a:r>
            <a:br>
              <a:rPr lang="en-US" dirty="0"/>
            </a:br>
            <a:r>
              <a:rPr lang="en-US" dirty="0"/>
              <a:t>D. They require a filesystem path to access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557295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028428" y="5693979"/>
            <a:ext cx="1216152" cy="1164018"/>
          </a:xfrm>
          <a:prstGeom prst="rect">
            <a:avLst/>
          </a:prstGeom>
        </p:spPr>
      </p:pic>
      <p:sp>
        <p:nvSpPr>
          <p:cNvPr id="3" name="object 3" descr="$PPTXTitl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15087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10" dirty="0"/>
              <a:t>Persistence</a:t>
            </a:r>
            <a:r>
              <a:rPr spc="-75" dirty="0"/>
              <a:t> </a:t>
            </a:r>
            <a:r>
              <a:rPr dirty="0"/>
              <a:t>of</a:t>
            </a:r>
            <a:r>
              <a:rPr spc="-75" dirty="0"/>
              <a:t> </a:t>
            </a:r>
            <a:r>
              <a:rPr dirty="0"/>
              <a:t>IPC</a:t>
            </a:r>
            <a:r>
              <a:rPr spc="-70" dirty="0"/>
              <a:t> </a:t>
            </a:r>
            <a:r>
              <a:rPr spc="-10" dirty="0"/>
              <a:t>Objects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6251828" y="1756830"/>
            <a:ext cx="4377055" cy="3871595"/>
          </a:xfrm>
          <a:prstGeom prst="rect">
            <a:avLst/>
          </a:prstGeom>
        </p:spPr>
        <p:txBody>
          <a:bodyPr vert="horz" wrap="square" lIns="0" tIns="48894" rIns="0" bIns="0" rtlCol="0">
            <a:spAutoFit/>
          </a:bodyPr>
          <a:lstStyle/>
          <a:p>
            <a:pPr marL="240029" indent="-227329">
              <a:lnSpc>
                <a:spcPct val="100000"/>
              </a:lnSpc>
              <a:spcBef>
                <a:spcPts val="384"/>
              </a:spcBef>
              <a:buFont typeface="Arial"/>
              <a:buChar char="•"/>
              <a:tabLst>
                <a:tab pos="240029" algn="l"/>
              </a:tabLst>
            </a:pPr>
            <a:r>
              <a:rPr sz="2800" spc="-30" dirty="0">
                <a:latin typeface="Calibri"/>
                <a:cs typeface="Calibri"/>
              </a:rPr>
              <a:t>process-</a:t>
            </a:r>
            <a:r>
              <a:rPr sz="2800" spc="-10" dirty="0">
                <a:latin typeface="Calibri"/>
                <a:cs typeface="Calibri"/>
              </a:rPr>
              <a:t>persistent</a:t>
            </a:r>
            <a:r>
              <a:rPr sz="2800" spc="-55" dirty="0">
                <a:latin typeface="Calibri"/>
                <a:cs typeface="Calibri"/>
              </a:rPr>
              <a:t> </a:t>
            </a:r>
            <a:r>
              <a:rPr sz="2800" spc="-20" dirty="0">
                <a:latin typeface="Calibri"/>
                <a:cs typeface="Calibri"/>
              </a:rPr>
              <a:t>IPC:</a:t>
            </a:r>
            <a:endParaRPr sz="2800">
              <a:latin typeface="Calibri"/>
              <a:cs typeface="Calibri"/>
            </a:endParaRPr>
          </a:p>
          <a:p>
            <a:pPr marL="697230" lvl="1" indent="-227329">
              <a:lnSpc>
                <a:spcPct val="100000"/>
              </a:lnSpc>
              <a:spcBef>
                <a:spcPts val="245"/>
              </a:spcBef>
              <a:buFont typeface="Arial"/>
              <a:buChar char="•"/>
              <a:tabLst>
                <a:tab pos="697230" algn="l"/>
              </a:tabLst>
            </a:pPr>
            <a:r>
              <a:rPr sz="2400" dirty="0">
                <a:latin typeface="Calibri"/>
                <a:cs typeface="Calibri"/>
              </a:rPr>
              <a:t>exists</a:t>
            </a:r>
            <a:r>
              <a:rPr sz="2400" spc="-8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until</a:t>
            </a:r>
            <a:r>
              <a:rPr sz="2400" spc="-8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last</a:t>
            </a:r>
            <a:r>
              <a:rPr sz="2400" spc="-7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process</a:t>
            </a:r>
            <a:r>
              <a:rPr sz="2400" spc="-70" dirty="0">
                <a:latin typeface="Calibri"/>
                <a:cs typeface="Calibri"/>
              </a:rPr>
              <a:t> </a:t>
            </a:r>
            <a:r>
              <a:rPr sz="2400" spc="-20" dirty="0">
                <a:latin typeface="Calibri"/>
                <a:cs typeface="Calibri"/>
              </a:rPr>
              <a:t>with</a:t>
            </a:r>
            <a:endParaRPr sz="2400">
              <a:latin typeface="Calibri"/>
              <a:cs typeface="Calibri"/>
            </a:endParaRPr>
          </a:p>
          <a:p>
            <a:pPr marL="697230" lvl="1" indent="-227329">
              <a:lnSpc>
                <a:spcPct val="100000"/>
              </a:lnSpc>
              <a:spcBef>
                <a:spcPts val="215"/>
              </a:spcBef>
              <a:buFont typeface="Arial"/>
              <a:buChar char="•"/>
              <a:tabLst>
                <a:tab pos="697230" algn="l"/>
              </a:tabLst>
            </a:pPr>
            <a:r>
              <a:rPr sz="2400" dirty="0">
                <a:latin typeface="Calibri"/>
                <a:cs typeface="Calibri"/>
              </a:rPr>
              <a:t>IPC</a:t>
            </a:r>
            <a:r>
              <a:rPr sz="2400" spc="-3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object</a:t>
            </a:r>
            <a:r>
              <a:rPr sz="2400" spc="-2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closes</a:t>
            </a:r>
            <a:r>
              <a:rPr sz="2400" spc="-2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the</a:t>
            </a:r>
            <a:r>
              <a:rPr sz="2400" spc="-30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object</a:t>
            </a:r>
            <a:endParaRPr sz="2400">
              <a:latin typeface="Calibri"/>
              <a:cs typeface="Calibri"/>
            </a:endParaRPr>
          </a:p>
          <a:p>
            <a:pPr marL="240029" indent="-227329">
              <a:lnSpc>
                <a:spcPct val="100000"/>
              </a:lnSpc>
              <a:spcBef>
                <a:spcPts val="635"/>
              </a:spcBef>
              <a:buFont typeface="Arial"/>
              <a:buChar char="•"/>
              <a:tabLst>
                <a:tab pos="240029" algn="l"/>
              </a:tabLst>
            </a:pPr>
            <a:r>
              <a:rPr sz="2800" spc="-25" dirty="0">
                <a:latin typeface="Calibri"/>
                <a:cs typeface="Calibri"/>
              </a:rPr>
              <a:t>kernel-</a:t>
            </a:r>
            <a:r>
              <a:rPr sz="2800" spc="-10" dirty="0">
                <a:latin typeface="Calibri"/>
                <a:cs typeface="Calibri"/>
              </a:rPr>
              <a:t>persistent</a:t>
            </a:r>
            <a:r>
              <a:rPr sz="2800" spc="-110" dirty="0">
                <a:latin typeface="Calibri"/>
                <a:cs typeface="Calibri"/>
              </a:rPr>
              <a:t> </a:t>
            </a:r>
            <a:r>
              <a:rPr sz="2800" spc="-25" dirty="0">
                <a:latin typeface="Calibri"/>
                <a:cs typeface="Calibri"/>
              </a:rPr>
              <a:t>IPC</a:t>
            </a:r>
            <a:endParaRPr sz="2800">
              <a:latin typeface="Calibri"/>
              <a:cs typeface="Calibri"/>
            </a:endParaRPr>
          </a:p>
          <a:p>
            <a:pPr marL="697230" lvl="1" indent="-227329">
              <a:lnSpc>
                <a:spcPct val="100000"/>
              </a:lnSpc>
              <a:spcBef>
                <a:spcPts val="240"/>
              </a:spcBef>
              <a:buFont typeface="Arial"/>
              <a:buChar char="•"/>
              <a:tabLst>
                <a:tab pos="697230" algn="l"/>
              </a:tabLst>
            </a:pPr>
            <a:r>
              <a:rPr sz="2400" dirty="0">
                <a:latin typeface="Calibri"/>
                <a:cs typeface="Calibri"/>
              </a:rPr>
              <a:t>exists</a:t>
            </a:r>
            <a:r>
              <a:rPr sz="2400" spc="-10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until</a:t>
            </a:r>
            <a:r>
              <a:rPr sz="2400" spc="-10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kernel</a:t>
            </a:r>
            <a:r>
              <a:rPr sz="2400" spc="-10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reboots</a:t>
            </a:r>
            <a:r>
              <a:rPr sz="2400" spc="-85" dirty="0">
                <a:latin typeface="Calibri"/>
                <a:cs typeface="Calibri"/>
              </a:rPr>
              <a:t> </a:t>
            </a:r>
            <a:r>
              <a:rPr sz="2400" spc="-25" dirty="0">
                <a:latin typeface="Calibri"/>
                <a:cs typeface="Calibri"/>
              </a:rPr>
              <a:t>or</a:t>
            </a:r>
            <a:endParaRPr sz="2400">
              <a:latin typeface="Calibri"/>
              <a:cs typeface="Calibri"/>
            </a:endParaRPr>
          </a:p>
          <a:p>
            <a:pPr marL="697230" lvl="1" indent="-227329">
              <a:lnSpc>
                <a:spcPct val="100000"/>
              </a:lnSpc>
              <a:spcBef>
                <a:spcPts val="209"/>
              </a:spcBef>
              <a:buFont typeface="Arial"/>
              <a:buChar char="•"/>
              <a:tabLst>
                <a:tab pos="697230" algn="l"/>
              </a:tabLst>
            </a:pPr>
            <a:r>
              <a:rPr sz="2400" dirty="0">
                <a:latin typeface="Calibri"/>
                <a:cs typeface="Calibri"/>
              </a:rPr>
              <a:t>IPC</a:t>
            </a:r>
            <a:r>
              <a:rPr sz="2400" spc="-3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object</a:t>
            </a:r>
            <a:r>
              <a:rPr sz="2400" spc="-2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is</a:t>
            </a:r>
            <a:r>
              <a:rPr sz="2400" spc="-2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explicitly</a:t>
            </a:r>
            <a:r>
              <a:rPr sz="2400" spc="-40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deleted</a:t>
            </a:r>
            <a:endParaRPr sz="2400">
              <a:latin typeface="Calibri"/>
              <a:cs typeface="Calibri"/>
            </a:endParaRPr>
          </a:p>
          <a:p>
            <a:pPr marL="240029" indent="-227329">
              <a:lnSpc>
                <a:spcPct val="100000"/>
              </a:lnSpc>
              <a:spcBef>
                <a:spcPts val="640"/>
              </a:spcBef>
              <a:buFont typeface="Arial"/>
              <a:buChar char="•"/>
              <a:tabLst>
                <a:tab pos="240029" algn="l"/>
              </a:tabLst>
            </a:pPr>
            <a:r>
              <a:rPr sz="2800" spc="-10" dirty="0">
                <a:latin typeface="Calibri"/>
                <a:cs typeface="Calibri"/>
              </a:rPr>
              <a:t>file-</a:t>
            </a:r>
            <a:r>
              <a:rPr sz="2800" spc="-40" dirty="0">
                <a:latin typeface="Calibri"/>
                <a:cs typeface="Calibri"/>
              </a:rPr>
              <a:t>system-</a:t>
            </a:r>
            <a:r>
              <a:rPr sz="2800" spc="-10" dirty="0">
                <a:latin typeface="Calibri"/>
                <a:cs typeface="Calibri"/>
              </a:rPr>
              <a:t>persistent</a:t>
            </a:r>
            <a:r>
              <a:rPr sz="2800" spc="-70" dirty="0">
                <a:latin typeface="Calibri"/>
                <a:cs typeface="Calibri"/>
              </a:rPr>
              <a:t> </a:t>
            </a:r>
            <a:r>
              <a:rPr sz="2800" spc="-25" dirty="0">
                <a:latin typeface="Calibri"/>
                <a:cs typeface="Calibri"/>
              </a:rPr>
              <a:t>IPC</a:t>
            </a:r>
            <a:endParaRPr sz="2800">
              <a:latin typeface="Calibri"/>
              <a:cs typeface="Calibri"/>
            </a:endParaRPr>
          </a:p>
          <a:p>
            <a:pPr marL="697230" lvl="1" indent="-227329">
              <a:lnSpc>
                <a:spcPct val="100000"/>
              </a:lnSpc>
              <a:spcBef>
                <a:spcPts val="235"/>
              </a:spcBef>
              <a:buFont typeface="Arial"/>
              <a:buChar char="•"/>
              <a:tabLst>
                <a:tab pos="697230" algn="l"/>
              </a:tabLst>
            </a:pPr>
            <a:r>
              <a:rPr sz="2400" dirty="0">
                <a:latin typeface="Calibri"/>
                <a:cs typeface="Calibri"/>
              </a:rPr>
              <a:t>exists</a:t>
            </a:r>
            <a:r>
              <a:rPr sz="2400" spc="-6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until</a:t>
            </a:r>
            <a:r>
              <a:rPr sz="2400" spc="-6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IPC</a:t>
            </a:r>
            <a:r>
              <a:rPr sz="2400" spc="-4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object</a:t>
            </a:r>
            <a:r>
              <a:rPr sz="2400" spc="-55" dirty="0">
                <a:latin typeface="Calibri"/>
                <a:cs typeface="Calibri"/>
              </a:rPr>
              <a:t> </a:t>
            </a:r>
            <a:r>
              <a:rPr sz="2400" spc="-25" dirty="0">
                <a:latin typeface="Calibri"/>
                <a:cs typeface="Calibri"/>
              </a:rPr>
              <a:t>is</a:t>
            </a:r>
            <a:endParaRPr sz="2400">
              <a:latin typeface="Calibri"/>
              <a:cs typeface="Calibri"/>
            </a:endParaRPr>
          </a:p>
          <a:p>
            <a:pPr marL="697230" lvl="1" indent="-227329">
              <a:lnSpc>
                <a:spcPct val="100000"/>
              </a:lnSpc>
              <a:spcBef>
                <a:spcPts val="219"/>
              </a:spcBef>
              <a:buFont typeface="Arial"/>
              <a:buChar char="•"/>
              <a:tabLst>
                <a:tab pos="697230" algn="l"/>
              </a:tabLst>
            </a:pPr>
            <a:r>
              <a:rPr sz="2400" dirty="0">
                <a:latin typeface="Calibri"/>
                <a:cs typeface="Calibri"/>
              </a:rPr>
              <a:t>explicitly</a:t>
            </a:r>
            <a:r>
              <a:rPr sz="2400" spc="-80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deleted</a:t>
            </a:r>
            <a:endParaRPr sz="2400">
              <a:latin typeface="Calibri"/>
              <a:cs typeface="Calibri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2965450" y="4794250"/>
            <a:ext cx="1765300" cy="1079500"/>
            <a:chOff x="2965450" y="4794250"/>
            <a:chExt cx="1765300" cy="1079500"/>
          </a:xfrm>
        </p:grpSpPr>
        <p:sp>
          <p:nvSpPr>
            <p:cNvPr id="6" name="object 6"/>
            <p:cNvSpPr/>
            <p:nvPr/>
          </p:nvSpPr>
          <p:spPr>
            <a:xfrm>
              <a:off x="2971800" y="4800600"/>
              <a:ext cx="1752600" cy="1066800"/>
            </a:xfrm>
            <a:custGeom>
              <a:avLst/>
              <a:gdLst/>
              <a:ahLst/>
              <a:cxnLst/>
              <a:rect l="l" t="t" r="r" b="b"/>
              <a:pathLst>
                <a:path w="1752600" h="1066800">
                  <a:moveTo>
                    <a:pt x="1574800" y="0"/>
                  </a:moveTo>
                  <a:lnTo>
                    <a:pt x="177800" y="0"/>
                  </a:lnTo>
                  <a:lnTo>
                    <a:pt x="130542" y="6352"/>
                  </a:lnTo>
                  <a:lnTo>
                    <a:pt x="88072" y="24280"/>
                  </a:lnTo>
                  <a:lnTo>
                    <a:pt x="52085" y="52085"/>
                  </a:lnTo>
                  <a:lnTo>
                    <a:pt x="24280" y="88072"/>
                  </a:lnTo>
                  <a:lnTo>
                    <a:pt x="6352" y="130542"/>
                  </a:lnTo>
                  <a:lnTo>
                    <a:pt x="0" y="177800"/>
                  </a:lnTo>
                  <a:lnTo>
                    <a:pt x="0" y="889000"/>
                  </a:lnTo>
                  <a:lnTo>
                    <a:pt x="6352" y="936266"/>
                  </a:lnTo>
                  <a:lnTo>
                    <a:pt x="24280" y="978739"/>
                  </a:lnTo>
                  <a:lnTo>
                    <a:pt x="52085" y="1014723"/>
                  </a:lnTo>
                  <a:lnTo>
                    <a:pt x="88072" y="1042525"/>
                  </a:lnTo>
                  <a:lnTo>
                    <a:pt x="130542" y="1060448"/>
                  </a:lnTo>
                  <a:lnTo>
                    <a:pt x="177800" y="1066800"/>
                  </a:lnTo>
                  <a:lnTo>
                    <a:pt x="1574800" y="1066800"/>
                  </a:lnTo>
                  <a:lnTo>
                    <a:pt x="1622057" y="1060448"/>
                  </a:lnTo>
                  <a:lnTo>
                    <a:pt x="1664527" y="1042525"/>
                  </a:lnTo>
                  <a:lnTo>
                    <a:pt x="1700514" y="1014723"/>
                  </a:lnTo>
                  <a:lnTo>
                    <a:pt x="1728319" y="978739"/>
                  </a:lnTo>
                  <a:lnTo>
                    <a:pt x="1746247" y="936266"/>
                  </a:lnTo>
                  <a:lnTo>
                    <a:pt x="1752600" y="889000"/>
                  </a:lnTo>
                  <a:lnTo>
                    <a:pt x="1752600" y="177800"/>
                  </a:lnTo>
                  <a:lnTo>
                    <a:pt x="1746247" y="130542"/>
                  </a:lnTo>
                  <a:lnTo>
                    <a:pt x="1728319" y="88072"/>
                  </a:lnTo>
                  <a:lnTo>
                    <a:pt x="1700514" y="52085"/>
                  </a:lnTo>
                  <a:lnTo>
                    <a:pt x="1664527" y="24280"/>
                  </a:lnTo>
                  <a:lnTo>
                    <a:pt x="1622057" y="6352"/>
                  </a:lnTo>
                  <a:lnTo>
                    <a:pt x="1574800" y="0"/>
                  </a:lnTo>
                  <a:close/>
                </a:path>
              </a:pathLst>
            </a:custGeom>
            <a:solidFill>
              <a:srgbClr val="1F386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971800" y="4800600"/>
              <a:ext cx="1752600" cy="1066800"/>
            </a:xfrm>
            <a:custGeom>
              <a:avLst/>
              <a:gdLst/>
              <a:ahLst/>
              <a:cxnLst/>
              <a:rect l="l" t="t" r="r" b="b"/>
              <a:pathLst>
                <a:path w="1752600" h="1066800">
                  <a:moveTo>
                    <a:pt x="0" y="177800"/>
                  </a:moveTo>
                  <a:lnTo>
                    <a:pt x="6352" y="130542"/>
                  </a:lnTo>
                  <a:lnTo>
                    <a:pt x="24280" y="88072"/>
                  </a:lnTo>
                  <a:lnTo>
                    <a:pt x="52085" y="52085"/>
                  </a:lnTo>
                  <a:lnTo>
                    <a:pt x="88072" y="24280"/>
                  </a:lnTo>
                  <a:lnTo>
                    <a:pt x="130542" y="6352"/>
                  </a:lnTo>
                  <a:lnTo>
                    <a:pt x="177800" y="0"/>
                  </a:lnTo>
                  <a:lnTo>
                    <a:pt x="1574800" y="0"/>
                  </a:lnTo>
                  <a:lnTo>
                    <a:pt x="1622057" y="6352"/>
                  </a:lnTo>
                  <a:lnTo>
                    <a:pt x="1664527" y="24280"/>
                  </a:lnTo>
                  <a:lnTo>
                    <a:pt x="1700514" y="52085"/>
                  </a:lnTo>
                  <a:lnTo>
                    <a:pt x="1728319" y="88072"/>
                  </a:lnTo>
                  <a:lnTo>
                    <a:pt x="1746247" y="130542"/>
                  </a:lnTo>
                  <a:lnTo>
                    <a:pt x="1752600" y="177800"/>
                  </a:lnTo>
                  <a:lnTo>
                    <a:pt x="1752600" y="889000"/>
                  </a:lnTo>
                  <a:lnTo>
                    <a:pt x="1746247" y="936266"/>
                  </a:lnTo>
                  <a:lnTo>
                    <a:pt x="1728319" y="978739"/>
                  </a:lnTo>
                  <a:lnTo>
                    <a:pt x="1700514" y="1014723"/>
                  </a:lnTo>
                  <a:lnTo>
                    <a:pt x="1664527" y="1042525"/>
                  </a:lnTo>
                  <a:lnTo>
                    <a:pt x="1622057" y="1060448"/>
                  </a:lnTo>
                  <a:lnTo>
                    <a:pt x="1574800" y="1066800"/>
                  </a:lnTo>
                  <a:lnTo>
                    <a:pt x="177800" y="1066800"/>
                  </a:lnTo>
                  <a:lnTo>
                    <a:pt x="130542" y="1060448"/>
                  </a:lnTo>
                  <a:lnTo>
                    <a:pt x="88072" y="1042525"/>
                  </a:lnTo>
                  <a:lnTo>
                    <a:pt x="52085" y="1014723"/>
                  </a:lnTo>
                  <a:lnTo>
                    <a:pt x="24280" y="978739"/>
                  </a:lnTo>
                  <a:lnTo>
                    <a:pt x="6352" y="936266"/>
                  </a:lnTo>
                  <a:lnTo>
                    <a:pt x="0" y="889000"/>
                  </a:lnTo>
                  <a:lnTo>
                    <a:pt x="0" y="177800"/>
                  </a:lnTo>
                  <a:close/>
                </a:path>
              </a:pathLst>
            </a:custGeom>
            <a:ln w="12700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3273933" y="5170170"/>
            <a:ext cx="114808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10" dirty="0">
                <a:solidFill>
                  <a:srgbClr val="FF0000"/>
                </a:solidFill>
                <a:latin typeface="Calibri"/>
                <a:cs typeface="Calibri"/>
              </a:rPr>
              <a:t>FILESYSTEM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2965450" y="3346450"/>
            <a:ext cx="1765300" cy="1079500"/>
            <a:chOff x="2965450" y="3346450"/>
            <a:chExt cx="1765300" cy="1079500"/>
          </a:xfrm>
        </p:grpSpPr>
        <p:sp>
          <p:nvSpPr>
            <p:cNvPr id="10" name="object 10"/>
            <p:cNvSpPr/>
            <p:nvPr/>
          </p:nvSpPr>
          <p:spPr>
            <a:xfrm>
              <a:off x="2971800" y="3352800"/>
              <a:ext cx="1752600" cy="1066800"/>
            </a:xfrm>
            <a:custGeom>
              <a:avLst/>
              <a:gdLst/>
              <a:ahLst/>
              <a:cxnLst/>
              <a:rect l="l" t="t" r="r" b="b"/>
              <a:pathLst>
                <a:path w="1752600" h="1066800">
                  <a:moveTo>
                    <a:pt x="1574800" y="0"/>
                  </a:moveTo>
                  <a:lnTo>
                    <a:pt x="177800" y="0"/>
                  </a:lnTo>
                  <a:lnTo>
                    <a:pt x="130542" y="6352"/>
                  </a:lnTo>
                  <a:lnTo>
                    <a:pt x="88072" y="24280"/>
                  </a:lnTo>
                  <a:lnTo>
                    <a:pt x="52085" y="52085"/>
                  </a:lnTo>
                  <a:lnTo>
                    <a:pt x="24280" y="88072"/>
                  </a:lnTo>
                  <a:lnTo>
                    <a:pt x="6352" y="130542"/>
                  </a:lnTo>
                  <a:lnTo>
                    <a:pt x="0" y="177800"/>
                  </a:lnTo>
                  <a:lnTo>
                    <a:pt x="0" y="889000"/>
                  </a:lnTo>
                  <a:lnTo>
                    <a:pt x="6352" y="936257"/>
                  </a:lnTo>
                  <a:lnTo>
                    <a:pt x="24280" y="978727"/>
                  </a:lnTo>
                  <a:lnTo>
                    <a:pt x="52085" y="1014714"/>
                  </a:lnTo>
                  <a:lnTo>
                    <a:pt x="88072" y="1042519"/>
                  </a:lnTo>
                  <a:lnTo>
                    <a:pt x="130542" y="1060447"/>
                  </a:lnTo>
                  <a:lnTo>
                    <a:pt x="177800" y="1066800"/>
                  </a:lnTo>
                  <a:lnTo>
                    <a:pt x="1574800" y="1066800"/>
                  </a:lnTo>
                  <a:lnTo>
                    <a:pt x="1622057" y="1060447"/>
                  </a:lnTo>
                  <a:lnTo>
                    <a:pt x="1664527" y="1042519"/>
                  </a:lnTo>
                  <a:lnTo>
                    <a:pt x="1700514" y="1014714"/>
                  </a:lnTo>
                  <a:lnTo>
                    <a:pt x="1728319" y="978727"/>
                  </a:lnTo>
                  <a:lnTo>
                    <a:pt x="1746247" y="936257"/>
                  </a:lnTo>
                  <a:lnTo>
                    <a:pt x="1752600" y="889000"/>
                  </a:lnTo>
                  <a:lnTo>
                    <a:pt x="1752600" y="177800"/>
                  </a:lnTo>
                  <a:lnTo>
                    <a:pt x="1746247" y="130542"/>
                  </a:lnTo>
                  <a:lnTo>
                    <a:pt x="1728319" y="88072"/>
                  </a:lnTo>
                  <a:lnTo>
                    <a:pt x="1700514" y="52085"/>
                  </a:lnTo>
                  <a:lnTo>
                    <a:pt x="1664527" y="24280"/>
                  </a:lnTo>
                  <a:lnTo>
                    <a:pt x="1622057" y="6352"/>
                  </a:lnTo>
                  <a:lnTo>
                    <a:pt x="1574800" y="0"/>
                  </a:lnTo>
                  <a:close/>
                </a:path>
              </a:pathLst>
            </a:custGeom>
            <a:solidFill>
              <a:srgbClr val="8FAAD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2971800" y="3352800"/>
              <a:ext cx="1752600" cy="1066800"/>
            </a:xfrm>
            <a:custGeom>
              <a:avLst/>
              <a:gdLst/>
              <a:ahLst/>
              <a:cxnLst/>
              <a:rect l="l" t="t" r="r" b="b"/>
              <a:pathLst>
                <a:path w="1752600" h="1066800">
                  <a:moveTo>
                    <a:pt x="0" y="177800"/>
                  </a:moveTo>
                  <a:lnTo>
                    <a:pt x="6352" y="130542"/>
                  </a:lnTo>
                  <a:lnTo>
                    <a:pt x="24280" y="88072"/>
                  </a:lnTo>
                  <a:lnTo>
                    <a:pt x="52085" y="52085"/>
                  </a:lnTo>
                  <a:lnTo>
                    <a:pt x="88072" y="24280"/>
                  </a:lnTo>
                  <a:lnTo>
                    <a:pt x="130542" y="6352"/>
                  </a:lnTo>
                  <a:lnTo>
                    <a:pt x="177800" y="0"/>
                  </a:lnTo>
                  <a:lnTo>
                    <a:pt x="1574800" y="0"/>
                  </a:lnTo>
                  <a:lnTo>
                    <a:pt x="1622057" y="6352"/>
                  </a:lnTo>
                  <a:lnTo>
                    <a:pt x="1664527" y="24280"/>
                  </a:lnTo>
                  <a:lnTo>
                    <a:pt x="1700514" y="52085"/>
                  </a:lnTo>
                  <a:lnTo>
                    <a:pt x="1728319" y="88072"/>
                  </a:lnTo>
                  <a:lnTo>
                    <a:pt x="1746247" y="130542"/>
                  </a:lnTo>
                  <a:lnTo>
                    <a:pt x="1752600" y="177800"/>
                  </a:lnTo>
                  <a:lnTo>
                    <a:pt x="1752600" y="889000"/>
                  </a:lnTo>
                  <a:lnTo>
                    <a:pt x="1746247" y="936257"/>
                  </a:lnTo>
                  <a:lnTo>
                    <a:pt x="1728319" y="978727"/>
                  </a:lnTo>
                  <a:lnTo>
                    <a:pt x="1700514" y="1014714"/>
                  </a:lnTo>
                  <a:lnTo>
                    <a:pt x="1664527" y="1042519"/>
                  </a:lnTo>
                  <a:lnTo>
                    <a:pt x="1622057" y="1060447"/>
                  </a:lnTo>
                  <a:lnTo>
                    <a:pt x="1574800" y="1066800"/>
                  </a:lnTo>
                  <a:lnTo>
                    <a:pt x="177800" y="1066800"/>
                  </a:lnTo>
                  <a:lnTo>
                    <a:pt x="130542" y="1060447"/>
                  </a:lnTo>
                  <a:lnTo>
                    <a:pt x="88072" y="1042519"/>
                  </a:lnTo>
                  <a:lnTo>
                    <a:pt x="52085" y="1014714"/>
                  </a:lnTo>
                  <a:lnTo>
                    <a:pt x="24280" y="978727"/>
                  </a:lnTo>
                  <a:lnTo>
                    <a:pt x="6352" y="936257"/>
                  </a:lnTo>
                  <a:lnTo>
                    <a:pt x="0" y="889000"/>
                  </a:lnTo>
                  <a:lnTo>
                    <a:pt x="0" y="177800"/>
                  </a:lnTo>
                  <a:close/>
                </a:path>
              </a:pathLst>
            </a:custGeom>
            <a:ln w="12700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/>
          <p:nvPr/>
        </p:nvSpPr>
        <p:spPr>
          <a:xfrm>
            <a:off x="3473577" y="3721989"/>
            <a:ext cx="74866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10" dirty="0">
                <a:solidFill>
                  <a:srgbClr val="FF0000"/>
                </a:solidFill>
                <a:latin typeface="Calibri"/>
                <a:cs typeface="Calibri"/>
              </a:rPr>
              <a:t>KERNEL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2965450" y="1898650"/>
            <a:ext cx="1765300" cy="1079500"/>
            <a:chOff x="2965450" y="1898650"/>
            <a:chExt cx="1765300" cy="1079500"/>
          </a:xfrm>
        </p:grpSpPr>
        <p:sp>
          <p:nvSpPr>
            <p:cNvPr id="14" name="object 14"/>
            <p:cNvSpPr/>
            <p:nvPr/>
          </p:nvSpPr>
          <p:spPr>
            <a:xfrm>
              <a:off x="2971800" y="1905000"/>
              <a:ext cx="1752600" cy="1066800"/>
            </a:xfrm>
            <a:custGeom>
              <a:avLst/>
              <a:gdLst/>
              <a:ahLst/>
              <a:cxnLst/>
              <a:rect l="l" t="t" r="r" b="b"/>
              <a:pathLst>
                <a:path w="1752600" h="1066800">
                  <a:moveTo>
                    <a:pt x="1574800" y="0"/>
                  </a:moveTo>
                  <a:lnTo>
                    <a:pt x="177800" y="0"/>
                  </a:lnTo>
                  <a:lnTo>
                    <a:pt x="130542" y="6352"/>
                  </a:lnTo>
                  <a:lnTo>
                    <a:pt x="88072" y="24280"/>
                  </a:lnTo>
                  <a:lnTo>
                    <a:pt x="52085" y="52085"/>
                  </a:lnTo>
                  <a:lnTo>
                    <a:pt x="24280" y="88072"/>
                  </a:lnTo>
                  <a:lnTo>
                    <a:pt x="6352" y="130542"/>
                  </a:lnTo>
                  <a:lnTo>
                    <a:pt x="0" y="177800"/>
                  </a:lnTo>
                  <a:lnTo>
                    <a:pt x="0" y="889000"/>
                  </a:lnTo>
                  <a:lnTo>
                    <a:pt x="6352" y="936257"/>
                  </a:lnTo>
                  <a:lnTo>
                    <a:pt x="24280" y="978727"/>
                  </a:lnTo>
                  <a:lnTo>
                    <a:pt x="52085" y="1014714"/>
                  </a:lnTo>
                  <a:lnTo>
                    <a:pt x="88072" y="1042519"/>
                  </a:lnTo>
                  <a:lnTo>
                    <a:pt x="130542" y="1060447"/>
                  </a:lnTo>
                  <a:lnTo>
                    <a:pt x="177800" y="1066800"/>
                  </a:lnTo>
                  <a:lnTo>
                    <a:pt x="1574800" y="1066800"/>
                  </a:lnTo>
                  <a:lnTo>
                    <a:pt x="1622057" y="1060447"/>
                  </a:lnTo>
                  <a:lnTo>
                    <a:pt x="1664527" y="1042519"/>
                  </a:lnTo>
                  <a:lnTo>
                    <a:pt x="1700514" y="1014714"/>
                  </a:lnTo>
                  <a:lnTo>
                    <a:pt x="1728319" y="978727"/>
                  </a:lnTo>
                  <a:lnTo>
                    <a:pt x="1746247" y="936257"/>
                  </a:lnTo>
                  <a:lnTo>
                    <a:pt x="1752600" y="889000"/>
                  </a:lnTo>
                  <a:lnTo>
                    <a:pt x="1752600" y="177800"/>
                  </a:lnTo>
                  <a:lnTo>
                    <a:pt x="1746247" y="130542"/>
                  </a:lnTo>
                  <a:lnTo>
                    <a:pt x="1728319" y="88072"/>
                  </a:lnTo>
                  <a:lnTo>
                    <a:pt x="1700514" y="52085"/>
                  </a:lnTo>
                  <a:lnTo>
                    <a:pt x="1664527" y="24280"/>
                  </a:lnTo>
                  <a:lnTo>
                    <a:pt x="1622057" y="6352"/>
                  </a:lnTo>
                  <a:lnTo>
                    <a:pt x="1574800" y="0"/>
                  </a:lnTo>
                  <a:close/>
                </a:path>
              </a:pathLst>
            </a:custGeom>
            <a:solidFill>
              <a:srgbClr val="DAE2F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2971800" y="1905000"/>
              <a:ext cx="1752600" cy="1066800"/>
            </a:xfrm>
            <a:custGeom>
              <a:avLst/>
              <a:gdLst/>
              <a:ahLst/>
              <a:cxnLst/>
              <a:rect l="l" t="t" r="r" b="b"/>
              <a:pathLst>
                <a:path w="1752600" h="1066800">
                  <a:moveTo>
                    <a:pt x="0" y="177800"/>
                  </a:moveTo>
                  <a:lnTo>
                    <a:pt x="6352" y="130542"/>
                  </a:lnTo>
                  <a:lnTo>
                    <a:pt x="24280" y="88072"/>
                  </a:lnTo>
                  <a:lnTo>
                    <a:pt x="52085" y="52085"/>
                  </a:lnTo>
                  <a:lnTo>
                    <a:pt x="88072" y="24280"/>
                  </a:lnTo>
                  <a:lnTo>
                    <a:pt x="130542" y="6352"/>
                  </a:lnTo>
                  <a:lnTo>
                    <a:pt x="177800" y="0"/>
                  </a:lnTo>
                  <a:lnTo>
                    <a:pt x="1574800" y="0"/>
                  </a:lnTo>
                  <a:lnTo>
                    <a:pt x="1622057" y="6352"/>
                  </a:lnTo>
                  <a:lnTo>
                    <a:pt x="1664527" y="24280"/>
                  </a:lnTo>
                  <a:lnTo>
                    <a:pt x="1700514" y="52085"/>
                  </a:lnTo>
                  <a:lnTo>
                    <a:pt x="1728319" y="88072"/>
                  </a:lnTo>
                  <a:lnTo>
                    <a:pt x="1746247" y="130542"/>
                  </a:lnTo>
                  <a:lnTo>
                    <a:pt x="1752600" y="177800"/>
                  </a:lnTo>
                  <a:lnTo>
                    <a:pt x="1752600" y="889000"/>
                  </a:lnTo>
                  <a:lnTo>
                    <a:pt x="1746247" y="936257"/>
                  </a:lnTo>
                  <a:lnTo>
                    <a:pt x="1728319" y="978727"/>
                  </a:lnTo>
                  <a:lnTo>
                    <a:pt x="1700514" y="1014714"/>
                  </a:lnTo>
                  <a:lnTo>
                    <a:pt x="1664527" y="1042519"/>
                  </a:lnTo>
                  <a:lnTo>
                    <a:pt x="1622057" y="1060447"/>
                  </a:lnTo>
                  <a:lnTo>
                    <a:pt x="1574800" y="1066800"/>
                  </a:lnTo>
                  <a:lnTo>
                    <a:pt x="177800" y="1066800"/>
                  </a:lnTo>
                  <a:lnTo>
                    <a:pt x="130542" y="1060447"/>
                  </a:lnTo>
                  <a:lnTo>
                    <a:pt x="88072" y="1042519"/>
                  </a:lnTo>
                  <a:lnTo>
                    <a:pt x="52085" y="1014714"/>
                  </a:lnTo>
                  <a:lnTo>
                    <a:pt x="24280" y="978727"/>
                  </a:lnTo>
                  <a:lnTo>
                    <a:pt x="6352" y="936257"/>
                  </a:lnTo>
                  <a:lnTo>
                    <a:pt x="0" y="889000"/>
                  </a:lnTo>
                  <a:lnTo>
                    <a:pt x="0" y="177800"/>
                  </a:lnTo>
                  <a:close/>
                </a:path>
              </a:pathLst>
            </a:custGeom>
            <a:ln w="12700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" name="object 16"/>
          <p:cNvSpPr txBox="1"/>
          <p:nvPr/>
        </p:nvSpPr>
        <p:spPr>
          <a:xfrm>
            <a:off x="3411092" y="2273934"/>
            <a:ext cx="874394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10" dirty="0">
                <a:solidFill>
                  <a:srgbClr val="FF0000"/>
                </a:solidFill>
                <a:latin typeface="Calibri"/>
                <a:cs typeface="Calibri"/>
              </a:rPr>
              <a:t>PROCESS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7" name="object 1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880"/>
              </a:lnSpc>
              <a:tabLst>
                <a:tab pos="3225165" algn="l"/>
              </a:tabLst>
            </a:pPr>
            <a:r>
              <a:rPr spc="-105" dirty="0"/>
              <a:t>Y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25" dirty="0"/>
              <a:t>d</a:t>
            </a:r>
            <a:r>
              <a:rPr spc="-145" dirty="0"/>
              <a:t> </a:t>
            </a:r>
            <a:r>
              <a:rPr spc="-70" dirty="0"/>
              <a:t>ı</a:t>
            </a:r>
            <a:r>
              <a:rPr spc="-155" dirty="0"/>
              <a:t> </a:t>
            </a:r>
            <a:r>
              <a:rPr spc="90" dirty="0"/>
              <a:t>z</a:t>
            </a:r>
            <a:r>
              <a:rPr spc="25" dirty="0"/>
              <a:t>  </a:t>
            </a:r>
            <a:r>
              <a:rPr spc="-215" dirty="0"/>
              <a:t>T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45" dirty="0"/>
              <a:t> </a:t>
            </a:r>
            <a:r>
              <a:rPr spc="-125" dirty="0"/>
              <a:t>k</a:t>
            </a:r>
            <a:r>
              <a:rPr spc="-145" dirty="0"/>
              <a:t> </a:t>
            </a:r>
            <a:r>
              <a:rPr spc="-180" dirty="0"/>
              <a:t>n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dirty="0"/>
              <a:t>k</a:t>
            </a:r>
            <a:r>
              <a:rPr spc="25" dirty="0"/>
              <a:t>  </a:t>
            </a:r>
            <a:r>
              <a:rPr dirty="0"/>
              <a:t>Ü</a:t>
            </a:r>
            <a:r>
              <a:rPr spc="-135" dirty="0"/>
              <a:t> </a:t>
            </a:r>
            <a:r>
              <a:rPr spc="-180" dirty="0"/>
              <a:t>n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25" dirty="0"/>
              <a:t>v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70" dirty="0"/>
              <a:t>r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75" dirty="0"/>
              <a:t>t</a:t>
            </a:r>
            <a:r>
              <a:rPr spc="-15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50" dirty="0"/>
              <a:t>i</a:t>
            </a:r>
            <a:r>
              <a:rPr dirty="0"/>
              <a:t>	-</a:t>
            </a:r>
            <a:r>
              <a:rPr spc="340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95" dirty="0"/>
              <a:t>g</a:t>
            </a:r>
            <a:r>
              <a:rPr spc="-145" dirty="0"/>
              <a:t> </a:t>
            </a:r>
            <a:r>
              <a:rPr spc="-70" dirty="0"/>
              <a:t>i</a:t>
            </a:r>
            <a:r>
              <a:rPr spc="-140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spc="-95" dirty="0"/>
              <a:t>y</a:t>
            </a:r>
            <a:r>
              <a:rPr spc="-145" dirty="0"/>
              <a:t> </a:t>
            </a:r>
            <a:r>
              <a:rPr spc="-160" dirty="0"/>
              <a:t>a</a:t>
            </a:r>
            <a:r>
              <a:rPr spc="-155" dirty="0"/>
              <a:t> </a:t>
            </a:r>
            <a:r>
              <a:rPr dirty="0"/>
              <a:t>r</a:t>
            </a:r>
            <a:r>
              <a:rPr spc="480" dirty="0"/>
              <a:t> </a:t>
            </a:r>
            <a:r>
              <a:rPr spc="-105" dirty="0"/>
              <a:t>M</a:t>
            </a:r>
            <a:r>
              <a:rPr spc="-145" dirty="0"/>
              <a:t> </a:t>
            </a:r>
            <a:r>
              <a:rPr spc="-180" dirty="0"/>
              <a:t>ü</a:t>
            </a:r>
            <a:r>
              <a:rPr spc="-145" dirty="0"/>
              <a:t> </a:t>
            </a:r>
            <a:r>
              <a:rPr spc="-210" dirty="0"/>
              <a:t>h</a:t>
            </a:r>
            <a:r>
              <a:rPr spc="-145" dirty="0"/>
              <a:t> </a:t>
            </a:r>
            <a:r>
              <a:rPr spc="-200" dirty="0"/>
              <a:t>e</a:t>
            </a:r>
            <a:r>
              <a:rPr spc="-155" dirty="0"/>
              <a:t> </a:t>
            </a:r>
            <a:r>
              <a:rPr spc="-180" dirty="0"/>
              <a:t>n</a:t>
            </a:r>
            <a:r>
              <a:rPr spc="-165" dirty="0"/>
              <a:t> </a:t>
            </a:r>
            <a:r>
              <a:rPr spc="-125" dirty="0"/>
              <a:t>d</a:t>
            </a:r>
            <a:r>
              <a:rPr spc="-155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35" dirty="0"/>
              <a:t>s</a:t>
            </a:r>
            <a:r>
              <a:rPr spc="-15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70" dirty="0"/>
              <a:t>i</a:t>
            </a:r>
            <a:r>
              <a:rPr spc="-155" dirty="0"/>
              <a:t> </a:t>
            </a:r>
            <a:r>
              <a:rPr spc="-195" dirty="0"/>
              <a:t>ğ</a:t>
            </a:r>
            <a:r>
              <a:rPr spc="-145" dirty="0"/>
              <a:t> </a:t>
            </a:r>
            <a:r>
              <a:rPr dirty="0"/>
              <a:t>i</a:t>
            </a:r>
            <a:r>
              <a:rPr spc="495" dirty="0"/>
              <a:t> </a:t>
            </a:r>
            <a:r>
              <a:rPr spc="-120" dirty="0"/>
              <a:t>B</a:t>
            </a:r>
            <a:r>
              <a:rPr spc="-145" dirty="0"/>
              <a:t> </a:t>
            </a:r>
            <a:r>
              <a:rPr spc="-195" dirty="0"/>
              <a:t>ö</a:t>
            </a:r>
            <a:r>
              <a:rPr spc="-145" dirty="0"/>
              <a:t> </a:t>
            </a:r>
            <a:r>
              <a:rPr spc="-70" dirty="0"/>
              <a:t>l</a:t>
            </a:r>
            <a:r>
              <a:rPr spc="-140" dirty="0"/>
              <a:t> </a:t>
            </a:r>
            <a:r>
              <a:rPr spc="-180" dirty="0"/>
              <a:t>ü</a:t>
            </a:r>
            <a:r>
              <a:rPr spc="-155" dirty="0"/>
              <a:t> </a:t>
            </a:r>
            <a:r>
              <a:rPr spc="-295" dirty="0"/>
              <a:t>m</a:t>
            </a:r>
            <a:r>
              <a:rPr spc="-155" dirty="0"/>
              <a:t> </a:t>
            </a:r>
            <a:r>
              <a:rPr spc="-50" dirty="0"/>
              <a:t>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E32CEC07-A34B-2E34-9A28-075BF50B2F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4EC9BD46-F162-E474-EB38-8C04E97AC6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16939" y="1759966"/>
            <a:ext cx="9942830" cy="3016210"/>
          </a:xfrm>
        </p:spPr>
        <p:txBody>
          <a:bodyPr/>
          <a:lstStyle/>
          <a:p>
            <a:r>
              <a:rPr lang="en-US" b="1" dirty="0"/>
              <a:t>When a process writes to a pipe but the pipe’s buffer is full, what typically happens?</a:t>
            </a:r>
          </a:p>
          <a:p>
            <a:r>
              <a:rPr lang="en-US" dirty="0"/>
              <a:t>A. Data is dropped</a:t>
            </a:r>
            <a:br>
              <a:rPr lang="en-US" dirty="0"/>
            </a:br>
            <a:r>
              <a:rPr lang="en-US" dirty="0">
                <a:solidFill>
                  <a:srgbClr val="FF0000"/>
                </a:solidFill>
              </a:rPr>
              <a:t>B. </a:t>
            </a:r>
            <a:r>
              <a:rPr lang="en-US" dirty="0"/>
              <a:t>Writer blocks until buffer has space</a:t>
            </a:r>
            <a:br>
              <a:rPr lang="en-US" dirty="0"/>
            </a:br>
            <a:r>
              <a:rPr lang="en-US" dirty="0"/>
              <a:t>C. Reader is forced to read immediately</a:t>
            </a:r>
            <a:br>
              <a:rPr lang="en-US" dirty="0"/>
            </a:br>
            <a:r>
              <a:rPr lang="en-US" dirty="0"/>
              <a:t>D. Pipe automatically expands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398223308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A0CA434B-6987-F0AD-C687-0CA76F30F8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FBA47D33-A4AB-5555-803B-738D5D9E0F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16939" y="1759966"/>
            <a:ext cx="9942830" cy="2585323"/>
          </a:xfrm>
        </p:spPr>
        <p:txBody>
          <a:bodyPr/>
          <a:lstStyle/>
          <a:p>
            <a:r>
              <a:rPr lang="en-US" b="1" dirty="0"/>
              <a:t>Which statement about named pipes (FIFOs) is FALSE?</a:t>
            </a:r>
          </a:p>
          <a:p>
            <a:r>
              <a:rPr lang="en-US" dirty="0"/>
              <a:t>A. They are represented as special files in the filesystem</a:t>
            </a:r>
            <a:br>
              <a:rPr lang="en-US" dirty="0"/>
            </a:br>
            <a:r>
              <a:rPr lang="en-US" dirty="0"/>
              <a:t>B. They persist after all processes close them</a:t>
            </a:r>
            <a:br>
              <a:rPr lang="en-US" dirty="0"/>
            </a:br>
            <a:r>
              <a:rPr lang="en-US" dirty="0"/>
              <a:t>C. Multiple unrelated processes can communicate through them</a:t>
            </a:r>
            <a:br>
              <a:rPr lang="en-US" dirty="0"/>
            </a:br>
            <a:r>
              <a:rPr lang="en-US" dirty="0">
                <a:solidFill>
                  <a:srgbClr val="FF0000"/>
                </a:solidFill>
              </a:rPr>
              <a:t>D.</a:t>
            </a:r>
            <a:r>
              <a:rPr lang="en-US" dirty="0"/>
              <a:t> They guarantee message boundaries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847496414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B553D87D-4E73-5727-DD53-BF2CB936DF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9733F2BF-DFF6-E5D5-52EA-999ABBEF19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16939" y="1759966"/>
            <a:ext cx="9942830" cy="3016210"/>
          </a:xfrm>
        </p:spPr>
        <p:txBody>
          <a:bodyPr/>
          <a:lstStyle/>
          <a:p>
            <a:r>
              <a:rPr lang="en-US" b="1" dirty="0"/>
              <a:t>What happens if a process attempts to open a FIFO for reading while no writer has it open?</a:t>
            </a:r>
          </a:p>
          <a:p>
            <a:r>
              <a:rPr lang="en-US" dirty="0"/>
              <a:t>A. The FIFO is deleted automatically</a:t>
            </a:r>
            <a:br>
              <a:rPr lang="en-US" dirty="0"/>
            </a:br>
            <a:r>
              <a:rPr lang="en-US" dirty="0">
                <a:solidFill>
                  <a:srgbClr val="FF0000"/>
                </a:solidFill>
              </a:rPr>
              <a:t>B.</a:t>
            </a:r>
            <a:r>
              <a:rPr lang="en-US" dirty="0"/>
              <a:t> open() blocks until a writer appears</a:t>
            </a:r>
            <a:br>
              <a:rPr lang="en-US" dirty="0"/>
            </a:br>
            <a:r>
              <a:rPr lang="en-US" dirty="0"/>
              <a:t>C. open() fails with EINVAL</a:t>
            </a:r>
            <a:br>
              <a:rPr lang="en-US" dirty="0"/>
            </a:br>
            <a:r>
              <a:rPr lang="en-US" dirty="0"/>
              <a:t>D. FIFO is opened, but reads return 0 immediately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119548325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BC6D2391-6ACE-1F3C-9275-13685FC407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723868EB-A2FD-FFD4-96CF-15E738392E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16939" y="1759966"/>
            <a:ext cx="9942830" cy="2585323"/>
          </a:xfrm>
        </p:spPr>
        <p:txBody>
          <a:bodyPr/>
          <a:lstStyle/>
          <a:p>
            <a:r>
              <a:rPr lang="en-US" b="1" dirty="0"/>
              <a:t>Which is an advantage of FIFOs over unnamed pipes?</a:t>
            </a:r>
          </a:p>
          <a:p>
            <a:r>
              <a:rPr lang="en-US" dirty="0"/>
              <a:t>A. Faster due to filesystem caching</a:t>
            </a:r>
            <a:br>
              <a:rPr lang="en-US" dirty="0"/>
            </a:br>
            <a:r>
              <a:rPr lang="en-US" dirty="0"/>
              <a:t>B. No blocking behavior</a:t>
            </a:r>
            <a:br>
              <a:rPr lang="en-US" dirty="0"/>
            </a:br>
            <a:r>
              <a:rPr lang="en-US" dirty="0">
                <a:solidFill>
                  <a:srgbClr val="FF0000"/>
                </a:solidFill>
              </a:rPr>
              <a:t>C. </a:t>
            </a:r>
            <a:r>
              <a:rPr lang="en-US" dirty="0"/>
              <a:t>Support between unrelated processes</a:t>
            </a:r>
            <a:br>
              <a:rPr lang="en-US" dirty="0"/>
            </a:br>
            <a:r>
              <a:rPr lang="en-US" dirty="0"/>
              <a:t>D. Support for message boundaries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480881101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84E56B2F-BFF2-2001-5BA3-30B044DD6D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6CCFF891-612A-6271-FA37-E25436A298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16939" y="1759966"/>
            <a:ext cx="9942830" cy="2585323"/>
          </a:xfrm>
        </p:spPr>
        <p:txBody>
          <a:bodyPr/>
          <a:lstStyle/>
          <a:p>
            <a:r>
              <a:rPr lang="en-US" b="1" dirty="0"/>
              <a:t>Unlike pipes and FIFOs, message queues primarily provide:</a:t>
            </a:r>
          </a:p>
          <a:p>
            <a:r>
              <a:rPr lang="en-US" dirty="0"/>
              <a:t>A. Bi-directional communication by default</a:t>
            </a:r>
            <a:br>
              <a:rPr lang="en-US" dirty="0"/>
            </a:br>
            <a:r>
              <a:rPr lang="en-US" dirty="0">
                <a:solidFill>
                  <a:srgbClr val="FF0000"/>
                </a:solidFill>
              </a:rPr>
              <a:t>B.</a:t>
            </a:r>
            <a:r>
              <a:rPr lang="en-US" dirty="0"/>
              <a:t> Ordered, message-bounded data transfer</a:t>
            </a:r>
            <a:br>
              <a:rPr lang="en-US" dirty="0"/>
            </a:br>
            <a:r>
              <a:rPr lang="en-US" dirty="0"/>
              <a:t>C. Shared memory segments for faster access</a:t>
            </a:r>
            <a:br>
              <a:rPr lang="en-US" dirty="0"/>
            </a:br>
            <a:r>
              <a:rPr lang="en-US" dirty="0"/>
              <a:t>D. Non-blocking read and write only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4252115495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FC815BF8-A172-4FBA-7674-7DB9D5695B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047F5EEB-BB1A-B228-758A-5025909590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16939" y="1759966"/>
            <a:ext cx="9942830" cy="3016210"/>
          </a:xfrm>
        </p:spPr>
        <p:txBody>
          <a:bodyPr/>
          <a:lstStyle/>
          <a:p>
            <a:r>
              <a:rPr lang="en-US" b="1" dirty="0"/>
              <a:t>What happens when a message larger than the queue’s maximum message size is sent?</a:t>
            </a:r>
          </a:p>
          <a:p>
            <a:r>
              <a:rPr lang="en-US" dirty="0"/>
              <a:t>A. It is automatically fragmented</a:t>
            </a:r>
            <a:br>
              <a:rPr lang="en-US" dirty="0"/>
            </a:br>
            <a:r>
              <a:rPr lang="en-US" dirty="0"/>
              <a:t>B. The queue grows dynamically</a:t>
            </a:r>
            <a:br>
              <a:rPr lang="en-US" dirty="0"/>
            </a:br>
            <a:r>
              <a:rPr lang="en-US" dirty="0">
                <a:solidFill>
                  <a:srgbClr val="FF0000"/>
                </a:solidFill>
              </a:rPr>
              <a:t>C. </a:t>
            </a:r>
            <a:r>
              <a:rPr lang="en-US" dirty="0"/>
              <a:t>The call fails and sets EINVAL</a:t>
            </a:r>
            <a:br>
              <a:rPr lang="en-US" dirty="0"/>
            </a:br>
            <a:r>
              <a:rPr lang="en-US" dirty="0"/>
              <a:t>D. The kernel truncates the message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176835434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D5CFF352-4E1A-E307-46DF-B66404BED3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305EBD0C-D476-C7F4-11B1-AD19CBEBE1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16939" y="1759966"/>
            <a:ext cx="9942830" cy="2585323"/>
          </a:xfrm>
        </p:spPr>
        <p:txBody>
          <a:bodyPr/>
          <a:lstStyle/>
          <a:p>
            <a:r>
              <a:rPr lang="en-US" b="1" dirty="0"/>
              <a:t>In POSIX message queues, the name of the queue:</a:t>
            </a:r>
          </a:p>
          <a:p>
            <a:r>
              <a:rPr lang="en-US" dirty="0">
                <a:solidFill>
                  <a:srgbClr val="FF0000"/>
                </a:solidFill>
              </a:rPr>
              <a:t>A.</a:t>
            </a:r>
            <a:r>
              <a:rPr lang="en-US" dirty="0"/>
              <a:t> Must start with a /</a:t>
            </a:r>
            <a:br>
              <a:rPr lang="en-US" dirty="0"/>
            </a:br>
            <a:r>
              <a:rPr lang="en-US" dirty="0"/>
              <a:t>B. Must match a permission mode</a:t>
            </a:r>
            <a:br>
              <a:rPr lang="en-US" dirty="0"/>
            </a:br>
            <a:r>
              <a:rPr lang="en-US" dirty="0"/>
              <a:t>C. Can be any path in the filesystem</a:t>
            </a:r>
            <a:br>
              <a:rPr lang="en-US" dirty="0"/>
            </a:br>
            <a:r>
              <a:rPr lang="en-US" dirty="0"/>
              <a:t>D. Is optional — unnamed queues are allowed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883289194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3709CDD0-1668-1927-6224-55A23BC417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7FDA8187-42C3-5037-97E3-49B1F86084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16939" y="1759966"/>
            <a:ext cx="9942830" cy="3016210"/>
          </a:xfrm>
        </p:spPr>
        <p:txBody>
          <a:bodyPr/>
          <a:lstStyle/>
          <a:p>
            <a:r>
              <a:rPr lang="en-US" b="1" dirty="0"/>
              <a:t>What happens if a process calls </a:t>
            </a:r>
            <a:r>
              <a:rPr lang="en-US" b="1" dirty="0" err="1"/>
              <a:t>mq_close</a:t>
            </a:r>
            <a:r>
              <a:rPr lang="en-US" b="1" dirty="0"/>
              <a:t>() on a POSIX queue but does NOT call </a:t>
            </a:r>
            <a:r>
              <a:rPr lang="en-US" b="1" dirty="0" err="1"/>
              <a:t>mq_unlink</a:t>
            </a:r>
            <a:r>
              <a:rPr lang="en-US" b="1" dirty="0"/>
              <a:t>()?</a:t>
            </a:r>
          </a:p>
          <a:p>
            <a:r>
              <a:rPr lang="en-US" dirty="0"/>
              <a:t>A. The queue is destroyed immediately</a:t>
            </a:r>
            <a:br>
              <a:rPr lang="en-US" dirty="0"/>
            </a:br>
            <a:r>
              <a:rPr lang="en-US" dirty="0"/>
              <a:t>B. The queue persists until all messages are read</a:t>
            </a:r>
            <a:br>
              <a:rPr lang="en-US" dirty="0"/>
            </a:br>
            <a:r>
              <a:rPr lang="en-US" dirty="0">
                <a:solidFill>
                  <a:srgbClr val="FF0000"/>
                </a:solidFill>
              </a:rPr>
              <a:t>C.</a:t>
            </a:r>
            <a:r>
              <a:rPr lang="en-US" dirty="0"/>
              <a:t> The queue persists until the system reboots</a:t>
            </a:r>
            <a:br>
              <a:rPr lang="en-US" dirty="0"/>
            </a:br>
            <a:r>
              <a:rPr lang="en-US" dirty="0"/>
              <a:t>D. Messages are deleted, but the queue stays open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4179566274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6257555A-A172-5067-623B-AEDF495215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B12707F7-FC3C-006E-B3C6-A505517543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16939" y="1759966"/>
            <a:ext cx="9942830" cy="3877985"/>
          </a:xfrm>
        </p:spPr>
        <p:txBody>
          <a:bodyPr/>
          <a:lstStyle/>
          <a:p>
            <a:r>
              <a:rPr lang="tr-TR" dirty="0" err="1"/>
              <a:t>mqd_t</a:t>
            </a:r>
            <a:r>
              <a:rPr lang="tr-TR" dirty="0"/>
              <a:t> q = </a:t>
            </a:r>
            <a:r>
              <a:rPr lang="tr-TR" dirty="0" err="1"/>
              <a:t>mq_open</a:t>
            </a:r>
            <a:r>
              <a:rPr lang="tr-TR" dirty="0"/>
              <a:t>("/q7", O_CREAT | O_RDWR, 0644, NULL);</a:t>
            </a:r>
          </a:p>
          <a:p>
            <a:r>
              <a:rPr lang="tr-TR" dirty="0" err="1"/>
              <a:t>mq_unlink</a:t>
            </a:r>
            <a:r>
              <a:rPr lang="tr-TR" dirty="0"/>
              <a:t>("/q7");</a:t>
            </a:r>
          </a:p>
          <a:p>
            <a:r>
              <a:rPr lang="tr-TR" dirty="0" err="1"/>
              <a:t>mq_send</a:t>
            </a:r>
            <a:r>
              <a:rPr lang="tr-TR" dirty="0"/>
              <a:t>(q, "X", 2, 0);</a:t>
            </a:r>
          </a:p>
          <a:p>
            <a:r>
              <a:rPr lang="tr-TR" dirty="0" err="1"/>
              <a:t>mq_close</a:t>
            </a:r>
            <a:r>
              <a:rPr lang="tr-TR" dirty="0"/>
              <a:t>(q);</a:t>
            </a:r>
          </a:p>
          <a:p>
            <a:r>
              <a:rPr lang="en-US" b="1" dirty="0"/>
              <a:t>What happens if this code runs?</a:t>
            </a:r>
            <a:endParaRPr lang="tr-TR" b="1" dirty="0"/>
          </a:p>
          <a:p>
            <a:r>
              <a:rPr lang="en-US" dirty="0">
                <a:solidFill>
                  <a:srgbClr val="FF0000"/>
                </a:solidFill>
              </a:rPr>
              <a:t>A.</a:t>
            </a:r>
            <a:r>
              <a:rPr lang="en-US" dirty="0"/>
              <a:t> Send succeeds because unlink removes name, not descriptor</a:t>
            </a:r>
            <a:br>
              <a:rPr lang="en-US" dirty="0"/>
            </a:br>
            <a:r>
              <a:rPr lang="en-US" dirty="0"/>
              <a:t>B. Send succeeds unless queue was empty</a:t>
            </a:r>
            <a:br>
              <a:rPr lang="en-US" dirty="0"/>
            </a:br>
            <a:r>
              <a:rPr lang="en-US" dirty="0"/>
              <a:t>C. Send fails because queue is unlinked</a:t>
            </a:r>
            <a:r>
              <a:rPr lang="tr-TR" dirty="0"/>
              <a:t> 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D. Undefined behavior</a:t>
            </a:r>
            <a:endParaRPr lang="tr-TR" b="1" dirty="0"/>
          </a:p>
        </p:txBody>
      </p:sp>
    </p:spTree>
    <p:extLst>
      <p:ext uri="{BB962C8B-B14F-4D97-AF65-F5344CB8AC3E}">
        <p14:creationId xmlns:p14="http://schemas.microsoft.com/office/powerpoint/2010/main" val="4129191969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FD488F30-5145-BBC3-0EAF-8996D082E9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4BEB24CC-C4B0-92F3-8991-A5EAE0FF23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16939" y="1759966"/>
            <a:ext cx="9942830" cy="3016210"/>
          </a:xfrm>
        </p:spPr>
        <p:txBody>
          <a:bodyPr/>
          <a:lstStyle/>
          <a:p>
            <a:r>
              <a:rPr lang="en-US" b="1" dirty="0"/>
              <a:t>After calling </a:t>
            </a:r>
            <a:r>
              <a:rPr lang="en-US" b="1" dirty="0" err="1"/>
              <a:t>shm_open</a:t>
            </a:r>
            <a:r>
              <a:rPr lang="en-US" b="1" dirty="0"/>
              <a:t>(), which operation is typically required before </a:t>
            </a:r>
            <a:r>
              <a:rPr lang="en-US" b="1" dirty="0" err="1"/>
              <a:t>mmap</a:t>
            </a:r>
            <a:r>
              <a:rPr lang="en-US" b="1" dirty="0"/>
              <a:t>()?</a:t>
            </a:r>
          </a:p>
          <a:p>
            <a:r>
              <a:rPr lang="en-US" dirty="0"/>
              <a:t>A. </a:t>
            </a:r>
            <a:r>
              <a:rPr lang="en-US" dirty="0" err="1"/>
              <a:t>shm_attach</a:t>
            </a:r>
            <a:r>
              <a:rPr lang="en-US" dirty="0"/>
              <a:t>()</a:t>
            </a:r>
            <a:br>
              <a:rPr lang="en-US" dirty="0"/>
            </a:br>
            <a:r>
              <a:rPr lang="en-US" dirty="0">
                <a:solidFill>
                  <a:srgbClr val="FF0000"/>
                </a:solidFill>
              </a:rPr>
              <a:t>B.</a:t>
            </a:r>
            <a:r>
              <a:rPr lang="en-US" dirty="0"/>
              <a:t> </a:t>
            </a:r>
            <a:r>
              <a:rPr lang="en-US" dirty="0" err="1"/>
              <a:t>ftruncate</a:t>
            </a:r>
            <a:r>
              <a:rPr lang="en-US" dirty="0"/>
              <a:t>() to set size</a:t>
            </a:r>
            <a:br>
              <a:rPr lang="en-US" dirty="0"/>
            </a:br>
            <a:r>
              <a:rPr lang="en-US" dirty="0"/>
              <a:t>C. fork() to share memory with other processes</a:t>
            </a:r>
            <a:br>
              <a:rPr lang="en-US" dirty="0"/>
            </a:br>
            <a:r>
              <a:rPr lang="en-US" dirty="0"/>
              <a:t>D. </a:t>
            </a:r>
            <a:r>
              <a:rPr lang="en-US" dirty="0" err="1"/>
              <a:t>fsync</a:t>
            </a:r>
            <a:r>
              <a:rPr lang="en-US" dirty="0"/>
              <a:t>() to initialize the file descriptor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4196477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o 5">
            <a:extLst>
              <a:ext uri="{FF2B5EF4-FFF2-40B4-BE49-F238E27FC236}">
                <a16:creationId xmlns:a16="http://schemas.microsoft.com/office/drawing/2014/main" id="{BFEEB860-A549-E9F7-A4AC-8C1A05FF9AE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4397169"/>
              </p:ext>
            </p:extLst>
          </p:nvPr>
        </p:nvGraphicFramePr>
        <p:xfrm>
          <a:off x="0" y="0"/>
          <a:ext cx="12192000" cy="5908430"/>
        </p:xfrm>
        <a:graphic>
          <a:graphicData uri="http://schemas.openxmlformats.org/drawingml/2006/table">
            <a:tbl>
              <a:tblPr bandRow="1">
                <a:tableStyleId>{327F97BB-C833-4FB7-BDE5-3F7075034690}</a:tableStyleId>
              </a:tblPr>
              <a:tblGrid>
                <a:gridCol w="2438400">
                  <a:extLst>
                    <a:ext uri="{9D8B030D-6E8A-4147-A177-3AD203B41FA5}">
                      <a16:colId xmlns:a16="http://schemas.microsoft.com/office/drawing/2014/main" val="3116192914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val="1179210393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val="2224618183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val="3271719502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val="551636413"/>
                    </a:ext>
                  </a:extLst>
                </a:gridCol>
              </a:tblGrid>
              <a:tr h="1053123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tr-TR" sz="2800" b="1" dirty="0"/>
                        <a:t>IPC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tr-TR" sz="2800" b="1" dirty="0" err="1"/>
                        <a:t>Stored</a:t>
                      </a:r>
                      <a:r>
                        <a:rPr lang="tr-TR" sz="2800" b="1" dirty="0"/>
                        <a:t> </a:t>
                      </a:r>
                      <a:r>
                        <a:rPr lang="tr-TR" sz="2800" b="1" dirty="0" err="1"/>
                        <a:t>Where</a:t>
                      </a:r>
                      <a:r>
                        <a:rPr lang="tr-TR" sz="2800" b="1" dirty="0"/>
                        <a:t>?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tr-TR" sz="2800" b="1" dirty="0"/>
                        <a:t>On Disk?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tr-TR" sz="2800" b="1" dirty="0" err="1"/>
                        <a:t>Visible</a:t>
                      </a:r>
                      <a:r>
                        <a:rPr lang="tr-TR" sz="2800" b="1" dirty="0"/>
                        <a:t> in </a:t>
                      </a:r>
                      <a:r>
                        <a:rPr lang="tr-TR" sz="2800" b="1" dirty="0" err="1"/>
                        <a:t>Filesystem</a:t>
                      </a:r>
                      <a:r>
                        <a:rPr lang="tr-TR" sz="2800" b="1" dirty="0"/>
                        <a:t>?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tr-TR" sz="2800" b="1" dirty="0" err="1"/>
                        <a:t>Survives</a:t>
                      </a:r>
                      <a:r>
                        <a:rPr lang="tr-TR" sz="2800" b="1" dirty="0"/>
                        <a:t> </a:t>
                      </a:r>
                      <a:r>
                        <a:rPr lang="tr-TR" sz="2800" b="1" dirty="0" err="1"/>
                        <a:t>Reboot</a:t>
                      </a:r>
                      <a:r>
                        <a:rPr lang="tr-TR" sz="2800" b="1" dirty="0"/>
                        <a:t>?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89960642"/>
                  </a:ext>
                </a:extLst>
              </a:tr>
              <a:tr h="1053123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tr-TR" sz="2800" b="1" dirty="0"/>
                        <a:t>POSIX SHM (</a:t>
                      </a:r>
                      <a:r>
                        <a:rPr lang="tr-TR" sz="2800" b="1" dirty="0" err="1"/>
                        <a:t>shm_open</a:t>
                      </a:r>
                      <a:r>
                        <a:rPr lang="tr-TR" sz="2800" b="1" dirty="0"/>
                        <a:t>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tr-TR" sz="2000"/>
                        <a:t>RAM (/dev/shm - tmpfs)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tr-TR" sz="2000"/>
                        <a:t>❌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tr-TR" sz="2000"/>
                        <a:t>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tr-TR" sz="2000"/>
                        <a:t>❌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60565246"/>
                  </a:ext>
                </a:extLst>
              </a:tr>
              <a:tr h="1094154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tr-TR" sz="2800" b="1" dirty="0"/>
                        <a:t>POSIX MQ (</a:t>
                      </a:r>
                      <a:r>
                        <a:rPr lang="tr-TR" sz="2800" b="1" dirty="0" err="1"/>
                        <a:t>mq_open</a:t>
                      </a:r>
                      <a:r>
                        <a:rPr lang="tr-TR" sz="2800" b="1" dirty="0"/>
                        <a:t>)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tr-TR" sz="2000" dirty="0"/>
                        <a:t>Kernel </a:t>
                      </a:r>
                      <a:r>
                        <a:rPr lang="tr-TR" sz="2000" dirty="0" err="1"/>
                        <a:t>memory</a:t>
                      </a:r>
                      <a:r>
                        <a:rPr lang="tr-TR" sz="2000" dirty="0"/>
                        <a:t> (/dev/</a:t>
                      </a:r>
                      <a:r>
                        <a:rPr lang="tr-TR" sz="2000" dirty="0" err="1"/>
                        <a:t>mqueue</a:t>
                      </a:r>
                      <a:r>
                        <a:rPr lang="tr-TR" sz="2000" dirty="0"/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tr-TR" sz="2000"/>
                        <a:t>❌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tr-TR" sz="2000"/>
                        <a:t>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tr-TR" sz="2000"/>
                        <a:t>❌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18809557"/>
                  </a:ext>
                </a:extLst>
              </a:tr>
              <a:tr h="1053123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tr-TR" sz="2800" b="1" dirty="0"/>
                        <a:t>POSIX </a:t>
                      </a:r>
                      <a:r>
                        <a:rPr lang="tr-TR" sz="2800" b="1" dirty="0" err="1"/>
                        <a:t>Semaphores</a:t>
                      </a:r>
                      <a:endParaRPr lang="tr-TR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tr-TR" sz="2000"/>
                        <a:t>Kernel memory (/dev/shm)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tr-TR" sz="2000"/>
                        <a:t>❌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tr-TR" sz="2000"/>
                        <a:t>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tr-TR" sz="2000"/>
                        <a:t>❌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14127766"/>
                  </a:ext>
                </a:extLst>
              </a:tr>
              <a:tr h="601784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tr-TR" sz="2800" b="1" dirty="0"/>
                        <a:t>FIFO (</a:t>
                      </a:r>
                      <a:r>
                        <a:rPr lang="tr-TR" sz="2800" b="1" dirty="0" err="1"/>
                        <a:t>mkfifo</a:t>
                      </a:r>
                      <a:r>
                        <a:rPr lang="tr-TR" sz="2800" b="1" dirty="0"/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tr-TR" sz="2000"/>
                        <a:t>Disk (inode)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tr-TR" sz="2000"/>
                        <a:t>✅ file only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tr-TR" sz="2000"/>
                        <a:t>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tr-TR" sz="2000"/>
                        <a:t>✅ (file), not data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22895370"/>
                  </a:ext>
                </a:extLst>
              </a:tr>
              <a:tr h="1053123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tr-TR" sz="2800" b="1" dirty="0" err="1"/>
                        <a:t>Pipes</a:t>
                      </a:r>
                      <a:r>
                        <a:rPr lang="tr-TR" sz="2800" b="1" dirty="0"/>
                        <a:t> / </a:t>
                      </a:r>
                      <a:r>
                        <a:rPr lang="tr-TR" sz="2800" b="1" dirty="0" err="1"/>
                        <a:t>unnamed</a:t>
                      </a:r>
                      <a:r>
                        <a:rPr lang="tr-TR" sz="2800" b="1" dirty="0"/>
                        <a:t> </a:t>
                      </a:r>
                      <a:r>
                        <a:rPr lang="tr-TR" sz="2800" b="1" dirty="0" err="1"/>
                        <a:t>shm</a:t>
                      </a:r>
                      <a:endParaRPr lang="tr-TR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tr-TR" sz="2000"/>
                        <a:t>RAM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tr-TR" sz="2000"/>
                        <a:t>❌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tr-TR" sz="2000"/>
                        <a:t>❌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tr-TR" sz="2000" dirty="0"/>
                        <a:t>❌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57053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11276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C5D5270D-F652-520D-8B68-C20961E1BB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F9802304-E7EA-2140-A9F7-03E2499DD7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16939" y="1759966"/>
            <a:ext cx="9942830" cy="3016210"/>
          </a:xfrm>
        </p:spPr>
        <p:txBody>
          <a:bodyPr/>
          <a:lstStyle/>
          <a:p>
            <a:r>
              <a:rPr lang="en-US" b="1" dirty="0"/>
              <a:t>A key advantage of POSIX shared memory compared to pipes and message queues is:</a:t>
            </a:r>
          </a:p>
          <a:p>
            <a:r>
              <a:rPr lang="en-US" dirty="0"/>
              <a:t>A. It guarantees delivery order</a:t>
            </a:r>
            <a:br>
              <a:rPr lang="en-US" dirty="0"/>
            </a:br>
            <a:r>
              <a:rPr lang="en-US" dirty="0">
                <a:solidFill>
                  <a:srgbClr val="FF0000"/>
                </a:solidFill>
              </a:rPr>
              <a:t>B.</a:t>
            </a:r>
            <a:r>
              <a:rPr lang="en-US" dirty="0"/>
              <a:t> It allows direct load/store access</a:t>
            </a:r>
            <a:br>
              <a:rPr lang="en-US" dirty="0"/>
            </a:br>
            <a:r>
              <a:rPr lang="en-US" dirty="0"/>
              <a:t>C. It automatically synchronizes processes</a:t>
            </a:r>
            <a:br>
              <a:rPr lang="en-US" dirty="0"/>
            </a:br>
            <a:r>
              <a:rPr lang="en-US" dirty="0"/>
              <a:t>D. It only exists while processes are running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4067299891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0B90BB7D-67D7-BE71-1EE7-EAF85CB50B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4228D66F-347A-12DF-1D93-66189C072B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16939" y="1759966"/>
            <a:ext cx="9942830" cy="3016210"/>
          </a:xfrm>
        </p:spPr>
        <p:txBody>
          <a:bodyPr/>
          <a:lstStyle/>
          <a:p>
            <a:r>
              <a:rPr lang="en-US" b="1" dirty="0"/>
              <a:t>Which best describes the lifetime of a POSIX shared memory object?</a:t>
            </a:r>
          </a:p>
          <a:p>
            <a:r>
              <a:rPr lang="en-US" dirty="0"/>
              <a:t>A. It disappears when the creating process exits</a:t>
            </a:r>
            <a:br>
              <a:rPr lang="en-US" dirty="0"/>
            </a:br>
            <a:r>
              <a:rPr lang="en-US" dirty="0"/>
              <a:t>B. It persists until all data is overwritten</a:t>
            </a:r>
            <a:br>
              <a:rPr lang="en-US" dirty="0"/>
            </a:br>
            <a:r>
              <a:rPr lang="en-US" dirty="0">
                <a:solidFill>
                  <a:srgbClr val="FF0000"/>
                </a:solidFill>
              </a:rPr>
              <a:t>C.</a:t>
            </a:r>
            <a:r>
              <a:rPr lang="en-US" dirty="0"/>
              <a:t> It persists until explicitly removed </a:t>
            </a:r>
            <a:endParaRPr lang="tr-TR" dirty="0"/>
          </a:p>
          <a:p>
            <a:r>
              <a:rPr lang="en-US" dirty="0"/>
              <a:t>D. It is deleted automatically after being closed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867613156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25C3A73A-93F7-9349-7045-27B2DC21E9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C9081850-DDB0-7366-0FCD-6C4EABA8EA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16939" y="1759966"/>
            <a:ext cx="9942830" cy="3447098"/>
          </a:xfrm>
        </p:spPr>
        <p:txBody>
          <a:bodyPr/>
          <a:lstStyle/>
          <a:p>
            <a:r>
              <a:rPr lang="en-US" b="1" dirty="0"/>
              <a:t>What happens if a shared memory object is unlinked while processes are still using it?</a:t>
            </a:r>
          </a:p>
          <a:p>
            <a:r>
              <a:rPr lang="en-US" dirty="0">
                <a:solidFill>
                  <a:srgbClr val="FF0000"/>
                </a:solidFill>
              </a:rPr>
              <a:t>A.</a:t>
            </a:r>
            <a:r>
              <a:rPr lang="en-US" dirty="0"/>
              <a:t> New processes cannot open it, but existing mappings work</a:t>
            </a:r>
            <a:r>
              <a:rPr lang="tr-TR" dirty="0"/>
              <a:t>s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B. All processes immediately lose access </a:t>
            </a:r>
            <a:br>
              <a:rPr lang="en-US" dirty="0"/>
            </a:br>
            <a:r>
              <a:rPr lang="en-US" dirty="0"/>
              <a:t>C. The kernel deletes the object instantly</a:t>
            </a:r>
            <a:br>
              <a:rPr lang="en-US" dirty="0"/>
            </a:br>
            <a:r>
              <a:rPr lang="en-US" dirty="0"/>
              <a:t>D. The system re-creates it automatically upon close</a:t>
            </a:r>
            <a:r>
              <a:rPr lang="tr-TR" dirty="0"/>
              <a:t>, </a:t>
            </a:r>
            <a:r>
              <a:rPr lang="tr-TR" dirty="0" err="1"/>
              <a:t>and</a:t>
            </a:r>
            <a:r>
              <a:rPr lang="tr-TR" dirty="0"/>
              <a:t> </a:t>
            </a:r>
            <a:r>
              <a:rPr lang="tr-TR" dirty="0" err="1"/>
              <a:t>renews</a:t>
            </a:r>
            <a:r>
              <a:rPr lang="tr-TR" dirty="0"/>
              <a:t> </a:t>
            </a:r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links</a:t>
            </a:r>
            <a:endParaRPr lang="en-US" dirty="0"/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174967323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0B123A4B-1E92-1611-E054-80DF3D11A8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19CADB4B-D087-D156-CEFE-1A59788860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16939" y="1759966"/>
            <a:ext cx="9942830" cy="3016210"/>
          </a:xfrm>
        </p:spPr>
        <p:txBody>
          <a:bodyPr/>
          <a:lstStyle/>
          <a:p>
            <a:r>
              <a:rPr lang="en-US" b="1" dirty="0"/>
              <a:t>Which scenario BEST demonstrates when POSIX shared memory is the ideal IPC choice?</a:t>
            </a:r>
          </a:p>
          <a:p>
            <a:r>
              <a:rPr lang="en-US" dirty="0"/>
              <a:t>A. Sending small control messages between processes</a:t>
            </a:r>
            <a:br>
              <a:rPr lang="en-US" dirty="0"/>
            </a:br>
            <a:r>
              <a:rPr lang="en-US" dirty="0"/>
              <a:t>B. Logging text from one app to another</a:t>
            </a:r>
            <a:br>
              <a:rPr lang="en-US" dirty="0"/>
            </a:br>
            <a:r>
              <a:rPr lang="en-US" dirty="0"/>
              <a:t>C. Temporary synchronization across the network </a:t>
            </a:r>
            <a:br>
              <a:rPr lang="en-US" dirty="0"/>
            </a:br>
            <a:r>
              <a:rPr lang="en-US" dirty="0">
                <a:solidFill>
                  <a:srgbClr val="FF0000"/>
                </a:solidFill>
              </a:rPr>
              <a:t>D. </a:t>
            </a:r>
            <a:r>
              <a:rPr lang="en-US" dirty="0"/>
              <a:t>High-volume or high-speed data sharing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80221033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5157EBD4-7F16-B30D-2018-79D28C6DC6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5AEEF85D-1967-284B-4414-FABB4AA528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2139" y="1619925"/>
            <a:ext cx="11579861" cy="4308872"/>
          </a:xfrm>
        </p:spPr>
        <p:txBody>
          <a:bodyPr/>
          <a:lstStyle/>
          <a:p>
            <a:r>
              <a:rPr lang="tr-TR" dirty="0" err="1"/>
              <a:t>int</a:t>
            </a:r>
            <a:r>
              <a:rPr lang="tr-TR" dirty="0"/>
              <a:t> </a:t>
            </a:r>
            <a:r>
              <a:rPr lang="tr-TR" dirty="0" err="1"/>
              <a:t>fd</a:t>
            </a:r>
            <a:r>
              <a:rPr lang="tr-TR" dirty="0"/>
              <a:t> = </a:t>
            </a:r>
            <a:r>
              <a:rPr lang="tr-TR" dirty="0" err="1"/>
              <a:t>shm_open</a:t>
            </a:r>
            <a:r>
              <a:rPr lang="tr-TR" dirty="0"/>
              <a:t>("/test", O_CREAT | O_RDWR, 0666);</a:t>
            </a:r>
          </a:p>
          <a:p>
            <a:r>
              <a:rPr lang="tr-TR" dirty="0" err="1"/>
              <a:t>ftruncate</a:t>
            </a:r>
            <a:r>
              <a:rPr lang="tr-TR" dirty="0"/>
              <a:t>(</a:t>
            </a:r>
            <a:r>
              <a:rPr lang="tr-TR" dirty="0" err="1"/>
              <a:t>fd</a:t>
            </a:r>
            <a:r>
              <a:rPr lang="tr-TR" dirty="0"/>
              <a:t>, 1); // </a:t>
            </a:r>
            <a:r>
              <a:rPr lang="tr-TR" dirty="0" err="1"/>
              <a:t>only</a:t>
            </a:r>
            <a:r>
              <a:rPr lang="tr-TR" dirty="0"/>
              <a:t> 1 byte</a:t>
            </a:r>
          </a:p>
          <a:p>
            <a:r>
              <a:rPr lang="tr-TR" dirty="0" err="1"/>
              <a:t>char</a:t>
            </a:r>
            <a:r>
              <a:rPr lang="tr-TR" dirty="0"/>
              <a:t> *</a:t>
            </a:r>
            <a:r>
              <a:rPr lang="tr-TR" dirty="0" err="1"/>
              <a:t>ptr</a:t>
            </a:r>
            <a:r>
              <a:rPr lang="tr-TR" dirty="0"/>
              <a:t> = </a:t>
            </a:r>
            <a:r>
              <a:rPr lang="tr-TR" dirty="0" err="1"/>
              <a:t>mmap</a:t>
            </a:r>
            <a:r>
              <a:rPr lang="tr-TR" dirty="0"/>
              <a:t>(NULL, 4096, PROT_READ | PROT_WRITE, MAP_SHARED, </a:t>
            </a:r>
          </a:p>
          <a:p>
            <a:r>
              <a:rPr lang="tr-TR" dirty="0" err="1"/>
              <a:t>fd</a:t>
            </a:r>
            <a:r>
              <a:rPr lang="tr-TR" dirty="0"/>
              <a:t>, 0);</a:t>
            </a:r>
          </a:p>
          <a:p>
            <a:r>
              <a:rPr lang="tr-TR" dirty="0" err="1"/>
              <a:t>ptr</a:t>
            </a:r>
            <a:r>
              <a:rPr lang="tr-TR" dirty="0"/>
              <a:t>[2] = 'A’;</a:t>
            </a:r>
          </a:p>
          <a:p>
            <a:r>
              <a:rPr lang="tr-TR" b="1" dirty="0" err="1"/>
              <a:t>What</a:t>
            </a:r>
            <a:r>
              <a:rPr lang="tr-TR" b="1" dirty="0"/>
              <a:t> </a:t>
            </a:r>
            <a:r>
              <a:rPr lang="tr-TR" b="1" dirty="0" err="1"/>
              <a:t>happens</a:t>
            </a:r>
            <a:r>
              <a:rPr lang="tr-TR" b="1" dirty="0"/>
              <a:t>?</a:t>
            </a:r>
          </a:p>
          <a:p>
            <a:r>
              <a:rPr lang="en-US" dirty="0"/>
              <a:t>A. Write succeeds normally</a:t>
            </a:r>
            <a:br>
              <a:rPr lang="en-US" dirty="0"/>
            </a:br>
            <a:r>
              <a:rPr lang="en-US" dirty="0">
                <a:solidFill>
                  <a:srgbClr val="FF0000"/>
                </a:solidFill>
              </a:rPr>
              <a:t>B. </a:t>
            </a:r>
            <a:r>
              <a:rPr lang="en-US" dirty="0"/>
              <a:t>Undefined behavior</a:t>
            </a:r>
            <a:br>
              <a:rPr lang="en-US" dirty="0"/>
            </a:br>
            <a:r>
              <a:rPr lang="en-US" dirty="0"/>
              <a:t>C. </a:t>
            </a:r>
            <a:r>
              <a:rPr lang="en-US" dirty="0" err="1"/>
              <a:t>ptr</a:t>
            </a:r>
            <a:r>
              <a:rPr lang="en-US" dirty="0"/>
              <a:t> becomes read-only</a:t>
            </a:r>
            <a:br>
              <a:rPr lang="en-US" dirty="0"/>
            </a:br>
            <a:r>
              <a:rPr lang="en-US" dirty="0"/>
              <a:t>D. OS silently resizes shared memory</a:t>
            </a:r>
            <a:endParaRPr lang="tr-TR" b="1" dirty="0"/>
          </a:p>
        </p:txBody>
      </p:sp>
    </p:spTree>
    <p:extLst>
      <p:ext uri="{BB962C8B-B14F-4D97-AF65-F5344CB8AC3E}">
        <p14:creationId xmlns:p14="http://schemas.microsoft.com/office/powerpoint/2010/main" val="15951657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o 3">
            <a:extLst>
              <a:ext uri="{FF2B5EF4-FFF2-40B4-BE49-F238E27FC236}">
                <a16:creationId xmlns:a16="http://schemas.microsoft.com/office/drawing/2014/main" id="{BC6B912E-CCE4-D753-CAB2-DA40AE44058F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266700" y="457200"/>
          <a:ext cx="11658600" cy="5334001"/>
        </p:xfrm>
        <a:graphic>
          <a:graphicData uri="http://schemas.openxmlformats.org/drawingml/2006/table">
            <a:tbl>
              <a:tblPr bandRow="1">
                <a:tableStyleId>{D113A9D2-9D6B-4929-AA2D-F23B5EE8CBE7}</a:tableStyleId>
              </a:tblPr>
              <a:tblGrid>
                <a:gridCol w="3886200">
                  <a:extLst>
                    <a:ext uri="{9D8B030D-6E8A-4147-A177-3AD203B41FA5}">
                      <a16:colId xmlns:a16="http://schemas.microsoft.com/office/drawing/2014/main" val="469575872"/>
                    </a:ext>
                  </a:extLst>
                </a:gridCol>
                <a:gridCol w="3886200">
                  <a:extLst>
                    <a:ext uri="{9D8B030D-6E8A-4147-A177-3AD203B41FA5}">
                      <a16:colId xmlns:a16="http://schemas.microsoft.com/office/drawing/2014/main" val="712486070"/>
                    </a:ext>
                  </a:extLst>
                </a:gridCol>
                <a:gridCol w="3886200">
                  <a:extLst>
                    <a:ext uri="{9D8B030D-6E8A-4147-A177-3AD203B41FA5}">
                      <a16:colId xmlns:a16="http://schemas.microsoft.com/office/drawing/2014/main" val="3334975468"/>
                    </a:ext>
                  </a:extLst>
                </a:gridCol>
              </a:tblGrid>
              <a:tr h="666751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tr-TR" sz="2800" b="1" dirty="0" err="1"/>
                        <a:t>Concept</a:t>
                      </a:r>
                      <a:endParaRPr lang="tr-TR" sz="28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tr-TR" sz="2800" b="1" dirty="0" err="1"/>
                        <a:t>Key</a:t>
                      </a:r>
                      <a:r>
                        <a:rPr lang="tr-TR" sz="2800" b="1" dirty="0"/>
                        <a:t> </a:t>
                      </a:r>
                      <a:r>
                        <a:rPr lang="tr-TR" sz="2800" b="1" dirty="0" err="1"/>
                        <a:t>Idea</a:t>
                      </a:r>
                      <a:endParaRPr lang="tr-TR" sz="28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tr-TR" sz="2800" b="1" dirty="0" err="1"/>
                        <a:t>Example</a:t>
                      </a:r>
                      <a:r>
                        <a:rPr lang="tr-TR" sz="2800" b="1" dirty="0"/>
                        <a:t> IPC </a:t>
                      </a:r>
                      <a:r>
                        <a:rPr lang="tr-TR" sz="2800" b="1" dirty="0" err="1"/>
                        <a:t>Methods</a:t>
                      </a:r>
                      <a:endParaRPr lang="tr-TR" sz="28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86642413"/>
                  </a:ext>
                </a:extLst>
              </a:tr>
              <a:tr h="666751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tr-TR" sz="2800" b="1" dirty="0"/>
                        <a:t>Direct</a:t>
                      </a:r>
                      <a:endParaRPr lang="tr-TR" sz="2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tr-TR" sz="2000"/>
                        <a:t>Processes name each other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tr-TR" sz="2000" dirty="0" err="1"/>
                        <a:t>Pipes</a:t>
                      </a:r>
                      <a:r>
                        <a:rPr lang="tr-TR" sz="2000" dirty="0"/>
                        <a:t>, </a:t>
                      </a:r>
                      <a:r>
                        <a:rPr lang="tr-TR" sz="2000" dirty="0" err="1"/>
                        <a:t>Signals</a:t>
                      </a:r>
                      <a:r>
                        <a:rPr lang="tr-TR" sz="2000" dirty="0"/>
                        <a:t>, </a:t>
                      </a:r>
                      <a:r>
                        <a:rPr lang="tr-TR" sz="2000" dirty="0" err="1"/>
                        <a:t>Connected</a:t>
                      </a:r>
                      <a:r>
                        <a:rPr lang="tr-TR" sz="2000" dirty="0"/>
                        <a:t> Sockets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1488014"/>
                  </a:ext>
                </a:extLst>
              </a:tr>
              <a:tr h="1166812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tr-TR" sz="2800" b="1" dirty="0" err="1"/>
                        <a:t>Indirect</a:t>
                      </a:r>
                      <a:endParaRPr lang="tr-TR" sz="2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2000"/>
                        <a:t>Use a mailbox/queue, not process names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2000"/>
                        <a:t>Message Queues, Shared Memory Buffers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34720356"/>
                  </a:ext>
                </a:extLst>
              </a:tr>
              <a:tr h="166687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tr-TR" sz="2800" b="1" dirty="0" err="1"/>
                        <a:t>Blocking</a:t>
                      </a:r>
                      <a:endParaRPr lang="tr-TR" sz="2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tr-TR" sz="2000"/>
                        <a:t>Process waits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2000" dirty="0"/>
                        <a:t>Blocking read() on pipe, </a:t>
                      </a:r>
                      <a:r>
                        <a:rPr lang="en-US" sz="2000" dirty="0" err="1"/>
                        <a:t>mq_receive</a:t>
                      </a:r>
                      <a:r>
                        <a:rPr lang="en-US" sz="2000" dirty="0"/>
                        <a:t>() with no messages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48404103"/>
                  </a:ext>
                </a:extLst>
              </a:tr>
              <a:tr h="1166812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tr-TR" sz="2800" b="1" dirty="0" err="1"/>
                        <a:t>Non-Blocking</a:t>
                      </a:r>
                      <a:endParaRPr lang="tr-TR" sz="2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tr-TR" sz="2000"/>
                        <a:t>Process continues immediately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2000" dirty="0"/>
                        <a:t>O_NONBLOCK on pipes/queues, non-blocking sockets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67276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2119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467</TotalTime>
  <Words>7734</Words>
  <Application>Microsoft Office PowerPoint</Application>
  <PresentationFormat>Geniş ekran</PresentationFormat>
  <Paragraphs>601</Paragraphs>
  <Slides>84</Slides>
  <Notes>28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6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84</vt:i4>
      </vt:variant>
    </vt:vector>
  </HeadingPairs>
  <TitlesOfParts>
    <vt:vector size="91" baseType="lpstr">
      <vt:lpstr>Aptos</vt:lpstr>
      <vt:lpstr>Arial</vt:lpstr>
      <vt:lpstr>Calibri</vt:lpstr>
      <vt:lpstr>Calibri Light</vt:lpstr>
      <vt:lpstr>Times New Roman</vt:lpstr>
      <vt:lpstr>Trebuchet MS</vt:lpstr>
      <vt:lpstr>Office Theme</vt:lpstr>
      <vt:lpstr>İŞLETİM SİSTEMLERİ UYGULAMA-3</vt:lpstr>
      <vt:lpstr>Section Outline</vt:lpstr>
      <vt:lpstr>What is IPC</vt:lpstr>
      <vt:lpstr>IPC Methods</vt:lpstr>
      <vt:lpstr>POSIX IPC</vt:lpstr>
      <vt:lpstr>PowerPoint Sunusu</vt:lpstr>
      <vt:lpstr>Persistence of IPC Objects</vt:lpstr>
      <vt:lpstr>PowerPoint Sunusu</vt:lpstr>
      <vt:lpstr>PowerPoint Sunusu</vt:lpstr>
      <vt:lpstr>Progression of IPC Methods</vt:lpstr>
      <vt:lpstr>Pipes</vt:lpstr>
      <vt:lpstr>Pipe (Single Process)</vt:lpstr>
      <vt:lpstr>Pipe (Two Process)</vt:lpstr>
      <vt:lpstr>Pipe (Two Process)</vt:lpstr>
      <vt:lpstr>A simple pipe example</vt:lpstr>
      <vt:lpstr>More on Pipes</vt:lpstr>
      <vt:lpstr>FIFOs</vt:lpstr>
      <vt:lpstr>FIFOs</vt:lpstr>
      <vt:lpstr>FIFO example</vt:lpstr>
      <vt:lpstr>Signals</vt:lpstr>
      <vt:lpstr>Definition</vt:lpstr>
      <vt:lpstr>Common use of Signals</vt:lpstr>
      <vt:lpstr>Generating a Signal</vt:lpstr>
      <vt:lpstr>PID Options</vt:lpstr>
      <vt:lpstr>Responding to a Signal</vt:lpstr>
      <vt:lpstr>POSIX Signal System</vt:lpstr>
      <vt:lpstr>POSIX Functions</vt:lpstr>
      <vt:lpstr>sigaction()</vt:lpstr>
      <vt:lpstr>sigaction Structure</vt:lpstr>
      <vt:lpstr>sigaction() Behavior</vt:lpstr>
      <vt:lpstr>A Simple Example !!!</vt:lpstr>
      <vt:lpstr>Ignoring Signals</vt:lpstr>
      <vt:lpstr>Restoring Previous Action</vt:lpstr>
      <vt:lpstr>Changing and Reverting to the r</vt:lpstr>
      <vt:lpstr>Message Queues</vt:lpstr>
      <vt:lpstr>POSIX Message Queue Functions</vt:lpstr>
      <vt:lpstr>mq_open(const char *name, int oflag,...)</vt:lpstr>
      <vt:lpstr>mq_attr structure</vt:lpstr>
      <vt:lpstr>mq_close(mqd_t mqdes)</vt:lpstr>
      <vt:lpstr>mq_unlink(const char *name)</vt:lpstr>
      <vt:lpstr>Message Queue Persistence - I</vt:lpstr>
      <vt:lpstr>Message Queue Persistence - II</vt:lpstr>
      <vt:lpstr>mq_send(mqd_t mqdes, const char *msq_ptr, size_t msglen, unsigned msg_prio)</vt:lpstr>
      <vt:lpstr>mq_receive(mqd_t mqdes, char *msq_ptr, size_t msglen, unsigned *msg_prio)</vt:lpstr>
      <vt:lpstr>A simple Message Queue Example Sender</vt:lpstr>
      <vt:lpstr>A simple Message Queue Example Receiver</vt:lpstr>
      <vt:lpstr>The effect of fork on a message queue</vt:lpstr>
      <vt:lpstr>Detecting non-empty queues</vt:lpstr>
      <vt:lpstr>mq_notify(mqd_t mqdes, const struct sigevent *notification)</vt:lpstr>
      <vt:lpstr>Changing the process to be notified</vt:lpstr>
      <vt:lpstr>Attributes</vt:lpstr>
      <vt:lpstr>Timed send and receive</vt:lpstr>
      <vt:lpstr>Shared Memory</vt:lpstr>
      <vt:lpstr>Shared Memory Functions</vt:lpstr>
      <vt:lpstr>shm_open (name, oflag, mode)</vt:lpstr>
      <vt:lpstr>shm_open (name, oflag, mode)</vt:lpstr>
      <vt:lpstr>ftruncate(int fd, off_t len)</vt:lpstr>
      <vt:lpstr>mmap (void *addr, size_t len, int prot, int flags, int fd, off_t off);</vt:lpstr>
      <vt:lpstr>mmap, continued</vt:lpstr>
      <vt:lpstr>munmap (void *addr, size_t len)</vt:lpstr>
      <vt:lpstr>shm_unlink (char *name);</vt:lpstr>
      <vt:lpstr>A Simple Shared Memory Example Sender</vt:lpstr>
      <vt:lpstr>A Simple Shared Memory Example Receiver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aelbirytu</dc:creator>
  <cp:lastModifiedBy>Acer</cp:lastModifiedBy>
  <cp:revision>46</cp:revision>
  <dcterms:created xsi:type="dcterms:W3CDTF">2025-11-08T12:58:09Z</dcterms:created>
  <dcterms:modified xsi:type="dcterms:W3CDTF">2025-11-10T19:21:40Z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2024-11-15T00:00:00Z</vt:filetime>
  </property>
  <property fmtid="{D5CDD505-2E9C-101B-9397-08002B2CF9AE}" pid="3" name="Creator">
    <vt:lpwstr>Microsoft® PowerPoint® Microsoft 365 için</vt:lpwstr>
  </property>
  <property fmtid="{D5CDD505-2E9C-101B-9397-08002B2CF9AE}" pid="4" name="LastSaved">
    <vt:filetime>2025-11-08T00:00:00Z</vt:filetime>
  </property>
  <property fmtid="{D5CDD505-2E9C-101B-9397-08002B2CF9AE}" pid="5" name="Producer">
    <vt:lpwstr>Microsoft® PowerPoint® Microsoft 365 için</vt:lpwstr>
  </property>
</Properties>
</file>