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embeddedFontLst>
    <p:embeddedFont>
      <p:font typeface="Roboto" panose="020B0604020202020204" charset="0"/>
      <p:regular r:id="rId26"/>
      <p:bold r:id="rId27"/>
      <p:italic r:id="rId28"/>
      <p:boldItalic r:id="rId29"/>
    </p:embeddedFont>
    <p:embeddedFont>
      <p:font typeface="Corsiva" panose="020B0604020202020204" charset="0"/>
      <p:regular r:id="rId30"/>
      <p:bold r:id="rId31"/>
      <p:italic r:id="rId32"/>
      <p:boldItalic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3018ade47_0_1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63018ade47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3018ade47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63018ade47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3018ade47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g63018ade4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63018ade47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g63018ade4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3018ade47_0_1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g63018ade47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3018ade47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g63018ade47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63018ade47_0_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63018ade47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63018ade47_0_1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63018ade47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63018ade47_0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g63018ade47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3018ade47_0_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63018ade4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63018ade47_0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g63018ade47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63018ade47_0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63018ade47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63018ade47_0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63018ade47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3018ade47_0_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g63018ade47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3cd10165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63cd1016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3018ade47_0_1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63018ade47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018ade47_0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63018ade47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3018ade47_0_1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63018ade47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63018ade4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63018ade4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3018ade47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63018ade4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şlık Slaydı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086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0" y="2552700"/>
            <a:ext cx="7905786" cy="1869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63550" y="4569301"/>
            <a:ext cx="7150100" cy="1190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262"/>
              </a:buClr>
              <a:buSzPts val="2400"/>
              <a:buNone/>
              <a:defRPr sz="2400">
                <a:solidFill>
                  <a:srgbClr val="262262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05786" y="1146843"/>
            <a:ext cx="4651220" cy="4954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şlık ve Dikey Metin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 rot="5400000">
            <a:off x="4018478" y="-1354652"/>
            <a:ext cx="4155045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dt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key Başlık ve Metin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 txBox="1">
            <a:spLocks noGrp="1"/>
          </p:cNvSpPr>
          <p:nvPr>
            <p:ph type="dt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şlık ve İçerik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ölüm Üst Bilgisi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3568"/>
            <a:ext cx="12192000" cy="6850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05786" y="1146843"/>
            <a:ext cx="4651220" cy="4954258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635000" y="4662914"/>
            <a:ext cx="690578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72262"/>
              </a:buClr>
              <a:buSzPts val="2400"/>
              <a:buNone/>
              <a:defRPr sz="2400">
                <a:solidFill>
                  <a:srgbClr val="27226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365006" y="2458391"/>
            <a:ext cx="7540780" cy="1949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İki İçerik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dt" idx="10"/>
          </p:nvPr>
        </p:nvSpPr>
        <p:spPr>
          <a:xfrm>
            <a:off x="-1" y="6511746"/>
            <a:ext cx="99191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0" y="6080847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rşılaştırma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-1" y="6542731"/>
            <a:ext cx="991751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Yalnızca Başlık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dt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ş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8"/>
          <p:cNvSpPr txBox="1">
            <a:spLocks noGrp="1"/>
          </p:cNvSpPr>
          <p:nvPr>
            <p:ph type="dt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şlıklı İçerik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dt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şlıklı Resim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dt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0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0"/>
            <a:ext cx="12192000" cy="6850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028374" y="5693977"/>
            <a:ext cx="1216157" cy="129539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-1" y="6512011"/>
            <a:ext cx="9919105" cy="345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1" i="0" u="none" strike="noStrike" cap="none">
                <a:solidFill>
                  <a:schemeClr val="lt1"/>
                </a:solidFill>
                <a:latin typeface="Corsiva"/>
                <a:ea typeface="Corsiva"/>
                <a:cs typeface="Corsiva"/>
                <a:sym typeface="Corsi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2000" b="0" i="0" u="none" strike="noStrike" cap="none">
                <a:solidFill>
                  <a:srgbClr val="26226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 txBox="1">
            <a:spLocks noGrp="1"/>
          </p:cNvSpPr>
          <p:nvPr>
            <p:ph type="ctrTitle"/>
          </p:nvPr>
        </p:nvSpPr>
        <p:spPr>
          <a:xfrm>
            <a:off x="0" y="2552700"/>
            <a:ext cx="7905786" cy="1869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tr-TR"/>
              <a:t>SHELL PROGRAMLAMA</a:t>
            </a:r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1"/>
          </p:nvPr>
        </p:nvSpPr>
        <p:spPr>
          <a:xfrm>
            <a:off x="463550" y="4569301"/>
            <a:ext cx="7150100" cy="1190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262"/>
              </a:buClr>
              <a:buSzPts val="2400"/>
              <a:buNone/>
            </a:pPr>
            <a:r>
              <a:rPr lang="tr-TR" b="1" dirty="0"/>
              <a:t>Arş. </a:t>
            </a:r>
            <a:r>
              <a:rPr lang="tr-TR" b="1" dirty="0" err="1"/>
              <a:t>Grv</a:t>
            </a:r>
            <a:r>
              <a:rPr lang="tr-TR" b="1" dirty="0"/>
              <a:t>. </a:t>
            </a:r>
            <a:r>
              <a:rPr lang="tr-TR" b="1" smtClean="0"/>
              <a:t>Muzaffer Kaan Yüce</a:t>
            </a:r>
            <a:endParaRPr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Değişkenleri</a:t>
            </a:r>
            <a:endParaRPr sz="3000"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2" name="Google Shape;182;p22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83" name="Google Shape;183;p22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84" name="Google Shape;184;p22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10</a:t>
            </a:fld>
            <a:endParaRPr/>
          </a:p>
        </p:txBody>
      </p:sp>
      <p:pic>
        <p:nvPicPr>
          <p:cNvPr id="185" name="Google Shape;18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2594175"/>
            <a:ext cx="9630525" cy="28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2"/>
          <p:cNvSpPr txBox="1"/>
          <p:nvPr/>
        </p:nvSpPr>
        <p:spPr>
          <a:xfrm>
            <a:off x="838200" y="1022675"/>
            <a:ext cx="9630600" cy="14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İki tür Shell değişkeni vardır: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tr-TR" sz="1800" b="1">
                <a:latin typeface="Calibri"/>
                <a:ea typeface="Calibri"/>
                <a:cs typeface="Calibri"/>
                <a:sym typeface="Calibri"/>
              </a:rPr>
              <a:t>System variables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→  Büyük harflerden oluşur, halihazırda sistemde bulunur ve sistem bileşenlerini gösterir.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tr-TR" sz="1800" b="1">
                <a:latin typeface="Calibri"/>
                <a:ea typeface="Calibri"/>
                <a:cs typeface="Calibri"/>
                <a:sym typeface="Calibri"/>
              </a:rPr>
              <a:t>User variables </a:t>
            </a: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→ Kücük harflerden oluşması beklenen kullanıcı değişkenleridir. Kullanıcı tarafından tanımlanır.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- 4. Değişken tanımlama</a:t>
            </a:r>
            <a:endParaRPr sz="3000"/>
          </a:p>
        </p:txBody>
      </p:sp>
      <p:sp>
        <p:nvSpPr>
          <p:cNvPr id="192" name="Google Shape;192;p23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50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degisken_tanimla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Degisken isimleri alt cizgi (_) veya harf ile baslar, esittir isaretinden once ve sonra bosluk konulmaz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Degisken isimleri buyuk ve kucuk harflere duyarlidir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Yazim aninda degeri belli olmayan degiskenler icin NULL degeri, degisken isminden sonra esittir konularak verilebilir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degisken0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degisken1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endParaRPr sz="14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degisken2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=“deneme”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degisken3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=Deneme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$degisken1</a:t>
            </a:r>
            <a:endParaRPr sz="1400" b="1">
              <a:solidFill>
                <a:srgbClr val="0078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$degisken2</a:t>
            </a:r>
            <a:endParaRPr sz="1400" b="1">
              <a:solidFill>
                <a:srgbClr val="0078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$degisken3</a:t>
            </a:r>
            <a:endParaRPr sz="1400" b="1">
              <a:solidFill>
                <a:srgbClr val="0078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yukaridaki degiskenlerin degerleri kullanici tarafindan verildi. Degiskenlere ayni zamanda sistem degiskenleri de eklenebilir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degisken4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=$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pwd</a:t>
            </a:r>
            <a:endParaRPr sz="14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$degisken4</a:t>
            </a:r>
            <a:endParaRPr sz="1400" b="1">
              <a:solidFill>
                <a:srgbClr val="0078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3" name="Google Shape;193;p23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94" name="Google Shape;194;p23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95" name="Google Shape;195;p23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- 5. Arithmetics</a:t>
            </a:r>
            <a:endParaRPr sz="3000"/>
          </a:p>
        </p:txBody>
      </p:sp>
      <p:sp>
        <p:nvSpPr>
          <p:cNvPr id="201" name="Google Shape;201;p24"/>
          <p:cNvSpPr txBox="1">
            <a:spLocks noGrp="1"/>
          </p:cNvSpPr>
          <p:nvPr>
            <p:ph type="body" idx="1"/>
          </p:nvPr>
        </p:nvSpPr>
        <p:spPr>
          <a:xfrm>
            <a:off x="838200" y="916575"/>
            <a:ext cx="10272600" cy="47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aritmetik_islemler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+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toplama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\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carpma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cikarma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kalan alma (bazi terminallerde \% seklinde yazmak gerekebilir)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`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+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4`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Burada back quote kullanilir. Bu sembol ~ tusunun altinda yer alir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2" name="Google Shape;202;p24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03" name="Google Shape;203;p24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04" name="Google Shape;204;p24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- 6. Veri girişi</a:t>
            </a:r>
            <a:endParaRPr sz="3000"/>
          </a:p>
        </p:txBody>
      </p:sp>
      <p:sp>
        <p:nvSpPr>
          <p:cNvPr id="210" name="Google Shape;210;p25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kullanici_veri_girisi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“Lutfen adinizi giriniz”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kullanici_adi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“Merhaba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$kullanici_adi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1" name="Google Shape;211;p25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12" name="Google Shape;212;p25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13" name="Google Shape;213;p25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- 7. Eşleştirmeler</a:t>
            </a:r>
            <a:endParaRPr sz="3000"/>
          </a:p>
        </p:txBody>
      </p:sp>
      <p:sp>
        <p:nvSpPr>
          <p:cNvPr id="219" name="Google Shape;219;p26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50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eslestirme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 ile baslayan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.py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uzantisi .py olan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deneme_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.py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deneme_ ile baslayip uzantisi .py olan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?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tek karakterli adi olan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deneme?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deneme ile baslayip ardindan yalnizca bir karakter gelen tum dosyalar listelenir ls [de]* # d veya e ile baslayan tum dosyalar listelenir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0" name="Google Shape;220;p26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21" name="Google Shape;221;p26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- 8. Dosya işlemleri</a:t>
            </a:r>
            <a:endParaRPr sz="3000"/>
          </a:p>
        </p:txBody>
      </p:sp>
      <p:sp>
        <p:nvSpPr>
          <p:cNvPr id="228" name="Google Shape;228;p27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cesitli_dosya_islemleri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mkdir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klasor_ismi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cd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klasor_ismi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touch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mv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 deneme.js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hata mesaji verecek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deneme.js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“dosyaya yaz beni”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deneme.js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deneme.js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touch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&gt; isareti dosyaya bastan yazar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&gt;&gt; isareti, dosyaya yeni bir satir ile yazmaya devam eder echo “7” &gt;&gt; deneme2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sort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deneme2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satirlari siralar (A-Z , 0-9, vs.) ancak dosyayi guncellemez sort deneme2 &gt; deneme3 # siralanmis dosyayi yeni bir dosyaya yazar rm deneme2 # dosyayi siler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9" name="Google Shape;229;p27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30" name="Google Shape;230;p27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31" name="Google Shape;231;p27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- 9. Pipe ile komutları birbirine bağlamak</a:t>
            </a:r>
            <a:endParaRPr sz="3000"/>
          </a:p>
        </p:txBody>
      </p:sp>
      <p:sp>
        <p:nvSpPr>
          <p:cNvPr id="237" name="Google Shape;237;p28"/>
          <p:cNvSpPr txBox="1">
            <a:spLocks noGrp="1"/>
          </p:cNvSpPr>
          <p:nvPr>
            <p:ph type="body" idx="1"/>
          </p:nvPr>
        </p:nvSpPr>
        <p:spPr>
          <a:xfrm>
            <a:off x="838200" y="1495475"/>
            <a:ext cx="10272600" cy="19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 pipe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aux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 ps aux ile anlik olarak kullanicinin calisan islemlerini satir satir gorebiliyoruz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egrep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deneme2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 egrep ile istedigimiz bir klasorde veya dosyada, dosyalar icinde bulunan belli metinleri filtreleyebiliyoruz. Buradaki islem, deneme2 ‘nin icinde 1’i filtrelemektir.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ps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aux </a:t>
            </a:r>
            <a:r>
              <a:rPr lang="tr-TR" sz="14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egrep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root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# Iki komutu birlestirdigimizde su sonuc cikar : icerisinde root kelimesi gecen satirlari filtrele. Ilgili aramayi da ps aux komutu ciktisinden edin.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8" name="Google Shape;238;p28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/>
              <a:t>7.10.2019</a:t>
            </a:r>
            <a:endParaRPr b="1"/>
          </a:p>
        </p:txBody>
      </p:sp>
      <p:sp>
        <p:nvSpPr>
          <p:cNvPr id="239" name="Google Shape;239;p28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40" name="Google Shape;240;p28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 b="1"/>
              <a:t>16</a:t>
            </a:fld>
            <a:endParaRPr b="1"/>
          </a:p>
        </p:txBody>
      </p:sp>
      <p:sp>
        <p:nvSpPr>
          <p:cNvPr id="241" name="Google Shape;241;p28"/>
          <p:cNvSpPr txBox="1"/>
          <p:nvPr/>
        </p:nvSpPr>
        <p:spPr>
          <a:xfrm>
            <a:off x="838200" y="851550"/>
            <a:ext cx="10375200" cy="7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latin typeface="Calibri"/>
                <a:ea typeface="Calibri"/>
                <a:cs typeface="Calibri"/>
                <a:sym typeface="Calibri"/>
              </a:rPr>
              <a:t>“|”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b="1">
                <a:latin typeface="Calibri"/>
                <a:ea typeface="Calibri"/>
                <a:cs typeface="Calibri"/>
                <a:sym typeface="Calibri"/>
              </a:rPr>
              <a:t>(Pipe)</a:t>
            </a:r>
            <a:r>
              <a:rPr lang="tr-TR">
                <a:latin typeface="Calibri"/>
                <a:ea typeface="Calibri"/>
                <a:cs typeface="Calibri"/>
                <a:sym typeface="Calibri"/>
              </a:rPr>
              <a:t> karakteri ile birden fazla komut birbirine bağlı olarak çalıştırılabilir.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Bu komut ile bir komutun çıktısı diğer bir komuta parametre olarak verilebilir.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2" name="Google Shape;24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6500" y="3346175"/>
            <a:ext cx="7319003" cy="2332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- 10. TR komutu ile karakter dönüştürme</a:t>
            </a:r>
            <a:endParaRPr sz="3000"/>
          </a:p>
        </p:txBody>
      </p:sp>
      <p:sp>
        <p:nvSpPr>
          <p:cNvPr id="248" name="Google Shape;248;p29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50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tr_komutu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asagidaki komuttan sonra tr, girilen kucuk harfli karakterleri buyuk harfe cevirecektir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“col1;col2;col3;col4”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a-z A-Z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Birebir karakter bulma ve degistirme icin asagidaki komut kullanilabilir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“col1;col2;col3;col4”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‘;’ ‘,’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tr, icerigini aldigi dosyadaki noktali virgulleri virgul ile degistirecek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“col1;col2;col3;col4”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-d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‘;’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tr, icerigini aldigi dosyadaki tum noktali virgulleri silecek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9" name="Google Shape;249;p29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50" name="Google Shape;250;p29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51" name="Google Shape;251;p29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- 11. Sütun Değer Kıyaslaması (Awk )</a:t>
            </a:r>
            <a:endParaRPr sz="3000"/>
          </a:p>
        </p:txBody>
      </p:sp>
      <p:sp>
        <p:nvSpPr>
          <p:cNvPr id="257" name="Google Shape;257;p30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awk_komutu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asagidaki komuttan sonra tr, girilen kucuk harfli karakterleri buyuk harfe cevirecektir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“ahmet;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“ahmet;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“ahmet;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“ahmet;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“ahmet;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&gt;&gt;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awk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-F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‘;’ ‘int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$2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’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ikinci sutunu 3ten buyuk olan satirlar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awk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-F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‘;’ ‘int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$3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’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ucuncu sutunu 4ten kucuk veya esit olan satirlar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58" name="Google Shape;258;p30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59" name="Google Shape;259;p30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60" name="Google Shape;260;p30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- 12. Bazı Operatörler</a:t>
            </a:r>
            <a:endParaRPr sz="3000"/>
          </a:p>
        </p:txBody>
      </p:sp>
      <p:sp>
        <p:nvSpPr>
          <p:cNvPr id="266" name="Google Shape;266;p31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hesap_makinesi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bc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3&gt;1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1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3&lt;1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0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==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1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2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2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5%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(Kalan) 0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67" name="Google Shape;267;p31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68" name="Google Shape;268;p31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69" name="Google Shape;269;p31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/>
              <a:t>Shell nedir</a:t>
            </a:r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200" b="1"/>
              <a:t>Kernel</a:t>
            </a:r>
            <a:r>
              <a:rPr lang="tr-TR" sz="2200"/>
              <a:t> : İşletim sistemi çekirdeğini </a:t>
            </a:r>
            <a:endParaRPr sz="2200"/>
          </a:p>
          <a:p>
            <a:pPr marL="2286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200"/>
              <a:t>oluşturan programdır.</a:t>
            </a:r>
            <a:endParaRPr sz="22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File Management</a:t>
            </a:r>
            <a:endParaRPr sz="18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Process Management</a:t>
            </a:r>
            <a:endParaRPr sz="18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I/O &amp; Memory Management</a:t>
            </a:r>
            <a:endParaRPr sz="18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Device Management</a:t>
            </a:r>
            <a:endParaRPr sz="1800"/>
          </a:p>
          <a:p>
            <a:pPr marL="0" lvl="0" indent="2699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200" b="1"/>
              <a:t>Shell </a:t>
            </a:r>
            <a:r>
              <a:rPr lang="tr-TR" sz="2200"/>
              <a:t>: İşletim sistemi servislerine erişmek için </a:t>
            </a:r>
            <a:endParaRPr sz="2200"/>
          </a:p>
          <a:p>
            <a:pPr marL="0" lvl="0" indent="2699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2200"/>
              <a:t>kullanılan programdır.</a:t>
            </a:r>
            <a:endParaRPr sz="22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BASH(Bourne Again </a:t>
            </a:r>
            <a:r>
              <a:rPr lang="tr-TR" sz="1800" b="1"/>
              <a:t>SH</a:t>
            </a:r>
            <a:r>
              <a:rPr lang="tr-TR" sz="1800"/>
              <a:t>ell)</a:t>
            </a:r>
            <a:endParaRPr sz="18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CSH(C </a:t>
            </a:r>
            <a:r>
              <a:rPr lang="tr-TR" sz="1800" b="1"/>
              <a:t>SH</a:t>
            </a:r>
            <a:r>
              <a:rPr lang="tr-TR" sz="1800"/>
              <a:t>ell)</a:t>
            </a:r>
            <a:endParaRPr sz="1800"/>
          </a:p>
          <a:p>
            <a:pPr marL="6300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tr-TR" sz="1800"/>
              <a:t>KSH(Korn </a:t>
            </a:r>
            <a:r>
              <a:rPr lang="tr-TR" sz="1800" b="1"/>
              <a:t>SH</a:t>
            </a:r>
            <a:r>
              <a:rPr lang="tr-TR" sz="1800"/>
              <a:t>ell)</a:t>
            </a:r>
            <a:endParaRPr sz="1800"/>
          </a:p>
        </p:txBody>
      </p:sp>
      <p:sp>
        <p:nvSpPr>
          <p:cNvPr id="104" name="Google Shape;104;p14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2</a:t>
            </a:fld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pic>
        <p:nvPicPr>
          <p:cNvPr id="107" name="Google Shape;10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5250" y="1825625"/>
            <a:ext cx="4080150" cy="39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- 13. Sorgular</a:t>
            </a:r>
            <a:endParaRPr sz="3000"/>
          </a:p>
        </p:txBody>
      </p:sp>
      <p:sp>
        <p:nvSpPr>
          <p:cNvPr id="275" name="Google Shape;275;p32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5330700" cy="50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sorgular dosyasi #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$0 = shell script dosyamizin adi ,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$1 = scripti calistirirken komut satirina girdigimiz birinci parametre ,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$2 = scripti calistirirken komut satirina girdigimiz ikinci parametre ..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touch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Dosya olusturduk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“Ornek bir metni dosyaya koyduk”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birdosya.txt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dosyaya veri ekledik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cat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cat $1 komutu sonuc dondurur ise (exit status 0)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durumda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isimli dosya mevcut”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degil ise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isimli dosya mevcut DEGIL”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sorguyu tamamla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[ expr ] komutu iki degeri kiyaslamak icin kullanilir. Sonuc dogru ise 0, # degil ise sifirdan farkli bir deger dondurulur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$#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-gt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girilen toplam parametre sayisi 3ten buyuk ise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durumda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$#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adet parametre girdiniz”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degil ise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$#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adet parametre yeterli degildir”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sorguyu tamamla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test komutu iki degeri kiyaslamak icin kullanilir. Sonuc dogru ise 0,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degil ise sifirdan farkli bir deger dondurulur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22860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76" name="Google Shape;276;p32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77" name="Google Shape;277;p32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78" name="Google Shape;278;p32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20</a:t>
            </a:fld>
            <a:endParaRPr/>
          </a:p>
        </p:txBody>
      </p:sp>
      <p:sp>
        <p:nvSpPr>
          <p:cNvPr id="279" name="Google Shape;279;p32"/>
          <p:cNvSpPr txBox="1">
            <a:spLocks noGrp="1"/>
          </p:cNvSpPr>
          <p:nvPr>
            <p:ph type="body" idx="1"/>
          </p:nvPr>
        </p:nvSpPr>
        <p:spPr>
          <a:xfrm>
            <a:off x="6321000" y="1018000"/>
            <a:ext cx="5330700" cy="50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				...</a:t>
            </a:r>
            <a:endParaRPr sz="10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test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$3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$4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$3 parametresi ile s4 ayni degerde string ise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durumda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$3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ile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$4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ayni”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degil ise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$3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ile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$4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farkli”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sorguyu tamamla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birden fazla alt alta sorgu yapmak icin elif ( else if ) komutu kullanilir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-w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$1 bir dosya ve okunabilir ise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durumda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yazilabilir bir dosyadir”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elif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-r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ilk kosul saglanmadiysa buna bakalim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durumda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yazilamaz ama okunabilir bir dosyadir”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degil ise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</a:t>
            </a:r>
            <a:r>
              <a:rPr lang="tr-TR" sz="10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$1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ne yazilabilir ne de okunabilir bir dosyadir”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 komutu calistir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000"/>
              <a:buFont typeface="Courier New"/>
              <a:buAutoNum type="arabicPeriod" startAt="22"/>
            </a:pPr>
            <a:r>
              <a:rPr lang="tr-TR" sz="10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</a:t>
            </a:r>
            <a:r>
              <a:rPr lang="tr-TR" sz="10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0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sorguyu tamamla</a:t>
            </a:r>
            <a:endParaRPr sz="1000" i="1">
              <a:solidFill>
                <a:srgbClr val="666666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3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5142300" cy="49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donguler dosyasi #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for icin temel kullanim. $i degiskeni, for icindeki i sayacini ifade eder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endParaRPr sz="9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“sayac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yukaridaki ile ayni sonucu cikarir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“sayac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yukaridaki ile ayni sonucu cikarir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i++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“sayac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1’den baslar 10’a kadar 2’ser 2’ser sayar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..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“sayac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$(..) kalibi ile bir shell komutunun ciktisini for icin kullanabiliriz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$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tr-TR" sz="9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ls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“dosya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					...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5" name="Google Shape;285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- 14. Döngüler -1</a:t>
            </a:r>
            <a:endParaRPr sz="3000"/>
          </a:p>
        </p:txBody>
      </p:sp>
      <p:sp>
        <p:nvSpPr>
          <p:cNvPr id="286" name="Google Shape;286;p33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87" name="Google Shape;287;p33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88" name="Google Shape;288;p33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21</a:t>
            </a:fld>
            <a:endParaRPr/>
          </a:p>
        </p:txBody>
      </p:sp>
      <p:sp>
        <p:nvSpPr>
          <p:cNvPr id="289" name="Google Shape;289;p33"/>
          <p:cNvSpPr txBox="1"/>
          <p:nvPr/>
        </p:nvSpPr>
        <p:spPr>
          <a:xfrm>
            <a:off x="5980500" y="878650"/>
            <a:ext cx="5373300" cy="49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			          ...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liste cikaracak her komutu for icin kullanabiliriz. Asagidaki ~/ (home) dizini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altindaki dosyalari ve klasorleri listeler. Dolayisi ile her bir dongude i, dosya ismi olacaktir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 </a:t>
            </a: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~</a:t>
            </a: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/*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-f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“dosya :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elif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-d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“klasor :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“bilemedim bu ne :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</a:t>
            </a:r>
            <a:endParaRPr sz="9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 startAt="27"/>
            </a:pPr>
            <a:r>
              <a:rPr lang="tr-TR" sz="9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- 15. Döngüler -2</a:t>
            </a:r>
            <a:endParaRPr sz="3000"/>
          </a:p>
        </p:txBody>
      </p:sp>
      <p:sp>
        <p:nvSpPr>
          <p:cNvPr id="295" name="Google Shape;295;p34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donguler2 dosyasi #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sayacimiza ilk degeri verdik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-gt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endParaRPr sz="900" b="1">
              <a:solidFill>
                <a:srgbClr val="7A087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“sayac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`</a:t>
            </a:r>
            <a:r>
              <a:rPr lang="tr-TR" sz="9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$i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`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sayacimizi bir azalttik</a:t>
            </a: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9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counter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endParaRPr sz="9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until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$counter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-lt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</a:t>
            </a: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let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counter-=</a:t>
            </a:r>
            <a:r>
              <a:rPr lang="tr-TR" sz="9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9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tr-TR" sz="9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900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$counter</a:t>
            </a:r>
            <a:endParaRPr sz="900">
              <a:solidFill>
                <a:srgbClr val="0078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900"/>
              <a:buFont typeface="Courier New"/>
              <a:buAutoNum type="arabicPeriod"/>
            </a:pPr>
            <a:r>
              <a:rPr lang="tr-TR" sz="9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done</a:t>
            </a:r>
            <a:endParaRPr sz="9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900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6" name="Google Shape;296;p34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297" name="Google Shape;297;p34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298" name="Google Shape;298;p34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- 16. Case komutu</a:t>
            </a:r>
            <a:endParaRPr sz="3000"/>
          </a:p>
        </p:txBody>
      </p:sp>
      <p:sp>
        <p:nvSpPr>
          <p:cNvPr id="304" name="Google Shape;304;p35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case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ne_ariyorum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case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$ne_ariyorum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</a:t>
            </a:r>
            <a:endParaRPr sz="14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“arac”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“arac icin www.arac.com”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degiskenimiz arac ise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“ev”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“ev icin www.ev.com”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degiskenimiz ev ise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“biz sadece arac ve ev icin yonlendirebiliyoruz”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;;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diger durumlar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esac</a:t>
            </a:r>
            <a:endParaRPr sz="1400" b="1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05" name="Google Shape;305;p35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306" name="Google Shape;306;p35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307" name="Google Shape;307;p35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23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Bazı işlemler</a:t>
            </a:r>
            <a:endParaRPr sz="3000"/>
          </a:p>
        </p:txBody>
      </p:sp>
      <p:sp>
        <p:nvSpPr>
          <p:cNvPr id="113" name="Google Shape;113;p15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3</a:t>
            </a:fld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838200" y="923075"/>
            <a:ext cx="10406400" cy="5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Klasör işlemleri: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mkdir &lt;Klasör Adı&gt;: klasör oluşturma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cd &lt;Path/Klasör Adı&gt; : klasör konumuna gitme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ls : mevcut klasördeki dosyaları listeler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rmdir  &lt;Klasör Adı&gt; : boş klasörü silme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Dosya işlemleri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touch &lt;dosya_adı.uzantısı&gt;: text dosyası oluşturur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rm &lt;dosya adı&gt;: dosyayı siler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mv &lt;dosya adı&gt; &lt;yeni konumu&gt;: dosya/klasörü taşır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cat: dosyaların içeriğini ekrana yazdırır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nano: dosyaların içeriğini düzenlemeyi sağlar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Kullanıcı Yönetimi</a:t>
            </a:r>
            <a:endParaRPr sz="3000"/>
          </a:p>
        </p:txBody>
      </p:sp>
      <p:sp>
        <p:nvSpPr>
          <p:cNvPr id="122" name="Google Shape;122;p16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4</a:t>
            </a:fld>
            <a:endParaRPr/>
          </a:p>
        </p:txBody>
      </p:sp>
      <p:sp>
        <p:nvSpPr>
          <p:cNvPr id="125" name="Google Shape;125;p16"/>
          <p:cNvSpPr txBox="1"/>
          <p:nvPr/>
        </p:nvSpPr>
        <p:spPr>
          <a:xfrm>
            <a:off x="838200" y="923075"/>
            <a:ext cx="10406400" cy="5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Kullanıcı oluşturma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Yeni kullanıcı oluşturma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sudo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useradd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-m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-p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Yeni kullanıcı oluşturma ancak,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sudo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useradd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-M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sudo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usermod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-L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tr-TR" sz="1800">
                <a:latin typeface="Calibri"/>
                <a:ea typeface="Calibri"/>
                <a:cs typeface="Calibri"/>
                <a:sym typeface="Calibri"/>
              </a:rPr>
              <a:t>Kullanıcı silme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userdel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-r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 → remove user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userdel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-r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-f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 → remove user with its all files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Kullanıcı Yönetimi </a:t>
            </a:r>
            <a:endParaRPr sz="3000"/>
          </a:p>
        </p:txBody>
      </p:sp>
      <p:sp>
        <p:nvSpPr>
          <p:cNvPr id="131" name="Google Shape;131;p17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33" name="Google Shape;133;p17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5</a:t>
            </a:fld>
            <a:endParaRPr/>
          </a:p>
        </p:txBody>
      </p:sp>
      <p:sp>
        <p:nvSpPr>
          <p:cNvPr id="134" name="Google Shape;134;p17"/>
          <p:cNvSpPr txBox="1"/>
          <p:nvPr/>
        </p:nvSpPr>
        <p:spPr>
          <a:xfrm>
            <a:off x="838200" y="923075"/>
            <a:ext cx="10406400" cy="50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Grup oluşturma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 creation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sudo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groupadd testGroup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a user to a group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sudo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usermod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-a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r>
              <a:rPr lang="tr-TR">
                <a:solidFill>
                  <a:srgbClr val="660033"/>
                </a:solidFill>
                <a:highlight>
                  <a:srgbClr val="FFFFFF"/>
                </a:highlight>
              </a:rPr>
              <a:t>-G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testGroup testUsers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 existing group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cat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editorial </a:t>
            </a:r>
            <a:r>
              <a:rPr lang="tr-TR" b="1">
                <a:solidFill>
                  <a:schemeClr val="dk1"/>
                </a:solidFill>
                <a:highlight>
                  <a:srgbClr val="FFFFFF"/>
                </a:highlight>
              </a:rPr>
              <a:t>/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etc</a:t>
            </a:r>
            <a:r>
              <a:rPr lang="tr-TR" b="1">
                <a:solidFill>
                  <a:schemeClr val="dk1"/>
                </a:solidFill>
                <a:highlight>
                  <a:srgbClr val="FFFFFF"/>
                </a:highlight>
              </a:rPr>
              <a:t>//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group </a:t>
            </a:r>
            <a:r>
              <a:rPr lang="tr-TR" b="1">
                <a:solidFill>
                  <a:schemeClr val="dk1"/>
                </a:solidFill>
                <a:highlight>
                  <a:srgbClr val="FFFFFF"/>
                </a:highlight>
              </a:rPr>
              <a:t>/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grep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username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Remove Group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>
                <a:latin typeface="Calibri"/>
                <a:ea typeface="Calibri"/>
                <a:cs typeface="Calibri"/>
                <a:sym typeface="Calibri"/>
              </a:rPr>
              <a:t>		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groupdel groupname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Dosya Yönetimi</a:t>
            </a:r>
            <a:endParaRPr sz="3000"/>
          </a:p>
        </p:txBody>
      </p:sp>
      <p:sp>
        <p:nvSpPr>
          <p:cNvPr id="140" name="Google Shape;140;p18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42" name="Google Shape;142;p18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6</a:t>
            </a:fld>
            <a:endParaRPr/>
          </a:p>
        </p:txBody>
      </p:sp>
      <p:sp>
        <p:nvSpPr>
          <p:cNvPr id="143" name="Google Shape;143;p18"/>
          <p:cNvSpPr txBox="1"/>
          <p:nvPr/>
        </p:nvSpPr>
        <p:spPr>
          <a:xfrm>
            <a:off x="838200" y="923075"/>
            <a:ext cx="4654800" cy="3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Dosya sahipliği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chown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:username filename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chown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:groupname filename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 sz="900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endParaRPr sz="9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İzinler </a:t>
            </a: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4 - read  ,  3 - write , 1 - execute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r>
              <a:rPr lang="tr-TR" b="1">
                <a:solidFill>
                  <a:srgbClr val="C20CB9"/>
                </a:solidFill>
                <a:highlight>
                  <a:srgbClr val="FFFFFF"/>
                </a:highlight>
              </a:rPr>
              <a:t>chmod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r>
              <a:rPr lang="tr-TR">
                <a:solidFill>
                  <a:schemeClr val="dk1"/>
                </a:solidFill>
                <a:highlight>
                  <a:srgbClr val="FFFFFF"/>
                </a:highlight>
              </a:rPr>
              <a:t>777</a:t>
            </a:r>
            <a:r>
              <a:rPr lang="tr-TR">
                <a:solidFill>
                  <a:srgbClr val="212529"/>
                </a:solidFill>
                <a:highlight>
                  <a:srgbClr val="FFFFFF"/>
                </a:highlight>
              </a:rPr>
              <a:t> filename</a:t>
            </a: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7			7 			7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(file owner user)        (file group)	      (others)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4" name="Google Shape;144;p18"/>
          <p:cNvCxnSpPr/>
          <p:nvPr/>
        </p:nvCxnSpPr>
        <p:spPr>
          <a:xfrm flipH="1">
            <a:off x="2086525" y="2743200"/>
            <a:ext cx="871200" cy="487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5" name="Google Shape;145;p18"/>
          <p:cNvCxnSpPr/>
          <p:nvPr/>
        </p:nvCxnSpPr>
        <p:spPr>
          <a:xfrm>
            <a:off x="3081225" y="2743200"/>
            <a:ext cx="175500" cy="37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6" name="Google Shape;146;p18"/>
          <p:cNvCxnSpPr/>
          <p:nvPr/>
        </p:nvCxnSpPr>
        <p:spPr>
          <a:xfrm>
            <a:off x="3198225" y="2723700"/>
            <a:ext cx="1293600" cy="46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7" name="Google Shape;147;p18"/>
          <p:cNvSpPr txBox="1"/>
          <p:nvPr/>
        </p:nvSpPr>
        <p:spPr>
          <a:xfrm>
            <a:off x="5460300" y="923075"/>
            <a:ext cx="5893500" cy="3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Types: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d(directory)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c(character device)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I(symlink)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p(named pipe)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s(socket)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b(block device)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❖"/>
            </a:pPr>
            <a:r>
              <a:rPr lang="tr-T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D(door, not common on Linux systems, but has been ported)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4069563"/>
            <a:ext cx="9919198" cy="1505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- 1. “Hello World”</a:t>
            </a:r>
            <a:endParaRPr sz="3000"/>
          </a:p>
        </p:txBody>
      </p:sp>
      <p:sp>
        <p:nvSpPr>
          <p:cNvPr id="154" name="Google Shape;154;p19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>
                <a:solidFill>
                  <a:srgbClr val="FF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"Hello, world"</a:t>
            </a:r>
            <a:endParaRPr sz="1400">
              <a:solidFill>
                <a:srgbClr val="FF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>
              <a:solidFill>
                <a:srgbClr val="C20CB9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19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105" cy="430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57" name="Google Shape;157;p19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- 2. Info Echo</a:t>
            </a:r>
            <a:endParaRPr sz="3000"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info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Oturum acmis olup o an terminali kullanan kullaniciyi ekrana yazdirir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“Merhaba </a:t>
            </a:r>
            <a:r>
              <a:rPr lang="tr-TR" sz="1400" b="1">
                <a:solidFill>
                  <a:srgbClr val="0078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$USER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date degiskeni anlik tarih bilgisi icindir. echo ve date komutlari arasindaki noktali virgul ( ; ) birden fazla komutu ard arda calistirabilmemize olanak tanir. Calistirilan komutlar birbirinden bagimsizdir.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“Bugun \c” ;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date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who degiskeni oturum acmis olan tum kullanicilari listeler pipe ( | ) ile birden fazla komutu ard arda isleme koyabiliriz ve soldan saga islenen komutlar, bir onceki komutun ciktisini parametre olarak alirlar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“Oturum acmis kullanici sayisi : \c” ;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|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wc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tr-TR" sz="1400" b="1">
                <a:solidFill>
                  <a:srgbClr val="66003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-l</a:t>
            </a:r>
            <a:endParaRPr sz="1400" b="1">
              <a:solidFill>
                <a:srgbClr val="66003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cal degiskeni ay bazinda takvimi gosterir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“Takvim” </a:t>
            </a: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cal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2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4" name="Google Shape;164;p20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65" name="Google Shape;165;p20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tr-TR" sz="3000"/>
              <a:t>Shell Programlama - 3. Echo Tipleri</a:t>
            </a:r>
            <a:endParaRPr sz="3000"/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1"/>
          </p:nvPr>
        </p:nvSpPr>
        <p:spPr>
          <a:xfrm>
            <a:off x="838200" y="878600"/>
            <a:ext cx="10272600" cy="48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echo_secenekleri dosyasi #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C20CB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clear</a:t>
            </a: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ekrana basildiginda bir uyari sesi cikarir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-e “deneme yazi \a”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eger yazi arasinda ise kendinden onceki bir karakteri siler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-e “deneme yazi \b”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ekran ciktisinin sonunda yer alan yeni satiri siler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 -e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“deneme yazi \c”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ekran ciktisinin sonuna bir yeni satir ekler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 -e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“deneme yazi \n” </a:t>
            </a: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satirbasi acar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-e “deneme yazi \r”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bir tab tusu kadar bosluk birakir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-e “deneme yazi \t”</a:t>
            </a:r>
            <a:endParaRPr sz="1400" b="1">
              <a:solidFill>
                <a:srgbClr val="21252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 i="1">
                <a:solidFill>
                  <a:srgbClr val="66666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\ karakterinin yazilabilmesi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Courier New"/>
              <a:buAutoNum type="arabicPeriod"/>
            </a:pPr>
            <a:r>
              <a:rPr lang="tr-TR" sz="1400" b="1">
                <a:solidFill>
                  <a:srgbClr val="7A087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echo</a:t>
            </a:r>
            <a:r>
              <a:rPr lang="tr-TR" sz="1400" b="1">
                <a:solidFill>
                  <a:srgbClr val="21252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-e “deneme yazi \\”</a:t>
            </a:r>
            <a:endParaRPr sz="1400" b="1" i="1">
              <a:solidFill>
                <a:srgbClr val="666666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778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400" b="1">
              <a:solidFill>
                <a:srgbClr val="C20CB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73" name="Google Shape;173;p21"/>
          <p:cNvSpPr txBox="1">
            <a:spLocks noGrp="1"/>
          </p:cNvSpPr>
          <p:nvPr>
            <p:ph type="dt" idx="10"/>
          </p:nvPr>
        </p:nvSpPr>
        <p:spPr>
          <a:xfrm>
            <a:off x="-2" y="6524235"/>
            <a:ext cx="9919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7.10.2019</a:t>
            </a:r>
            <a:endParaRPr/>
          </a:p>
        </p:txBody>
      </p:sp>
      <p:sp>
        <p:nvSpPr>
          <p:cNvPr id="174" name="Google Shape;174;p21"/>
          <p:cNvSpPr txBox="1">
            <a:spLocks noGrp="1"/>
          </p:cNvSpPr>
          <p:nvPr>
            <p:ph type="ftr" idx="11"/>
          </p:nvPr>
        </p:nvSpPr>
        <p:spPr>
          <a:xfrm>
            <a:off x="-1" y="6081112"/>
            <a:ext cx="99192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-TR"/>
              <a:t>Yıldız Teknik Üniversitesi - Bilgisayar Mühendisliği Bölümü</a:t>
            </a:r>
            <a:endParaRPr/>
          </a:p>
        </p:txBody>
      </p:sp>
      <p:sp>
        <p:nvSpPr>
          <p:cNvPr id="175" name="Google Shape;175;p21"/>
          <p:cNvSpPr txBox="1">
            <a:spLocks noGrp="1"/>
          </p:cNvSpPr>
          <p:nvPr>
            <p:ph type="sldNum" idx="12"/>
          </p:nvPr>
        </p:nvSpPr>
        <p:spPr>
          <a:xfrm>
            <a:off x="11244531" y="6159110"/>
            <a:ext cx="94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2294</Words>
  <Application>Microsoft Office PowerPoint</Application>
  <PresentationFormat>Geniş ekran</PresentationFormat>
  <Paragraphs>386</Paragraphs>
  <Slides>23</Slides>
  <Notes>23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9" baseType="lpstr">
      <vt:lpstr>Roboto</vt:lpstr>
      <vt:lpstr>Corsiva</vt:lpstr>
      <vt:lpstr>Calibri</vt:lpstr>
      <vt:lpstr>Arial</vt:lpstr>
      <vt:lpstr>Courier New</vt:lpstr>
      <vt:lpstr>Office Teması</vt:lpstr>
      <vt:lpstr>SHELL PROGRAMLAMA</vt:lpstr>
      <vt:lpstr>Shell nedir</vt:lpstr>
      <vt:lpstr>Bazı işlemler</vt:lpstr>
      <vt:lpstr>Kullanıcı Yönetimi</vt:lpstr>
      <vt:lpstr>Kullanıcı Yönetimi </vt:lpstr>
      <vt:lpstr>Dosya Yönetimi</vt:lpstr>
      <vt:lpstr>Shell Programlama - 1. “Hello World”</vt:lpstr>
      <vt:lpstr>Shell Programlama - 2. Info Echo</vt:lpstr>
      <vt:lpstr>Shell Programlama - 3. Echo Tipleri</vt:lpstr>
      <vt:lpstr>Shell Değişkenleri</vt:lpstr>
      <vt:lpstr>Shell Programlama - 4. Değişken tanımlama</vt:lpstr>
      <vt:lpstr>Shell Programlama - 5. Arithmetics</vt:lpstr>
      <vt:lpstr>Shell Programlama - 6. Veri girişi</vt:lpstr>
      <vt:lpstr>Shell Programlama - 7. Eşleştirmeler</vt:lpstr>
      <vt:lpstr>Shell Programlama - 8. Dosya işlemleri</vt:lpstr>
      <vt:lpstr>Shell Programlama - 9. Pipe ile komutları birbirine bağlamak</vt:lpstr>
      <vt:lpstr>Shell Programlama - 10. TR komutu ile karakter dönüştürme</vt:lpstr>
      <vt:lpstr>Shell Programlama - 11. Sütun Değer Kıyaslaması (Awk )</vt:lpstr>
      <vt:lpstr>Shell Programlama - 12. Bazı Operatörler</vt:lpstr>
      <vt:lpstr>Shell Programlama - 13. Sorgular</vt:lpstr>
      <vt:lpstr>Shell Programlama - 14. Döngüler -1</vt:lpstr>
      <vt:lpstr>Shell Programlama - 15. Döngüler -2</vt:lpstr>
      <vt:lpstr>Shell Programlama - 16. Case komutu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SHELL PROGRAMLAMA</dc:title>
  <cp:lastModifiedBy>Acer</cp:lastModifiedBy>
  <cp:revision>1</cp:revision>
  <dcterms:modified xsi:type="dcterms:W3CDTF">2022-11-08T15:34:04Z</dcterms:modified>
</cp:coreProperties>
</file>