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0" r:id="rId2"/>
  </p:sldMasterIdLst>
  <p:notesMasterIdLst>
    <p:notesMasterId r:id="rId36"/>
  </p:notesMasterIdLst>
  <p:sldIdLst>
    <p:sldId id="256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361" r:id="rId12"/>
    <p:sldId id="269" r:id="rId13"/>
    <p:sldId id="270" r:id="rId14"/>
    <p:sldId id="271" r:id="rId15"/>
    <p:sldId id="362" r:id="rId16"/>
    <p:sldId id="363" r:id="rId17"/>
    <p:sldId id="364" r:id="rId18"/>
    <p:sldId id="272" r:id="rId19"/>
    <p:sldId id="360" r:id="rId20"/>
    <p:sldId id="366" r:id="rId21"/>
    <p:sldId id="273" r:id="rId22"/>
    <p:sldId id="274" r:id="rId23"/>
    <p:sldId id="275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365" r:id="rId34"/>
    <p:sldId id="286" r:id="rId3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ocess Section" id="{5470AA5B-91AA-478E-80FD-CCF63C182B17}">
          <p14:sldIdLst>
            <p14:sldId id="256"/>
            <p14:sldId id="260"/>
            <p14:sldId id="261"/>
            <p14:sldId id="262"/>
            <p14:sldId id="263"/>
            <p14:sldId id="264"/>
            <p14:sldId id="265"/>
            <p14:sldId id="267"/>
            <p14:sldId id="268"/>
            <p14:sldId id="361"/>
            <p14:sldId id="269"/>
            <p14:sldId id="270"/>
            <p14:sldId id="271"/>
            <p14:sldId id="362"/>
            <p14:sldId id="363"/>
            <p14:sldId id="364"/>
            <p14:sldId id="272"/>
            <p14:sldId id="360"/>
            <p14:sldId id="366"/>
            <p14:sldId id="273"/>
            <p14:sldId id="274"/>
            <p14:sldId id="275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365"/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2262"/>
    <a:srgbClr val="272262"/>
    <a:srgbClr val="A39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84644" autoAdjust="0"/>
  </p:normalViewPr>
  <p:slideViewPr>
    <p:cSldViewPr snapToGrid="0">
      <p:cViewPr varScale="1">
        <p:scale>
          <a:sx n="74" d="100"/>
          <a:sy n="74" d="100"/>
        </p:scale>
        <p:origin x="99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248BD-9081-4344-82A8-26AF608CC4EE}" type="datetimeFigureOut">
              <a:rPr lang="tr-TR" smtClean="0"/>
              <a:t>30.10.2023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58084-166C-41B4-BB73-200AD68CD400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89995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24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71899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26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13417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29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6288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136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tr-TR" dirty="0" smtClean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6284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9130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2254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52963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97578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12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9432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58084-166C-41B4-BB73-200AD68CD400}" type="slidenum">
              <a:rPr lang="tr-TR" smtClean="0"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2895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86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ctrTitle" hasCustomPrompt="1"/>
          </p:nvPr>
        </p:nvSpPr>
        <p:spPr>
          <a:xfrm>
            <a:off x="0" y="2552700"/>
            <a:ext cx="7905786" cy="18692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 hasCustomPrompt="1"/>
          </p:nvPr>
        </p:nvSpPr>
        <p:spPr>
          <a:xfrm>
            <a:off x="463550" y="4569301"/>
            <a:ext cx="7150100" cy="119017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6226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tr-TR" dirty="0"/>
          </a:p>
        </p:txBody>
      </p:sp>
      <p:pic>
        <p:nvPicPr>
          <p:cNvPr id="15" name="Resi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6" y="1146843"/>
            <a:ext cx="4651220" cy="49542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8ABC588E-A8DF-4562-B933-9133F9412785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Dikey Başlık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83E91EC7-3640-4CF8-BCA5-E8748E3A5A8C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86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ctrTitle" hasCustomPrompt="1"/>
          </p:nvPr>
        </p:nvSpPr>
        <p:spPr>
          <a:xfrm>
            <a:off x="0" y="2552700"/>
            <a:ext cx="7905786" cy="18692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 hasCustomPrompt="1"/>
          </p:nvPr>
        </p:nvSpPr>
        <p:spPr>
          <a:xfrm>
            <a:off x="463550" y="4569301"/>
            <a:ext cx="7150100" cy="1190177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6226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tr-TR" dirty="0"/>
          </a:p>
        </p:txBody>
      </p:sp>
      <p:pic>
        <p:nvPicPr>
          <p:cNvPr id="15" name="Resim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6" y="1146843"/>
            <a:ext cx="4651220" cy="495425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-2" y="6524235"/>
            <a:ext cx="9919105" cy="365125"/>
          </a:xfrm>
          <a:prstGeom prst="rect">
            <a:avLst/>
          </a:prstGeom>
        </p:spPr>
        <p:txBody>
          <a:bodyPr/>
          <a:lstStyle/>
          <a:p>
            <a:fld id="{6FEB132E-E8B7-4A19-9DC6-475E31292220}" type="datetime1">
              <a:rPr lang="tr-TR" smtClean="0"/>
              <a:t>30.10.2023</a:t>
            </a:fld>
            <a:endParaRPr lang="tr-TR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12192000" cy="6850864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6" y="1146843"/>
            <a:ext cx="4651220" cy="4954258"/>
          </a:xfrm>
          <a:prstGeom prst="rect">
            <a:avLst/>
          </a:prstGeom>
        </p:spPr>
      </p:pic>
      <p:sp>
        <p:nvSpPr>
          <p:cNvPr id="3" name="Metin Yer Tutucusu 2"/>
          <p:cNvSpPr>
            <a:spLocks noGrp="1"/>
          </p:cNvSpPr>
          <p:nvPr>
            <p:ph type="body" idx="1" hasCustomPrompt="1"/>
          </p:nvPr>
        </p:nvSpPr>
        <p:spPr>
          <a:xfrm>
            <a:off x="635000" y="4662914"/>
            <a:ext cx="690578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7226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365006" y="2458391"/>
            <a:ext cx="7540780" cy="19492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11746"/>
            <a:ext cx="9919105" cy="365125"/>
          </a:xfrm>
          <a:prstGeom prst="rect">
            <a:avLst/>
          </a:prstGeom>
        </p:spPr>
        <p:txBody>
          <a:bodyPr/>
          <a:lstStyle/>
          <a:p>
            <a:fld id="{5284B47F-0F3D-4144-9CE4-8EDADBE57B18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>
          <a:xfrm>
            <a:off x="0" y="6080847"/>
            <a:ext cx="9919105" cy="430899"/>
          </a:xfrm>
        </p:spPr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-1" y="6542731"/>
            <a:ext cx="9917518" cy="365125"/>
          </a:xfrm>
          <a:prstGeom prst="rect">
            <a:avLst/>
          </a:prstGeom>
        </p:spPr>
        <p:txBody>
          <a:bodyPr/>
          <a:lstStyle/>
          <a:p>
            <a:fld id="{F78828FB-43C6-4D16-A55F-4E692FD22FE9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29DA1313-57F7-4578-AB56-2769E15780B3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497EB34F-7C0E-4702-8354-FA80D55FC1F8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</p:spPr>
        <p:txBody>
          <a:bodyPr/>
          <a:lstStyle/>
          <a:p>
            <a:fld id="{79F63D1A-12A3-4F78-9270-14EBF130BD30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-2" y="6524235"/>
            <a:ext cx="9919105" cy="365125"/>
          </a:xfrm>
          <a:prstGeom prst="rect">
            <a:avLst/>
          </a:prstGeom>
        </p:spPr>
        <p:txBody>
          <a:bodyPr/>
          <a:lstStyle/>
          <a:p>
            <a:fld id="{B870EF73-2403-4E6B-AD4F-E5B067AB2543}" type="datetime1">
              <a:rPr lang="tr-TR" smtClean="0"/>
              <a:t>30.10.2023</a:t>
            </a:fld>
            <a:endParaRPr lang="tr-TR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</p:spPr>
        <p:txBody>
          <a:bodyPr/>
          <a:lstStyle/>
          <a:p>
            <a:fld id="{14D02010-0F5F-405D-A85C-AD5BDE450E6C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7EE39D35-54BA-46CC-93E3-775C3C7A2087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Dikey Başlık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44331596-0175-4871-979F-7169EFFA5B77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12192000" cy="6850864"/>
          </a:xfrm>
          <a:prstGeom prst="rect">
            <a:avLst/>
          </a:prstGeom>
        </p:spPr>
      </p:pic>
      <p:pic>
        <p:nvPicPr>
          <p:cNvPr id="12" name="Resim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786" y="1146843"/>
            <a:ext cx="4651220" cy="4954258"/>
          </a:xfrm>
          <a:prstGeom prst="rect">
            <a:avLst/>
          </a:prstGeom>
        </p:spPr>
      </p:pic>
      <p:sp>
        <p:nvSpPr>
          <p:cNvPr id="3" name="Metin Yer Tutucusu 2"/>
          <p:cNvSpPr>
            <a:spLocks noGrp="1"/>
          </p:cNvSpPr>
          <p:nvPr>
            <p:ph type="body" idx="1" hasCustomPrompt="1"/>
          </p:nvPr>
        </p:nvSpPr>
        <p:spPr>
          <a:xfrm>
            <a:off x="635000" y="4662914"/>
            <a:ext cx="6905780" cy="1500187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7226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365006" y="2458391"/>
            <a:ext cx="7540780" cy="1949274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11746"/>
            <a:ext cx="9919105" cy="365125"/>
          </a:xfrm>
          <a:prstGeom prst="rect">
            <a:avLst/>
          </a:prstGeom>
        </p:spPr>
        <p:txBody>
          <a:bodyPr/>
          <a:lstStyle/>
          <a:p>
            <a:fld id="{6D7A2D1D-026D-4F91-9045-2FBFE9480BAE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>
          <a:xfrm>
            <a:off x="0" y="6080847"/>
            <a:ext cx="9919105" cy="430899"/>
          </a:xfrm>
        </p:spPr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Resim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>
          <a:xfrm>
            <a:off x="-1" y="6542731"/>
            <a:ext cx="9917518" cy="365125"/>
          </a:xfrm>
          <a:prstGeom prst="rect">
            <a:avLst/>
          </a:prstGeom>
        </p:spPr>
        <p:txBody>
          <a:bodyPr/>
          <a:lstStyle/>
          <a:p>
            <a:fld id="{27CD02C4-F7D1-42D1-B1E5-063F4F03A9BF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F0528D37-9281-40EB-8F70-30FC0F27FE11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>
          <a:xfrm>
            <a:off x="0" y="6524235"/>
            <a:ext cx="9919104" cy="365125"/>
          </a:xfrm>
          <a:prstGeom prst="rect">
            <a:avLst/>
          </a:prstGeom>
        </p:spPr>
        <p:txBody>
          <a:bodyPr/>
          <a:lstStyle/>
          <a:p>
            <a:fld id="{7B48F94D-BA9E-47BF-9D94-04131422B10C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</p:spPr>
        <p:txBody>
          <a:bodyPr/>
          <a:lstStyle/>
          <a:p>
            <a:fld id="{669E64CB-235F-47B3-A3F5-A4841B8CD001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sim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-1" y="6541572"/>
            <a:ext cx="9917518" cy="365125"/>
          </a:xfrm>
          <a:prstGeom prst="rect">
            <a:avLst/>
          </a:prstGeom>
        </p:spPr>
        <p:txBody>
          <a:bodyPr/>
          <a:lstStyle/>
          <a:p>
            <a:fld id="{8BEA1326-E644-42B3-B8DF-73C1884F4E1A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A0867-6936-4363-B760-720D9179A02D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864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55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-1" y="6512011"/>
            <a:ext cx="9919105" cy="345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62262"/>
                </a:solidFill>
              </a:defRPr>
            </a:lvl1pPr>
          </a:lstStyle>
          <a:p>
            <a:fld id="{69AED4F1-08A4-4089-B665-09193735C368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-1" y="6081112"/>
            <a:ext cx="9919105" cy="430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1" spc="300">
                <a:solidFill>
                  <a:schemeClr val="bg1"/>
                </a:solidFill>
                <a:latin typeface="Monotype Corsiva" panose="03010101010201010101" pitchFamily="66" charset="0"/>
              </a:defRPr>
            </a:lvl1pPr>
          </a:lstStyle>
          <a:p>
            <a:r>
              <a:rPr lang="tr-TR"/>
              <a:t>Yıldız Teknik Üniversitesi - Bilgisayar Mühendisliği Bölümü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rgbClr val="262262"/>
                </a:solidFill>
              </a:defRPr>
            </a:lvl1pPr>
          </a:lstStyle>
          <a:p>
            <a:fld id="{EEAA0867-6936-4363-B760-720D9179A02D}" type="slidenum">
              <a:rPr lang="tr-TR" smtClean="0"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Resim 15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0864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374" y="5693977"/>
            <a:ext cx="1216157" cy="1295392"/>
          </a:xfrm>
          <a:prstGeom prst="rect">
            <a:avLst/>
          </a:prstGeom>
        </p:spPr>
      </p:pic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dirty="0"/>
              <a:t>ASIL BAŞLIK STİLİNİ DÜZENLEMEK İÇİN TIKLAYIN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55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dirty="0"/>
              <a:t>Asıl metin stillerini düzenle</a:t>
            </a:r>
          </a:p>
          <a:p>
            <a:pPr lvl="1"/>
            <a:r>
              <a:rPr lang="tr-TR" dirty="0"/>
              <a:t>İkinci düzey</a:t>
            </a:r>
          </a:p>
          <a:p>
            <a:pPr lvl="2"/>
            <a:r>
              <a:rPr lang="tr-TR" dirty="0"/>
              <a:t>Üçüncü düzey</a:t>
            </a:r>
          </a:p>
          <a:p>
            <a:pPr lvl="3"/>
            <a:r>
              <a:rPr lang="tr-TR" dirty="0"/>
              <a:t>Dördüncü düzey</a:t>
            </a:r>
          </a:p>
          <a:p>
            <a:pPr lvl="4"/>
            <a:r>
              <a:rPr lang="tr-TR" dirty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-1" y="6512011"/>
            <a:ext cx="9919105" cy="3459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262262"/>
                </a:solidFill>
              </a:defRPr>
            </a:lvl1pPr>
          </a:lstStyle>
          <a:p>
            <a:fld id="{8B56E875-733B-4147-B94B-1DDF7B66B936}" type="datetime1">
              <a:rPr lang="tr-TR" smtClean="0"/>
              <a:t>30.10.2023</a:t>
            </a:fld>
            <a:endParaRPr lang="tr-TR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-1" y="6081112"/>
            <a:ext cx="9919105" cy="4308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b="1" spc="300">
                <a:solidFill>
                  <a:schemeClr val="bg1"/>
                </a:solidFill>
                <a:latin typeface="Monotype Corsiva" panose="03010101010201010101" pitchFamily="66" charset="0"/>
              </a:defRPr>
            </a:lvl1pPr>
          </a:lstStyle>
          <a:p>
            <a:r>
              <a:rPr lang="tr-TR"/>
              <a:t>Yıldız Teknik Üniversitesi - Bilgisayar Mühendisliği Bölümü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244531" y="6159110"/>
            <a:ext cx="945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rgbClr val="262262"/>
                </a:solidFill>
              </a:defRPr>
            </a:lvl1pPr>
          </a:lstStyle>
          <a:p>
            <a:fld id="{EEAA0867-6936-4363-B760-720D9179A02D}" type="slidenum">
              <a:rPr lang="tr-TR" smtClean="0"/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İŞLETİM SİSTEMLERİ UYGULAMA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fork() system call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69519" y="1690688"/>
            <a:ext cx="3414395" cy="3558540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30369" y="1690688"/>
            <a:ext cx="7028815" cy="3558540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848684" y="3007678"/>
            <a:ext cx="781685" cy="396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 Simple fork() Example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22" y="1466215"/>
            <a:ext cx="4872038" cy="3271838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755" y="2947670"/>
            <a:ext cx="5257800" cy="2443163"/>
          </a:xfrm>
        </p:spPr>
      </p:pic>
      <p:sp>
        <p:nvSpPr>
          <p:cNvPr id="8" name="Content Placeholder 2"/>
          <p:cNvSpPr txBox="1"/>
          <p:nvPr/>
        </p:nvSpPr>
        <p:spPr>
          <a:xfrm>
            <a:off x="6713855" y="1327153"/>
            <a:ext cx="3200400" cy="1752598"/>
          </a:xfrm>
          <a:prstGeom prst="rect">
            <a:avLst/>
          </a:prstGeom>
        </p:spPr>
        <p:txBody>
          <a:bodyPr vert="horz" lIns="91420" tIns="45711" rIns="91420" bIns="45711" rtlCol="0">
            <a:normAutofit fontScale="8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/>
              <a:t>a simple fork example</a:t>
            </a:r>
          </a:p>
          <a:p>
            <a:endParaRPr lang="tr-TR" dirty="0"/>
          </a:p>
          <a:p>
            <a:r>
              <a:rPr lang="tr-TR" dirty="0"/>
              <a:t>Message after fork is printed </a:t>
            </a:r>
            <a:r>
              <a:rPr lang="tr-TR" b="1" dirty="0">
                <a:solidFill>
                  <a:srgbClr val="FF0000"/>
                </a:solidFill>
              </a:rPr>
              <a:t>twice</a:t>
            </a:r>
            <a:r>
              <a:rPr lang="tr-TR" dirty="0">
                <a:solidFill>
                  <a:srgbClr val="FF0000"/>
                </a:solidFill>
              </a:rPr>
              <a:t> </a:t>
            </a:r>
            <a:r>
              <a:rPr lang="tr-TR" dirty="0"/>
              <a:t>!!</a:t>
            </a:r>
            <a:endParaRPr lang="en-GB" dirty="0"/>
          </a:p>
        </p:txBody>
      </p:sp>
      <p:sp>
        <p:nvSpPr>
          <p:cNvPr id="9" name="Content Placeholder 2"/>
          <p:cNvSpPr txBox="1"/>
          <p:nvPr/>
        </p:nvSpPr>
        <p:spPr>
          <a:xfrm>
            <a:off x="925830" y="4928712"/>
            <a:ext cx="2362200" cy="662783"/>
          </a:xfrm>
          <a:prstGeom prst="rect">
            <a:avLst/>
          </a:prstGeom>
        </p:spPr>
        <p:txBody>
          <a:bodyPr vert="horz" lIns="91420" tIns="45711" rIns="91420" bIns="45711" rtlCol="0">
            <a:normAutofit fontScale="97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Ex_1_fork1.c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10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</a:t>
            </a:r>
            <a:r>
              <a:rPr lang="en-GB" dirty="0"/>
              <a:t>elf </a:t>
            </a:r>
            <a:r>
              <a:rPr lang="tr-TR" dirty="0"/>
              <a:t>I</a:t>
            </a:r>
            <a:r>
              <a:rPr lang="en-GB" dirty="0" err="1"/>
              <a:t>dentif</a:t>
            </a:r>
            <a:r>
              <a:rPr lang="tr-TR" dirty="0"/>
              <a:t>ication</a:t>
            </a:r>
            <a:endParaRPr lang="en-GB" dirty="0"/>
          </a:p>
        </p:txBody>
      </p:sp>
      <p:sp>
        <p:nvSpPr>
          <p:cNvPr id="5" name="Content Placeholder 2"/>
          <p:cNvSpPr txBox="1"/>
          <p:nvPr/>
        </p:nvSpPr>
        <p:spPr>
          <a:xfrm>
            <a:off x="6858000" y="1447800"/>
            <a:ext cx="3276600" cy="2133600"/>
          </a:xfrm>
          <a:prstGeom prst="rect">
            <a:avLst/>
          </a:prstGeom>
        </p:spPr>
        <p:txBody>
          <a:bodyPr vert="horz" lIns="91420" tIns="45711" rIns="91420" bIns="45711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/>
              <a:t>for the parent process fork returns </a:t>
            </a:r>
            <a:r>
              <a:rPr lang="tr-TR" b="1" dirty="0">
                <a:solidFill>
                  <a:srgbClr val="FF0000"/>
                </a:solidFill>
              </a:rPr>
              <a:t>child’s pid</a:t>
            </a:r>
          </a:p>
          <a:p>
            <a:r>
              <a:rPr lang="tr-TR" dirty="0"/>
              <a:t>for the child process fork returns </a:t>
            </a:r>
            <a:r>
              <a:rPr lang="tr-TR" b="1" dirty="0">
                <a:solidFill>
                  <a:srgbClr val="FF0000"/>
                </a:solidFill>
              </a:rPr>
              <a:t>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6934200" y="575071"/>
            <a:ext cx="2362200" cy="662783"/>
          </a:xfrm>
          <a:prstGeom prst="rect">
            <a:avLst/>
          </a:prstGeom>
        </p:spPr>
        <p:txBody>
          <a:bodyPr vert="horz" lIns="91420" tIns="45711" rIns="91420" bIns="45711" rtlCol="0">
            <a:normAutofit fontScale="97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Ex_2_fork2.c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12" name="Resim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33" y="1568824"/>
            <a:ext cx="6758968" cy="4222376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3791346"/>
            <a:ext cx="5270863" cy="1143000"/>
          </a:xfrm>
          <a:prstGeom prst="rect">
            <a:avLst/>
          </a:prstGeom>
        </p:spPr>
      </p:pic>
      <p:sp>
        <p:nvSpPr>
          <p:cNvPr id="9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Differentiation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" y="1351915"/>
            <a:ext cx="10515600" cy="4155045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identical?</a:t>
            </a:r>
            <a:r>
              <a:rPr lang="en-GB" dirty="0"/>
              <a:t> not what we had in mind!</a:t>
            </a:r>
          </a:p>
          <a:p>
            <a:r>
              <a:rPr lang="en-GB" dirty="0"/>
              <a:t>more useful if child does different stuff</a:t>
            </a:r>
          </a:p>
          <a:p>
            <a:r>
              <a:rPr lang="en-GB" dirty="0"/>
              <a:t>can we give it </a:t>
            </a:r>
            <a:r>
              <a:rPr lang="en-GB" b="1" dirty="0">
                <a:solidFill>
                  <a:srgbClr val="FF0000"/>
                </a:solidFill>
              </a:rPr>
              <a:t>different</a:t>
            </a:r>
            <a:r>
              <a:rPr lang="en-GB" dirty="0"/>
              <a:t> behaviour?</a:t>
            </a:r>
          </a:p>
          <a:p>
            <a:pPr lvl="1"/>
            <a:r>
              <a:rPr lang="en-GB" dirty="0"/>
              <a:t>in the form of source code</a:t>
            </a:r>
          </a:p>
          <a:p>
            <a:pPr lvl="1"/>
            <a:r>
              <a:rPr lang="en-GB" dirty="0"/>
              <a:t>in the form of an existing binary executable</a:t>
            </a:r>
          </a:p>
          <a:p>
            <a:pPr lvl="2"/>
            <a:r>
              <a:rPr lang="en-GB" dirty="0"/>
              <a:t>exec() family of functions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Differentiation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77415" y="1268095"/>
            <a:ext cx="7837805" cy="470281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Differentiation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10422" y="1292153"/>
            <a:ext cx="7971155" cy="472122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Differentiation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074545" y="1277072"/>
            <a:ext cx="8042910" cy="4803775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Process Differentiation</a:t>
            </a:r>
            <a:br>
              <a:rPr lang="en-GB" dirty="0"/>
            </a:br>
            <a:r>
              <a:rPr lang="en-GB" b="1" dirty="0">
                <a:solidFill>
                  <a:srgbClr val="FF0000"/>
                </a:solidFill>
              </a:rPr>
              <a:t>by source code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55" y="1572260"/>
            <a:ext cx="7360920" cy="3326130"/>
          </a:xfrm>
        </p:spPr>
      </p:pic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120" y="4157345"/>
            <a:ext cx="6700520" cy="1661160"/>
          </a:xfrm>
        </p:spPr>
      </p:pic>
      <p:sp>
        <p:nvSpPr>
          <p:cNvPr id="8" name="Content Placeholder 2"/>
          <p:cNvSpPr txBox="1"/>
          <p:nvPr/>
        </p:nvSpPr>
        <p:spPr>
          <a:xfrm>
            <a:off x="838200" y="5238750"/>
            <a:ext cx="2515870" cy="66294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Ex_3_fork3.c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39062" y="1029730"/>
            <a:ext cx="3171038" cy="502309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113030"/>
            <a:ext cx="10515600" cy="1325563"/>
          </a:xfrm>
        </p:spPr>
        <p:txBody>
          <a:bodyPr>
            <a:normAutofit/>
          </a:bodyPr>
          <a:lstStyle/>
          <a:p>
            <a:r>
              <a:rPr lang="tr-TR" altLang="en-GB" dirty="0"/>
              <a:t>Fork Practice Question</a:t>
            </a:r>
            <a:endParaRPr lang="tr-TR" altLang="en-GB" b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/>
          <p:cNvSpPr txBox="1"/>
          <p:nvPr/>
        </p:nvSpPr>
        <p:spPr>
          <a:xfrm>
            <a:off x="4758690" y="5187950"/>
            <a:ext cx="2515870" cy="66294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Ex_4_fork4.c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18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/>
              <a:t>Output</a:t>
            </a:r>
            <a:endParaRPr lang="tr-TR" dirty="0"/>
          </a:p>
        </p:txBody>
      </p:sp>
      <p:pic>
        <p:nvPicPr>
          <p:cNvPr id="5" name="İçerik Yer Tutucus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789611"/>
            <a:ext cx="10515600" cy="3511365"/>
          </a:xfrm>
          <a:prstGeom prst="rect">
            <a:avLst/>
          </a:prstGeom>
        </p:spPr>
      </p:pic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smtClean="0"/>
              <a:t>Yıldız Teknik Üniversitesi - Bilgisayar Mühendisliği Bölümü</a:t>
            </a:r>
            <a:endParaRPr lang="tr-TR"/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19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724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Process management </a:t>
            </a:r>
            <a:r>
              <a:rPr lang="tr-TR" dirty="0">
                <a:sym typeface="+mn-ea"/>
              </a:rPr>
              <a:t>-&gt; Section-1</a:t>
            </a:r>
            <a:endParaRPr lang="tr-TR" dirty="0"/>
          </a:p>
          <a:p>
            <a:pPr lvl="1"/>
            <a:r>
              <a:rPr lang="tr-TR" dirty="0"/>
              <a:t>creation, differentiation, termination</a:t>
            </a:r>
          </a:p>
          <a:p>
            <a:r>
              <a:rPr lang="tr-TR" dirty="0"/>
              <a:t>Inter-process communcation (IPC) </a:t>
            </a:r>
            <a:r>
              <a:rPr lang="tr-TR" dirty="0">
                <a:sym typeface="+mn-ea"/>
              </a:rPr>
              <a:t>-&gt; Section-1</a:t>
            </a:r>
            <a:endParaRPr lang="tr-TR" dirty="0"/>
          </a:p>
          <a:p>
            <a:pPr lvl="1"/>
            <a:r>
              <a:rPr lang="tr-TR" dirty="0"/>
              <a:t>Unix-based</a:t>
            </a:r>
          </a:p>
          <a:p>
            <a:pPr lvl="1"/>
            <a:r>
              <a:rPr lang="tr-TR" dirty="0"/>
              <a:t>Posix</a:t>
            </a:r>
          </a:p>
          <a:p>
            <a:r>
              <a:rPr lang="tr-TR" dirty="0"/>
              <a:t>Threads -&gt; Section-2</a:t>
            </a:r>
          </a:p>
          <a:p>
            <a:r>
              <a:rPr lang="tr-TR" dirty="0"/>
              <a:t>Thread synchronization </a:t>
            </a:r>
            <a:r>
              <a:rPr lang="tr-TR" dirty="0">
                <a:sym typeface="+mn-ea"/>
              </a:rPr>
              <a:t>-&gt; Section-2</a:t>
            </a:r>
            <a:endParaRPr lang="tr-T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Process Differentiation</a:t>
            </a:r>
            <a:br>
              <a:rPr lang="en-GB" dirty="0"/>
            </a:br>
            <a:r>
              <a:rPr lang="en-GB" b="1" dirty="0">
                <a:solidFill>
                  <a:srgbClr val="FF0000"/>
                </a:solidFill>
              </a:rPr>
              <a:t>by exec() function</a:t>
            </a:r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152" y="1548676"/>
            <a:ext cx="5486876" cy="424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20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Process Differentiation</a:t>
            </a:r>
            <a:br>
              <a:rPr lang="en-GB" dirty="0"/>
            </a:br>
            <a:r>
              <a:rPr lang="en-GB" b="1" dirty="0">
                <a:solidFill>
                  <a:srgbClr val="FF0000"/>
                </a:solidFill>
              </a:rPr>
              <a:t>by exec() function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exec() family of functions</a:t>
            </a:r>
          </a:p>
          <a:p>
            <a:pPr lvl="1"/>
            <a:r>
              <a:rPr lang="en-GB" sz="2400" dirty="0" err="1"/>
              <a:t>int</a:t>
            </a:r>
            <a:r>
              <a:rPr lang="en-GB" sz="2400" dirty="0"/>
              <a:t> </a:t>
            </a:r>
            <a:r>
              <a:rPr lang="en-GB" sz="2400" b="1" dirty="0" err="1"/>
              <a:t>execl</a:t>
            </a:r>
            <a:r>
              <a:rPr lang="en-GB" sz="2400" dirty="0"/>
              <a:t> (</a:t>
            </a:r>
            <a:r>
              <a:rPr lang="en-GB" sz="2400" dirty="0" err="1"/>
              <a:t>const</a:t>
            </a:r>
            <a:r>
              <a:rPr lang="en-GB" sz="2400" dirty="0"/>
              <a:t> char *pathname, </a:t>
            </a:r>
            <a:r>
              <a:rPr lang="en-GB" sz="2400" dirty="0" err="1"/>
              <a:t>const</a:t>
            </a:r>
            <a:r>
              <a:rPr lang="en-GB" sz="2400" dirty="0"/>
              <a:t> char *arg0, … );</a:t>
            </a:r>
          </a:p>
          <a:p>
            <a:pPr lvl="1"/>
            <a:r>
              <a:rPr lang="en-GB" sz="2400" dirty="0" err="1"/>
              <a:t>int</a:t>
            </a:r>
            <a:r>
              <a:rPr lang="en-GB" sz="2400" dirty="0"/>
              <a:t> </a:t>
            </a:r>
            <a:r>
              <a:rPr lang="en-GB" sz="2400" b="1" dirty="0" err="1"/>
              <a:t>execv</a:t>
            </a:r>
            <a:r>
              <a:rPr lang="en-GB" sz="2400" dirty="0"/>
              <a:t> (</a:t>
            </a:r>
            <a:r>
              <a:rPr lang="en-GB" sz="2400" dirty="0" err="1"/>
              <a:t>const</a:t>
            </a:r>
            <a:r>
              <a:rPr lang="en-GB" sz="2400" dirty="0"/>
              <a:t> char *pathname, char *</a:t>
            </a:r>
            <a:r>
              <a:rPr lang="en-GB" sz="2400" dirty="0" err="1"/>
              <a:t>const</a:t>
            </a:r>
            <a:r>
              <a:rPr lang="en-GB" sz="2400" dirty="0"/>
              <a:t> </a:t>
            </a:r>
            <a:r>
              <a:rPr lang="en-GB" sz="2400" dirty="0" err="1"/>
              <a:t>argv</a:t>
            </a:r>
            <a:r>
              <a:rPr lang="en-GB" sz="2400" dirty="0"/>
              <a:t>[]);</a:t>
            </a:r>
          </a:p>
          <a:p>
            <a:pPr lvl="1"/>
            <a:r>
              <a:rPr lang="en-GB" sz="2400" dirty="0" err="1"/>
              <a:t>int</a:t>
            </a:r>
            <a:r>
              <a:rPr lang="en-GB" sz="2400" dirty="0"/>
              <a:t> </a:t>
            </a:r>
            <a:r>
              <a:rPr lang="en-GB" sz="2400" b="1" dirty="0" err="1"/>
              <a:t>execle</a:t>
            </a:r>
            <a:r>
              <a:rPr lang="en-GB" sz="2400" dirty="0"/>
              <a:t> (</a:t>
            </a:r>
            <a:r>
              <a:rPr lang="en-GB" sz="2400" dirty="0" err="1"/>
              <a:t>const</a:t>
            </a:r>
            <a:r>
              <a:rPr lang="en-GB" sz="2400" dirty="0"/>
              <a:t> char *pathname, </a:t>
            </a:r>
            <a:r>
              <a:rPr lang="en-GB" sz="2400" dirty="0" err="1"/>
              <a:t>const</a:t>
            </a:r>
            <a:r>
              <a:rPr lang="en-GB" sz="2400" dirty="0"/>
              <a:t> char *arg0, ..., 0, char *</a:t>
            </a:r>
            <a:r>
              <a:rPr lang="en-GB" sz="2400" dirty="0" err="1"/>
              <a:t>const</a:t>
            </a:r>
            <a:r>
              <a:rPr lang="en-GB" sz="2400" dirty="0"/>
              <a:t> </a:t>
            </a:r>
            <a:r>
              <a:rPr lang="en-GB" sz="2400" dirty="0" err="1"/>
              <a:t>envp</a:t>
            </a:r>
            <a:r>
              <a:rPr lang="en-GB" sz="2400" dirty="0"/>
              <a:t>[]);</a:t>
            </a:r>
          </a:p>
          <a:p>
            <a:pPr lvl="1"/>
            <a:r>
              <a:rPr lang="en-GB" sz="2400" dirty="0" err="1"/>
              <a:t>int</a:t>
            </a:r>
            <a:r>
              <a:rPr lang="en-GB" sz="2400" dirty="0"/>
              <a:t> </a:t>
            </a:r>
            <a:r>
              <a:rPr lang="en-GB" sz="2400" b="1" dirty="0" err="1"/>
              <a:t>execlp</a:t>
            </a:r>
            <a:r>
              <a:rPr lang="en-GB" sz="2400" dirty="0"/>
              <a:t> (</a:t>
            </a:r>
            <a:r>
              <a:rPr lang="en-GB" sz="2400" dirty="0" err="1"/>
              <a:t>const</a:t>
            </a:r>
            <a:r>
              <a:rPr lang="en-GB" sz="2400" dirty="0"/>
              <a:t> char *filename, </a:t>
            </a:r>
            <a:r>
              <a:rPr lang="en-GB" sz="2400" dirty="0" err="1"/>
              <a:t>const</a:t>
            </a:r>
            <a:r>
              <a:rPr lang="en-GB" sz="2400" dirty="0"/>
              <a:t> char *arg0, … );</a:t>
            </a:r>
          </a:p>
          <a:p>
            <a:pPr lvl="1"/>
            <a:r>
              <a:rPr lang="en-GB" sz="2400" dirty="0" err="1"/>
              <a:t>int</a:t>
            </a:r>
            <a:r>
              <a:rPr lang="en-GB" sz="2400" dirty="0"/>
              <a:t> </a:t>
            </a:r>
            <a:r>
              <a:rPr lang="en-GB" sz="2400" b="1" dirty="0" err="1"/>
              <a:t>execvp</a:t>
            </a:r>
            <a:r>
              <a:rPr lang="en-GB" sz="2400" dirty="0"/>
              <a:t> (</a:t>
            </a:r>
            <a:r>
              <a:rPr lang="en-GB" sz="2400" dirty="0" err="1"/>
              <a:t>const</a:t>
            </a:r>
            <a:r>
              <a:rPr lang="en-GB" sz="2400" dirty="0"/>
              <a:t> char *filename, char *</a:t>
            </a:r>
            <a:r>
              <a:rPr lang="en-GB" sz="2400" dirty="0" err="1"/>
              <a:t>const</a:t>
            </a:r>
            <a:r>
              <a:rPr lang="en-GB" sz="2400" dirty="0"/>
              <a:t> </a:t>
            </a:r>
            <a:r>
              <a:rPr lang="en-GB" sz="2400" dirty="0" err="1"/>
              <a:t>argv</a:t>
            </a:r>
            <a:r>
              <a:rPr lang="en-GB" sz="2400" dirty="0"/>
              <a:t>[]);</a:t>
            </a:r>
          </a:p>
          <a:p>
            <a:pPr lvl="1"/>
            <a:r>
              <a:rPr lang="en-GB" sz="2400" dirty="0" err="1"/>
              <a:t>int</a:t>
            </a:r>
            <a:r>
              <a:rPr lang="en-GB" sz="2400" dirty="0"/>
              <a:t> </a:t>
            </a:r>
            <a:r>
              <a:rPr lang="en-GB" sz="2400" b="1" dirty="0" err="1"/>
              <a:t>execve</a:t>
            </a:r>
            <a:r>
              <a:rPr lang="en-GB" sz="2400" dirty="0"/>
              <a:t> (</a:t>
            </a:r>
            <a:r>
              <a:rPr lang="en-GB" sz="2400" dirty="0" err="1"/>
              <a:t>const</a:t>
            </a:r>
            <a:r>
              <a:rPr lang="en-GB" sz="2400" dirty="0"/>
              <a:t> char *pathname, char *</a:t>
            </a:r>
            <a:r>
              <a:rPr lang="en-GB" sz="2400" dirty="0" err="1"/>
              <a:t>const</a:t>
            </a:r>
            <a:r>
              <a:rPr lang="en-GB" sz="2400" dirty="0"/>
              <a:t> </a:t>
            </a:r>
            <a:r>
              <a:rPr lang="en-GB" sz="2400" dirty="0" err="1"/>
              <a:t>argv</a:t>
            </a:r>
            <a:r>
              <a:rPr lang="en-GB" sz="2400" dirty="0"/>
              <a:t>[],      char *</a:t>
            </a:r>
            <a:r>
              <a:rPr lang="en-GB" sz="2400" dirty="0" err="1"/>
              <a:t>const</a:t>
            </a:r>
            <a:r>
              <a:rPr lang="en-GB" sz="2400" dirty="0"/>
              <a:t> </a:t>
            </a:r>
            <a:r>
              <a:rPr lang="en-GB" sz="2400" dirty="0" err="1"/>
              <a:t>envp</a:t>
            </a:r>
            <a:r>
              <a:rPr lang="en-GB" sz="2400" dirty="0"/>
              <a:t>[]);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21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 Simple exec() Example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75" y="1326515"/>
            <a:ext cx="7040880" cy="339471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555" y="4122420"/>
            <a:ext cx="7517765" cy="1458595"/>
          </a:xfrm>
        </p:spPr>
      </p:pic>
      <p:sp>
        <p:nvSpPr>
          <p:cNvPr id="8" name="Content Placeholder 2"/>
          <p:cNvSpPr txBox="1"/>
          <p:nvPr/>
        </p:nvSpPr>
        <p:spPr>
          <a:xfrm>
            <a:off x="838200" y="4989037"/>
            <a:ext cx="2362200" cy="662783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Ex_5_exec.c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22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Process Termination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void </a:t>
            </a:r>
            <a:r>
              <a:rPr lang="en-GB" b="1" dirty="0"/>
              <a:t>exit</a:t>
            </a:r>
            <a:r>
              <a:rPr lang="en-GB" dirty="0"/>
              <a:t> (</a:t>
            </a:r>
            <a:r>
              <a:rPr lang="en-GB" dirty="0" err="1"/>
              <a:t>int</a:t>
            </a:r>
            <a:r>
              <a:rPr lang="en-GB" dirty="0"/>
              <a:t> status);</a:t>
            </a:r>
          </a:p>
          <a:p>
            <a:pPr lvl="1"/>
            <a:r>
              <a:rPr lang="en-GB" dirty="0"/>
              <a:t>exits a process  </a:t>
            </a:r>
          </a:p>
          <a:p>
            <a:pPr lvl="1"/>
            <a:r>
              <a:rPr lang="en-GB" dirty="0"/>
              <a:t>normally return with status 0</a:t>
            </a:r>
          </a:p>
          <a:p>
            <a:r>
              <a:rPr lang="en-GB" dirty="0" err="1"/>
              <a:t>int</a:t>
            </a:r>
            <a:r>
              <a:rPr lang="en-GB" dirty="0"/>
              <a:t> </a:t>
            </a:r>
            <a:r>
              <a:rPr lang="en-GB" b="1" dirty="0" err="1"/>
              <a:t>atexit</a:t>
            </a:r>
            <a:r>
              <a:rPr lang="en-GB" dirty="0"/>
              <a:t> (void (*function)(void) );</a:t>
            </a:r>
          </a:p>
          <a:p>
            <a:pPr lvl="1"/>
            <a:r>
              <a:rPr lang="en-GB" dirty="0"/>
              <a:t>registers function to be executed on exit</a:t>
            </a:r>
          </a:p>
          <a:p>
            <a:r>
              <a:rPr lang="en-GB" dirty="0" err="1"/>
              <a:t>int</a:t>
            </a:r>
            <a:r>
              <a:rPr lang="en-GB" dirty="0"/>
              <a:t> </a:t>
            </a:r>
            <a:r>
              <a:rPr lang="en-GB" b="1" dirty="0"/>
              <a:t>wait</a:t>
            </a:r>
            <a:r>
              <a:rPr lang="en-GB" dirty="0"/>
              <a:t> (</a:t>
            </a:r>
            <a:r>
              <a:rPr lang="en-GB" dirty="0" err="1"/>
              <a:t>int</a:t>
            </a:r>
            <a:r>
              <a:rPr lang="en-GB" dirty="0"/>
              <a:t> *</a:t>
            </a:r>
            <a:r>
              <a:rPr lang="en-GB" dirty="0" err="1"/>
              <a:t>child_status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suspends current process until one of its children terminates</a:t>
            </a:r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23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exit() </a:t>
            </a:r>
            <a:r>
              <a:rPr lang="en-GB" dirty="0" err="1"/>
              <a:t>vs</a:t>
            </a:r>
            <a:r>
              <a:rPr lang="en-GB" dirty="0"/>
              <a:t> return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return </a:t>
            </a:r>
            <a:endParaRPr lang="tr-TR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is an instruction of the language that returns from a function call.</a:t>
            </a:r>
          </a:p>
          <a:p>
            <a:r>
              <a:rPr lang="en-US" b="1" dirty="0">
                <a:solidFill>
                  <a:srgbClr val="FF0000"/>
                </a:solidFill>
              </a:rPr>
              <a:t>exit </a:t>
            </a:r>
            <a:endParaRPr lang="tr-TR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is a system call (not a language statement) that terminates the current process.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24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193040"/>
            <a:ext cx="10515600" cy="1325563"/>
          </a:xfrm>
        </p:spPr>
        <p:txBody>
          <a:bodyPr/>
          <a:lstStyle/>
          <a:p>
            <a:r>
              <a:rPr lang="en-GB" dirty="0" err="1"/>
              <a:t>atexit</a:t>
            </a:r>
            <a:r>
              <a:rPr lang="en-GB" dirty="0"/>
              <a:t>() example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55" y="1200150"/>
            <a:ext cx="5596890" cy="4680585"/>
          </a:xfrm>
        </p:spPr>
      </p:pic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325" y="973455"/>
            <a:ext cx="5502910" cy="1549400"/>
          </a:xfrm>
        </p:spPr>
      </p:pic>
      <p:sp>
        <p:nvSpPr>
          <p:cNvPr id="7" name="Content Placeholder 2"/>
          <p:cNvSpPr txBox="1"/>
          <p:nvPr/>
        </p:nvSpPr>
        <p:spPr>
          <a:xfrm>
            <a:off x="6903720" y="3016885"/>
            <a:ext cx="3733800" cy="1935165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/>
              <a:t>registers a function to clean up resource at process termination</a:t>
            </a:r>
            <a:endParaRPr lang="en-GB" dirty="0"/>
          </a:p>
        </p:txBody>
      </p:sp>
      <p:sp>
        <p:nvSpPr>
          <p:cNvPr id="10" name="Content Placeholder 2"/>
          <p:cNvSpPr txBox="1"/>
          <p:nvPr/>
        </p:nvSpPr>
        <p:spPr>
          <a:xfrm>
            <a:off x="6035675" y="4952365"/>
            <a:ext cx="2515870" cy="65151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 smtClean="0">
                <a:solidFill>
                  <a:srgbClr val="FF0000"/>
                </a:solidFill>
              </a:rPr>
              <a:t>Ex_6_atexit.c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8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25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Zombie Process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457960"/>
            <a:ext cx="10515600" cy="415504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When process terminates, still consumes system resources</a:t>
            </a:r>
          </a:p>
          <a:p>
            <a:pPr lvl="1"/>
            <a:r>
              <a:rPr lang="en-GB" dirty="0"/>
              <a:t>Various tables maintained by OS</a:t>
            </a:r>
          </a:p>
          <a:p>
            <a:pPr lvl="1"/>
            <a:r>
              <a:rPr lang="en-GB" dirty="0"/>
              <a:t>Called a zombie; living corpse, half alive, half dead</a:t>
            </a:r>
          </a:p>
          <a:p>
            <a:pPr marL="334645" indent="-334645">
              <a:buFont typeface="Times New Roman" panose="02020603050405020304" pitchFamily="16" charset="0"/>
              <a:buChar char="•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b="1" dirty="0">
                <a:solidFill>
                  <a:srgbClr val="FF0000"/>
                </a:solidFill>
              </a:rPr>
              <a:t>Reaping </a:t>
            </a:r>
          </a:p>
          <a:p>
            <a:pPr marL="734695" lvl="1" indent="-277495">
              <a:buFont typeface="Times New Roman" panose="02020603050405020304" pitchFamily="16" charset="0"/>
              <a:buChar char="–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dirty="0"/>
              <a:t>Performed by parent on terminated child</a:t>
            </a:r>
          </a:p>
          <a:p>
            <a:pPr marL="734695" lvl="1" indent="-277495">
              <a:buFont typeface="Times New Roman" panose="02020603050405020304" pitchFamily="16" charset="0"/>
              <a:buChar char="–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dirty="0"/>
              <a:t>Parent is given exit status information</a:t>
            </a:r>
          </a:p>
          <a:p>
            <a:pPr marL="734695" lvl="1" indent="-277495">
              <a:buFont typeface="Times New Roman" panose="02020603050405020304" pitchFamily="16" charset="0"/>
              <a:buChar char="–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dirty="0"/>
              <a:t>Kernel discards process</a:t>
            </a:r>
          </a:p>
          <a:p>
            <a:pPr marL="334645" indent="-334645">
              <a:buFont typeface="Times New Roman" panose="02020603050405020304" pitchFamily="16" charset="0"/>
              <a:buChar char="•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dirty="0"/>
              <a:t>What if parent does not reap ?</a:t>
            </a:r>
          </a:p>
          <a:p>
            <a:pPr marL="734695" lvl="1" indent="-277495">
              <a:buFont typeface="Times New Roman" panose="02020603050405020304" pitchFamily="16" charset="0"/>
              <a:buChar char="–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dirty="0"/>
              <a:t>if any parent terminates without reaping a child, then child will be reaped by </a:t>
            </a:r>
            <a:r>
              <a:rPr lang="en-US" b="1" dirty="0">
                <a:solidFill>
                  <a:srgbClr val="FF0000"/>
                </a:solidFill>
              </a:rPr>
              <a:t>“</a:t>
            </a:r>
            <a:r>
              <a:rPr lang="en-US" b="1" dirty="0" err="1">
                <a:solidFill>
                  <a:srgbClr val="FF0000"/>
                </a:solidFill>
              </a:rPr>
              <a:t>init</a:t>
            </a:r>
            <a:r>
              <a:rPr lang="en-US" b="1" dirty="0">
                <a:solidFill>
                  <a:srgbClr val="FF0000"/>
                </a:solidFill>
              </a:rPr>
              <a:t>”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process</a:t>
            </a:r>
          </a:p>
          <a:p>
            <a:pPr marL="734695" lvl="1" indent="-277495">
              <a:buFont typeface="Times New Roman" panose="02020603050405020304" pitchFamily="16" charset="0"/>
              <a:buChar char="–"/>
              <a:tabLst>
                <a:tab pos="334645" algn="l"/>
                <a:tab pos="447040" algn="l"/>
                <a:tab pos="904240" algn="l"/>
                <a:tab pos="1361440" algn="l"/>
                <a:tab pos="1818640" algn="l"/>
                <a:tab pos="2275840" algn="l"/>
                <a:tab pos="2733040" algn="l"/>
                <a:tab pos="3189605" algn="l"/>
                <a:tab pos="3646805" algn="l"/>
                <a:tab pos="4104005" algn="l"/>
                <a:tab pos="4561205" algn="l"/>
                <a:tab pos="5018405" algn="l"/>
                <a:tab pos="5475605" algn="l"/>
                <a:tab pos="5932805" algn="l"/>
                <a:tab pos="6389370" algn="l"/>
                <a:tab pos="6846570" algn="l"/>
                <a:tab pos="7303770" algn="l"/>
                <a:tab pos="7760970" algn="l"/>
                <a:tab pos="8218170" algn="l"/>
                <a:tab pos="8675370" algn="l"/>
                <a:tab pos="9132570" algn="l"/>
              </a:tabLst>
            </a:pPr>
            <a:r>
              <a:rPr lang="en-US" dirty="0"/>
              <a:t>so, only need explicit reaping in long-running processes</a:t>
            </a:r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7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26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Zombie example</a:t>
            </a:r>
            <a:br>
              <a:rPr lang="en-GB" dirty="0"/>
            </a:br>
            <a:r>
              <a:rPr lang="en-US" b="1" dirty="0">
                <a:solidFill>
                  <a:srgbClr val="FF0000"/>
                </a:solidFill>
              </a:rPr>
              <a:t>non-terminating parent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780" y="1619250"/>
            <a:ext cx="6069330" cy="315468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935" y="3963670"/>
            <a:ext cx="7428865" cy="1101090"/>
          </a:xfrm>
        </p:spPr>
      </p:pic>
      <p:sp>
        <p:nvSpPr>
          <p:cNvPr id="7" name="Content Placeholder 2"/>
          <p:cNvSpPr txBox="1"/>
          <p:nvPr/>
        </p:nvSpPr>
        <p:spPr>
          <a:xfrm>
            <a:off x="1115060" y="5064760"/>
            <a:ext cx="2753360" cy="652145"/>
          </a:xfrm>
          <a:prstGeom prst="rect">
            <a:avLst/>
          </a:prstGeom>
        </p:spPr>
        <p:txBody>
          <a:bodyPr vert="horz" lIns="91420" tIns="45711" rIns="91420" bIns="45711" rtlCol="0">
            <a:normAutofit fontScale="9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Ex_8_zombie1.c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8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27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Zombie example</a:t>
            </a:r>
            <a:br>
              <a:rPr lang="en-GB" dirty="0"/>
            </a:br>
            <a:r>
              <a:rPr lang="en-US" b="1" dirty="0">
                <a:solidFill>
                  <a:srgbClr val="FF0000"/>
                </a:solidFill>
              </a:rPr>
              <a:t>non-terminating child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23060"/>
            <a:ext cx="6160770" cy="317754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780" y="4110990"/>
            <a:ext cx="8288020" cy="1034415"/>
          </a:xfrm>
        </p:spPr>
      </p:pic>
      <p:sp>
        <p:nvSpPr>
          <p:cNvPr id="7" name="Content Placeholder 2"/>
          <p:cNvSpPr txBox="1"/>
          <p:nvPr/>
        </p:nvSpPr>
        <p:spPr>
          <a:xfrm>
            <a:off x="1103630" y="5145405"/>
            <a:ext cx="2682240" cy="721995"/>
          </a:xfrm>
          <a:prstGeom prst="rect">
            <a:avLst/>
          </a:prstGeom>
        </p:spPr>
        <p:txBody>
          <a:bodyPr vert="horz" lIns="91420" tIns="45711" rIns="91420" bIns="45711" rtlCol="0">
            <a:normAutofit fontScale="9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Ex_9_zombie2.c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8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28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Synchronizing with child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int</a:t>
            </a:r>
            <a:r>
              <a:rPr lang="en-GB" dirty="0"/>
              <a:t> wait(</a:t>
            </a:r>
            <a:r>
              <a:rPr lang="en-GB" dirty="0" err="1"/>
              <a:t>int</a:t>
            </a:r>
            <a:r>
              <a:rPr lang="en-GB" dirty="0"/>
              <a:t> *</a:t>
            </a:r>
            <a:r>
              <a:rPr lang="en-GB" dirty="0" err="1"/>
              <a:t>child_status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suspends current process until one of its children terminates</a:t>
            </a:r>
          </a:p>
          <a:p>
            <a:pPr lvl="1"/>
            <a:r>
              <a:rPr lang="en-GB" dirty="0"/>
              <a:t>return value is the </a:t>
            </a:r>
            <a:r>
              <a:rPr lang="en-GB" dirty="0" err="1"/>
              <a:t>pid</a:t>
            </a:r>
            <a:r>
              <a:rPr lang="en-GB" dirty="0"/>
              <a:t> of the child process that terminated</a:t>
            </a:r>
          </a:p>
          <a:p>
            <a:pPr lvl="1"/>
            <a:r>
              <a:rPr lang="en-GB" dirty="0"/>
              <a:t>If the child has already terminated, then wait returns its </a:t>
            </a:r>
            <a:r>
              <a:rPr lang="en-GB" dirty="0" err="1"/>
              <a:t>pid</a:t>
            </a:r>
            <a:r>
              <a:rPr lang="en-GB" dirty="0"/>
              <a:t> immediately</a:t>
            </a:r>
          </a:p>
          <a:p>
            <a:pPr lvl="1"/>
            <a:r>
              <a:rPr lang="en-GB" dirty="0"/>
              <a:t>If </a:t>
            </a:r>
            <a:r>
              <a:rPr lang="en-GB" dirty="0" err="1"/>
              <a:t>child_status</a:t>
            </a:r>
            <a:r>
              <a:rPr lang="en-GB" dirty="0"/>
              <a:t> != NULL, then the object it points to will be set to a status indicating why the child process terminated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29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Section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080" y="1564640"/>
            <a:ext cx="10515600" cy="4155045"/>
          </a:xfrm>
        </p:spPr>
        <p:txBody>
          <a:bodyPr/>
          <a:lstStyle/>
          <a:p>
            <a:endParaRPr lang="tr-TR" dirty="0"/>
          </a:p>
          <a:p>
            <a:r>
              <a:rPr lang="en-US" dirty="0"/>
              <a:t>Process definition</a:t>
            </a:r>
          </a:p>
          <a:p>
            <a:r>
              <a:rPr lang="en-US" dirty="0"/>
              <a:t>Process </a:t>
            </a:r>
            <a:r>
              <a:rPr lang="en-US" dirty="0" smtClean="0"/>
              <a:t>handling</a:t>
            </a:r>
            <a:endParaRPr lang="tr-TR" smtClean="0"/>
          </a:p>
          <a:p>
            <a:r>
              <a:rPr lang="en-US" smtClean="0"/>
              <a:t>Process </a:t>
            </a:r>
            <a:r>
              <a:rPr lang="en-US" dirty="0"/>
              <a:t>creation</a:t>
            </a:r>
            <a:endParaRPr lang="tr-TR" dirty="0"/>
          </a:p>
          <a:p>
            <a:r>
              <a:rPr lang="en-US" dirty="0"/>
              <a:t>Process </a:t>
            </a:r>
            <a:r>
              <a:rPr lang="tr-TR" dirty="0"/>
              <a:t>differentiation</a:t>
            </a:r>
            <a:endParaRPr lang="en-US" dirty="0"/>
          </a:p>
          <a:p>
            <a:r>
              <a:rPr lang="en-US" dirty="0"/>
              <a:t>Process termination</a:t>
            </a:r>
          </a:p>
          <a:p>
            <a:r>
              <a:rPr lang="en-US" dirty="0"/>
              <a:t>Process synchronization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830" y="163195"/>
            <a:ext cx="10515600" cy="1325563"/>
          </a:xfrm>
        </p:spPr>
        <p:txBody>
          <a:bodyPr/>
          <a:lstStyle/>
          <a:p>
            <a:r>
              <a:rPr lang="en-GB" dirty="0"/>
              <a:t>wait() Example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30" y="1395182"/>
            <a:ext cx="5381625" cy="4685665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455" y="1395182"/>
            <a:ext cx="5065927" cy="1876146"/>
          </a:xfrm>
        </p:spPr>
      </p:pic>
      <p:sp>
        <p:nvSpPr>
          <p:cNvPr id="8" name="Content Placeholder 2"/>
          <p:cNvSpPr txBox="1"/>
          <p:nvPr/>
        </p:nvSpPr>
        <p:spPr>
          <a:xfrm>
            <a:off x="6794500" y="4688205"/>
            <a:ext cx="2686685" cy="69850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Ex_10_wait1.c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9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30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215" y="122555"/>
            <a:ext cx="10515600" cy="1325563"/>
          </a:xfrm>
        </p:spPr>
        <p:txBody>
          <a:bodyPr/>
          <a:lstStyle/>
          <a:p>
            <a:r>
              <a:rPr lang="en-GB" dirty="0"/>
              <a:t>wait() Example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15" y="1183092"/>
            <a:ext cx="5654040" cy="4897755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2209" y="1203730"/>
            <a:ext cx="4587875" cy="1904365"/>
          </a:xfrm>
        </p:spPr>
      </p:pic>
      <p:sp>
        <p:nvSpPr>
          <p:cNvPr id="8" name="Content Placeholder 2"/>
          <p:cNvSpPr txBox="1"/>
          <p:nvPr/>
        </p:nvSpPr>
        <p:spPr>
          <a:xfrm>
            <a:off x="7211060" y="4800600"/>
            <a:ext cx="2670175" cy="66294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>
                <a:solidFill>
                  <a:srgbClr val="FF0000"/>
                </a:solidFill>
              </a:rPr>
              <a:t>Ex_11_wait2.c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235835" y="4124960"/>
            <a:ext cx="12954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9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31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015" y="52185"/>
            <a:ext cx="10515600" cy="651168"/>
          </a:xfrm>
        </p:spPr>
        <p:txBody>
          <a:bodyPr>
            <a:normAutofit fontScale="90000"/>
          </a:bodyPr>
          <a:lstStyle/>
          <a:p>
            <a:r>
              <a:rPr lang="tr-TR" dirty="0" err="1" smtClean="0"/>
              <a:t>kill</a:t>
            </a:r>
            <a:r>
              <a:rPr lang="en-GB" dirty="0" smtClean="0"/>
              <a:t>() </a:t>
            </a:r>
            <a:r>
              <a:rPr lang="en-GB" dirty="0"/>
              <a:t>Example</a:t>
            </a:r>
          </a:p>
        </p:txBody>
      </p:sp>
      <p:sp>
        <p:nvSpPr>
          <p:cNvPr id="8" name="Content Placeholder 2"/>
          <p:cNvSpPr txBox="1"/>
          <p:nvPr/>
        </p:nvSpPr>
        <p:spPr>
          <a:xfrm>
            <a:off x="7211060" y="4800600"/>
            <a:ext cx="2670175" cy="66294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67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39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6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b="1" dirty="0" smtClean="0">
                <a:solidFill>
                  <a:srgbClr val="FF0000"/>
                </a:solidFill>
              </a:rPr>
              <a:t>Ex_12_kill.c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2235835" y="4124960"/>
            <a:ext cx="12954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825625"/>
            <a:ext cx="6019800" cy="1515452"/>
          </a:xfrm>
          <a:prstGeom prst="rect">
            <a:avLst/>
          </a:prstGeom>
        </p:spPr>
      </p:pic>
      <p:sp>
        <p:nvSpPr>
          <p:cNvPr id="12" name="İçerik Yer Tutucusu 1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4" name="Resim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2135"/>
            <a:ext cx="6172200" cy="5508712"/>
          </a:xfrm>
          <a:prstGeom prst="rect">
            <a:avLst/>
          </a:prstGeom>
        </p:spPr>
      </p:pic>
      <p:sp>
        <p:nvSpPr>
          <p:cNvPr id="9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32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45005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man pages</a:t>
            </a:r>
          </a:p>
          <a:p>
            <a:r>
              <a:rPr lang="en-GB" dirty="0"/>
              <a:t>http://www.cs.princeton.edu/courses/archive/fall01/cs217/slides/process.pdf</a:t>
            </a:r>
          </a:p>
          <a:p>
            <a:r>
              <a:rPr lang="en-GB" dirty="0"/>
              <a:t>http://www.cs.cmu.edu/afs/cs.cmu.edu/academic/class/15213-f08/www/lectures/lecture-11.pdf </a:t>
            </a:r>
          </a:p>
          <a:p>
            <a:r>
              <a:rPr lang="en-GB" dirty="0"/>
              <a:t>http://csapp.cs.cmu.edu</a:t>
            </a:r>
          </a:p>
          <a:p>
            <a:r>
              <a:rPr lang="en-GB" dirty="0"/>
              <a:t>http://homepage.smc.edu/morgan_david/linux/a12-processes.pdf</a:t>
            </a:r>
          </a:p>
          <a:p>
            <a:r>
              <a:rPr lang="en-GB" dirty="0"/>
              <a:t>https://www.geeksforgeeks.org/fork-system-call/amp/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33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What is a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Definition ;</a:t>
            </a:r>
          </a:p>
          <a:p>
            <a:pPr lvl="1"/>
            <a:r>
              <a:rPr lang="en-US" dirty="0"/>
              <a:t>A process is an instance of a running program.</a:t>
            </a:r>
            <a:endParaRPr lang="tr-TR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Not the same as “</a:t>
            </a:r>
            <a:r>
              <a:rPr lang="en-US" b="1" dirty="0">
                <a:solidFill>
                  <a:srgbClr val="FF0000"/>
                </a:solidFill>
              </a:rPr>
              <a:t>program</a:t>
            </a:r>
            <a:r>
              <a:rPr lang="en-US" dirty="0"/>
              <a:t>” or “</a:t>
            </a:r>
            <a:r>
              <a:rPr lang="en-US" b="1" dirty="0">
                <a:solidFill>
                  <a:srgbClr val="FF0000"/>
                </a:solidFill>
              </a:rPr>
              <a:t>processor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A program is a set of instructions and initialized data in a file, usually found on a disk.</a:t>
            </a:r>
          </a:p>
          <a:p>
            <a:r>
              <a:rPr lang="en-US" dirty="0"/>
              <a:t>A </a:t>
            </a:r>
            <a:r>
              <a:rPr lang="en-US" b="1" dirty="0">
                <a:solidFill>
                  <a:srgbClr val="FF0000"/>
                </a:solidFill>
              </a:rPr>
              <a:t>process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is an instance of that </a:t>
            </a:r>
            <a:r>
              <a:rPr lang="en-US" b="1" dirty="0">
                <a:solidFill>
                  <a:srgbClr val="FF0000"/>
                </a:solidFill>
              </a:rPr>
              <a:t>program</a:t>
            </a:r>
            <a:r>
              <a:rPr lang="en-US" dirty="0"/>
              <a:t> while it is running, along with the state of all the CPU registers and the values of data in memory.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tr-TR" dirty="0"/>
              <a:t>Process Handling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  <a:p>
            <a:r>
              <a:rPr lang="en-US" dirty="0"/>
              <a:t>Constituents of a process</a:t>
            </a:r>
          </a:p>
          <a:p>
            <a:pPr lvl="1"/>
            <a:r>
              <a:rPr lang="en-US" dirty="0"/>
              <a:t>Its code</a:t>
            </a:r>
          </a:p>
          <a:p>
            <a:pPr lvl="1"/>
            <a:r>
              <a:rPr lang="en-US" dirty="0"/>
              <a:t>Data</a:t>
            </a:r>
          </a:p>
          <a:p>
            <a:pPr lvl="2"/>
            <a:r>
              <a:rPr lang="en-US" dirty="0"/>
              <a:t>its own</a:t>
            </a:r>
          </a:p>
          <a:p>
            <a:pPr lvl="2"/>
            <a:r>
              <a:rPr lang="en-US" dirty="0"/>
              <a:t>OS’s data used by/for process</a:t>
            </a:r>
          </a:p>
          <a:p>
            <a:pPr lvl="1"/>
            <a:r>
              <a:rPr lang="en-US" dirty="0"/>
              <a:t>Various attributes OS needs to manage it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121920"/>
            <a:ext cx="10515600" cy="1325563"/>
          </a:xfrm>
        </p:spPr>
        <p:txBody>
          <a:bodyPr/>
          <a:lstStyle/>
          <a:p>
            <a:r>
              <a:rPr lang="tr-TR" dirty="0"/>
              <a:t>Process Handling 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576119"/>
            <a:ext cx="7543800" cy="347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174118"/>
            <a:ext cx="8229600" cy="1828800"/>
          </a:xfrm>
        </p:spPr>
        <p:txBody>
          <a:bodyPr>
            <a:normAutofit/>
          </a:bodyPr>
          <a:lstStyle/>
          <a:p>
            <a:r>
              <a:rPr lang="en-US" dirty="0"/>
              <a:t>OS keeps track of all processes</a:t>
            </a:r>
          </a:p>
          <a:p>
            <a:pPr lvl="1"/>
            <a:r>
              <a:rPr lang="en-US" dirty="0"/>
              <a:t>Process table/array/list</a:t>
            </a:r>
          </a:p>
          <a:p>
            <a:pPr lvl="1"/>
            <a:r>
              <a:rPr lang="en-US" dirty="0"/>
              <a:t>Elements are process descriptors (aka control blocks)</a:t>
            </a:r>
          </a:p>
          <a:p>
            <a:pPr lvl="1"/>
            <a:r>
              <a:rPr lang="en-US" dirty="0"/>
              <a:t>Descriptors reference code &amp; data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Single process in Unix</a:t>
            </a:r>
            <a:r>
              <a:rPr lang="tr-TR" dirty="0"/>
              <a:t/>
            </a:r>
            <a:br>
              <a:rPr lang="tr-TR" dirty="0"/>
            </a:br>
            <a:r>
              <a:rPr lang="tr-TR" dirty="0"/>
              <a:t>(</a:t>
            </a:r>
            <a:r>
              <a:rPr lang="en-US" dirty="0"/>
              <a:t>consolidated view</a:t>
            </a:r>
            <a:r>
              <a:rPr lang="tr-TR" dirty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important properties</a:t>
            </a:r>
          </a:p>
          <a:p>
            <a:pPr lvl="1"/>
            <a:r>
              <a:rPr lang="en-US" dirty="0"/>
              <a:t>code </a:t>
            </a:r>
          </a:p>
          <a:p>
            <a:pPr lvl="1"/>
            <a:r>
              <a:rPr lang="en-US" dirty="0"/>
              <a:t>data</a:t>
            </a:r>
          </a:p>
          <a:p>
            <a:pPr lvl="1"/>
            <a:r>
              <a:rPr lang="en-US" dirty="0"/>
              <a:t>current directory</a:t>
            </a:r>
          </a:p>
          <a:p>
            <a:pPr lvl="1"/>
            <a:r>
              <a:rPr lang="en-US" dirty="0"/>
              <a:t>argument list</a:t>
            </a:r>
          </a:p>
          <a:p>
            <a:pPr lvl="1"/>
            <a:r>
              <a:rPr lang="en-US" dirty="0"/>
              <a:t>environment list</a:t>
            </a:r>
          </a:p>
          <a:p>
            <a:pPr lvl="1"/>
            <a:r>
              <a:rPr lang="en-US" dirty="0"/>
              <a:t>responses to signals</a:t>
            </a:r>
          </a:p>
          <a:p>
            <a:pPr lvl="1"/>
            <a:r>
              <a:rPr lang="en-US" dirty="0"/>
              <a:t>list of open files</a:t>
            </a:r>
          </a:p>
          <a:p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225" y="1600200"/>
            <a:ext cx="3632200" cy="422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6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Creation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OS perspective</a:t>
            </a:r>
          </a:p>
          <a:p>
            <a:pPr lvl="1"/>
            <a:r>
              <a:rPr lang="en-US" dirty="0"/>
              <a:t>find empty slot in process table</a:t>
            </a:r>
          </a:p>
          <a:p>
            <a:pPr lvl="1"/>
            <a:r>
              <a:rPr lang="en-US" dirty="0"/>
              <a:t>write a process descriptor and</a:t>
            </a:r>
          </a:p>
          <a:p>
            <a:pPr lvl="1"/>
            <a:r>
              <a:rPr lang="en-US" dirty="0"/>
              <a:t>put it there</a:t>
            </a:r>
          </a:p>
          <a:p>
            <a:pPr lvl="1"/>
            <a:r>
              <a:rPr lang="en-US" dirty="0"/>
              <a:t>read in program code from disk</a:t>
            </a:r>
          </a:p>
          <a:p>
            <a:r>
              <a:rPr lang="tr-TR" dirty="0"/>
              <a:t>User perspective</a:t>
            </a:r>
          </a:p>
          <a:p>
            <a:pPr lvl="1"/>
            <a:r>
              <a:rPr lang="tr-TR" dirty="0"/>
              <a:t>System calls</a:t>
            </a:r>
          </a:p>
          <a:p>
            <a:pPr lvl="2"/>
            <a:r>
              <a:rPr lang="tr-TR" b="1" dirty="0"/>
              <a:t>fork(), exec()</a:t>
            </a:r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fork() system call 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102" y="1280641"/>
            <a:ext cx="5979795" cy="471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Yıldız Teknik Üniversitesi - Bilgisayar Mühendisliği Bölümü</a:t>
            </a:r>
          </a:p>
        </p:txBody>
      </p:sp>
      <p:sp>
        <p:nvSpPr>
          <p:cNvPr id="5" name="Google Shape;107;p2"/>
          <p:cNvSpPr txBox="1">
            <a:spLocks noGrp="1"/>
          </p:cNvSpPr>
          <p:nvPr>
            <p:ph type="sldNum" idx="12"/>
          </p:nvPr>
        </p:nvSpPr>
        <p:spPr>
          <a:xfrm>
            <a:off x="11138544" y="6097362"/>
            <a:ext cx="9455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tr-TR" sz="2000" b="0" i="0" u="none" strike="noStrike" kern="0" cap="none" spc="0" normalizeH="0" baseline="0" noProof="0">
                <a:ln>
                  <a:noFill/>
                </a:ln>
                <a:solidFill>
                  <a:srgbClr val="262262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262262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1005</Words>
  <Application>Microsoft Office PowerPoint</Application>
  <PresentationFormat>Geniş ekran</PresentationFormat>
  <Paragraphs>222</Paragraphs>
  <Slides>33</Slides>
  <Notes>12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Monotype Corsiva</vt:lpstr>
      <vt:lpstr>Times New Roman</vt:lpstr>
      <vt:lpstr>Office Teması</vt:lpstr>
      <vt:lpstr>1_Office Teması</vt:lpstr>
      <vt:lpstr>İŞLETİM SİSTEMLERİ UYGULAMA</vt:lpstr>
      <vt:lpstr>Outline</vt:lpstr>
      <vt:lpstr>Section Outline</vt:lpstr>
      <vt:lpstr>What is a Process</vt:lpstr>
      <vt:lpstr>Process Handling </vt:lpstr>
      <vt:lpstr>Process Handling </vt:lpstr>
      <vt:lpstr>Single process in Unix (consolidated view)</vt:lpstr>
      <vt:lpstr>Process Creation</vt:lpstr>
      <vt:lpstr>fork() system call </vt:lpstr>
      <vt:lpstr>fork() system call </vt:lpstr>
      <vt:lpstr>A Simple fork() Example</vt:lpstr>
      <vt:lpstr>Self Identification</vt:lpstr>
      <vt:lpstr>Process Differentiation</vt:lpstr>
      <vt:lpstr>Process Differentiation</vt:lpstr>
      <vt:lpstr>Process Differentiation</vt:lpstr>
      <vt:lpstr>Process Differentiation</vt:lpstr>
      <vt:lpstr>Process Differentiation by source code</vt:lpstr>
      <vt:lpstr>Fork Practice Question</vt:lpstr>
      <vt:lpstr>Output</vt:lpstr>
      <vt:lpstr>Process Differentiation by exec() function</vt:lpstr>
      <vt:lpstr>Process Differentiation by exec() function</vt:lpstr>
      <vt:lpstr>A Simple exec() Example</vt:lpstr>
      <vt:lpstr>Process Termination</vt:lpstr>
      <vt:lpstr>exit() vs return</vt:lpstr>
      <vt:lpstr>atexit() example</vt:lpstr>
      <vt:lpstr>Zombie Process</vt:lpstr>
      <vt:lpstr>Zombie example non-terminating parent</vt:lpstr>
      <vt:lpstr>Zombie example non-terminating child</vt:lpstr>
      <vt:lpstr>Synchronizing with child</vt:lpstr>
      <vt:lpstr>wait() Example</vt:lpstr>
      <vt:lpstr>wait() Example</vt:lpstr>
      <vt:lpstr>kill() Example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Ömer Hamid Kamışlı</dc:creator>
  <cp:lastModifiedBy>Acer</cp:lastModifiedBy>
  <cp:revision>57</cp:revision>
  <dcterms:created xsi:type="dcterms:W3CDTF">2018-02-14T13:37:00Z</dcterms:created>
  <dcterms:modified xsi:type="dcterms:W3CDTF">2023-10-30T16:15:29Z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1033-11.2.0.9052</vt:lpwstr>
  </property>
</Properties>
</file>