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91" r:id="rId10"/>
    <p:sldId id="264" r:id="rId11"/>
    <p:sldId id="265" r:id="rId12"/>
    <p:sldId id="298" r:id="rId13"/>
    <p:sldId id="296" r:id="rId14"/>
    <p:sldId id="297" r:id="rId15"/>
    <p:sldId id="266" r:id="rId16"/>
    <p:sldId id="267" r:id="rId17"/>
    <p:sldId id="268" r:id="rId18"/>
    <p:sldId id="299" r:id="rId19"/>
    <p:sldId id="300" r:id="rId20"/>
    <p:sldId id="269" r:id="rId21"/>
    <p:sldId id="270" r:id="rId22"/>
    <p:sldId id="281" r:id="rId23"/>
    <p:sldId id="282" r:id="rId24"/>
    <p:sldId id="283" r:id="rId25"/>
    <p:sldId id="271" r:id="rId26"/>
    <p:sldId id="272" r:id="rId27"/>
    <p:sldId id="273" r:id="rId28"/>
    <p:sldId id="274" r:id="rId29"/>
    <p:sldId id="275" r:id="rId30"/>
    <p:sldId id="276" r:id="rId31"/>
    <p:sldId id="277" r:id="rId32"/>
    <p:sldId id="278" r:id="rId33"/>
    <p:sldId id="279" r:id="rId34"/>
    <p:sldId id="280" r:id="rId35"/>
    <p:sldId id="284" r:id="rId36"/>
    <p:sldId id="285" r:id="rId37"/>
    <p:sldId id="286" r:id="rId38"/>
    <p:sldId id="287" r:id="rId39"/>
    <p:sldId id="288" r:id="rId40"/>
    <p:sldId id="301" r:id="rId41"/>
    <p:sldId id="294" r:id="rId42"/>
    <p:sldId id="295" r:id="rId43"/>
    <p:sldId id="289" r:id="rId4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6" roundtripDataSignature="AMtx7mhRZxDllivHORg98OvT8xuzL+D5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04822D8-5007-44D1-ADA1-CEA999ECD5E9}">
  <a:tblStyle styleId="{204822D8-5007-44D1-ADA1-CEA999ECD5E9}"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3"/>
  </p:normalViewPr>
  <p:slideViewPr>
    <p:cSldViewPr snapToGrid="0">
      <p:cViewPr varScale="1">
        <p:scale>
          <a:sx n="140" d="100"/>
          <a:sy n="140" d="100"/>
        </p:scale>
        <p:origin x="840" y="1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customschemas.google.com/relationships/presentationmetadata" Target="metadata"/><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549962859"/>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9" name="Google Shape;10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6" name="Google Shape;11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2" name="Google Shape;122;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8" name="Google Shape;128;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4" name="Google Shape;134;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0" name="Google Shape;140;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9" name="Google Shape;219;p2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5" name="Google Shape;225;p2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9" name="Google Shape;159;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6" name="Google Shape;166;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2" name="Google Shape;172;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79" name="Google Shape;179;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86" name="Google Shape;186;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2" name="Google Shape;192;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99" name="Google Shape;199;p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06" name="Google Shape;206;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12" name="Google Shape;212;p2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9" name="Google Shape;239;p2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Google Shape;6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5" name="Google Shape;245;p3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2" name="Google Shape;252;p3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8" name="Google Shape;258;p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p3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393234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2" name="Google Shape;272;p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6" name="Google Shape;76;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3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3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4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4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4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4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3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3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3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3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3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3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3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3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4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4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4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4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4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4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4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4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4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4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4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4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t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sourceforge.net/projects/violet/"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s://online.visual-paradigm.com/drive/#diagramlist:proj=0&amp;new" TargetMode="External"/><Relationship Id="rId4" Type="http://schemas.openxmlformats.org/officeDocument/2006/relationships/hyperlink" Target="https://erdplus.com/standalone"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p>
            <a:pPr marL="0" lvl="0" indent="0" algn="ctr" rtl="0">
              <a:lnSpc>
                <a:spcPct val="100000"/>
              </a:lnSpc>
              <a:spcBef>
                <a:spcPts val="0"/>
              </a:spcBef>
              <a:spcAft>
                <a:spcPts val="0"/>
              </a:spcAft>
              <a:buSzPts val="5200"/>
              <a:buNone/>
            </a:pPr>
            <a:r>
              <a:rPr lang="tr" sz="3200"/>
              <a:t>SİSTEM ANALİZİ VE TASARIMI</a:t>
            </a:r>
            <a:endParaRPr sz="3200"/>
          </a:p>
        </p:txBody>
      </p:sp>
      <p:sp>
        <p:nvSpPr>
          <p:cNvPr id="55" name="Google Shape;55;p1"/>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p>
            <a:pPr marL="0" lvl="0" indent="0" algn="ctr" rtl="0">
              <a:lnSpc>
                <a:spcPct val="100000"/>
              </a:lnSpc>
              <a:spcBef>
                <a:spcPts val="0"/>
              </a:spcBef>
              <a:spcAft>
                <a:spcPts val="0"/>
              </a:spcAft>
              <a:buSzPts val="2800"/>
              <a:buNone/>
            </a:pPr>
            <a:r>
              <a:rPr lang="tr"/>
              <a:t>Spor Salonu Sistemi</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2.  Ekonomik Fizibilite</a:t>
            </a:r>
            <a:endParaRPr/>
          </a:p>
        </p:txBody>
      </p:sp>
      <p:sp>
        <p:nvSpPr>
          <p:cNvPr id="105" name="Google Shape;105;p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Sistemin yazılım-donanım masrafları ile kullanılacak iş gücüne ait ücretlerin hesaplandığı adımdır. Şirketin, geliştirilecek sistemle ne kadar sürede başabaş noktasına ulaşıp, kâra geçebileceği tahmin edilir.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p:txBody>
      </p:sp>
      <p:graphicFrame>
        <p:nvGraphicFramePr>
          <p:cNvPr id="106" name="Google Shape;106;p9"/>
          <p:cNvGraphicFramePr/>
          <p:nvPr>
            <p:extLst>
              <p:ext uri="{D42A27DB-BD31-4B8C-83A1-F6EECF244321}">
                <p14:modId xmlns:p14="http://schemas.microsoft.com/office/powerpoint/2010/main" val="3937452394"/>
              </p:ext>
            </p:extLst>
          </p:nvPr>
        </p:nvGraphicFramePr>
        <p:xfrm>
          <a:off x="759600" y="2328875"/>
          <a:ext cx="7239000" cy="2773470"/>
        </p:xfrm>
        <a:graphic>
          <a:graphicData uri="http://schemas.openxmlformats.org/drawingml/2006/table">
            <a:tbl>
              <a:tblPr>
                <a:noFill/>
                <a:tableStyleId>{204822D8-5007-44D1-ADA1-CEA999ECD5E9}</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b="1" u="none" strike="noStrike" cap="none" dirty="0"/>
                        <a:t>Gider Kalemleri</a:t>
                      </a:r>
                      <a:endParaRPr sz="1400" b="1"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b="1" u="none" strike="noStrike" cap="none" dirty="0"/>
                        <a:t>Ücret</a:t>
                      </a:r>
                      <a:endParaRPr sz="1400" b="1" u="none" strike="noStrike" cap="none" dirty="0"/>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Yazılım Araçları</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Ücretsiz</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Server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$5.000</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Router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$300</a:t>
                      </a:r>
                      <a:endParaRPr sz="1400" u="none" strike="noStrike" cap="none"/>
                    </a:p>
                  </a:txBody>
                  <a:tcPr marL="91425" marR="91425" marT="91425" marB="91425"/>
                </a:tc>
                <a:extLst>
                  <a:ext uri="{0D108BD9-81ED-4DB2-BD59-A6C34878D82A}">
                    <a16:rowId xmlns:a16="http://schemas.microsoft.com/office/drawing/2014/main" val="10003"/>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Bilgisayar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$2500 * 2</a:t>
                      </a:r>
                      <a:endParaRPr sz="1400" u="none" strike="noStrike" cap="none"/>
                    </a:p>
                  </a:txBody>
                  <a:tcPr marL="91425" marR="91425" marT="91425" marB="91425"/>
                </a:tc>
                <a:extLst>
                  <a:ext uri="{0D108BD9-81ED-4DB2-BD59-A6C34878D82A}">
                    <a16:rowId xmlns:a16="http://schemas.microsoft.com/office/drawing/2014/main" val="10004"/>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Yazılım Şirketi</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$10.000</a:t>
                      </a:r>
                      <a:endParaRPr sz="1400" u="none" strike="noStrike" cap="none"/>
                    </a:p>
                  </a:txBody>
                  <a:tcPr marL="91425" marR="91425" marT="91425" marB="91425"/>
                </a:tc>
                <a:extLst>
                  <a:ext uri="{0D108BD9-81ED-4DB2-BD59-A6C34878D82A}">
                    <a16:rowId xmlns:a16="http://schemas.microsoft.com/office/drawing/2014/main" val="10005"/>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Toplam</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dirty="0"/>
                        <a:t>$20300</a:t>
                      </a:r>
                      <a:endParaRPr sz="1400" u="none" strike="noStrike" cap="none" dirty="0"/>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dirty="0"/>
              <a:t>3. Zaman Fizibilitesi</a:t>
            </a:r>
            <a:endParaRPr dirty="0"/>
          </a:p>
        </p:txBody>
      </p:sp>
      <p:sp>
        <p:nvSpPr>
          <p:cNvPr id="112" name="Google Shape;112;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Sistemin ne kadar sürede planlanıp hayata geçirileceği ve iş akışının tarihlere göre nasıl olacağının belirlendiği adımdır. </a:t>
            </a:r>
            <a:r>
              <a:rPr lang="tr" b="1" dirty="0">
                <a:solidFill>
                  <a:schemeClr val="dk1"/>
                </a:solidFill>
              </a:rPr>
              <a:t>Gantt çizelgesi</a:t>
            </a:r>
            <a:r>
              <a:rPr lang="tr" dirty="0">
                <a:solidFill>
                  <a:schemeClr val="dk1"/>
                </a:solidFill>
              </a:rPr>
              <a:t> ile zaman planlaması yapılabilir.</a:t>
            </a:r>
            <a:endParaRPr dirty="0">
              <a:solidFill>
                <a:schemeClr val="dk1"/>
              </a:solidFill>
            </a:endParaRPr>
          </a:p>
        </p:txBody>
      </p:sp>
      <p:pic>
        <p:nvPicPr>
          <p:cNvPr id="113" name="Google Shape;113;p10"/>
          <p:cNvPicPr preferRelativeResize="0"/>
          <p:nvPr/>
        </p:nvPicPr>
        <p:blipFill rotWithShape="1">
          <a:blip r:embed="rId3">
            <a:alphaModFix/>
          </a:blip>
          <a:srcRect/>
          <a:stretch/>
        </p:blipFill>
        <p:spPr>
          <a:xfrm>
            <a:off x="155125" y="2382250"/>
            <a:ext cx="8833750" cy="239817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3.Zaman Fizibilitesi (Yazılım Geliştirme Modeli)</a:t>
            </a:r>
          </a:p>
        </p:txBody>
      </p:sp>
      <p:sp>
        <p:nvSpPr>
          <p:cNvPr id="3" name="Metin Yer Tutucusu 2"/>
          <p:cNvSpPr>
            <a:spLocks noGrp="1"/>
          </p:cNvSpPr>
          <p:nvPr>
            <p:ph type="body" idx="1"/>
          </p:nvPr>
        </p:nvSpPr>
        <p:spPr>
          <a:xfrm>
            <a:off x="311700" y="1152475"/>
            <a:ext cx="8453928" cy="3416400"/>
          </a:xfrm>
        </p:spPr>
        <p:txBody>
          <a:bodyPr/>
          <a:lstStyle/>
          <a:p>
            <a:r>
              <a:rPr lang="tr-TR" dirty="0">
                <a:solidFill>
                  <a:schemeClr val="tx1"/>
                </a:solidFill>
              </a:rPr>
              <a:t>Gerçekleştirilen çalışmanın büyüklüğüne ve hedeflerine göre seçilen yazılım geliştirme modelleri farklılık göstermektedir. </a:t>
            </a:r>
          </a:p>
          <a:p>
            <a:r>
              <a:rPr lang="tr-TR" dirty="0">
                <a:solidFill>
                  <a:schemeClr val="tx1"/>
                </a:solidFill>
              </a:rPr>
              <a:t>Spor salonu uygulamasında </a:t>
            </a:r>
            <a:r>
              <a:rPr lang="tr-TR" b="1" dirty="0">
                <a:solidFill>
                  <a:schemeClr val="tx1"/>
                </a:solidFill>
              </a:rPr>
              <a:t>Waterfall (şelale) </a:t>
            </a:r>
            <a:r>
              <a:rPr lang="tr-TR" dirty="0">
                <a:solidFill>
                  <a:schemeClr val="tx1"/>
                </a:solidFill>
              </a:rPr>
              <a:t>yazılım geliştirme modeli kullanılmıştır.</a:t>
            </a:r>
          </a:p>
          <a:p>
            <a:pPr marL="114300" indent="0">
              <a:buNone/>
            </a:pPr>
            <a:endParaRPr lang="tr-TR" dirty="0"/>
          </a:p>
        </p:txBody>
      </p:sp>
    </p:spTree>
    <p:extLst>
      <p:ext uri="{BB962C8B-B14F-4D97-AF65-F5344CB8AC3E}">
        <p14:creationId xmlns:p14="http://schemas.microsoft.com/office/powerpoint/2010/main" val="354406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3. Zaman Fizibilitesi (Yazılım Modeli )</a:t>
            </a:r>
          </a:p>
        </p:txBody>
      </p:sp>
      <p:sp>
        <p:nvSpPr>
          <p:cNvPr id="3" name="Metin Yer Tutucusu 2"/>
          <p:cNvSpPr>
            <a:spLocks noGrp="1"/>
          </p:cNvSpPr>
          <p:nvPr>
            <p:ph type="body" idx="1"/>
          </p:nvPr>
        </p:nvSpPr>
        <p:spPr/>
        <p:txBody>
          <a:bodyPr/>
          <a:lstStyle/>
          <a:p>
            <a:pPr marL="114300" indent="0">
              <a:buNone/>
            </a:pPr>
            <a:r>
              <a:rPr lang="tr-TR" dirty="0"/>
              <a:t>Şelale (Waterfall) Modeli</a:t>
            </a:r>
          </a:p>
          <a:p>
            <a:pPr marL="114300" indent="0">
              <a:buNone/>
            </a:pPr>
            <a:endParaRPr lang="tr-TR" b="1" dirty="0"/>
          </a:p>
        </p:txBody>
      </p:sp>
      <p:sp>
        <p:nvSpPr>
          <p:cNvPr id="5" name="Metin kutusu 4">
            <a:extLst>
              <a:ext uri="{FF2B5EF4-FFF2-40B4-BE49-F238E27FC236}">
                <a16:creationId xmlns:a16="http://schemas.microsoft.com/office/drawing/2014/main" id="{511BDC0A-4A87-ADE0-B418-92E09023DA4C}"/>
              </a:ext>
            </a:extLst>
          </p:cNvPr>
          <p:cNvSpPr txBox="1"/>
          <p:nvPr/>
        </p:nvSpPr>
        <p:spPr>
          <a:xfrm>
            <a:off x="4468653" y="1478324"/>
            <a:ext cx="3994275" cy="3139321"/>
          </a:xfrm>
          <a:prstGeom prst="rect">
            <a:avLst/>
          </a:prstGeom>
          <a:noFill/>
        </p:spPr>
        <p:txBody>
          <a:bodyPr wrap="square" rtlCol="0">
            <a:spAutoFit/>
          </a:bodyPr>
          <a:lstStyle/>
          <a:p>
            <a:r>
              <a:rPr lang="tr-TR" sz="1800" dirty="0"/>
              <a:t>Şelale metodolojisi, bir aşama tam olarak bitmeden bir sonraki aşamaya geçilmemesi üzerine kurulmuştur. Bu modele göre her bir aşama kusursuz olarak gerçekleştiği için bir sonraki aşamada, önceki aşamadan kaynaklanan problemlerin olmayacağı varsayılmaktadır. Bu model, geliştiriciler hali hazırda benzer projeler geliştirmişse uygun olabilir.</a:t>
            </a:r>
          </a:p>
        </p:txBody>
      </p:sp>
      <p:sp>
        <p:nvSpPr>
          <p:cNvPr id="7" name="Dikdörtgen 6"/>
          <p:cNvSpPr/>
          <p:nvPr/>
        </p:nvSpPr>
        <p:spPr>
          <a:xfrm>
            <a:off x="586477" y="1797268"/>
            <a:ext cx="712602" cy="26486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tr-TR" dirty="0"/>
              <a:t>Analiz</a:t>
            </a:r>
          </a:p>
        </p:txBody>
      </p:sp>
      <p:sp>
        <p:nvSpPr>
          <p:cNvPr id="8" name="Dikdörtgen 7"/>
          <p:cNvSpPr/>
          <p:nvPr/>
        </p:nvSpPr>
        <p:spPr>
          <a:xfrm>
            <a:off x="1089401" y="2132022"/>
            <a:ext cx="1000585" cy="262758"/>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tr-TR" dirty="0"/>
              <a:t>Tasarım </a:t>
            </a:r>
          </a:p>
        </p:txBody>
      </p:sp>
      <p:sp>
        <p:nvSpPr>
          <p:cNvPr id="9" name="Dikdörtgen 8"/>
          <p:cNvSpPr/>
          <p:nvPr/>
        </p:nvSpPr>
        <p:spPr>
          <a:xfrm>
            <a:off x="1724227" y="2494124"/>
            <a:ext cx="1371597" cy="284466"/>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Gerçekleme</a:t>
            </a:r>
          </a:p>
        </p:txBody>
      </p:sp>
      <p:sp>
        <p:nvSpPr>
          <p:cNvPr id="10" name="Dikdörtgen 9"/>
          <p:cNvSpPr/>
          <p:nvPr/>
        </p:nvSpPr>
        <p:spPr>
          <a:xfrm>
            <a:off x="2647032" y="2907145"/>
            <a:ext cx="897581" cy="281681"/>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Test</a:t>
            </a:r>
          </a:p>
        </p:txBody>
      </p:sp>
      <p:sp>
        <p:nvSpPr>
          <p:cNvPr id="11" name="Dikdörtgen 10"/>
          <p:cNvSpPr/>
          <p:nvPr/>
        </p:nvSpPr>
        <p:spPr>
          <a:xfrm>
            <a:off x="3248488" y="3307721"/>
            <a:ext cx="1082564" cy="314584"/>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Bakım</a:t>
            </a:r>
          </a:p>
        </p:txBody>
      </p:sp>
      <p:cxnSp>
        <p:nvCxnSpPr>
          <p:cNvPr id="13" name="Dirsek Bağlayıcısı 12"/>
          <p:cNvCxnSpPr>
            <a:stCxn id="7" idx="2"/>
            <a:endCxn id="8" idx="1"/>
          </p:cNvCxnSpPr>
          <p:nvPr/>
        </p:nvCxnSpPr>
        <p:spPr>
          <a:xfrm rot="16200000" flipH="1">
            <a:off x="915453" y="2089453"/>
            <a:ext cx="201272" cy="146623"/>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9" name="Dirsek Bağlayıcısı 18"/>
          <p:cNvCxnSpPr>
            <a:stCxn id="8" idx="2"/>
            <a:endCxn id="9" idx="1"/>
          </p:cNvCxnSpPr>
          <p:nvPr/>
        </p:nvCxnSpPr>
        <p:spPr>
          <a:xfrm rot="16200000" flipH="1">
            <a:off x="1536172" y="2448301"/>
            <a:ext cx="241577" cy="134533"/>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1" name="Dirsek Bağlayıcısı 20"/>
          <p:cNvCxnSpPr>
            <a:stCxn id="9" idx="2"/>
            <a:endCxn id="10" idx="1"/>
          </p:cNvCxnSpPr>
          <p:nvPr/>
        </p:nvCxnSpPr>
        <p:spPr>
          <a:xfrm rot="16200000" flipH="1">
            <a:off x="2393831" y="2794785"/>
            <a:ext cx="269396" cy="237006"/>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3" name="Dirsek Bağlayıcısı 22"/>
          <p:cNvCxnSpPr>
            <a:stCxn id="10" idx="2"/>
            <a:endCxn id="11" idx="1"/>
          </p:cNvCxnSpPr>
          <p:nvPr/>
        </p:nvCxnSpPr>
        <p:spPr>
          <a:xfrm rot="16200000" flipH="1">
            <a:off x="3034062" y="3250586"/>
            <a:ext cx="276187" cy="152665"/>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64861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3. Zaman Fizibilitesi(Yazılım Modeli)</a:t>
            </a:r>
          </a:p>
        </p:txBody>
      </p:sp>
      <p:sp>
        <p:nvSpPr>
          <p:cNvPr id="3" name="Metin Yer Tutucusu 2"/>
          <p:cNvSpPr>
            <a:spLocks noGrp="1"/>
          </p:cNvSpPr>
          <p:nvPr>
            <p:ph type="body" idx="1"/>
          </p:nvPr>
        </p:nvSpPr>
        <p:spPr/>
        <p:txBody>
          <a:bodyPr/>
          <a:lstStyle/>
          <a:p>
            <a:pPr marL="114300" indent="0">
              <a:buNone/>
            </a:pPr>
            <a:r>
              <a:rPr lang="tr-TR" dirty="0"/>
              <a:t> </a:t>
            </a:r>
            <a:r>
              <a:rPr lang="tr-TR" dirty="0" err="1"/>
              <a:t>Waterfall</a:t>
            </a:r>
            <a:r>
              <a:rPr lang="tr-TR" dirty="0"/>
              <a:t> </a:t>
            </a:r>
            <a:r>
              <a:rPr lang="tr-TR" dirty="0" err="1"/>
              <a:t>Iterative</a:t>
            </a:r>
            <a:r>
              <a:rPr lang="tr-TR" dirty="0"/>
              <a:t> Model </a:t>
            </a:r>
          </a:p>
          <a:p>
            <a:pPr marL="114300" indent="0">
              <a:buNone/>
            </a:pPr>
            <a:endParaRPr lang="tr-TR" dirty="0"/>
          </a:p>
        </p:txBody>
      </p:sp>
      <p:sp>
        <p:nvSpPr>
          <p:cNvPr id="5" name="Dikdörtgen 4"/>
          <p:cNvSpPr/>
          <p:nvPr/>
        </p:nvSpPr>
        <p:spPr>
          <a:xfrm>
            <a:off x="592784" y="1819341"/>
            <a:ext cx="971156" cy="245942"/>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Analiz</a:t>
            </a:r>
          </a:p>
        </p:txBody>
      </p:sp>
      <p:sp>
        <p:nvSpPr>
          <p:cNvPr id="6" name="Dikdörtgen 5"/>
          <p:cNvSpPr/>
          <p:nvPr/>
        </p:nvSpPr>
        <p:spPr>
          <a:xfrm>
            <a:off x="1277532" y="2210051"/>
            <a:ext cx="963799" cy="219669"/>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Tasarım</a:t>
            </a:r>
          </a:p>
        </p:txBody>
      </p:sp>
      <p:sp>
        <p:nvSpPr>
          <p:cNvPr id="7" name="Dikdörtgen 6"/>
          <p:cNvSpPr/>
          <p:nvPr/>
        </p:nvSpPr>
        <p:spPr>
          <a:xfrm>
            <a:off x="1895805" y="2562810"/>
            <a:ext cx="1141424" cy="219669"/>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Gerçekleme</a:t>
            </a:r>
          </a:p>
        </p:txBody>
      </p:sp>
      <p:sp>
        <p:nvSpPr>
          <p:cNvPr id="8" name="Dikdörtgen 7"/>
          <p:cNvSpPr/>
          <p:nvPr/>
        </p:nvSpPr>
        <p:spPr>
          <a:xfrm>
            <a:off x="2672520" y="2959379"/>
            <a:ext cx="963799" cy="219669"/>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Test </a:t>
            </a:r>
          </a:p>
        </p:txBody>
      </p:sp>
      <p:sp>
        <p:nvSpPr>
          <p:cNvPr id="9" name="Dikdörtgen 8"/>
          <p:cNvSpPr/>
          <p:nvPr/>
        </p:nvSpPr>
        <p:spPr>
          <a:xfrm>
            <a:off x="3351226" y="3387476"/>
            <a:ext cx="963799" cy="219669"/>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tr-TR" dirty="0"/>
              <a:t>Bakım</a:t>
            </a:r>
          </a:p>
        </p:txBody>
      </p:sp>
      <p:cxnSp>
        <p:nvCxnSpPr>
          <p:cNvPr id="11" name="Dirsek Bağlayıcısı 10"/>
          <p:cNvCxnSpPr>
            <a:stCxn id="5" idx="2"/>
            <a:endCxn id="6" idx="1"/>
          </p:cNvCxnSpPr>
          <p:nvPr/>
        </p:nvCxnSpPr>
        <p:spPr>
          <a:xfrm rot="16200000" flipH="1">
            <a:off x="1050646" y="2092999"/>
            <a:ext cx="254603" cy="199170"/>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3" name="Dirsek Bağlayıcısı 12"/>
          <p:cNvCxnSpPr>
            <a:stCxn id="6" idx="2"/>
            <a:endCxn id="7" idx="1"/>
          </p:cNvCxnSpPr>
          <p:nvPr/>
        </p:nvCxnSpPr>
        <p:spPr>
          <a:xfrm rot="16200000" flipH="1">
            <a:off x="1706156" y="2482995"/>
            <a:ext cx="242925" cy="136373"/>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5" name="Dirsek Bağlayıcısı 14"/>
          <p:cNvCxnSpPr>
            <a:stCxn id="7" idx="2"/>
            <a:endCxn id="8" idx="1"/>
          </p:cNvCxnSpPr>
          <p:nvPr/>
        </p:nvCxnSpPr>
        <p:spPr>
          <a:xfrm rot="16200000" flipH="1">
            <a:off x="2426151" y="2822844"/>
            <a:ext cx="286735" cy="206003"/>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7" name="Dirsek Bağlayıcısı 16"/>
          <p:cNvCxnSpPr>
            <a:stCxn id="8" idx="2"/>
            <a:endCxn id="9" idx="1"/>
          </p:cNvCxnSpPr>
          <p:nvPr/>
        </p:nvCxnSpPr>
        <p:spPr>
          <a:xfrm rot="16200000" flipH="1">
            <a:off x="3093692" y="3239776"/>
            <a:ext cx="318263" cy="196806"/>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41" name="Dirsek Bağlayıcısı 40"/>
          <p:cNvCxnSpPr>
            <a:stCxn id="9" idx="0"/>
            <a:endCxn id="8" idx="3"/>
          </p:cNvCxnSpPr>
          <p:nvPr/>
        </p:nvCxnSpPr>
        <p:spPr>
          <a:xfrm rot="16200000" flipV="1">
            <a:off x="3575592" y="3129941"/>
            <a:ext cx="318262" cy="196807"/>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43" name="Dirsek Bağlayıcısı 42"/>
          <p:cNvCxnSpPr>
            <a:stCxn id="9" idx="0"/>
            <a:endCxn id="7" idx="3"/>
          </p:cNvCxnSpPr>
          <p:nvPr/>
        </p:nvCxnSpPr>
        <p:spPr>
          <a:xfrm rot="16200000" flipV="1">
            <a:off x="3077763" y="2632112"/>
            <a:ext cx="714831" cy="795897"/>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45" name="Dirsek Bağlayıcısı 44"/>
          <p:cNvCxnSpPr>
            <a:stCxn id="9" idx="0"/>
            <a:endCxn id="6" idx="3"/>
          </p:cNvCxnSpPr>
          <p:nvPr/>
        </p:nvCxnSpPr>
        <p:spPr>
          <a:xfrm rot="16200000" flipV="1">
            <a:off x="2503434" y="2057783"/>
            <a:ext cx="1067590" cy="1591795"/>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46" name="Metin kutusu 45"/>
          <p:cNvSpPr txBox="1"/>
          <p:nvPr/>
        </p:nvSpPr>
        <p:spPr>
          <a:xfrm>
            <a:off x="4666593" y="1519796"/>
            <a:ext cx="3726968" cy="3139321"/>
          </a:xfrm>
          <a:prstGeom prst="rect">
            <a:avLst/>
          </a:prstGeom>
          <a:noFill/>
        </p:spPr>
        <p:txBody>
          <a:bodyPr wrap="square" rtlCol="0">
            <a:spAutoFit/>
          </a:bodyPr>
          <a:lstStyle/>
          <a:p>
            <a:r>
              <a:rPr lang="tr-TR" sz="1800" dirty="0"/>
              <a:t>Waterfall Modelinde tüm fazlar tamamlandıktan sonra sistemin düzgün çalışmadığını farkettiğimiz zaman sorunun nerden kaynaklandığını anlayıp o faza dönüp sonraki fazların ardı sıra işletildiği modeldir. Örneğin kod geliştirme aşamasında bir hata yapıldıysa bu faza dönüp, bu fazdaki hatanın düzeltilip diğer fazlar işletilir.</a:t>
            </a:r>
          </a:p>
        </p:txBody>
      </p:sp>
    </p:spTree>
    <p:extLst>
      <p:ext uri="{BB962C8B-B14F-4D97-AF65-F5344CB8AC3E}">
        <p14:creationId xmlns:p14="http://schemas.microsoft.com/office/powerpoint/2010/main" val="2858829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4. Sosyal Fizibilite</a:t>
            </a:r>
            <a:endParaRPr/>
          </a:p>
        </p:txBody>
      </p:sp>
      <p:sp>
        <p:nvSpPr>
          <p:cNvPr id="119" name="Google Shape;119;p1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Gerçekleştirilmesi planlanan online üyelik içeren spor salonu sisteminin farklı spor salonları tarafından kullanıldığı görülmüştür.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İnternet kullanım oranın yüksek olduğu yaş gruplarının spor salonuna üye olduğu göz önünde bulundurulduğunda sosyal açıdan kullanımı kabul edilebilir bir sistem geliştirileceği söylenebilir.</a:t>
            </a:r>
            <a:endParaRPr>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5. Yönetim Fizibilitesi</a:t>
            </a:r>
            <a:endParaRPr/>
          </a:p>
        </p:txBody>
      </p:sp>
      <p:sp>
        <p:nvSpPr>
          <p:cNvPr id="125" name="Google Shape;125;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Online spor salonu sistemi yönetimin isteği ve desteği doğrultusunda gerçekleştirilmektedir. Dolayısıyla yönetimsel bir sorun yaşanmayacağı öngörülmektedir.</a:t>
            </a:r>
            <a:endParaRPr>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6.  Yasal Fizibilite</a:t>
            </a:r>
            <a:endParaRPr/>
          </a:p>
        </p:txBody>
      </p:sp>
      <p:sp>
        <p:nvSpPr>
          <p:cNvPr id="131" name="Google Shape;131;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Kişilerin sistemde paylaştığı bilgiler KVKK (Kişisel Verilerin Koruması Kanunu) gereği koruma altına alınacaktır, üyelik aşamasında belirtilecektir.</a:t>
            </a:r>
          </a:p>
          <a:p>
            <a:pPr marL="0" lvl="0" indent="0" algn="l" rtl="0">
              <a:lnSpc>
                <a:spcPct val="100000"/>
              </a:lnSpc>
              <a:spcBef>
                <a:spcPts val="0"/>
              </a:spcBef>
              <a:spcAft>
                <a:spcPts val="0"/>
              </a:spcAft>
              <a:buSzPts val="1800"/>
              <a:buNone/>
            </a:pPr>
            <a:endParaRPr lang="tr" dirty="0">
              <a:solidFill>
                <a:schemeClr val="dk1"/>
              </a:solidFill>
            </a:endParaRPr>
          </a:p>
          <a:p>
            <a:pPr marL="0" lvl="0" indent="0" algn="l" rtl="0">
              <a:lnSpc>
                <a:spcPct val="100000"/>
              </a:lnSpc>
              <a:spcBef>
                <a:spcPts val="0"/>
              </a:spcBef>
              <a:spcAft>
                <a:spcPts val="0"/>
              </a:spcAft>
              <a:buSzPts val="1800"/>
              <a:buNone/>
            </a:pPr>
            <a:endParaRPr lang="tr" dirty="0">
              <a:solidFill>
                <a:schemeClr val="dk1"/>
              </a:solidFill>
            </a:endParaRPr>
          </a:p>
          <a:p>
            <a:pPr marL="0" lvl="0" indent="0" algn="l" rtl="0">
              <a:lnSpc>
                <a:spcPct val="100000"/>
              </a:lnSpc>
              <a:spcBef>
                <a:spcPts val="0"/>
              </a:spcBef>
              <a:spcAft>
                <a:spcPts val="0"/>
              </a:spcAft>
              <a:buSzPts val="1800"/>
              <a:buNone/>
            </a:pPr>
            <a:endParaRPr lang="t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Fizibilite Matrisi</a:t>
            </a:r>
          </a:p>
        </p:txBody>
      </p:sp>
      <p:graphicFrame>
        <p:nvGraphicFramePr>
          <p:cNvPr id="5" name="Tablo 4"/>
          <p:cNvGraphicFramePr>
            <a:graphicFrameLocks noGrp="1"/>
          </p:cNvGraphicFramePr>
          <p:nvPr>
            <p:extLst>
              <p:ext uri="{D42A27DB-BD31-4B8C-83A1-F6EECF244321}">
                <p14:modId xmlns:p14="http://schemas.microsoft.com/office/powerpoint/2010/main" val="2889014475"/>
              </p:ext>
            </p:extLst>
          </p:nvPr>
        </p:nvGraphicFramePr>
        <p:xfrm>
          <a:off x="1639614" y="1122505"/>
          <a:ext cx="5587299" cy="3863793"/>
        </p:xfrm>
        <a:graphic>
          <a:graphicData uri="http://schemas.openxmlformats.org/drawingml/2006/table">
            <a:tbl>
              <a:tblPr firstRow="1" bandRow="1">
                <a:tableStyleId>{204822D8-5007-44D1-ADA1-CEA999ECD5E9}</a:tableStyleId>
              </a:tblPr>
              <a:tblGrid>
                <a:gridCol w="1193555">
                  <a:extLst>
                    <a:ext uri="{9D8B030D-6E8A-4147-A177-3AD203B41FA5}">
                      <a16:colId xmlns:a16="http://schemas.microsoft.com/office/drawing/2014/main" val="20000"/>
                    </a:ext>
                  </a:extLst>
                </a:gridCol>
                <a:gridCol w="1431509">
                  <a:extLst>
                    <a:ext uri="{9D8B030D-6E8A-4147-A177-3AD203B41FA5}">
                      <a16:colId xmlns:a16="http://schemas.microsoft.com/office/drawing/2014/main" val="20001"/>
                    </a:ext>
                  </a:extLst>
                </a:gridCol>
                <a:gridCol w="1445840">
                  <a:extLst>
                    <a:ext uri="{9D8B030D-6E8A-4147-A177-3AD203B41FA5}">
                      <a16:colId xmlns:a16="http://schemas.microsoft.com/office/drawing/2014/main" val="20002"/>
                    </a:ext>
                  </a:extLst>
                </a:gridCol>
                <a:gridCol w="1516395">
                  <a:extLst>
                    <a:ext uri="{9D8B030D-6E8A-4147-A177-3AD203B41FA5}">
                      <a16:colId xmlns:a16="http://schemas.microsoft.com/office/drawing/2014/main" val="20003"/>
                    </a:ext>
                  </a:extLst>
                </a:gridCol>
              </a:tblGrid>
              <a:tr h="401366">
                <a:tc>
                  <a:txBody>
                    <a:bodyPr/>
                    <a:lstStyle/>
                    <a:p>
                      <a:endParaRPr lang="tr-TR" dirty="0"/>
                    </a:p>
                  </a:txBody>
                  <a:tcPr/>
                </a:tc>
                <a:tc>
                  <a:txBody>
                    <a:bodyPr/>
                    <a:lstStyle/>
                    <a:p>
                      <a:r>
                        <a:rPr lang="tr-TR" sz="1100" b="1" dirty="0"/>
                        <a:t>Önerilen Sistem 1</a:t>
                      </a:r>
                    </a:p>
                  </a:txBody>
                  <a:tcPr>
                    <a:solidFill>
                      <a:schemeClr val="tx2">
                        <a:lumMod val="90000"/>
                      </a:schemeClr>
                    </a:solidFill>
                  </a:tcPr>
                </a:tc>
                <a:tc>
                  <a:txBody>
                    <a:bodyPr/>
                    <a:lstStyle/>
                    <a:p>
                      <a:r>
                        <a:rPr lang="tr-TR" sz="1100" b="1" dirty="0"/>
                        <a:t>Önerilen</a:t>
                      </a:r>
                      <a:r>
                        <a:rPr lang="tr-TR" sz="1100" b="1" baseline="0" dirty="0"/>
                        <a:t> Sistem 2</a:t>
                      </a:r>
                      <a:endParaRPr lang="tr-TR" sz="1100" b="1" dirty="0"/>
                    </a:p>
                  </a:txBody>
                  <a:tcPr/>
                </a:tc>
                <a:tc>
                  <a:txBody>
                    <a:bodyPr/>
                    <a:lstStyle/>
                    <a:p>
                      <a:r>
                        <a:rPr lang="tr-TR" sz="1100" b="1" dirty="0"/>
                        <a:t>Önerilen Sistem 3</a:t>
                      </a:r>
                    </a:p>
                  </a:txBody>
                  <a:tcPr/>
                </a:tc>
                <a:extLst>
                  <a:ext uri="{0D108BD9-81ED-4DB2-BD59-A6C34878D82A}">
                    <a16:rowId xmlns:a16="http://schemas.microsoft.com/office/drawing/2014/main" val="10000"/>
                  </a:ext>
                </a:extLst>
              </a:tr>
              <a:tr h="516042">
                <a:tc>
                  <a:txBody>
                    <a:bodyPr/>
                    <a:lstStyle/>
                    <a:p>
                      <a:r>
                        <a:rPr lang="tr-TR" sz="1100" b="1" dirty="0"/>
                        <a:t>Teknik Fizibilite</a:t>
                      </a:r>
                    </a:p>
                  </a:txBody>
                  <a:tcPr/>
                </a:tc>
                <a:tc>
                  <a:txBody>
                    <a:bodyPr/>
                    <a:lstStyle/>
                    <a:p>
                      <a:r>
                        <a:rPr lang="tr-TR" sz="1000" dirty="0"/>
                        <a:t>Java,</a:t>
                      </a:r>
                      <a:r>
                        <a:rPr lang="tr-TR" sz="1000" baseline="0" dirty="0"/>
                        <a:t> Java Script</a:t>
                      </a:r>
                    </a:p>
                    <a:p>
                      <a:r>
                        <a:rPr lang="tr-TR" sz="1000" baseline="0" dirty="0"/>
                        <a:t>Server</a:t>
                      </a:r>
                      <a:endParaRPr lang="tr-TR" sz="1000" dirty="0"/>
                    </a:p>
                  </a:txBody>
                  <a:tcPr>
                    <a:solidFill>
                      <a:schemeClr val="bg1">
                        <a:lumMod val="95000"/>
                      </a:schemeClr>
                    </a:solidFill>
                  </a:tcPr>
                </a:tc>
                <a:tc>
                  <a:txBody>
                    <a:bodyPr/>
                    <a:lstStyle/>
                    <a:p>
                      <a:r>
                        <a:rPr lang="tr-TR" sz="1000" dirty="0"/>
                        <a:t>C#, .Net</a:t>
                      </a:r>
                    </a:p>
                    <a:p>
                      <a:r>
                        <a:rPr lang="tr-TR" sz="1000" dirty="0"/>
                        <a:t>2 Server</a:t>
                      </a:r>
                    </a:p>
                  </a:txBody>
                  <a:tcPr/>
                </a:tc>
                <a:tc>
                  <a:txBody>
                    <a:bodyPr/>
                    <a:lstStyle/>
                    <a:p>
                      <a:r>
                        <a:rPr lang="tr-TR" sz="1000" dirty="0"/>
                        <a:t>Python, Django</a:t>
                      </a:r>
                    </a:p>
                    <a:p>
                      <a:r>
                        <a:rPr lang="tr-TR" sz="1000" dirty="0"/>
                        <a:t>Cloud</a:t>
                      </a:r>
                    </a:p>
                    <a:p>
                      <a:r>
                        <a:rPr lang="tr-TR" sz="1000" dirty="0"/>
                        <a:t>Güvenlik</a:t>
                      </a:r>
                      <a:r>
                        <a:rPr lang="tr-TR" sz="1000" baseline="0" dirty="0"/>
                        <a:t> Hizmeti</a:t>
                      </a:r>
                      <a:endParaRPr lang="tr-TR" sz="1000" dirty="0"/>
                    </a:p>
                  </a:txBody>
                  <a:tcPr/>
                </a:tc>
                <a:extLst>
                  <a:ext uri="{0D108BD9-81ED-4DB2-BD59-A6C34878D82A}">
                    <a16:rowId xmlns:a16="http://schemas.microsoft.com/office/drawing/2014/main" val="10001"/>
                  </a:ext>
                </a:extLst>
              </a:tr>
              <a:tr h="406870">
                <a:tc>
                  <a:txBody>
                    <a:bodyPr/>
                    <a:lstStyle/>
                    <a:p>
                      <a:r>
                        <a:rPr lang="tr-TR" sz="1100" b="1" dirty="0"/>
                        <a:t>Ekonomik Fizibilite</a:t>
                      </a:r>
                    </a:p>
                  </a:txBody>
                  <a:tcPr/>
                </a:tc>
                <a:tc>
                  <a:txBody>
                    <a:bodyPr/>
                    <a:lstStyle/>
                    <a:p>
                      <a:r>
                        <a:rPr lang="tr-TR" sz="900" dirty="0"/>
                        <a:t>$20300</a:t>
                      </a:r>
                    </a:p>
                  </a:txBody>
                  <a:tcPr>
                    <a:solidFill>
                      <a:schemeClr val="bg1">
                        <a:lumMod val="95000"/>
                      </a:schemeClr>
                    </a:solidFill>
                  </a:tcPr>
                </a:tc>
                <a:tc>
                  <a:txBody>
                    <a:bodyPr/>
                    <a:lstStyle/>
                    <a:p>
                      <a:r>
                        <a:rPr lang="tr-TR" sz="1000" dirty="0"/>
                        <a:t>$25300</a:t>
                      </a:r>
                    </a:p>
                  </a:txBody>
                  <a:tcPr/>
                </a:tc>
                <a:tc>
                  <a:txBody>
                    <a:bodyPr/>
                    <a:lstStyle/>
                    <a:p>
                      <a:r>
                        <a:rPr lang="tr-TR" sz="1000" dirty="0"/>
                        <a:t>$35000</a:t>
                      </a:r>
                    </a:p>
                  </a:txBody>
                  <a:tcPr/>
                </a:tc>
                <a:extLst>
                  <a:ext uri="{0D108BD9-81ED-4DB2-BD59-A6C34878D82A}">
                    <a16:rowId xmlns:a16="http://schemas.microsoft.com/office/drawing/2014/main" val="10002"/>
                  </a:ext>
                </a:extLst>
              </a:tr>
              <a:tr h="420017">
                <a:tc>
                  <a:txBody>
                    <a:bodyPr/>
                    <a:lstStyle/>
                    <a:p>
                      <a:r>
                        <a:rPr lang="tr-TR" sz="1100" b="1" dirty="0"/>
                        <a:t>Zaman Fizibilitesi</a:t>
                      </a:r>
                    </a:p>
                  </a:txBody>
                  <a:tcPr/>
                </a:tc>
                <a:tc>
                  <a:txBody>
                    <a:bodyPr/>
                    <a:lstStyle/>
                    <a:p>
                      <a:r>
                        <a:rPr lang="tr-TR" sz="900" dirty="0"/>
                        <a:t>27 Gün</a:t>
                      </a:r>
                    </a:p>
                  </a:txBody>
                  <a:tcPr>
                    <a:solidFill>
                      <a:schemeClr val="bg1">
                        <a:lumMod val="95000"/>
                      </a:schemeClr>
                    </a:solidFill>
                  </a:tcPr>
                </a:tc>
                <a:tc>
                  <a:txBody>
                    <a:bodyPr/>
                    <a:lstStyle/>
                    <a:p>
                      <a:r>
                        <a:rPr lang="tr-TR" sz="1000" dirty="0"/>
                        <a:t>30 gün</a:t>
                      </a:r>
                    </a:p>
                  </a:txBody>
                  <a:tcPr/>
                </a:tc>
                <a:tc>
                  <a:txBody>
                    <a:bodyPr/>
                    <a:lstStyle/>
                    <a:p>
                      <a:r>
                        <a:rPr lang="tr-TR" sz="1000" dirty="0"/>
                        <a:t>25 Gün</a:t>
                      </a:r>
                    </a:p>
                  </a:txBody>
                  <a:tcPr/>
                </a:tc>
                <a:extLst>
                  <a:ext uri="{0D108BD9-81ED-4DB2-BD59-A6C34878D82A}">
                    <a16:rowId xmlns:a16="http://schemas.microsoft.com/office/drawing/2014/main" val="10003"/>
                  </a:ext>
                </a:extLst>
              </a:tr>
              <a:tr h="516042">
                <a:tc>
                  <a:txBody>
                    <a:bodyPr/>
                    <a:lstStyle/>
                    <a:p>
                      <a:r>
                        <a:rPr lang="tr-TR" sz="1100" b="1" dirty="0"/>
                        <a:t>Sosyal Fizibilite</a:t>
                      </a:r>
                    </a:p>
                  </a:txBody>
                  <a:tcPr/>
                </a:tc>
                <a:tc>
                  <a:txBody>
                    <a:bodyPr/>
                    <a:lstStyle/>
                    <a:p>
                      <a:r>
                        <a:rPr lang="tr-TR" sz="900" dirty="0"/>
                        <a:t>Sosyal açıdan kullanılırlığı kabul edilebilir.</a:t>
                      </a:r>
                    </a:p>
                  </a:txBody>
                  <a:tcPr>
                    <a:solidFill>
                      <a:schemeClr val="bg1">
                        <a:lumMod val="95000"/>
                      </a:schemeClr>
                    </a:solidFill>
                  </a:tcPr>
                </a:tc>
                <a:tc>
                  <a:txBody>
                    <a:bodyPr/>
                    <a:lstStyle/>
                    <a:p>
                      <a:r>
                        <a:rPr lang="tr-TR" sz="1000" dirty="0"/>
                        <a:t>Sosyal açıdan kullanılırlığı kabul edilebilir.</a:t>
                      </a:r>
                    </a:p>
                  </a:txBody>
                  <a:tcPr/>
                </a:tc>
                <a:tc>
                  <a:txBody>
                    <a:bodyPr/>
                    <a:lstStyle/>
                    <a:p>
                      <a:r>
                        <a:rPr lang="tr-TR" sz="1000" dirty="0"/>
                        <a:t>Sosyal açıdan kullanılırlığı kabul edilebilir. </a:t>
                      </a:r>
                    </a:p>
                  </a:txBody>
                  <a:tcPr/>
                </a:tc>
                <a:extLst>
                  <a:ext uri="{0D108BD9-81ED-4DB2-BD59-A6C34878D82A}">
                    <a16:rowId xmlns:a16="http://schemas.microsoft.com/office/drawing/2014/main" val="10004"/>
                  </a:ext>
                </a:extLst>
              </a:tr>
              <a:tr h="406870">
                <a:tc>
                  <a:txBody>
                    <a:bodyPr/>
                    <a:lstStyle/>
                    <a:p>
                      <a:r>
                        <a:rPr lang="tr-TR" sz="1100" b="1" dirty="0"/>
                        <a:t>Yönetim Fizibilitesi</a:t>
                      </a:r>
                    </a:p>
                  </a:txBody>
                  <a:tcPr/>
                </a:tc>
                <a:tc>
                  <a:txBody>
                    <a:bodyPr/>
                    <a:lstStyle/>
                    <a:p>
                      <a:r>
                        <a:rPr lang="tr-TR" sz="1000" dirty="0"/>
                        <a:t>Yönetimsel</a:t>
                      </a:r>
                      <a:r>
                        <a:rPr lang="tr-TR" sz="1000" baseline="0" dirty="0"/>
                        <a:t> sıkıntı yok.</a:t>
                      </a:r>
                      <a:endParaRPr lang="tr-TR" sz="1000" dirty="0"/>
                    </a:p>
                  </a:txBody>
                  <a:tcPr>
                    <a:solidFill>
                      <a:schemeClr val="bg1">
                        <a:lumMod val="95000"/>
                      </a:schemeClr>
                    </a:solidFill>
                  </a:tcPr>
                </a:tc>
                <a:tc>
                  <a:txBody>
                    <a:bodyPr/>
                    <a:lstStyle/>
                    <a:p>
                      <a:r>
                        <a:rPr lang="tr-TR" sz="1000" dirty="0"/>
                        <a:t>Yönetimsel</a:t>
                      </a:r>
                      <a:r>
                        <a:rPr lang="tr-TR" sz="1000" baseline="0" dirty="0"/>
                        <a:t> sıkıntı yok.</a:t>
                      </a:r>
                      <a:endParaRPr lang="tr-TR" sz="1000" dirty="0"/>
                    </a:p>
                  </a:txBody>
                  <a:tcPr/>
                </a:tc>
                <a:tc>
                  <a:txBody>
                    <a:bodyPr/>
                    <a:lstStyle/>
                    <a:p>
                      <a:r>
                        <a:rPr lang="tr-TR" sz="1000" dirty="0"/>
                        <a:t>Yönetimsel</a:t>
                      </a:r>
                      <a:r>
                        <a:rPr lang="tr-TR" sz="1000" baseline="0" dirty="0"/>
                        <a:t> sıkıntı yok.</a:t>
                      </a:r>
                      <a:endParaRPr lang="tr-TR" sz="1000" dirty="0"/>
                    </a:p>
                  </a:txBody>
                  <a:tcPr/>
                </a:tc>
                <a:extLst>
                  <a:ext uri="{0D108BD9-81ED-4DB2-BD59-A6C34878D82A}">
                    <a16:rowId xmlns:a16="http://schemas.microsoft.com/office/drawing/2014/main" val="10005"/>
                  </a:ext>
                </a:extLst>
              </a:tr>
              <a:tr h="1084987">
                <a:tc>
                  <a:txBody>
                    <a:bodyPr/>
                    <a:lstStyle/>
                    <a:p>
                      <a:r>
                        <a:rPr lang="tr-TR" sz="1100" b="1" dirty="0"/>
                        <a:t>Yasal</a:t>
                      </a:r>
                      <a:r>
                        <a:rPr lang="tr-TR" sz="1100" b="1" baseline="0" dirty="0"/>
                        <a:t> Fizibilite</a:t>
                      </a:r>
                      <a:endParaRPr lang="tr-TR" sz="1100" b="1" dirty="0"/>
                    </a:p>
                  </a:txBody>
                  <a:tcPr/>
                </a:tc>
                <a:tc>
                  <a:txBody>
                    <a:bodyPr/>
                    <a:lstStyle/>
                    <a:p>
                      <a:r>
                        <a:rPr lang="tr-TR" sz="1000" dirty="0"/>
                        <a:t>Kişisel</a:t>
                      </a:r>
                      <a:r>
                        <a:rPr lang="tr-TR" sz="1000" baseline="0" dirty="0"/>
                        <a:t> veriler KVKK kapsamında korunma altında.</a:t>
                      </a:r>
                      <a:endParaRPr lang="tr-TR" sz="1000" dirty="0"/>
                    </a:p>
                  </a:txBody>
                  <a:tcPr>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000" dirty="0"/>
                        <a:t>Kişisel</a:t>
                      </a:r>
                      <a:r>
                        <a:rPr lang="tr-TR" sz="1000" baseline="0" dirty="0"/>
                        <a:t> veriler KVKK kapsamında korunma altında.</a:t>
                      </a:r>
                      <a:endParaRPr lang="tr-TR" sz="1000" dirty="0"/>
                    </a:p>
                    <a:p>
                      <a:endParaRPr lang="tr-TR" dirty="0"/>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tr-TR" sz="1000" dirty="0"/>
                        <a:t>Kişisel</a:t>
                      </a:r>
                      <a:r>
                        <a:rPr lang="tr-TR" sz="1000" baseline="0" dirty="0"/>
                        <a:t> veriler KVKK kapsamında korunma altında. + Güvenlik Hizmeti</a:t>
                      </a:r>
                      <a:endParaRPr lang="tr-TR" sz="1000" dirty="0"/>
                    </a:p>
                    <a:p>
                      <a:endParaRPr lang="tr-TR"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940868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Fizibilite Matrisi</a:t>
            </a:r>
          </a:p>
        </p:txBody>
      </p:sp>
      <p:sp>
        <p:nvSpPr>
          <p:cNvPr id="3" name="Metin Yer Tutucusu 2"/>
          <p:cNvSpPr>
            <a:spLocks noGrp="1"/>
          </p:cNvSpPr>
          <p:nvPr>
            <p:ph type="body" idx="1"/>
          </p:nvPr>
        </p:nvSpPr>
        <p:spPr>
          <a:xfrm>
            <a:off x="311700" y="1046830"/>
            <a:ext cx="8520600" cy="3522045"/>
          </a:xfrm>
        </p:spPr>
        <p:txBody>
          <a:bodyPr/>
          <a:lstStyle/>
          <a:p>
            <a:pPr marL="114300" indent="0">
              <a:buNone/>
            </a:pPr>
            <a:r>
              <a:rPr lang="tr-TR" sz="1400" dirty="0">
                <a:solidFill>
                  <a:schemeClr val="tx1"/>
                </a:solidFill>
              </a:rPr>
              <a:t>Fizibilite matrisinde önerilen sistem örnekleri arttırılabilir. Önerilen sistemlere göre teknik fizibilite, ekonomik fizibilite, zaman fizibilitesi, yasal fizibilite, yönetim fizibilitesi, sosyal fizibilite farklılık göstermektedir.</a:t>
            </a:r>
          </a:p>
          <a:p>
            <a:pPr marL="114300" indent="0">
              <a:buNone/>
            </a:pPr>
            <a:endParaRPr lang="tr-TR" sz="1400" dirty="0">
              <a:solidFill>
                <a:schemeClr val="tx1"/>
              </a:solidFill>
            </a:endParaRPr>
          </a:p>
          <a:p>
            <a:pPr marL="114300" indent="0">
              <a:buNone/>
            </a:pPr>
            <a:r>
              <a:rPr lang="tr-TR" sz="1400" dirty="0">
                <a:solidFill>
                  <a:schemeClr val="tx1"/>
                </a:solidFill>
              </a:rPr>
              <a:t>Önerilen sistemlerde teknik fizibilite kısmında NYP’yi destekleyen, web destekli herhangi bir programlama dili tercih edilebilir. (Java, C#, Python vb.). NYPyi destekleyen programlama dili seçmenin nedenleri aşağıdaki gibidir:</a:t>
            </a:r>
          </a:p>
          <a:p>
            <a:pPr marL="857250" lvl="2" indent="-285750">
              <a:buSzPts val="1800"/>
              <a:buFont typeface="Courier New" panose="02070309020205020404" pitchFamily="49" charset="0"/>
              <a:buChar char="o"/>
            </a:pPr>
            <a:r>
              <a:rPr lang="tr-TR" dirty="0">
                <a:solidFill>
                  <a:schemeClr val="tx1"/>
                </a:solidFill>
              </a:rPr>
              <a:t>Sınıflar sayesinde tüm projede değişiklik yapmak yerine tek bir sınıfta değişiklik yapıp tüm projede çalışmasını sağlayabiliriz</a:t>
            </a:r>
            <a:r>
              <a:rPr lang="tr-TR" dirty="0"/>
              <a:t>.</a:t>
            </a:r>
          </a:p>
          <a:p>
            <a:pPr marL="857250" lvl="2" indent="-285750">
              <a:buSzPts val="1800"/>
              <a:buFont typeface="Courier New" panose="02070309020205020404" pitchFamily="49" charset="0"/>
              <a:buChar char="o"/>
            </a:pPr>
            <a:r>
              <a:rPr lang="tr-TR" dirty="0">
                <a:solidFill>
                  <a:schemeClr val="tx1"/>
                </a:solidFill>
              </a:rPr>
              <a:t>Sınıfları bir kez oluşturduğumuzdan dolayı uzun kod tekrarlarından kurtulmuş oluruz. Bu durumda bize zamandan tasarruf sağlar.</a:t>
            </a:r>
          </a:p>
          <a:p>
            <a:pPr marL="857250" lvl="2" indent="-285750">
              <a:buSzPts val="1800"/>
              <a:buFont typeface="Courier New" panose="02070309020205020404" pitchFamily="49" charset="0"/>
              <a:buChar char="o"/>
            </a:pPr>
            <a:r>
              <a:rPr lang="tr-TR" dirty="0">
                <a:solidFill>
                  <a:schemeClr val="tx1"/>
                </a:solidFill>
              </a:rPr>
              <a:t>Nesneler birbirinden bağımsız olduğu için bize bilgi gizliliği konusunda avantaj sağlar. </a:t>
            </a:r>
          </a:p>
          <a:p>
            <a:pPr marL="571500" lvl="2" indent="0">
              <a:buSzPts val="1800"/>
              <a:buNone/>
            </a:pPr>
            <a:endParaRPr lang="tr-TR" dirty="0">
              <a:solidFill>
                <a:schemeClr val="tx1"/>
              </a:solidFill>
            </a:endParaRPr>
          </a:p>
          <a:p>
            <a:pPr marL="857250" lvl="2" indent="-285750">
              <a:buSzPts val="1800"/>
              <a:buFont typeface="Courier New" panose="02070309020205020404" pitchFamily="49" charset="0"/>
              <a:buChar char="o"/>
            </a:pPr>
            <a:endParaRPr lang="tr-TR" dirty="0"/>
          </a:p>
          <a:p>
            <a:pPr marL="857250" lvl="2" indent="-285750">
              <a:buSzPts val="1800"/>
              <a:buFont typeface="Courier New" panose="02070309020205020404" pitchFamily="49" charset="0"/>
              <a:buChar char="o"/>
            </a:pPr>
            <a:endParaRPr lang="tr-TR" dirty="0"/>
          </a:p>
          <a:p>
            <a:endParaRPr lang="tr-TR" dirty="0">
              <a:solidFill>
                <a:schemeClr val="tx1"/>
              </a:solidFill>
            </a:endParaRPr>
          </a:p>
          <a:p>
            <a:pPr marL="114300" indent="0">
              <a:buNone/>
            </a:pPr>
            <a:endParaRPr lang="tr-TR" dirty="0"/>
          </a:p>
          <a:p>
            <a:pPr marL="114300" indent="0">
              <a:buNone/>
            </a:pPr>
            <a:endParaRPr lang="tr-TR" dirty="0"/>
          </a:p>
        </p:txBody>
      </p:sp>
    </p:spTree>
    <p:extLst>
      <p:ext uri="{BB962C8B-B14F-4D97-AF65-F5344CB8AC3E}">
        <p14:creationId xmlns:p14="http://schemas.microsoft.com/office/powerpoint/2010/main" val="406503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Problemin Tanımı</a:t>
            </a:r>
            <a:endParaRPr/>
          </a:p>
        </p:txBody>
      </p:sp>
      <p:sp>
        <p:nvSpPr>
          <p:cNvPr id="61" name="Google Shape;61;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tr" sz="1400">
                <a:solidFill>
                  <a:schemeClr val="dk1"/>
                </a:solidFill>
              </a:rPr>
              <a:t>Hizmet vermekte olan bir spor salonu artan müşteri sayısı ve genişleyen ders içerikleri sebebiyle yeni bir yönetim sistemine ihtiyaç duymaktadır. Var olan sistemde müşteriler spor salonuna giderek bilgi almakta, kayıt olmakta, kayıtlar yönetim tarafından yerel olarak depolanmaktadır. Bu durum zaman kaybı oluşturmakta ve yönetimi zorlaştırmaktadır.</a:t>
            </a:r>
            <a:endParaRPr sz="1400">
              <a:solidFill>
                <a:schemeClr val="dk1"/>
              </a:solidFill>
            </a:endParaRPr>
          </a:p>
          <a:p>
            <a:pPr marL="0" lvl="0" indent="0" algn="l" rtl="0">
              <a:lnSpc>
                <a:spcPct val="115000"/>
              </a:lnSpc>
              <a:spcBef>
                <a:spcPts val="0"/>
              </a:spcBef>
              <a:spcAft>
                <a:spcPts val="0"/>
              </a:spcAft>
              <a:buSzPts val="1800"/>
              <a:buNone/>
            </a:pPr>
            <a:endParaRPr sz="1500">
              <a:solidFill>
                <a:schemeClr val="dk1"/>
              </a:solidFill>
            </a:endParaRPr>
          </a:p>
          <a:p>
            <a:pPr marL="0" lvl="0" indent="0" algn="l" rtl="0">
              <a:lnSpc>
                <a:spcPct val="115000"/>
              </a:lnSpc>
              <a:spcBef>
                <a:spcPts val="0"/>
              </a:spcBef>
              <a:spcAft>
                <a:spcPts val="0"/>
              </a:spcAft>
              <a:buSzPts val="1800"/>
              <a:buNone/>
            </a:pPr>
            <a:r>
              <a:rPr lang="tr" sz="1400">
                <a:solidFill>
                  <a:schemeClr val="dk1"/>
                </a:solidFill>
              </a:rPr>
              <a:t>Spor salonu, online olarak kişilerin üye olup, çeşitli derslere ait sınıfların takvim ve eğitmen bilgilerini görüntüleyebilmesini, istedikleri sınıflara kayıt olabilmesini istemektedir. Aerobik, step, pilates, dans gibi farklı ders içerikleri olabilmektedir. Yönetim tarafından belirlenen derslerin tarih ve saat bilgileri ile oluşturulan sınıfların kapasite bilgileri üyeler tarafından görüntülenebilmelidir. Eğitimciler de sisteme kişisel bilgilerini girip güncelleyebilmelidir. Ayrıca eğiticisi oldukları sınıfların katılımcı bilgilerini görüntüleyebilmelidir.</a:t>
            </a:r>
            <a:endParaRPr sz="1400">
              <a:solidFill>
                <a:schemeClr val="dk1"/>
              </a:solidFill>
            </a:endParaRPr>
          </a:p>
          <a:p>
            <a:pPr marL="0" lvl="0" indent="0" algn="l" rtl="0">
              <a:lnSpc>
                <a:spcPct val="115000"/>
              </a:lnSpc>
              <a:spcBef>
                <a:spcPts val="0"/>
              </a:spcBef>
              <a:spcAft>
                <a:spcPts val="0"/>
              </a:spcAft>
              <a:buSzPts val="1800"/>
              <a:buNone/>
            </a:pPr>
            <a:endParaRPr sz="1200">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300">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GEREKSİNİM ANALİZİ</a:t>
            </a:r>
            <a:endParaRPr/>
          </a:p>
        </p:txBody>
      </p:sp>
      <p:sp>
        <p:nvSpPr>
          <p:cNvPr id="137" name="Google Shape;137;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Ön İnceleme ve Fizibilite adımında elde edilen bilgilere ait raporlar incelenir.</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Sistemde var olan kaynaklar gözden geçirilir. </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Yapılan detaylı görüşmeler sonucu sistem ihtiyaçları belirlenerek modellemeler yapılır.</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Tasarım aşamasının temelleri oluşturulur.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b="1" dirty="0">
                <a:solidFill>
                  <a:schemeClr val="dk1"/>
                </a:solidFill>
              </a:rPr>
              <a:t>Bu aşamada veri toplama yöntemi olarak açık uçlu ve kapalı uçlu sorulardan oluşan bir anket kullanıcılara uygulanmıştır.</a:t>
            </a:r>
            <a:endParaRPr b="1" dirty="0">
              <a:solidFill>
                <a:schemeClr val="dk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Toplama - Anket Örneği</a:t>
            </a:r>
            <a:endParaRPr/>
          </a:p>
        </p:txBody>
      </p:sp>
      <p:sp>
        <p:nvSpPr>
          <p:cNvPr id="143" name="Google Shape;143;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00000"/>
              </a:lnSpc>
              <a:spcBef>
                <a:spcPts val="0"/>
              </a:spcBef>
              <a:spcAft>
                <a:spcPts val="0"/>
              </a:spcAft>
              <a:buSzPts val="1800"/>
              <a:buNone/>
            </a:pPr>
            <a:r>
              <a:rPr lang="tr" dirty="0">
                <a:solidFill>
                  <a:schemeClr val="dk1"/>
                </a:solidFill>
              </a:rPr>
              <a:t>Soru-1 : Var olan sistemde sorun yaşıyor musunuz?</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	      Evet         Hayır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Soru-2 : Online sisteme geçmek sorunları çözecek mi?</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                    Evet          Hayır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Soru-3 : Online sistemde ihtiyaç duyduğunuz modülleri işaretleyin:</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                    Üyelik işlemi          Takvim görüntüleme          Ücret ödeme</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Soru-4 : Rakiplerimiz tarafından kullanıldığını gördüğünüz sistemlerde dikkatinizi         çeken özellikler nelerdir?</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a:t>
            </a:r>
            <a:endParaRPr dirty="0">
              <a:solidFill>
                <a:schemeClr val="dk1"/>
              </a:solidFill>
            </a:endParaRPr>
          </a:p>
        </p:txBody>
      </p:sp>
      <p:sp>
        <p:nvSpPr>
          <p:cNvPr id="144" name="Google Shape;144;p15"/>
          <p:cNvSpPr/>
          <p:nvPr/>
        </p:nvSpPr>
        <p:spPr>
          <a:xfrm>
            <a:off x="1307300" y="1521613"/>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5" name="Google Shape;145;p15"/>
          <p:cNvSpPr/>
          <p:nvPr/>
        </p:nvSpPr>
        <p:spPr>
          <a:xfrm>
            <a:off x="2338375" y="1521613"/>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6" name="Google Shape;146;p15"/>
          <p:cNvSpPr/>
          <p:nvPr/>
        </p:nvSpPr>
        <p:spPr>
          <a:xfrm>
            <a:off x="1307300" y="2250500"/>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7" name="Google Shape;147;p15"/>
          <p:cNvSpPr/>
          <p:nvPr/>
        </p:nvSpPr>
        <p:spPr>
          <a:xfrm>
            <a:off x="2391975" y="2250500"/>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8" name="Google Shape;148;p15"/>
          <p:cNvSpPr/>
          <p:nvPr/>
        </p:nvSpPr>
        <p:spPr>
          <a:xfrm>
            <a:off x="5917400" y="2979375"/>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9" name="Google Shape;149;p15"/>
          <p:cNvSpPr/>
          <p:nvPr/>
        </p:nvSpPr>
        <p:spPr>
          <a:xfrm>
            <a:off x="3240875" y="2979375"/>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0" name="Google Shape;150;p15"/>
          <p:cNvSpPr/>
          <p:nvPr/>
        </p:nvSpPr>
        <p:spPr>
          <a:xfrm>
            <a:off x="1307300" y="2979375"/>
            <a:ext cx="278700" cy="225000"/>
          </a:xfrm>
          <a:prstGeom prst="ellipse">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Use Case - Kullanım Senaryosu</a:t>
            </a:r>
            <a:endParaRPr/>
          </a:p>
        </p:txBody>
      </p:sp>
      <p:sp>
        <p:nvSpPr>
          <p:cNvPr id="222" name="Google Shape;222;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00000"/>
              </a:lnSpc>
              <a:spcBef>
                <a:spcPts val="0"/>
              </a:spcBef>
              <a:spcAft>
                <a:spcPts val="0"/>
              </a:spcAft>
              <a:buSzPts val="1800"/>
              <a:buNone/>
            </a:pPr>
            <a:r>
              <a:rPr lang="tr">
                <a:solidFill>
                  <a:schemeClr val="dk1"/>
                </a:solidFill>
              </a:rPr>
              <a:t>Nesne yönelimli yaklaşımla geliştirilen projelerde yapısal tasarıma ek olarak gereksinim analizi aşamasında use case adı verilen kullanım senaryoları çizilir.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Sistemin aktörleri: Üye, Eğitmen ve Yönetimdir.</a:t>
            </a: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Senaryolar elips ile gösterilmiştir.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Üyenin sınıfa kaydolması işlemi, sınıf bilgisini görüntüleme işlemini de içermekte olduğunundan </a:t>
            </a:r>
            <a:r>
              <a:rPr lang="tr" b="1">
                <a:solidFill>
                  <a:schemeClr val="dk1"/>
                </a:solidFill>
              </a:rPr>
              <a:t>include</a:t>
            </a:r>
            <a:r>
              <a:rPr lang="tr">
                <a:solidFill>
                  <a:schemeClr val="dk1"/>
                </a:solidFill>
              </a:rPr>
              <a:t> kullanılmıştır.</a:t>
            </a: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Üyeler sınıfa kaydolurken isterlerse özel ders talebi de yapabilmektedir. Sınıfa kaydolma aksiyonu </a:t>
            </a:r>
            <a:r>
              <a:rPr lang="tr" b="1">
                <a:solidFill>
                  <a:schemeClr val="dk1"/>
                </a:solidFill>
              </a:rPr>
              <a:t>extend</a:t>
            </a:r>
            <a:r>
              <a:rPr lang="tr">
                <a:solidFill>
                  <a:schemeClr val="dk1"/>
                </a:solidFill>
              </a:rPr>
              <a:t> ile genişletilmiştir.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Spor salonu sistemine ait örnek bir use case diyagramı şu şekildedir:</a:t>
            </a:r>
            <a:endParaRPr>
              <a:solidFill>
                <a:schemeClr val="dk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7"/>
          <p:cNvSpPr txBox="1">
            <a:spLocks noGrp="1"/>
          </p:cNvSpPr>
          <p:nvPr>
            <p:ph type="title"/>
          </p:nvPr>
        </p:nvSpPr>
        <p:spPr>
          <a:xfrm>
            <a:off x="311700" y="33787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dirty="0"/>
              <a:t>Use Case - Kullanım Senaryosu</a:t>
            </a:r>
            <a:endParaRPr dirty="0"/>
          </a:p>
        </p:txBody>
      </p:sp>
      <p:pic>
        <p:nvPicPr>
          <p:cNvPr id="229" name="Google Shape;229;p27"/>
          <p:cNvPicPr preferRelativeResize="0"/>
          <p:nvPr/>
        </p:nvPicPr>
        <p:blipFill rotWithShape="1">
          <a:blip r:embed="rId3">
            <a:alphaModFix/>
          </a:blip>
          <a:srcRect/>
          <a:stretch/>
        </p:blipFill>
        <p:spPr>
          <a:xfrm>
            <a:off x="1797125" y="1152475"/>
            <a:ext cx="5361044" cy="38303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8"/>
          <p:cNvSpPr txBox="1">
            <a:spLocks noGrp="1"/>
          </p:cNvSpPr>
          <p:nvPr>
            <p:ph type="title"/>
          </p:nvPr>
        </p:nvSpPr>
        <p:spPr>
          <a:xfrm>
            <a:off x="311700" y="252150"/>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dirty="0"/>
              <a:t>Use Case - Kullanım Senaryosu Dokümantasyonu</a:t>
            </a:r>
            <a:endParaRPr dirty="0"/>
          </a:p>
        </p:txBody>
      </p:sp>
      <p:sp>
        <p:nvSpPr>
          <p:cNvPr id="235" name="Google Shape;235;p28"/>
          <p:cNvSpPr txBox="1">
            <a:spLocks noGrp="1"/>
          </p:cNvSpPr>
          <p:nvPr>
            <p:ph type="body" idx="1"/>
          </p:nvPr>
        </p:nvSpPr>
        <p:spPr>
          <a:xfrm>
            <a:off x="311700" y="1152475"/>
            <a:ext cx="19785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Her bir senaryo için detaylı açıklamaların olduğu dokümantasyon gerçekleştirilir.</a:t>
            </a: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Örnek olarak Ödeme senaryosuna </a:t>
            </a:r>
            <a:r>
              <a:rPr lang="tr">
                <a:solidFill>
                  <a:schemeClr val="dk1"/>
                </a:solidFill>
              </a:rPr>
              <a:t>ait doküman </a:t>
            </a:r>
            <a:r>
              <a:rPr lang="tr" dirty="0">
                <a:solidFill>
                  <a:schemeClr val="dk1"/>
                </a:solidFill>
              </a:rPr>
              <a:t>şöyledir:</a:t>
            </a:r>
            <a:endParaRPr dirty="0">
              <a:solidFill>
                <a:schemeClr val="dk1"/>
              </a:solidFill>
            </a:endParaRPr>
          </a:p>
        </p:txBody>
      </p:sp>
      <p:graphicFrame>
        <p:nvGraphicFramePr>
          <p:cNvPr id="236" name="Google Shape;236;p28"/>
          <p:cNvGraphicFramePr/>
          <p:nvPr/>
        </p:nvGraphicFramePr>
        <p:xfrm>
          <a:off x="2290200" y="910575"/>
          <a:ext cx="6608300" cy="4053635"/>
        </p:xfrm>
        <a:graphic>
          <a:graphicData uri="http://schemas.openxmlformats.org/drawingml/2006/table">
            <a:tbl>
              <a:tblPr>
                <a:noFill/>
                <a:tableStyleId>{204822D8-5007-44D1-ADA1-CEA999ECD5E9}</a:tableStyleId>
              </a:tblPr>
              <a:tblGrid>
                <a:gridCol w="1929075">
                  <a:extLst>
                    <a:ext uri="{9D8B030D-6E8A-4147-A177-3AD203B41FA5}">
                      <a16:colId xmlns:a16="http://schemas.microsoft.com/office/drawing/2014/main" val="20000"/>
                    </a:ext>
                  </a:extLst>
                </a:gridCol>
                <a:gridCol w="4679225">
                  <a:extLst>
                    <a:ext uri="{9D8B030D-6E8A-4147-A177-3AD203B41FA5}">
                      <a16:colId xmlns:a16="http://schemas.microsoft.com/office/drawing/2014/main" val="20001"/>
                    </a:ext>
                  </a:extLst>
                </a:gridCol>
              </a:tblGrid>
              <a:tr h="3962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Senaryo</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Ödeme</a:t>
                      </a:r>
                      <a:endParaRPr sz="1400" u="none" strike="noStrike" cap="none"/>
                    </a:p>
                  </a:txBody>
                  <a:tcPr marL="91425" marR="91425" marT="91425" marB="91425"/>
                </a:tc>
                <a:extLst>
                  <a:ext uri="{0D108BD9-81ED-4DB2-BD59-A6C34878D82A}">
                    <a16:rowId xmlns:a16="http://schemas.microsoft.com/office/drawing/2014/main" val="10000"/>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Birinci Aktör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Üye</a:t>
                      </a:r>
                      <a:endParaRPr sz="1400" u="none" strike="noStrike" cap="none"/>
                    </a:p>
                  </a:txBody>
                  <a:tcPr marL="91425" marR="91425" marT="91425" marB="91425"/>
                </a:tc>
                <a:extLst>
                  <a:ext uri="{0D108BD9-81ED-4DB2-BD59-A6C34878D82A}">
                    <a16:rowId xmlns:a16="http://schemas.microsoft.com/office/drawing/2014/main" val="10001"/>
                  </a:ext>
                </a:extLst>
              </a:tr>
              <a:tr h="609575">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İlgililer ve Beklentiler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Üyeler doğru hesaplanan ücretleri sorunsuz şekilde online sistem üzerinden ödemek ister.</a:t>
                      </a:r>
                      <a:endParaRPr sz="1400" u="none" strike="noStrike" cap="none"/>
                    </a:p>
                  </a:txBody>
                  <a:tcPr marL="91425" marR="91425" marT="91425" marB="91425"/>
                </a:tc>
                <a:extLst>
                  <a:ext uri="{0D108BD9-81ED-4DB2-BD59-A6C34878D82A}">
                    <a16:rowId xmlns:a16="http://schemas.microsoft.com/office/drawing/2014/main" val="10002"/>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Ön Koşullar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Kişiler üye olmalı ve sistemde online bulunmalıdır.</a:t>
                      </a:r>
                      <a:endParaRPr sz="1400" u="none" strike="noStrike" cap="none"/>
                    </a:p>
                  </a:txBody>
                  <a:tcPr marL="91425" marR="91425" marT="91425" marB="91425"/>
                </a:tc>
                <a:extLst>
                  <a:ext uri="{0D108BD9-81ED-4DB2-BD59-A6C34878D82A}">
                    <a16:rowId xmlns:a16="http://schemas.microsoft.com/office/drawing/2014/main" val="10003"/>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Son Koşullar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Ödeme bilgileri doğrulanmıştır.</a:t>
                      </a:r>
                      <a:endParaRPr sz="1400" u="none" strike="noStrike" cap="none"/>
                    </a:p>
                  </a:txBody>
                  <a:tcPr marL="91425" marR="91425" marT="91425" marB="91425"/>
                </a:tc>
                <a:extLst>
                  <a:ext uri="{0D108BD9-81ED-4DB2-BD59-A6C34878D82A}">
                    <a16:rowId xmlns:a16="http://schemas.microsoft.com/office/drawing/2014/main" val="10004"/>
                  </a:ext>
                </a:extLst>
              </a:tr>
              <a:tr h="3962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Ana Akış</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1.Üye, ödenecek toplam tutarı görüntüler.</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tr" sz="1400" u="none" strike="noStrike" cap="none"/>
                        <a:t>2.Ödenecek tutar için kredi kartı bilgileri ile fatura bilgilerini girer.</a:t>
                      </a:r>
                      <a:endParaRPr sz="1400" u="none" strike="noStrike" cap="none"/>
                    </a:p>
                    <a:p>
                      <a:pPr marL="0" marR="0" lvl="0" indent="0" algn="l" rtl="0">
                        <a:lnSpc>
                          <a:spcPct val="100000"/>
                        </a:lnSpc>
                        <a:spcBef>
                          <a:spcPts val="0"/>
                        </a:spcBef>
                        <a:spcAft>
                          <a:spcPts val="0"/>
                        </a:spcAft>
                        <a:buClr>
                          <a:srgbClr val="000000"/>
                        </a:buClr>
                        <a:buSzPts val="1400"/>
                        <a:buFont typeface="Arial"/>
                        <a:buNone/>
                      </a:pPr>
                      <a:r>
                        <a:rPr lang="tr" sz="1400" u="none" strike="noStrike" cap="none"/>
                        <a:t>3.Üyenin onayı ile ödeme gerçekleşir.</a:t>
                      </a:r>
                      <a:endParaRPr sz="1400" u="none" strike="noStrike" cap="none"/>
                    </a:p>
                  </a:txBody>
                  <a:tcPr marL="91425" marR="91425" marT="91425" marB="91425"/>
                </a:tc>
                <a:extLst>
                  <a:ext uri="{0D108BD9-81ED-4DB2-BD59-A6C34878D82A}">
                    <a16:rowId xmlns:a16="http://schemas.microsoft.com/office/drawing/2014/main" val="10005"/>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Alternatif Akış</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2a: Üyenin verdiği bilgilerde yanlışlık olması durumunda sistem hata mesajı vererek bilgileri yeniden girmesini ister.</a:t>
                      </a:r>
                      <a:endParaRPr sz="1400" u="none" strike="noStrike" cap="none"/>
                    </a:p>
                  </a:txBody>
                  <a:tcPr marL="91425" marR="91425" marT="91425" marB="91425"/>
                </a:tc>
                <a:extLst>
                  <a:ext uri="{0D108BD9-81ED-4DB2-BD59-A6C34878D82A}">
                    <a16:rowId xmlns:a16="http://schemas.microsoft.com/office/drawing/2014/main" val="10006"/>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Akış Diyagramı</a:t>
            </a:r>
            <a:endParaRPr/>
          </a:p>
        </p:txBody>
      </p:sp>
      <p:sp>
        <p:nvSpPr>
          <p:cNvPr id="156" name="Google Shape;156;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Gereksinim analizindeki bir sonraki adım, elde edilen bilgiler doğrultusunda sistemdeki verilerin nasıl taşındığının modellenmesi olmaktadır.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Spor salonu sistemi için, Gane Sarson notasyonu ile hazırlanan veri akış diyagramlarında Level-0 Taslak diyagramı şöyle gösterilebilir:</a:t>
            </a:r>
            <a:endParaRPr>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Akış Diyagramı  - Taslak (Context) Diagram</a:t>
            </a:r>
            <a:endParaRPr/>
          </a:p>
        </p:txBody>
      </p:sp>
      <p:sp>
        <p:nvSpPr>
          <p:cNvPr id="162" name="Google Shape;162;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p:txBody>
      </p:sp>
      <p:pic>
        <p:nvPicPr>
          <p:cNvPr id="163" name="Google Shape;163;p17" descr="level0-v2.png"/>
          <p:cNvPicPr preferRelativeResize="0"/>
          <p:nvPr/>
        </p:nvPicPr>
        <p:blipFill rotWithShape="1">
          <a:blip r:embed="rId3">
            <a:alphaModFix/>
          </a:blip>
          <a:srcRect/>
          <a:stretch/>
        </p:blipFill>
        <p:spPr>
          <a:xfrm>
            <a:off x="875556" y="1263705"/>
            <a:ext cx="6803993" cy="3073243"/>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Akış Diyagramı  - Taslak (Context) Diagram</a:t>
            </a:r>
            <a:endParaRPr/>
          </a:p>
        </p:txBody>
      </p:sp>
      <p:sp>
        <p:nvSpPr>
          <p:cNvPr id="169" name="Google Shape;169;p1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Üyeler, sisteme bilgilerini girerek üye olurlar. Sınıf bilgilerini görüntüleyerek derslerin saatleri ve eğitimi veren hocalar hakkında bilgi alabilirler. İstedikleri sınıflara kayıt olabilirler. Sistem üzerinden ödeme işlemlerini yapabilirler.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Yönetim, kullanıcıların üyelik taleplerini onaylar. Sınıflar oluşturarak takvim bilgisi ve eğitmeni belirler. Ayrıca sistem tarafından gönderilen ödeme ve üyeliklerle ilgili raporlamaları alır.</a:t>
            </a: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Eğitmen, sisteme bilgilerini girip günceller. Eğiticisi olduğu sınıftaki katılımcıları görüntüler.</a:t>
            </a:r>
            <a:endParaRPr dirty="0">
              <a:solidFill>
                <a:schemeClr val="dk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9"/>
          <p:cNvSpPr txBox="1">
            <a:spLocks noGrp="1"/>
          </p:cNvSpPr>
          <p:nvPr>
            <p:ph type="title"/>
          </p:nvPr>
        </p:nvSpPr>
        <p:spPr>
          <a:xfrm>
            <a:off x="268825" y="1502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Akış Diyagramı - 1.Seviye</a:t>
            </a:r>
            <a:endParaRPr/>
          </a:p>
        </p:txBody>
      </p:sp>
      <p:sp>
        <p:nvSpPr>
          <p:cNvPr id="175" name="Google Shape;175;p1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p:txBody>
      </p:sp>
      <p:pic>
        <p:nvPicPr>
          <p:cNvPr id="176" name="Google Shape;176;p19"/>
          <p:cNvPicPr preferRelativeResize="0"/>
          <p:nvPr/>
        </p:nvPicPr>
        <p:blipFill rotWithShape="1">
          <a:blip r:embed="rId3">
            <a:alphaModFix/>
          </a:blip>
          <a:srcRect/>
          <a:stretch/>
        </p:blipFill>
        <p:spPr>
          <a:xfrm>
            <a:off x="901875" y="722913"/>
            <a:ext cx="7072458" cy="4275525"/>
          </a:xfrm>
          <a:prstGeom prst="rect">
            <a:avLst/>
          </a:prstGeom>
          <a:noFill/>
          <a:ln>
            <a:noFill/>
          </a:ln>
        </p:spPr>
      </p:pic>
      <p:cxnSp>
        <p:nvCxnSpPr>
          <p:cNvPr id="3" name="Straight Arrow Connector 2">
            <a:extLst>
              <a:ext uri="{FF2B5EF4-FFF2-40B4-BE49-F238E27FC236}">
                <a16:creationId xmlns:a16="http://schemas.microsoft.com/office/drawing/2014/main" id="{9B09DEFA-A64E-170B-F528-0CD51304F26B}"/>
              </a:ext>
            </a:extLst>
          </p:cNvPr>
          <p:cNvCxnSpPr/>
          <p:nvPr/>
        </p:nvCxnSpPr>
        <p:spPr>
          <a:xfrm flipV="1">
            <a:off x="1434353" y="1344706"/>
            <a:ext cx="0" cy="77096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9F969AD-A9B5-6D08-15D0-5A696391E8C1}"/>
              </a:ext>
            </a:extLst>
          </p:cNvPr>
          <p:cNvSpPr txBox="1"/>
          <p:nvPr/>
        </p:nvSpPr>
        <p:spPr>
          <a:xfrm>
            <a:off x="1087142" y="1622466"/>
            <a:ext cx="627095" cy="200055"/>
          </a:xfrm>
          <a:prstGeom prst="rect">
            <a:avLst/>
          </a:prstGeom>
          <a:noFill/>
        </p:spPr>
        <p:txBody>
          <a:bodyPr wrap="none" rtlCol="0">
            <a:spAutoFit/>
          </a:bodyPr>
          <a:lstStyle/>
          <a:p>
            <a:r>
              <a:rPr lang="en-TR" sz="700" dirty="0"/>
              <a:t>Sınıf Bilgisi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Akış Diyagramı - 2.Seviye</a:t>
            </a:r>
            <a:endParaRPr/>
          </a:p>
        </p:txBody>
      </p:sp>
      <p:sp>
        <p:nvSpPr>
          <p:cNvPr id="182" name="Google Shape;182;p20"/>
          <p:cNvSpPr txBox="1">
            <a:spLocks noGrp="1"/>
          </p:cNvSpPr>
          <p:nvPr>
            <p:ph type="body" idx="1"/>
          </p:nvPr>
        </p:nvSpPr>
        <p:spPr>
          <a:xfrm>
            <a:off x="311700" y="1152475"/>
            <a:ext cx="27315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1.Seviye diyagramda yer alan işlemlerin alt işlemlerini içerek şekilde yapılan gösterimdir. </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Ödeme Yapma işlemi için 2.seviye diyagram örneği şu şekildedir:</a:t>
            </a: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 </a:t>
            </a:r>
            <a:endParaRPr>
              <a:solidFill>
                <a:schemeClr val="dk1"/>
              </a:solidFill>
            </a:endParaRPr>
          </a:p>
        </p:txBody>
      </p:sp>
      <p:pic>
        <p:nvPicPr>
          <p:cNvPr id="183" name="Google Shape;183;p20"/>
          <p:cNvPicPr preferRelativeResize="0"/>
          <p:nvPr/>
        </p:nvPicPr>
        <p:blipFill rotWithShape="1">
          <a:blip r:embed="rId3">
            <a:alphaModFix/>
          </a:blip>
          <a:srcRect/>
          <a:stretch/>
        </p:blipFill>
        <p:spPr>
          <a:xfrm>
            <a:off x="3480600" y="1017725"/>
            <a:ext cx="5481249" cy="35891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Problemin Tanımı</a:t>
            </a:r>
            <a:endParaRPr/>
          </a:p>
        </p:txBody>
      </p:sp>
      <p:sp>
        <p:nvSpPr>
          <p:cNvPr id="67" name="Google Shape;6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tr" sz="1400">
                <a:solidFill>
                  <a:schemeClr val="dk1"/>
                </a:solidFill>
              </a:rPr>
              <a:t>Her ay sabit bir üyelik ücreti alınmakta, bu ücret dahilinde süresiz olarak fitness salonundan faydalanabilinmektedir. Pilates, dans vb. derslerin olduğu sınıflara katılmak isteniyorsa ekstra ücret ödenmektedir. Grup derslerine katılabilineceği gibi özel ders talebinde de bulunulabilir. Bu durumda ücretler grup ücretlerinden farklı olarak hesaplanmakta ve müşteriye belirtilmelidir.</a:t>
            </a:r>
            <a:endParaRPr sz="1400">
              <a:solidFill>
                <a:schemeClr val="dk1"/>
              </a:solidFill>
            </a:endParaRPr>
          </a:p>
          <a:p>
            <a:pPr marL="0" lvl="0" indent="0" algn="l" rtl="0">
              <a:lnSpc>
                <a:spcPct val="115000"/>
              </a:lnSpc>
              <a:spcBef>
                <a:spcPts val="0"/>
              </a:spcBef>
              <a:spcAft>
                <a:spcPts val="0"/>
              </a:spcAft>
              <a:buSzPts val="1800"/>
              <a:buNone/>
            </a:pPr>
            <a:endParaRPr sz="1400">
              <a:solidFill>
                <a:schemeClr val="dk1"/>
              </a:solidFill>
            </a:endParaRPr>
          </a:p>
          <a:p>
            <a:pPr marL="0" lvl="0" indent="0" algn="l" rtl="0">
              <a:lnSpc>
                <a:spcPct val="115000"/>
              </a:lnSpc>
              <a:spcBef>
                <a:spcPts val="0"/>
              </a:spcBef>
              <a:spcAft>
                <a:spcPts val="0"/>
              </a:spcAft>
              <a:buSzPts val="1800"/>
              <a:buNone/>
            </a:pPr>
            <a:endParaRPr sz="1400">
              <a:solidFill>
                <a:schemeClr val="dk1"/>
              </a:solidFill>
            </a:endParaRPr>
          </a:p>
          <a:p>
            <a:pPr marL="0" lvl="0" indent="0" algn="l" rtl="0">
              <a:lnSpc>
                <a:spcPct val="115000"/>
              </a:lnSpc>
              <a:spcBef>
                <a:spcPts val="0"/>
              </a:spcBef>
              <a:spcAft>
                <a:spcPts val="0"/>
              </a:spcAft>
              <a:buSzPts val="1800"/>
              <a:buNone/>
            </a:pPr>
            <a:endParaRPr sz="1400">
              <a:solidFill>
                <a:schemeClr val="dk1"/>
              </a:solidFill>
            </a:endParaRPr>
          </a:p>
          <a:p>
            <a:pPr marL="0" lvl="0" indent="0" algn="l" rtl="0">
              <a:lnSpc>
                <a:spcPct val="115000"/>
              </a:lnSpc>
              <a:spcBef>
                <a:spcPts val="0"/>
              </a:spcBef>
              <a:spcAft>
                <a:spcPts val="0"/>
              </a:spcAft>
              <a:buSzPts val="1800"/>
              <a:buNone/>
            </a:pPr>
            <a:endParaRPr sz="1400">
              <a:solidFill>
                <a:schemeClr val="dk1"/>
              </a:solidFill>
            </a:endParaRPr>
          </a:p>
          <a:p>
            <a:pPr marL="0" lvl="0" indent="0" algn="l" rtl="0">
              <a:lnSpc>
                <a:spcPct val="115000"/>
              </a:lnSpc>
              <a:spcBef>
                <a:spcPts val="0"/>
              </a:spcBef>
              <a:spcAft>
                <a:spcPts val="0"/>
              </a:spcAft>
              <a:buSzPts val="1800"/>
              <a:buNone/>
            </a:pPr>
            <a:endParaRPr sz="1200">
              <a:solidFill>
                <a:schemeClr val="dk1"/>
              </a:solidFill>
            </a:endParaRPr>
          </a:p>
          <a:p>
            <a:pPr marL="0" lvl="0" indent="0" algn="l" rtl="0">
              <a:lnSpc>
                <a:spcPct val="115000"/>
              </a:lnSpc>
              <a:spcBef>
                <a:spcPts val="0"/>
              </a:spcBef>
              <a:spcAft>
                <a:spcPts val="0"/>
              </a:spcAft>
              <a:buSzPts val="1800"/>
              <a:buNone/>
            </a:pPr>
            <a:endParaRPr sz="1300">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Sözlüğü</a:t>
            </a:r>
            <a:endParaRPr/>
          </a:p>
        </p:txBody>
      </p:sp>
      <p:sp>
        <p:nvSpPr>
          <p:cNvPr id="189" name="Google Shape;189;p2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Veri akış diyagramındaki her bir veri akışı, veri deposu, veri yapısı ve elemanı için sözlük oluşturularak detaylı tanımlamaları ve açıklamaları yapılır.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Örnek olarak bir veri akışı ve veri deposunun sözlüğünün nasıl oluşturulduğu gösterilecektir.</a:t>
            </a:r>
            <a:endParaRPr>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Sözlüğü - Veri Akışı</a:t>
            </a:r>
            <a:endParaRPr/>
          </a:p>
        </p:txBody>
      </p:sp>
      <p:sp>
        <p:nvSpPr>
          <p:cNvPr id="195" name="Google Shape;195;p2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p:txBody>
      </p:sp>
      <p:graphicFrame>
        <p:nvGraphicFramePr>
          <p:cNvPr id="196" name="Google Shape;196;p22"/>
          <p:cNvGraphicFramePr/>
          <p:nvPr/>
        </p:nvGraphicFramePr>
        <p:xfrm>
          <a:off x="952500" y="1962150"/>
          <a:ext cx="7239000" cy="2407770"/>
        </p:xfrm>
        <a:graphic>
          <a:graphicData uri="http://schemas.openxmlformats.org/drawingml/2006/table">
            <a:tbl>
              <a:tblPr>
                <a:noFill/>
                <a:tableStyleId>{204822D8-5007-44D1-ADA1-CEA999ECD5E9}</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İsim</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Kişisel Bilgiler</a:t>
                      </a:r>
                      <a:endParaRPr sz="1400"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Tanım</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Üye olacak kişinin sisteme vermesi gereken ad-soyad, yaş, boy-kilo ve iletişim bilgileri</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Nereden</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Üye</a:t>
                      </a:r>
                      <a:endParaRPr sz="14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Nereye</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1.0 Üye Olma</a:t>
                      </a:r>
                      <a:endParaRPr sz="1400" u="none" strike="noStrike" cap="none"/>
                    </a:p>
                  </a:txBody>
                  <a:tcPr marL="91425" marR="91425" marT="91425" marB="91425"/>
                </a:tc>
                <a:extLst>
                  <a:ext uri="{0D108BD9-81ED-4DB2-BD59-A6C34878D82A}">
                    <a16:rowId xmlns:a16="http://schemas.microsoft.com/office/drawing/2014/main" val="10003"/>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Veri Yapıları</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Üye detayları (Kompozit)</a:t>
                      </a:r>
                      <a:endParaRPr sz="1400" u="none" strike="noStrike" cap="none"/>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Veri Sözlüğü - Veri Deposu</a:t>
            </a:r>
            <a:endParaRPr/>
          </a:p>
        </p:txBody>
      </p:sp>
      <p:sp>
        <p:nvSpPr>
          <p:cNvPr id="202" name="Google Shape;202;p2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p:txBody>
      </p:sp>
      <p:graphicFrame>
        <p:nvGraphicFramePr>
          <p:cNvPr id="203" name="Google Shape;203;p23"/>
          <p:cNvGraphicFramePr/>
          <p:nvPr/>
        </p:nvGraphicFramePr>
        <p:xfrm>
          <a:off x="952500" y="1962150"/>
          <a:ext cx="7239000" cy="1401990"/>
        </p:xfrm>
        <a:graphic>
          <a:graphicData uri="http://schemas.openxmlformats.org/drawingml/2006/table">
            <a:tbl>
              <a:tblPr>
                <a:noFill/>
                <a:tableStyleId>{204822D8-5007-44D1-ADA1-CEA999ECD5E9}</a:tableStyleId>
              </a:tblPr>
              <a:tblGrid>
                <a:gridCol w="3619500">
                  <a:extLst>
                    <a:ext uri="{9D8B030D-6E8A-4147-A177-3AD203B41FA5}">
                      <a16:colId xmlns:a16="http://schemas.microsoft.com/office/drawing/2014/main" val="20000"/>
                    </a:ext>
                  </a:extLst>
                </a:gridCol>
                <a:gridCol w="3619500">
                  <a:extLst>
                    <a:ext uri="{9D8B030D-6E8A-4147-A177-3AD203B41FA5}">
                      <a16:colId xmlns:a16="http://schemas.microsoft.com/office/drawing/2014/main" val="20001"/>
                    </a:ext>
                  </a:extLst>
                </a:gridCol>
              </a:tblGrid>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İsim</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Sınıf Bilgileri</a:t>
                      </a:r>
                      <a:endParaRPr sz="1400"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Tanım</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Sınıflarda hangi dersin verildiği, eğitmen-katılımcı bilgisi ile takvim bilgileri</a:t>
                      </a:r>
                      <a:endParaRPr sz="1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Miktar</a:t>
                      </a:r>
                      <a:endParaRPr sz="14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Günlük ortalama 10 giriş</a:t>
                      </a:r>
                      <a:endParaRPr sz="1400" u="none" strike="noStrike" cap="none"/>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Varlık İlişki Diyagramı</a:t>
            </a:r>
            <a:endParaRPr/>
          </a:p>
        </p:txBody>
      </p:sp>
      <p:sp>
        <p:nvSpPr>
          <p:cNvPr id="209" name="Google Shape;209;p2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Veri nesneleri arasındaki ilişkiler Entity Relationship Diagram (ERD) olarak ifade edilen grafiksel gösterimle belirtilebilir.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Varlıklar dikdörtgenler ile gösterilir.</a:t>
            </a: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Varlıkların sahip olduğu nitelikler elips ile varlığa bağlanarak ifade edilir.</a:t>
            </a: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Varlıklar arası ilişkiler eşkenar dörtgenler ile gösterilir.</a:t>
            </a:r>
            <a:endParaRPr>
              <a:solidFill>
                <a:schemeClr val="dk1"/>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dirty="0"/>
              <a:t>Varlık İlişki Diyagramı - ER Diyagram</a:t>
            </a:r>
            <a:endParaRPr dirty="0"/>
          </a:p>
        </p:txBody>
      </p:sp>
      <p:sp>
        <p:nvSpPr>
          <p:cNvPr id="215" name="Google Shape;215;p2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p:txBody>
      </p:sp>
      <p:pic>
        <p:nvPicPr>
          <p:cNvPr id="216" name="Google Shape;216;p25"/>
          <p:cNvPicPr preferRelativeResize="0"/>
          <p:nvPr/>
        </p:nvPicPr>
        <p:blipFill rotWithShape="1">
          <a:blip r:embed="rId3">
            <a:alphaModFix/>
          </a:blip>
          <a:srcRect/>
          <a:stretch/>
        </p:blipFill>
        <p:spPr>
          <a:xfrm>
            <a:off x="732225" y="1152475"/>
            <a:ext cx="7536825" cy="3758075"/>
          </a:xfrm>
          <a:prstGeom prst="rect">
            <a:avLst/>
          </a:prstGeom>
          <a:noFill/>
          <a:ln>
            <a:noFill/>
          </a:ln>
        </p:spPr>
      </p:pic>
      <p:sp>
        <p:nvSpPr>
          <p:cNvPr id="2" name="Oval 1">
            <a:extLst>
              <a:ext uri="{FF2B5EF4-FFF2-40B4-BE49-F238E27FC236}">
                <a16:creationId xmlns:a16="http://schemas.microsoft.com/office/drawing/2014/main" id="{70DDCCC9-54A9-693D-E192-7746FBDB689C}"/>
              </a:ext>
            </a:extLst>
          </p:cNvPr>
          <p:cNvSpPr/>
          <p:nvPr/>
        </p:nvSpPr>
        <p:spPr>
          <a:xfrm>
            <a:off x="2779058" y="1488141"/>
            <a:ext cx="627530" cy="251012"/>
          </a:xfrm>
          <a:prstGeom prst="ellipse">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TR" sz="800" dirty="0">
                <a:ln w="0"/>
                <a:solidFill>
                  <a:schemeClr val="tx1"/>
                </a:solidFill>
                <a:effectLst>
                  <a:outerShdw blurRad="38100" dist="19050" dir="2700000" algn="tl" rotWithShape="0">
                    <a:schemeClr val="dk1">
                      <a:alpha val="40000"/>
                    </a:schemeClr>
                  </a:outerShdw>
                </a:effectLst>
              </a:rPr>
              <a:t>Kayıt tarihi</a:t>
            </a:r>
          </a:p>
        </p:txBody>
      </p:sp>
      <p:cxnSp>
        <p:nvCxnSpPr>
          <p:cNvPr id="4" name="Straight Connector 3">
            <a:extLst>
              <a:ext uri="{FF2B5EF4-FFF2-40B4-BE49-F238E27FC236}">
                <a16:creationId xmlns:a16="http://schemas.microsoft.com/office/drawing/2014/main" id="{53CF6103-B7CD-1C93-84D8-465EB1623DD5}"/>
              </a:ext>
            </a:extLst>
          </p:cNvPr>
          <p:cNvCxnSpPr>
            <a:endCxn id="2" idx="4"/>
          </p:cNvCxnSpPr>
          <p:nvPr/>
        </p:nvCxnSpPr>
        <p:spPr>
          <a:xfrm flipH="1" flipV="1">
            <a:off x="3092823" y="1739153"/>
            <a:ext cx="17930" cy="206188"/>
          </a:xfrm>
          <a:prstGeom prst="line">
            <a:avLst/>
          </a:prstGeom>
          <a:ln w="9525"/>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a:t>
            </a:r>
            <a:endParaRPr/>
          </a:p>
        </p:txBody>
      </p:sp>
      <p:sp>
        <p:nvSpPr>
          <p:cNvPr id="242" name="Google Shape;242;p2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Sistem mimarisini ortaya koymak amacıyla programdaki yapısal ögeler arasındaki ilişkiler belirlenir. </a:t>
            </a:r>
            <a:r>
              <a:rPr lang="tr" b="1">
                <a:solidFill>
                  <a:schemeClr val="dk1"/>
                </a:solidFill>
              </a:rPr>
              <a:t>Yapı diyagramları</a:t>
            </a:r>
            <a:r>
              <a:rPr lang="tr">
                <a:solidFill>
                  <a:schemeClr val="dk1"/>
                </a:solidFill>
              </a:rPr>
              <a:t> ile ana modül ve ara birimler arasındaki veri akışı detaylı ve hiyerarşik şekilde ortaya konur.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Ana modüle bağlı alt modüllerin belirlenmesi ve ifade edilmesi şeklinde ilerleyen süreçte, birbirinden ayrı olduğu belirlenen modüller ayrı diyagramların ana modülü olarak ifade edilebilir.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Spor salonu sistemi için kişilerin üye olup sınıflara kaydolması sürecinin yapı diyagramı modellemesine bir örnek şu şekildedir: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a:solidFill>
                <a:schemeClr val="dk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 - Yapı Diyagramı</a:t>
            </a:r>
            <a:endParaRPr/>
          </a:p>
        </p:txBody>
      </p:sp>
      <p:sp>
        <p:nvSpPr>
          <p:cNvPr id="248" name="Google Shape;248;p3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Clr>
                <a:schemeClr val="dk1"/>
              </a:buClr>
              <a:buSzPts val="1100"/>
              <a:buFont typeface="Arial"/>
              <a:buNone/>
            </a:pPr>
            <a:endParaRPr dirty="0">
              <a:solidFill>
                <a:schemeClr val="dk1"/>
              </a:solidFill>
            </a:endParaRPr>
          </a:p>
        </p:txBody>
      </p:sp>
      <p:pic>
        <p:nvPicPr>
          <p:cNvPr id="249" name="Google Shape;249;p30"/>
          <p:cNvPicPr preferRelativeResize="0"/>
          <p:nvPr/>
        </p:nvPicPr>
        <p:blipFill rotWithShape="1">
          <a:blip r:embed="rId3">
            <a:alphaModFix/>
          </a:blip>
          <a:srcRect/>
          <a:stretch/>
        </p:blipFill>
        <p:spPr>
          <a:xfrm>
            <a:off x="1637450" y="1152475"/>
            <a:ext cx="5056999" cy="3857625"/>
          </a:xfrm>
          <a:prstGeom prst="rect">
            <a:avLst/>
          </a:prstGeom>
          <a:noFill/>
          <a:ln>
            <a:noFill/>
          </a:ln>
        </p:spPr>
      </p:pic>
      <p:sp>
        <p:nvSpPr>
          <p:cNvPr id="2" name="TextBox 1">
            <a:extLst>
              <a:ext uri="{FF2B5EF4-FFF2-40B4-BE49-F238E27FC236}">
                <a16:creationId xmlns:a16="http://schemas.microsoft.com/office/drawing/2014/main" id="{55554095-978D-7B27-4F4C-03588D5BA9CD}"/>
              </a:ext>
            </a:extLst>
          </p:cNvPr>
          <p:cNvSpPr txBox="1"/>
          <p:nvPr/>
        </p:nvSpPr>
        <p:spPr>
          <a:xfrm>
            <a:off x="6470882" y="3707101"/>
            <a:ext cx="2151910" cy="861774"/>
          </a:xfrm>
          <a:prstGeom prst="rect">
            <a:avLst/>
          </a:prstGeom>
          <a:noFill/>
        </p:spPr>
        <p:txBody>
          <a:bodyPr wrap="square" rtlCol="0">
            <a:spAutoFit/>
          </a:bodyPr>
          <a:lstStyle/>
          <a:p>
            <a:r>
              <a:rPr lang="en-US" sz="900" dirty="0"/>
              <a:t>Durum </a:t>
            </a:r>
            <a:r>
              <a:rPr lang="en-US" sz="900" dirty="0" err="1"/>
              <a:t>kontrolu</a:t>
            </a:r>
            <a:r>
              <a:rPr lang="en-US" sz="900" dirty="0"/>
              <a:t>̈, </a:t>
            </a:r>
            <a:r>
              <a:rPr lang="en-US" sz="900" dirty="0" err="1"/>
              <a:t>kontrol</a:t>
            </a:r>
            <a:r>
              <a:rPr lang="en-US" sz="900" dirty="0"/>
              <a:t> </a:t>
            </a:r>
            <a:r>
              <a:rPr lang="en-US" sz="900" dirty="0" err="1"/>
              <a:t>modülünün</a:t>
            </a:r>
            <a:r>
              <a:rPr lang="en-US" sz="900" dirty="0"/>
              <a:t> alt </a:t>
            </a:r>
            <a:r>
              <a:rPr lang="en-US" sz="900" dirty="0" err="1"/>
              <a:t>modülu</a:t>
            </a:r>
            <a:r>
              <a:rPr lang="en-US" sz="900" dirty="0"/>
              <a:t>̈ </a:t>
            </a:r>
            <a:r>
              <a:rPr lang="en-US" sz="900" dirty="0" err="1"/>
              <a:t>aktive</a:t>
            </a:r>
            <a:r>
              <a:rPr lang="en-US" sz="900" dirty="0"/>
              <a:t> </a:t>
            </a:r>
            <a:r>
              <a:rPr lang="en-US" sz="900" dirty="0" err="1"/>
              <a:t>ederken</a:t>
            </a:r>
            <a:r>
              <a:rPr lang="en-US" sz="900" dirty="0"/>
              <a:t> </a:t>
            </a:r>
            <a:r>
              <a:rPr lang="en-US" sz="900" dirty="0" err="1"/>
              <a:t>farklı</a:t>
            </a:r>
            <a:r>
              <a:rPr lang="en-US" sz="900" dirty="0"/>
              <a:t> </a:t>
            </a:r>
            <a:r>
              <a:rPr lang="en-US" sz="900" dirty="0" err="1"/>
              <a:t>seçenekleri</a:t>
            </a:r>
            <a:r>
              <a:rPr lang="en-US" sz="900" dirty="0"/>
              <a:t> </a:t>
            </a:r>
            <a:r>
              <a:rPr lang="en-US" sz="900" dirty="0" err="1"/>
              <a:t>olduğunu</a:t>
            </a:r>
            <a:r>
              <a:rPr lang="en-US" sz="900" dirty="0"/>
              <a:t> </a:t>
            </a:r>
            <a:r>
              <a:rPr lang="en-US" sz="900" dirty="0" err="1"/>
              <a:t>göstermektedir</a:t>
            </a:r>
            <a:r>
              <a:rPr lang="en-US" sz="900" dirty="0"/>
              <a:t>. </a:t>
            </a:r>
          </a:p>
          <a:p>
            <a:r>
              <a:rPr lang="en-US" sz="900" dirty="0" err="1"/>
              <a:t>Elmas</a:t>
            </a:r>
            <a:r>
              <a:rPr lang="en-US" sz="900" dirty="0"/>
              <a:t> </a:t>
            </a:r>
            <a:r>
              <a:rPr lang="en-US" sz="900" dirty="0" err="1"/>
              <a:t>ile</a:t>
            </a:r>
            <a:r>
              <a:rPr lang="en-US" sz="900" dirty="0"/>
              <a:t> </a:t>
            </a:r>
            <a:r>
              <a:rPr lang="en-US" sz="900" dirty="0" err="1"/>
              <a:t>gösterilir</a:t>
            </a:r>
            <a:r>
              <a:rPr lang="en-US" sz="900" dirty="0"/>
              <a:t>.</a:t>
            </a:r>
          </a:p>
          <a:p>
            <a:endParaRPr lang="en-TR" dirty="0"/>
          </a:p>
        </p:txBody>
      </p:sp>
      <p:sp>
        <p:nvSpPr>
          <p:cNvPr id="3" name="TextBox 2">
            <a:extLst>
              <a:ext uri="{FF2B5EF4-FFF2-40B4-BE49-F238E27FC236}">
                <a16:creationId xmlns:a16="http://schemas.microsoft.com/office/drawing/2014/main" id="{B88F760B-D00A-DEA8-8FF2-4707B537E56C}"/>
              </a:ext>
            </a:extLst>
          </p:cNvPr>
          <p:cNvSpPr txBox="1"/>
          <p:nvPr/>
        </p:nvSpPr>
        <p:spPr>
          <a:xfrm>
            <a:off x="6321530" y="1439370"/>
            <a:ext cx="2151910" cy="1000274"/>
          </a:xfrm>
          <a:prstGeom prst="rect">
            <a:avLst/>
          </a:prstGeom>
          <a:noFill/>
        </p:spPr>
        <p:txBody>
          <a:bodyPr wrap="square" rtlCol="0">
            <a:spAutoFit/>
          </a:bodyPr>
          <a:lstStyle/>
          <a:p>
            <a:r>
              <a:rPr lang="en-US" sz="900" dirty="0" err="1"/>
              <a:t>İçi</a:t>
            </a:r>
            <a:r>
              <a:rPr lang="en-US" sz="900" dirty="0"/>
              <a:t> </a:t>
            </a:r>
            <a:r>
              <a:rPr lang="en-US" sz="900" dirty="0" err="1"/>
              <a:t>bos</a:t>
            </a:r>
            <a:r>
              <a:rPr lang="en-US" sz="900" dirty="0"/>
              <a:t>̧ </a:t>
            </a:r>
            <a:r>
              <a:rPr lang="en-US" sz="900" dirty="0" err="1"/>
              <a:t>olan</a:t>
            </a:r>
            <a:r>
              <a:rPr lang="en-US" sz="900" dirty="0"/>
              <a:t> </a:t>
            </a:r>
            <a:r>
              <a:rPr lang="en-US" sz="900" dirty="0" err="1"/>
              <a:t>oklar</a:t>
            </a:r>
            <a:r>
              <a:rPr lang="en-US" sz="900" dirty="0"/>
              <a:t> </a:t>
            </a:r>
            <a:r>
              <a:rPr lang="en-US" sz="900" dirty="0" err="1"/>
              <a:t>akışları</a:t>
            </a:r>
            <a:r>
              <a:rPr lang="en-US" sz="900" dirty="0"/>
              <a:t> </a:t>
            </a:r>
            <a:r>
              <a:rPr lang="en-US" sz="900" dirty="0" err="1"/>
              <a:t>gösterir</a:t>
            </a:r>
            <a:r>
              <a:rPr lang="en-US" sz="900" dirty="0"/>
              <a:t>. Okun </a:t>
            </a:r>
            <a:r>
              <a:rPr lang="en-US" sz="900" dirty="0" err="1"/>
              <a:t>yönu</a:t>
            </a:r>
            <a:r>
              <a:rPr lang="en-US" sz="900" dirty="0"/>
              <a:t>̈ </a:t>
            </a:r>
            <a:r>
              <a:rPr lang="en-US" sz="900" dirty="0" err="1"/>
              <a:t>aynı</a:t>
            </a:r>
            <a:r>
              <a:rPr lang="en-US" sz="900" dirty="0"/>
              <a:t> </a:t>
            </a:r>
            <a:r>
              <a:rPr lang="en-US" sz="900" dirty="0" err="1"/>
              <a:t>zamanda</a:t>
            </a:r>
            <a:r>
              <a:rPr lang="en-US" sz="900" dirty="0"/>
              <a:t> </a:t>
            </a:r>
            <a:r>
              <a:rPr lang="en-US" sz="900" dirty="0" err="1"/>
              <a:t>akışın</a:t>
            </a:r>
            <a:r>
              <a:rPr lang="en-US" sz="900" dirty="0"/>
              <a:t> da </a:t>
            </a:r>
            <a:r>
              <a:rPr lang="en-US" sz="900" dirty="0" err="1"/>
              <a:t>yönüdür</a:t>
            </a:r>
            <a:r>
              <a:rPr lang="en-US" sz="900" dirty="0"/>
              <a:t>. </a:t>
            </a:r>
            <a:r>
              <a:rPr lang="en-US" sz="900" dirty="0" err="1"/>
              <a:t>İçi</a:t>
            </a:r>
            <a:r>
              <a:rPr lang="en-US" sz="900" dirty="0"/>
              <a:t> </a:t>
            </a:r>
            <a:r>
              <a:rPr lang="en-US" sz="900" dirty="0" err="1"/>
              <a:t>dolu</a:t>
            </a:r>
            <a:r>
              <a:rPr lang="en-US" sz="900" dirty="0"/>
              <a:t> </a:t>
            </a:r>
            <a:r>
              <a:rPr lang="en-US" sz="900" dirty="0" err="1"/>
              <a:t>olan</a:t>
            </a:r>
            <a:r>
              <a:rPr lang="en-US" sz="900" dirty="0"/>
              <a:t> </a:t>
            </a:r>
            <a:r>
              <a:rPr lang="en-US" sz="900" dirty="0" err="1"/>
              <a:t>oklar</a:t>
            </a:r>
            <a:r>
              <a:rPr lang="en-US" sz="900" dirty="0"/>
              <a:t> </a:t>
            </a:r>
            <a:r>
              <a:rPr lang="en-US" sz="900" dirty="0" err="1"/>
              <a:t>ise</a:t>
            </a:r>
            <a:r>
              <a:rPr lang="en-US" sz="900" dirty="0"/>
              <a:t> </a:t>
            </a:r>
            <a:r>
              <a:rPr lang="en-US" sz="900" dirty="0" err="1"/>
              <a:t>kontrol</a:t>
            </a:r>
            <a:r>
              <a:rPr lang="en-US" sz="900" dirty="0"/>
              <a:t> </a:t>
            </a:r>
            <a:r>
              <a:rPr lang="en-US" sz="900" dirty="0" err="1"/>
              <a:t>akışıdır</a:t>
            </a:r>
            <a:r>
              <a:rPr lang="en-US" sz="900" dirty="0"/>
              <a:t> </a:t>
            </a:r>
            <a:r>
              <a:rPr lang="en-US" sz="900" dirty="0" err="1"/>
              <a:t>ve</a:t>
            </a:r>
            <a:r>
              <a:rPr lang="en-US" sz="900" dirty="0"/>
              <a:t> </a:t>
            </a:r>
            <a:r>
              <a:rPr lang="en-US" sz="900" dirty="0" err="1"/>
              <a:t>işlemin</a:t>
            </a:r>
            <a:r>
              <a:rPr lang="en-US" sz="900" dirty="0"/>
              <a:t> </a:t>
            </a:r>
            <a:r>
              <a:rPr lang="en-US" sz="900" dirty="0" err="1"/>
              <a:t>tamamlandığını</a:t>
            </a:r>
            <a:r>
              <a:rPr lang="en-US" sz="900" dirty="0"/>
              <a:t> </a:t>
            </a:r>
            <a:r>
              <a:rPr lang="en-US" sz="900" dirty="0" err="1"/>
              <a:t>ve</a:t>
            </a:r>
            <a:r>
              <a:rPr lang="en-US" sz="900" dirty="0"/>
              <a:t>/</a:t>
            </a:r>
            <a:r>
              <a:rPr lang="en-US" sz="900" dirty="0" err="1"/>
              <a:t>veya</a:t>
            </a:r>
            <a:r>
              <a:rPr lang="en-US" sz="900" dirty="0"/>
              <a:t> </a:t>
            </a:r>
            <a:r>
              <a:rPr lang="en-US" sz="900" dirty="0" err="1"/>
              <a:t>işlem</a:t>
            </a:r>
            <a:r>
              <a:rPr lang="en-US" sz="900" dirty="0"/>
              <a:t> </a:t>
            </a:r>
            <a:r>
              <a:rPr lang="en-US" sz="900" dirty="0" err="1"/>
              <a:t>onayını</a:t>
            </a:r>
            <a:r>
              <a:rPr lang="en-US" sz="900" dirty="0"/>
              <a:t> </a:t>
            </a:r>
            <a:r>
              <a:rPr lang="en-US" sz="900" dirty="0" err="1"/>
              <a:t>gösterir</a:t>
            </a:r>
            <a:r>
              <a:rPr lang="en-US" sz="900" dirty="0"/>
              <a:t>. </a:t>
            </a:r>
          </a:p>
          <a:p>
            <a:endParaRPr lang="en-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a:t>
            </a:r>
            <a:endParaRPr/>
          </a:p>
        </p:txBody>
      </p:sp>
      <p:sp>
        <p:nvSpPr>
          <p:cNvPr id="255" name="Google Shape;255;p3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a:solidFill>
                  <a:schemeClr val="dk1"/>
                </a:solidFill>
              </a:rPr>
              <a:t>Nesne tabanlı yaklaşımın benimsendiği projemiz için sistem tasarımı adımında çizilen </a:t>
            </a:r>
            <a:r>
              <a:rPr lang="tr" b="1">
                <a:solidFill>
                  <a:schemeClr val="dk1"/>
                </a:solidFill>
              </a:rPr>
              <a:t>sınıf diyagramları</a:t>
            </a:r>
            <a:r>
              <a:rPr lang="tr">
                <a:solidFill>
                  <a:schemeClr val="dk1"/>
                </a:solidFill>
              </a:rPr>
              <a:t> ile sistemdeki sınıflar ve sahip oldukları özellikler ile metotları detaylı olarak belirtilir.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b="1">
                <a:solidFill>
                  <a:schemeClr val="dk1"/>
                </a:solidFill>
              </a:rPr>
              <a:t>Ardışıl diyagram</a:t>
            </a:r>
            <a:r>
              <a:rPr lang="tr">
                <a:solidFill>
                  <a:schemeClr val="dk1"/>
                </a:solidFill>
              </a:rPr>
              <a:t> adı verilen sequence diyagramlar ile de nesneler arası iletişim modellenir. Metot çağrılarının ve içerisinde gerçekleşen işlemlerin detaylandırılması amaçlanır.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2"/>
          <p:cNvSpPr txBox="1">
            <a:spLocks noGrp="1"/>
          </p:cNvSpPr>
          <p:nvPr>
            <p:ph type="title"/>
          </p:nvPr>
        </p:nvSpPr>
        <p:spPr>
          <a:xfrm>
            <a:off x="311700" y="3057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 - Sınıf Diyagramı</a:t>
            </a:r>
            <a:endParaRPr/>
          </a:p>
        </p:txBody>
      </p:sp>
      <p:sp>
        <p:nvSpPr>
          <p:cNvPr id="261" name="Google Shape;261;p3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p:txBody>
      </p:sp>
      <p:pic>
        <p:nvPicPr>
          <p:cNvPr id="262" name="Google Shape;262;p32"/>
          <p:cNvPicPr preferRelativeResize="0"/>
          <p:nvPr/>
        </p:nvPicPr>
        <p:blipFill rotWithShape="1">
          <a:blip r:embed="rId3">
            <a:alphaModFix/>
          </a:blip>
          <a:srcRect/>
          <a:stretch/>
        </p:blipFill>
        <p:spPr>
          <a:xfrm>
            <a:off x="930350" y="878425"/>
            <a:ext cx="6552727" cy="4125775"/>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3"/>
          <p:cNvSpPr txBox="1">
            <a:spLocks noGrp="1"/>
          </p:cNvSpPr>
          <p:nvPr>
            <p:ph type="title"/>
          </p:nvPr>
        </p:nvSpPr>
        <p:spPr>
          <a:xfrm>
            <a:off x="311700" y="3057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 - Ardışıl Diyagram</a:t>
            </a:r>
            <a:endParaRPr/>
          </a:p>
        </p:txBody>
      </p:sp>
      <p:sp>
        <p:nvSpPr>
          <p:cNvPr id="268" name="Google Shape;268;p33"/>
          <p:cNvSpPr txBox="1">
            <a:spLocks noGrp="1"/>
          </p:cNvSpPr>
          <p:nvPr>
            <p:ph type="body" idx="1"/>
          </p:nvPr>
        </p:nvSpPr>
        <p:spPr>
          <a:xfrm>
            <a:off x="311700" y="1152475"/>
            <a:ext cx="7844748"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en-US" sz="1400" dirty="0" err="1">
                <a:solidFill>
                  <a:schemeClr val="dk1"/>
                </a:solidFill>
              </a:rPr>
              <a:t>Ardışıl</a:t>
            </a:r>
            <a:r>
              <a:rPr lang="en-US" sz="1400" dirty="0">
                <a:solidFill>
                  <a:schemeClr val="dk1"/>
                </a:solidFill>
              </a:rPr>
              <a:t> </a:t>
            </a:r>
            <a:r>
              <a:rPr lang="en-US" sz="1400" dirty="0" err="1">
                <a:solidFill>
                  <a:schemeClr val="dk1"/>
                </a:solidFill>
              </a:rPr>
              <a:t>diyagram</a:t>
            </a:r>
            <a:r>
              <a:rPr lang="en-US" sz="1400" dirty="0">
                <a:solidFill>
                  <a:schemeClr val="dk1"/>
                </a:solidFill>
              </a:rPr>
              <a:t> (Sequence diagram) </a:t>
            </a:r>
            <a:r>
              <a:rPr lang="en-US" sz="1400" dirty="0" err="1">
                <a:solidFill>
                  <a:schemeClr val="dk1"/>
                </a:solidFill>
              </a:rPr>
              <a:t>nesnelerin</a:t>
            </a:r>
            <a:r>
              <a:rPr lang="en-US" sz="1400" dirty="0">
                <a:solidFill>
                  <a:schemeClr val="dk1"/>
                </a:solidFill>
              </a:rPr>
              <a:t> </a:t>
            </a:r>
            <a:r>
              <a:rPr lang="en-US" sz="1400" dirty="0" err="1">
                <a:solidFill>
                  <a:schemeClr val="dk1"/>
                </a:solidFill>
              </a:rPr>
              <a:t>birbirleriyle</a:t>
            </a:r>
            <a:r>
              <a:rPr lang="en-US" sz="1400" dirty="0">
                <a:solidFill>
                  <a:schemeClr val="dk1"/>
                </a:solidFill>
              </a:rPr>
              <a:t> </a:t>
            </a:r>
            <a:r>
              <a:rPr lang="en-US" sz="1400" dirty="0" err="1">
                <a:solidFill>
                  <a:schemeClr val="dk1"/>
                </a:solidFill>
              </a:rPr>
              <a:t>etkileşimini</a:t>
            </a:r>
            <a:r>
              <a:rPr lang="en-US" sz="1400" dirty="0">
                <a:solidFill>
                  <a:schemeClr val="dk1"/>
                </a:solidFill>
              </a:rPr>
              <a:t> </a:t>
            </a:r>
            <a:r>
              <a:rPr lang="en-US" sz="1400" dirty="0" err="1">
                <a:solidFill>
                  <a:schemeClr val="dk1"/>
                </a:solidFill>
              </a:rPr>
              <a:t>ve</a:t>
            </a:r>
            <a:r>
              <a:rPr lang="en-US" sz="1400" dirty="0">
                <a:solidFill>
                  <a:schemeClr val="dk1"/>
                </a:solidFill>
              </a:rPr>
              <a:t> </a:t>
            </a:r>
            <a:r>
              <a:rPr lang="en-US" sz="1400" dirty="0" err="1">
                <a:solidFill>
                  <a:schemeClr val="dk1"/>
                </a:solidFill>
              </a:rPr>
              <a:t>etkileşimin</a:t>
            </a:r>
            <a:r>
              <a:rPr lang="en-US" sz="1400" dirty="0">
                <a:solidFill>
                  <a:schemeClr val="dk1"/>
                </a:solidFill>
              </a:rPr>
              <a:t> </a:t>
            </a:r>
            <a:r>
              <a:rPr lang="en-US" sz="1400" dirty="0" err="1">
                <a:solidFill>
                  <a:schemeClr val="dk1"/>
                </a:solidFill>
              </a:rPr>
              <a:t>sırasını</a:t>
            </a:r>
            <a:r>
              <a:rPr lang="en-US" sz="1400" dirty="0">
                <a:solidFill>
                  <a:schemeClr val="dk1"/>
                </a:solidFill>
              </a:rPr>
              <a:t> </a:t>
            </a:r>
            <a:r>
              <a:rPr lang="en-US" sz="1400" dirty="0" err="1">
                <a:solidFill>
                  <a:schemeClr val="dk1"/>
                </a:solidFill>
              </a:rPr>
              <a:t>gösteren</a:t>
            </a:r>
            <a:r>
              <a:rPr lang="en-US" sz="1400" dirty="0">
                <a:solidFill>
                  <a:schemeClr val="dk1"/>
                </a:solidFill>
              </a:rPr>
              <a:t> </a:t>
            </a:r>
            <a:r>
              <a:rPr lang="en-US" sz="1400" dirty="0" err="1">
                <a:solidFill>
                  <a:schemeClr val="dk1"/>
                </a:solidFill>
              </a:rPr>
              <a:t>bir</a:t>
            </a:r>
            <a:r>
              <a:rPr lang="en-US" sz="1400" dirty="0">
                <a:solidFill>
                  <a:schemeClr val="dk1"/>
                </a:solidFill>
              </a:rPr>
              <a:t> UML </a:t>
            </a:r>
            <a:r>
              <a:rPr lang="en-US" sz="1400" dirty="0" err="1">
                <a:solidFill>
                  <a:schemeClr val="dk1"/>
                </a:solidFill>
              </a:rPr>
              <a:t>diyagramıdır</a:t>
            </a:r>
            <a:r>
              <a:rPr lang="en-US" sz="1400" dirty="0">
                <a:solidFill>
                  <a:schemeClr val="dk1"/>
                </a:solidFill>
              </a:rPr>
              <a:t>. </a:t>
            </a:r>
          </a:p>
          <a:p>
            <a:pPr marL="0" lvl="0" indent="0" algn="l" rtl="0">
              <a:lnSpc>
                <a:spcPct val="100000"/>
              </a:lnSpc>
              <a:spcBef>
                <a:spcPts val="0"/>
              </a:spcBef>
              <a:spcAft>
                <a:spcPts val="0"/>
              </a:spcAft>
              <a:buSzPts val="1800"/>
              <a:buNone/>
            </a:pPr>
            <a:endParaRPr lang="en-US" sz="1400" dirty="0">
              <a:solidFill>
                <a:schemeClr val="dk1"/>
              </a:solidFill>
            </a:endParaRPr>
          </a:p>
          <a:p>
            <a:pPr marL="0" lvl="0" indent="0" algn="l" rtl="0">
              <a:lnSpc>
                <a:spcPct val="100000"/>
              </a:lnSpc>
              <a:spcBef>
                <a:spcPts val="0"/>
              </a:spcBef>
              <a:spcAft>
                <a:spcPts val="0"/>
              </a:spcAft>
              <a:buSzPts val="1800"/>
              <a:buNone/>
            </a:pPr>
            <a:r>
              <a:rPr lang="en-US" sz="1400" dirty="0" err="1">
                <a:solidFill>
                  <a:schemeClr val="dk1"/>
                </a:solidFill>
              </a:rPr>
              <a:t>Ardışıl</a:t>
            </a:r>
            <a:r>
              <a:rPr lang="en-US" sz="1400" dirty="0">
                <a:solidFill>
                  <a:schemeClr val="dk1"/>
                </a:solidFill>
              </a:rPr>
              <a:t> </a:t>
            </a:r>
            <a:r>
              <a:rPr lang="en-US" sz="1400" dirty="0" err="1">
                <a:solidFill>
                  <a:schemeClr val="dk1"/>
                </a:solidFill>
              </a:rPr>
              <a:t>diyagramlar</a:t>
            </a:r>
            <a:r>
              <a:rPr lang="en-US" sz="1400" dirty="0">
                <a:solidFill>
                  <a:schemeClr val="dk1"/>
                </a:solidFill>
              </a:rPr>
              <a:t> </a:t>
            </a:r>
            <a:r>
              <a:rPr lang="en-US" sz="1400" dirty="0" err="1">
                <a:solidFill>
                  <a:schemeClr val="dk1"/>
                </a:solidFill>
              </a:rPr>
              <a:t>nesneler</a:t>
            </a:r>
            <a:r>
              <a:rPr lang="en-US" sz="1400" dirty="0">
                <a:solidFill>
                  <a:schemeClr val="dk1"/>
                </a:solidFill>
              </a:rPr>
              <a:t> ( </a:t>
            </a:r>
            <a:r>
              <a:rPr lang="en-US" sz="1400" dirty="0" err="1">
                <a:solidFill>
                  <a:schemeClr val="dk1"/>
                </a:solidFill>
              </a:rPr>
              <a:t>sınıflar</a:t>
            </a:r>
            <a:r>
              <a:rPr lang="en-US" sz="1400" dirty="0">
                <a:solidFill>
                  <a:schemeClr val="dk1"/>
                </a:solidFill>
              </a:rPr>
              <a:t>/</a:t>
            </a:r>
            <a:r>
              <a:rPr lang="en-US" sz="1400" dirty="0" err="1">
                <a:solidFill>
                  <a:schemeClr val="dk1"/>
                </a:solidFill>
              </a:rPr>
              <a:t>kavramlar</a:t>
            </a:r>
            <a:r>
              <a:rPr lang="en-US" sz="1400" dirty="0">
                <a:solidFill>
                  <a:schemeClr val="dk1"/>
                </a:solidFill>
              </a:rPr>
              <a:t>) </a:t>
            </a:r>
            <a:r>
              <a:rPr lang="en-US" sz="1400" dirty="0" err="1">
                <a:solidFill>
                  <a:schemeClr val="dk1"/>
                </a:solidFill>
              </a:rPr>
              <a:t>arasındaki</a:t>
            </a:r>
            <a:r>
              <a:rPr lang="en-US" sz="1400" dirty="0">
                <a:solidFill>
                  <a:schemeClr val="dk1"/>
                </a:solidFill>
              </a:rPr>
              <a:t> </a:t>
            </a:r>
            <a:r>
              <a:rPr lang="en-US" sz="1400" dirty="0" err="1">
                <a:solidFill>
                  <a:schemeClr val="dk1"/>
                </a:solidFill>
              </a:rPr>
              <a:t>mesaj</a:t>
            </a:r>
            <a:r>
              <a:rPr lang="en-US" sz="1400" dirty="0">
                <a:solidFill>
                  <a:schemeClr val="dk1"/>
                </a:solidFill>
              </a:rPr>
              <a:t>, </a:t>
            </a:r>
            <a:r>
              <a:rPr lang="en-US" sz="1400" dirty="0" err="1">
                <a:solidFill>
                  <a:schemeClr val="dk1"/>
                </a:solidFill>
              </a:rPr>
              <a:t>aksiyon</a:t>
            </a:r>
            <a:r>
              <a:rPr lang="en-US" sz="1400" dirty="0">
                <a:solidFill>
                  <a:schemeClr val="dk1"/>
                </a:solidFill>
              </a:rPr>
              <a:t> </a:t>
            </a:r>
            <a:r>
              <a:rPr lang="en-US" sz="1400" dirty="0" err="1">
                <a:solidFill>
                  <a:schemeClr val="dk1"/>
                </a:solidFill>
              </a:rPr>
              <a:t>ve</a:t>
            </a:r>
            <a:r>
              <a:rPr lang="en-US" sz="1400" dirty="0">
                <a:solidFill>
                  <a:schemeClr val="dk1"/>
                </a:solidFill>
              </a:rPr>
              <a:t> </a:t>
            </a:r>
            <a:r>
              <a:rPr lang="en-US" sz="1400" dirty="0" err="1">
                <a:solidFill>
                  <a:schemeClr val="dk1"/>
                </a:solidFill>
              </a:rPr>
              <a:t>olay</a:t>
            </a:r>
            <a:r>
              <a:rPr lang="en-US" sz="1400" dirty="0">
                <a:solidFill>
                  <a:schemeClr val="dk1"/>
                </a:solidFill>
              </a:rPr>
              <a:t> </a:t>
            </a:r>
            <a:r>
              <a:rPr lang="en-US" sz="1400" dirty="0" err="1">
                <a:solidFill>
                  <a:schemeClr val="dk1"/>
                </a:solidFill>
              </a:rPr>
              <a:t>akışını</a:t>
            </a:r>
            <a:r>
              <a:rPr lang="en-US" sz="1400" dirty="0">
                <a:solidFill>
                  <a:schemeClr val="dk1"/>
                </a:solidFill>
              </a:rPr>
              <a:t> </a:t>
            </a:r>
            <a:r>
              <a:rPr lang="en-US" sz="1400" dirty="0" err="1">
                <a:solidFill>
                  <a:schemeClr val="dk1"/>
                </a:solidFill>
              </a:rPr>
              <a:t>detaylı</a:t>
            </a:r>
            <a:r>
              <a:rPr lang="en-US" sz="1400" dirty="0">
                <a:solidFill>
                  <a:schemeClr val="dk1"/>
                </a:solidFill>
              </a:rPr>
              <a:t> </a:t>
            </a:r>
            <a:r>
              <a:rPr lang="en-US" sz="1400" dirty="0" err="1">
                <a:solidFill>
                  <a:schemeClr val="dk1"/>
                </a:solidFill>
              </a:rPr>
              <a:t>olarak</a:t>
            </a:r>
            <a:r>
              <a:rPr lang="en-US" sz="1400" dirty="0">
                <a:solidFill>
                  <a:schemeClr val="dk1"/>
                </a:solidFill>
              </a:rPr>
              <a:t> </a:t>
            </a:r>
            <a:r>
              <a:rPr lang="en-US" sz="1400" dirty="0" err="1">
                <a:solidFill>
                  <a:schemeClr val="dk1"/>
                </a:solidFill>
              </a:rPr>
              <a:t>kullanıcıya</a:t>
            </a:r>
            <a:r>
              <a:rPr lang="en-US" sz="1400" dirty="0">
                <a:solidFill>
                  <a:schemeClr val="dk1"/>
                </a:solidFill>
              </a:rPr>
              <a:t> </a:t>
            </a:r>
            <a:r>
              <a:rPr lang="en-US" sz="1400" dirty="0" err="1">
                <a:solidFill>
                  <a:schemeClr val="dk1"/>
                </a:solidFill>
              </a:rPr>
              <a:t>aktarmakta</a:t>
            </a:r>
            <a:r>
              <a:rPr lang="en-US" sz="1400" dirty="0">
                <a:solidFill>
                  <a:schemeClr val="dk1"/>
                </a:solidFill>
              </a:rPr>
              <a:t> </a:t>
            </a:r>
            <a:r>
              <a:rPr lang="en-US" sz="1400" dirty="0" err="1">
                <a:solidFill>
                  <a:schemeClr val="dk1"/>
                </a:solidFill>
              </a:rPr>
              <a:t>kullanılır</a:t>
            </a:r>
            <a:r>
              <a:rPr lang="en-US" sz="1400" dirty="0">
                <a:solidFill>
                  <a:schemeClr val="dk1"/>
                </a:solidFill>
              </a:rPr>
              <a:t>. </a:t>
            </a:r>
          </a:p>
          <a:p>
            <a:pPr marL="0" lvl="0" indent="0" algn="l" rtl="0">
              <a:lnSpc>
                <a:spcPct val="100000"/>
              </a:lnSpc>
              <a:spcBef>
                <a:spcPts val="0"/>
              </a:spcBef>
              <a:spcAft>
                <a:spcPts val="0"/>
              </a:spcAft>
              <a:buSzPts val="1800"/>
              <a:buNone/>
            </a:pPr>
            <a:endParaRPr lang="en-US" sz="1400" dirty="0">
              <a:solidFill>
                <a:schemeClr val="dk1"/>
              </a:solidFill>
            </a:endParaRPr>
          </a:p>
          <a:p>
            <a:pPr marL="0" lvl="0" indent="0" algn="l" rtl="0">
              <a:lnSpc>
                <a:spcPct val="100000"/>
              </a:lnSpc>
              <a:spcBef>
                <a:spcPts val="0"/>
              </a:spcBef>
              <a:spcAft>
                <a:spcPts val="0"/>
              </a:spcAft>
              <a:buSzPts val="1800"/>
              <a:buNone/>
            </a:pPr>
            <a:r>
              <a:rPr lang="en-US" sz="1400" dirty="0" err="1">
                <a:solidFill>
                  <a:schemeClr val="dk1"/>
                </a:solidFill>
              </a:rPr>
              <a:t>Nesneler</a:t>
            </a:r>
            <a:r>
              <a:rPr lang="en-US" sz="1400" dirty="0">
                <a:solidFill>
                  <a:schemeClr val="dk1"/>
                </a:solidFill>
              </a:rPr>
              <a:t> </a:t>
            </a:r>
            <a:r>
              <a:rPr lang="en-US" sz="1400" dirty="0" err="1">
                <a:solidFill>
                  <a:schemeClr val="dk1"/>
                </a:solidFill>
              </a:rPr>
              <a:t>arasındaki</a:t>
            </a:r>
            <a:r>
              <a:rPr lang="en-US" sz="1400" dirty="0">
                <a:solidFill>
                  <a:schemeClr val="dk1"/>
                </a:solidFill>
              </a:rPr>
              <a:t> </a:t>
            </a:r>
            <a:r>
              <a:rPr lang="en-US" sz="1400" dirty="0" err="1">
                <a:solidFill>
                  <a:schemeClr val="dk1"/>
                </a:solidFill>
              </a:rPr>
              <a:t>etkileşimler</a:t>
            </a:r>
            <a:r>
              <a:rPr lang="en-US" sz="1400" dirty="0">
                <a:solidFill>
                  <a:schemeClr val="dk1"/>
                </a:solidFill>
              </a:rPr>
              <a:t> </a:t>
            </a:r>
            <a:r>
              <a:rPr lang="en-US" sz="1400" dirty="0" err="1">
                <a:solidFill>
                  <a:schemeClr val="dk1"/>
                </a:solidFill>
              </a:rPr>
              <a:t>ardışıl</a:t>
            </a:r>
            <a:r>
              <a:rPr lang="en-US" sz="1400" dirty="0">
                <a:solidFill>
                  <a:schemeClr val="dk1"/>
                </a:solidFill>
              </a:rPr>
              <a:t> </a:t>
            </a:r>
            <a:r>
              <a:rPr lang="en-US" sz="1400" dirty="0" err="1">
                <a:solidFill>
                  <a:schemeClr val="dk1"/>
                </a:solidFill>
              </a:rPr>
              <a:t>diyagramda</a:t>
            </a:r>
            <a:r>
              <a:rPr lang="en-US" sz="1400" dirty="0">
                <a:solidFill>
                  <a:schemeClr val="dk1"/>
                </a:solidFill>
              </a:rPr>
              <a:t> </a:t>
            </a:r>
            <a:r>
              <a:rPr lang="en-US" sz="1400" dirty="0" err="1">
                <a:solidFill>
                  <a:schemeClr val="dk1"/>
                </a:solidFill>
              </a:rPr>
              <a:t>ardışıl</a:t>
            </a:r>
            <a:r>
              <a:rPr lang="en-US" sz="1400" dirty="0">
                <a:solidFill>
                  <a:schemeClr val="dk1"/>
                </a:solidFill>
              </a:rPr>
              <a:t> </a:t>
            </a:r>
            <a:r>
              <a:rPr lang="en-US" sz="1400" dirty="0" err="1">
                <a:solidFill>
                  <a:schemeClr val="dk1"/>
                </a:solidFill>
              </a:rPr>
              <a:t>zamanlarla</a:t>
            </a:r>
            <a:r>
              <a:rPr lang="en-US" sz="1400" dirty="0">
                <a:solidFill>
                  <a:schemeClr val="dk1"/>
                </a:solidFill>
              </a:rPr>
              <a:t> </a:t>
            </a:r>
            <a:r>
              <a:rPr lang="en-US" sz="1400" dirty="0" err="1">
                <a:solidFill>
                  <a:schemeClr val="dk1"/>
                </a:solidFill>
              </a:rPr>
              <a:t>gösterilerek</a:t>
            </a:r>
            <a:r>
              <a:rPr lang="en-US" sz="1400" dirty="0">
                <a:solidFill>
                  <a:schemeClr val="dk1"/>
                </a:solidFill>
              </a:rPr>
              <a:t> </a:t>
            </a:r>
            <a:r>
              <a:rPr lang="en-US" sz="1400" dirty="0" err="1">
                <a:solidFill>
                  <a:schemeClr val="dk1"/>
                </a:solidFill>
              </a:rPr>
              <a:t>ifade</a:t>
            </a:r>
            <a:r>
              <a:rPr lang="en-US" sz="1400" dirty="0">
                <a:solidFill>
                  <a:schemeClr val="dk1"/>
                </a:solidFill>
              </a:rPr>
              <a:t> </a:t>
            </a:r>
            <a:r>
              <a:rPr lang="en-US" sz="1400" dirty="0" err="1">
                <a:solidFill>
                  <a:schemeClr val="dk1"/>
                </a:solidFill>
              </a:rPr>
              <a:t>edilir</a:t>
            </a:r>
            <a:r>
              <a:rPr lang="en-US" sz="1400" dirty="0">
                <a:solidFill>
                  <a:schemeClr val="dk1"/>
                </a:solidFill>
              </a:rPr>
              <a:t>. </a:t>
            </a:r>
            <a:r>
              <a:rPr lang="en-US" sz="1400" dirty="0" err="1">
                <a:solidFill>
                  <a:schemeClr val="dk1"/>
                </a:solidFill>
              </a:rPr>
              <a:t>Sınıf</a:t>
            </a:r>
            <a:r>
              <a:rPr lang="en-US" sz="1400" dirty="0">
                <a:solidFill>
                  <a:schemeClr val="dk1"/>
                </a:solidFill>
              </a:rPr>
              <a:t> </a:t>
            </a:r>
            <a:r>
              <a:rPr lang="en-US" sz="1400" dirty="0" err="1">
                <a:solidFill>
                  <a:schemeClr val="dk1"/>
                </a:solidFill>
              </a:rPr>
              <a:t>diyagramından</a:t>
            </a:r>
            <a:r>
              <a:rPr lang="en-US" sz="1400" dirty="0">
                <a:solidFill>
                  <a:schemeClr val="dk1"/>
                </a:solidFill>
              </a:rPr>
              <a:t> </a:t>
            </a:r>
            <a:r>
              <a:rPr lang="en-US" sz="1400" dirty="0" err="1">
                <a:solidFill>
                  <a:schemeClr val="dk1"/>
                </a:solidFill>
              </a:rPr>
              <a:t>farklı</a:t>
            </a:r>
            <a:r>
              <a:rPr lang="en-US" sz="1400" dirty="0">
                <a:solidFill>
                  <a:schemeClr val="dk1"/>
                </a:solidFill>
              </a:rPr>
              <a:t> </a:t>
            </a:r>
            <a:r>
              <a:rPr lang="en-US" sz="1400" dirty="0" err="1">
                <a:solidFill>
                  <a:schemeClr val="dk1"/>
                </a:solidFill>
              </a:rPr>
              <a:t>olarak</a:t>
            </a:r>
            <a:r>
              <a:rPr lang="en-US" sz="1400" dirty="0">
                <a:solidFill>
                  <a:schemeClr val="dk1"/>
                </a:solidFill>
              </a:rPr>
              <a:t> </a:t>
            </a:r>
            <a:r>
              <a:rPr lang="en-US" sz="1400" dirty="0" err="1">
                <a:solidFill>
                  <a:schemeClr val="dk1"/>
                </a:solidFill>
              </a:rPr>
              <a:t>ardışıl</a:t>
            </a:r>
            <a:r>
              <a:rPr lang="en-US" sz="1400" dirty="0">
                <a:solidFill>
                  <a:schemeClr val="dk1"/>
                </a:solidFill>
              </a:rPr>
              <a:t> </a:t>
            </a:r>
            <a:r>
              <a:rPr lang="en-US" sz="1400" dirty="0" err="1">
                <a:solidFill>
                  <a:schemeClr val="dk1"/>
                </a:solidFill>
              </a:rPr>
              <a:t>diyagramlar</a:t>
            </a:r>
            <a:r>
              <a:rPr lang="en-US" sz="1400" dirty="0">
                <a:solidFill>
                  <a:schemeClr val="dk1"/>
                </a:solidFill>
              </a:rPr>
              <a:t> </a:t>
            </a:r>
            <a:r>
              <a:rPr lang="en-US" sz="1400" dirty="0" err="1">
                <a:solidFill>
                  <a:schemeClr val="dk1"/>
                </a:solidFill>
              </a:rPr>
              <a:t>nesneler</a:t>
            </a:r>
            <a:r>
              <a:rPr lang="en-US" sz="1400" dirty="0">
                <a:solidFill>
                  <a:schemeClr val="dk1"/>
                </a:solidFill>
              </a:rPr>
              <a:t> </a:t>
            </a:r>
            <a:r>
              <a:rPr lang="en-US" sz="1400" dirty="0" err="1">
                <a:solidFill>
                  <a:schemeClr val="dk1"/>
                </a:solidFill>
              </a:rPr>
              <a:t>arasındaki</a:t>
            </a:r>
            <a:r>
              <a:rPr lang="en-US" sz="1400" dirty="0">
                <a:solidFill>
                  <a:schemeClr val="dk1"/>
                </a:solidFill>
              </a:rPr>
              <a:t> </a:t>
            </a:r>
            <a:r>
              <a:rPr lang="en-US" sz="1400" dirty="0" err="1">
                <a:solidFill>
                  <a:schemeClr val="dk1"/>
                </a:solidFill>
              </a:rPr>
              <a:t>etkileşimi</a:t>
            </a:r>
            <a:r>
              <a:rPr lang="en-US" sz="1400" dirty="0">
                <a:solidFill>
                  <a:schemeClr val="dk1"/>
                </a:solidFill>
              </a:rPr>
              <a:t> zaman </a:t>
            </a:r>
            <a:r>
              <a:rPr lang="en-US" sz="1400" dirty="0" err="1">
                <a:solidFill>
                  <a:schemeClr val="dk1"/>
                </a:solidFill>
              </a:rPr>
              <a:t>sıralamasına</a:t>
            </a:r>
            <a:r>
              <a:rPr lang="en-US" sz="1400" dirty="0">
                <a:solidFill>
                  <a:schemeClr val="dk1"/>
                </a:solidFill>
              </a:rPr>
              <a:t> </a:t>
            </a:r>
            <a:r>
              <a:rPr lang="en-US" sz="1400" dirty="0" err="1">
                <a:solidFill>
                  <a:schemeClr val="dk1"/>
                </a:solidFill>
              </a:rPr>
              <a:t>göre</a:t>
            </a:r>
            <a:r>
              <a:rPr lang="en-US" sz="1400" dirty="0">
                <a:solidFill>
                  <a:schemeClr val="dk1"/>
                </a:solidFill>
              </a:rPr>
              <a:t> </a:t>
            </a:r>
            <a:r>
              <a:rPr lang="en-US" sz="1400" dirty="0" err="1">
                <a:solidFill>
                  <a:schemeClr val="dk1"/>
                </a:solidFill>
              </a:rPr>
              <a:t>kullanıcıya</a:t>
            </a:r>
            <a:r>
              <a:rPr lang="en-US" sz="1400" dirty="0">
                <a:solidFill>
                  <a:schemeClr val="dk1"/>
                </a:solidFill>
              </a:rPr>
              <a:t> </a:t>
            </a:r>
            <a:r>
              <a:rPr lang="en-US" sz="1400" dirty="0" err="1">
                <a:solidFill>
                  <a:schemeClr val="dk1"/>
                </a:solidFill>
              </a:rPr>
              <a:t>sunar</a:t>
            </a:r>
            <a:r>
              <a:rPr lang="en-US" sz="1400" dirty="0">
                <a:solidFill>
                  <a:schemeClr val="dk1"/>
                </a:solidFill>
              </a:rPr>
              <a:t>. </a:t>
            </a: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Problemin Tanımı </a:t>
            </a:r>
            <a:endParaRPr/>
          </a:p>
        </p:txBody>
      </p:sp>
      <p:sp>
        <p:nvSpPr>
          <p:cNvPr id="73" name="Google Shape;73;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lnSpcReduction="10000"/>
          </a:bodyPr>
          <a:lstStyle/>
          <a:p>
            <a:pPr marL="0" lvl="0" indent="0" algn="l" rtl="0">
              <a:lnSpc>
                <a:spcPct val="115000"/>
              </a:lnSpc>
              <a:spcBef>
                <a:spcPts val="0"/>
              </a:spcBef>
              <a:spcAft>
                <a:spcPts val="0"/>
              </a:spcAft>
              <a:buSzPts val="1800"/>
              <a:buNone/>
            </a:pPr>
            <a:r>
              <a:rPr lang="tr" sz="1600" u="sng">
                <a:solidFill>
                  <a:schemeClr val="dk1"/>
                </a:solidFill>
              </a:rPr>
              <a:t>Belirtilen problemde sistemi kullanacak kişiler ve yapacakları işlemler şöyle özetlenebilir:</a:t>
            </a:r>
            <a:endParaRPr sz="1600" u="sng">
              <a:solidFill>
                <a:schemeClr val="dk1"/>
              </a:solidFill>
            </a:endParaRPr>
          </a:p>
          <a:p>
            <a:pPr marL="0" lvl="0" indent="0" algn="l" rtl="0">
              <a:lnSpc>
                <a:spcPct val="115000"/>
              </a:lnSpc>
              <a:spcBef>
                <a:spcPts val="0"/>
              </a:spcBef>
              <a:spcAft>
                <a:spcPts val="0"/>
              </a:spcAft>
              <a:buClr>
                <a:schemeClr val="dk1"/>
              </a:buClr>
              <a:buSzPts val="1100"/>
              <a:buFont typeface="Arial"/>
              <a:buNone/>
            </a:pPr>
            <a:endParaRPr sz="1400">
              <a:solidFill>
                <a:schemeClr val="dk1"/>
              </a:solidFill>
            </a:endParaRPr>
          </a:p>
          <a:p>
            <a:pPr marL="0" lvl="0" indent="0" algn="l" rtl="0">
              <a:lnSpc>
                <a:spcPct val="100000"/>
              </a:lnSpc>
              <a:spcBef>
                <a:spcPts val="0"/>
              </a:spcBef>
              <a:spcAft>
                <a:spcPts val="0"/>
              </a:spcAft>
              <a:buSzPts val="1800"/>
              <a:buNone/>
            </a:pPr>
            <a:r>
              <a:rPr lang="tr">
                <a:solidFill>
                  <a:schemeClr val="dk1"/>
                </a:solidFill>
              </a:rPr>
              <a:t>Spor Salonu Yönetimi, kişilerin yaptığı üyelik başvurusunu onaylar. Derslere ait sınıflar oluşturarak tarih-saat bilgileri ile eğitmenlerini belirler. Gerekirse bu bilgilerde güncelleme yapabilir.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Üyeler, bilgilerini girerek üyelik işlemlerini gerçekleştirir. Sınıfların takvim, eğitmen vs. bilgilerini görüntüleyerek kontenjanı olan sınıflara kayıt olabilirler. İsterlerse eğitmenlerden özel ders talep edebilirler.</a:t>
            </a: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r>
              <a:rPr lang="tr">
                <a:solidFill>
                  <a:schemeClr val="dk1"/>
                </a:solidFill>
              </a:rPr>
              <a:t>Eğitmenler, sistemdeki bilgilerini güncelleyebilir. Ders verdikleri sınıflara ait katılımcı listelerini görüntüleyebilir.</a:t>
            </a:r>
            <a:endParaRPr>
              <a:solidFill>
                <a:schemeClr val="dk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33"/>
          <p:cNvSpPr txBox="1">
            <a:spLocks noGrp="1"/>
          </p:cNvSpPr>
          <p:nvPr>
            <p:ph type="title"/>
          </p:nvPr>
        </p:nvSpPr>
        <p:spPr>
          <a:xfrm>
            <a:off x="311700" y="3057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TASARIMI - Ardışıl Diyagram</a:t>
            </a:r>
            <a:endParaRPr/>
          </a:p>
        </p:txBody>
      </p:sp>
      <p:sp>
        <p:nvSpPr>
          <p:cNvPr id="268" name="Google Shape;268;p33"/>
          <p:cNvSpPr txBox="1">
            <a:spLocks noGrp="1"/>
          </p:cNvSpPr>
          <p:nvPr>
            <p:ph type="body" idx="1"/>
          </p:nvPr>
        </p:nvSpPr>
        <p:spPr>
          <a:xfrm>
            <a:off x="311700" y="1609200"/>
            <a:ext cx="31281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sz="1400" dirty="0">
                <a:solidFill>
                  <a:schemeClr val="dk1"/>
                </a:solidFill>
              </a:rPr>
              <a:t>Sistemdeki bir üyenin, üye olma, sınıfa kaydolma ve ücret görüntüleme işlemlerinde hangi metot çağrılarının ne şekilde gerçekleştirildiğine dair bir ardışıl diyagram örneği şu şekilde olmaktadır.</a:t>
            </a:r>
            <a:endParaRPr sz="1400"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p:txBody>
      </p:sp>
      <p:pic>
        <p:nvPicPr>
          <p:cNvPr id="269" name="Google Shape;269;p33"/>
          <p:cNvPicPr preferRelativeResize="0"/>
          <p:nvPr/>
        </p:nvPicPr>
        <p:blipFill rotWithShape="1">
          <a:blip r:embed="rId3">
            <a:alphaModFix/>
          </a:blip>
          <a:srcRect/>
          <a:stretch/>
        </p:blipFill>
        <p:spPr>
          <a:xfrm>
            <a:off x="3535575" y="974950"/>
            <a:ext cx="5165501" cy="4050650"/>
          </a:xfrm>
          <a:prstGeom prst="rect">
            <a:avLst/>
          </a:prstGeom>
          <a:noFill/>
          <a:ln>
            <a:noFill/>
          </a:ln>
        </p:spPr>
      </p:pic>
    </p:spTree>
    <p:extLst>
      <p:ext uri="{BB962C8B-B14F-4D97-AF65-F5344CB8AC3E}">
        <p14:creationId xmlns:p14="http://schemas.microsoft.com/office/powerpoint/2010/main" val="3786244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Değerlendirme </a:t>
            </a:r>
          </a:p>
        </p:txBody>
      </p:sp>
      <p:graphicFrame>
        <p:nvGraphicFramePr>
          <p:cNvPr id="4" name="Tablo 3"/>
          <p:cNvGraphicFramePr>
            <a:graphicFrameLocks noGrp="1"/>
          </p:cNvGraphicFramePr>
          <p:nvPr>
            <p:extLst>
              <p:ext uri="{D42A27DB-BD31-4B8C-83A1-F6EECF244321}">
                <p14:modId xmlns:p14="http://schemas.microsoft.com/office/powerpoint/2010/main" val="2779736841"/>
              </p:ext>
            </p:extLst>
          </p:nvPr>
        </p:nvGraphicFramePr>
        <p:xfrm>
          <a:off x="636927" y="1398687"/>
          <a:ext cx="4414344" cy="2682240"/>
        </p:xfrm>
        <a:graphic>
          <a:graphicData uri="http://schemas.openxmlformats.org/drawingml/2006/table">
            <a:tbl>
              <a:tblPr firstRow="1" bandRow="1">
                <a:tableStyleId>{204822D8-5007-44D1-ADA1-CEA999ECD5E9}</a:tableStyleId>
              </a:tblPr>
              <a:tblGrid>
                <a:gridCol w="1101606">
                  <a:extLst>
                    <a:ext uri="{9D8B030D-6E8A-4147-A177-3AD203B41FA5}">
                      <a16:colId xmlns:a16="http://schemas.microsoft.com/office/drawing/2014/main" val="20000"/>
                    </a:ext>
                  </a:extLst>
                </a:gridCol>
                <a:gridCol w="1656369">
                  <a:extLst>
                    <a:ext uri="{9D8B030D-6E8A-4147-A177-3AD203B41FA5}">
                      <a16:colId xmlns:a16="http://schemas.microsoft.com/office/drawing/2014/main" val="20001"/>
                    </a:ext>
                  </a:extLst>
                </a:gridCol>
                <a:gridCol w="1656369">
                  <a:extLst>
                    <a:ext uri="{9D8B030D-6E8A-4147-A177-3AD203B41FA5}">
                      <a16:colId xmlns:a16="http://schemas.microsoft.com/office/drawing/2014/main" val="20002"/>
                    </a:ext>
                  </a:extLst>
                </a:gridCol>
              </a:tblGrid>
              <a:tr h="252248">
                <a:tc rowSpan="6">
                  <a:txBody>
                    <a:bodyPr/>
                    <a:lstStyle/>
                    <a:p>
                      <a:pPr algn="ctr"/>
                      <a:r>
                        <a:rPr lang="tr-TR" dirty="0"/>
                        <a:t>Fizibilite</a:t>
                      </a:r>
                      <a:r>
                        <a:rPr lang="tr-TR" baseline="0" dirty="0"/>
                        <a:t> </a:t>
                      </a:r>
                    </a:p>
                    <a:p>
                      <a:pPr algn="ctr"/>
                      <a:r>
                        <a:rPr lang="tr-TR" baseline="0" dirty="0"/>
                        <a:t>Çalışması</a:t>
                      </a:r>
                      <a:endParaRPr lang="tr-TR" dirty="0"/>
                    </a:p>
                  </a:txBody>
                  <a:tcPr/>
                </a:tc>
                <a:tc>
                  <a:txBody>
                    <a:bodyPr/>
                    <a:lstStyle/>
                    <a:p>
                      <a:r>
                        <a:rPr lang="tr-TR" sz="1200" dirty="0">
                          <a:latin typeface="+mn-lt"/>
                          <a:cs typeface="Times New Roman" panose="02020603050405020304" pitchFamily="18" charset="0"/>
                        </a:rPr>
                        <a:t>Teknik</a:t>
                      </a:r>
                      <a:r>
                        <a:rPr lang="tr-TR" sz="1200" baseline="0" dirty="0">
                          <a:latin typeface="+mn-lt"/>
                          <a:cs typeface="Times New Roman" panose="02020603050405020304" pitchFamily="18" charset="0"/>
                        </a:rPr>
                        <a:t> Fizibilite</a:t>
                      </a:r>
                      <a:endParaRPr lang="tr-TR" sz="1200" dirty="0">
                        <a:latin typeface="+mn-lt"/>
                        <a:cs typeface="Times New Roman" panose="02020603050405020304" pitchFamily="18" charset="0"/>
                      </a:endParaRPr>
                    </a:p>
                  </a:txBody>
                  <a:tcPr/>
                </a:tc>
                <a:tc>
                  <a:txBody>
                    <a:bodyPr/>
                    <a:lstStyle/>
                    <a:p>
                      <a:r>
                        <a:rPr lang="tr-TR" sz="1200" dirty="0">
                          <a:latin typeface="Times New Roman" panose="02020603050405020304" pitchFamily="18" charset="0"/>
                          <a:cs typeface="Times New Roman" panose="02020603050405020304" pitchFamily="18" charset="0"/>
                        </a:rPr>
                        <a:t>8</a:t>
                      </a:r>
                    </a:p>
                  </a:txBody>
                  <a:tcPr/>
                </a:tc>
                <a:extLst>
                  <a:ext uri="{0D108BD9-81ED-4DB2-BD59-A6C34878D82A}">
                    <a16:rowId xmlns:a16="http://schemas.microsoft.com/office/drawing/2014/main" val="10000"/>
                  </a:ext>
                </a:extLst>
              </a:tr>
              <a:tr h="252248">
                <a:tc vMerge="1">
                  <a:txBody>
                    <a:bodyPr/>
                    <a:lstStyle/>
                    <a:p>
                      <a:endParaRPr lang="tr-TR"/>
                    </a:p>
                  </a:txBody>
                  <a:tcPr/>
                </a:tc>
                <a:tc>
                  <a:txBody>
                    <a:bodyPr/>
                    <a:lstStyle/>
                    <a:p>
                      <a:r>
                        <a:rPr lang="tr-TR" sz="1200" dirty="0">
                          <a:latin typeface="+mn-lt"/>
                          <a:cs typeface="Times New Roman" panose="02020603050405020304" pitchFamily="18" charset="0"/>
                        </a:rPr>
                        <a:t>Ekonomik</a:t>
                      </a:r>
                      <a:r>
                        <a:rPr lang="tr-TR" sz="1200" baseline="0" dirty="0">
                          <a:latin typeface="+mn-lt"/>
                          <a:cs typeface="Times New Roman" panose="02020603050405020304" pitchFamily="18" charset="0"/>
                        </a:rPr>
                        <a:t> Fizibilite</a:t>
                      </a:r>
                      <a:endParaRPr lang="tr-TR" sz="1200" dirty="0">
                        <a:latin typeface="+mn-lt"/>
                        <a:cs typeface="Times New Roman" panose="02020603050405020304" pitchFamily="18" charset="0"/>
                      </a:endParaRPr>
                    </a:p>
                  </a:txBody>
                  <a:tcPr/>
                </a:tc>
                <a:tc>
                  <a:txBody>
                    <a:bodyPr/>
                    <a:lstStyle/>
                    <a:p>
                      <a:r>
                        <a:rPr lang="tr-TR" sz="12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10001"/>
                  </a:ext>
                </a:extLst>
              </a:tr>
              <a:tr h="252248">
                <a:tc vMerge="1">
                  <a:txBody>
                    <a:bodyPr/>
                    <a:lstStyle/>
                    <a:p>
                      <a:endParaRPr lang="tr-TR"/>
                    </a:p>
                  </a:txBody>
                  <a:tcPr/>
                </a:tc>
                <a:tc>
                  <a:txBody>
                    <a:bodyPr/>
                    <a:lstStyle/>
                    <a:p>
                      <a:r>
                        <a:rPr lang="tr-TR" sz="1200" dirty="0">
                          <a:latin typeface="+mn-lt"/>
                          <a:cs typeface="Times New Roman" panose="02020603050405020304" pitchFamily="18" charset="0"/>
                        </a:rPr>
                        <a:t>Zaman</a:t>
                      </a:r>
                      <a:r>
                        <a:rPr lang="tr-TR" sz="1200" baseline="0" dirty="0">
                          <a:latin typeface="+mn-lt"/>
                          <a:cs typeface="Times New Roman" panose="02020603050405020304" pitchFamily="18" charset="0"/>
                        </a:rPr>
                        <a:t> Fizibilitesi</a:t>
                      </a:r>
                      <a:endParaRPr lang="tr-TR" sz="1200" dirty="0">
                        <a:latin typeface="+mn-lt"/>
                        <a:cs typeface="Times New Roman" panose="02020603050405020304" pitchFamily="18" charset="0"/>
                      </a:endParaRPr>
                    </a:p>
                  </a:txBody>
                  <a:tcPr/>
                </a:tc>
                <a:tc>
                  <a:txBody>
                    <a:bodyPr/>
                    <a:lstStyle/>
                    <a:p>
                      <a:r>
                        <a:rPr lang="tr-TR" sz="1200" dirty="0">
                          <a:latin typeface="Times New Roman" panose="02020603050405020304" pitchFamily="18" charset="0"/>
                          <a:cs typeface="Times New Roman" panose="02020603050405020304" pitchFamily="18" charset="0"/>
                        </a:rPr>
                        <a:t>7</a:t>
                      </a:r>
                    </a:p>
                  </a:txBody>
                  <a:tcPr/>
                </a:tc>
                <a:extLst>
                  <a:ext uri="{0D108BD9-81ED-4DB2-BD59-A6C34878D82A}">
                    <a16:rowId xmlns:a16="http://schemas.microsoft.com/office/drawing/2014/main" val="10002"/>
                  </a:ext>
                </a:extLst>
              </a:tr>
              <a:tr h="252248">
                <a:tc vMerge="1">
                  <a:txBody>
                    <a:bodyPr/>
                    <a:lstStyle/>
                    <a:p>
                      <a:endParaRPr lang="tr-TR"/>
                    </a:p>
                  </a:txBody>
                  <a:tcPr/>
                </a:tc>
                <a:tc>
                  <a:txBody>
                    <a:bodyPr/>
                    <a:lstStyle/>
                    <a:p>
                      <a:r>
                        <a:rPr lang="tr-TR" sz="1200" dirty="0">
                          <a:latin typeface="+mn-lt"/>
                          <a:cs typeface="Times New Roman" panose="02020603050405020304" pitchFamily="18" charset="0"/>
                        </a:rPr>
                        <a:t>Sosyal</a:t>
                      </a:r>
                      <a:r>
                        <a:rPr lang="tr-TR" sz="1200" baseline="0" dirty="0">
                          <a:latin typeface="+mn-lt"/>
                          <a:cs typeface="Times New Roman" panose="02020603050405020304" pitchFamily="18" charset="0"/>
                        </a:rPr>
                        <a:t> Fizibilite</a:t>
                      </a:r>
                      <a:endParaRPr lang="tr-TR" sz="1200" dirty="0">
                        <a:latin typeface="+mn-lt"/>
                        <a:cs typeface="Times New Roman" panose="02020603050405020304" pitchFamily="18" charset="0"/>
                      </a:endParaRPr>
                    </a:p>
                  </a:txBody>
                  <a:tcPr/>
                </a:tc>
                <a:tc>
                  <a:txBody>
                    <a:bodyPr/>
                    <a:lstStyle/>
                    <a:p>
                      <a:r>
                        <a:rPr lang="tr-TR" sz="1200" dirty="0">
                          <a:latin typeface="Times New Roman" panose="02020603050405020304" pitchFamily="18" charset="0"/>
                          <a:cs typeface="Times New Roman" panose="02020603050405020304" pitchFamily="18" charset="0"/>
                        </a:rPr>
                        <a:t>2</a:t>
                      </a:r>
                    </a:p>
                  </a:txBody>
                  <a:tcPr/>
                </a:tc>
                <a:extLst>
                  <a:ext uri="{0D108BD9-81ED-4DB2-BD59-A6C34878D82A}">
                    <a16:rowId xmlns:a16="http://schemas.microsoft.com/office/drawing/2014/main" val="10003"/>
                  </a:ext>
                </a:extLst>
              </a:tr>
              <a:tr h="252248">
                <a:tc vMerge="1">
                  <a:txBody>
                    <a:bodyPr/>
                    <a:lstStyle/>
                    <a:p>
                      <a:endParaRPr lang="tr-TR"/>
                    </a:p>
                  </a:txBody>
                  <a:tcPr/>
                </a:tc>
                <a:tc>
                  <a:txBody>
                    <a:bodyPr/>
                    <a:lstStyle/>
                    <a:p>
                      <a:r>
                        <a:rPr lang="tr-TR" sz="1200" dirty="0">
                          <a:latin typeface="+mn-lt"/>
                          <a:cs typeface="Times New Roman" panose="02020603050405020304" pitchFamily="18" charset="0"/>
                        </a:rPr>
                        <a:t>Yönetim</a:t>
                      </a:r>
                      <a:r>
                        <a:rPr lang="tr-TR" sz="1200" baseline="0" dirty="0">
                          <a:latin typeface="+mn-lt"/>
                          <a:cs typeface="Times New Roman" panose="02020603050405020304" pitchFamily="18" charset="0"/>
                        </a:rPr>
                        <a:t> Fizibilitesi</a:t>
                      </a:r>
                      <a:endParaRPr lang="tr-TR" sz="1200" dirty="0">
                        <a:latin typeface="+mn-lt"/>
                        <a:cs typeface="Times New Roman" panose="02020603050405020304" pitchFamily="18" charset="0"/>
                      </a:endParaRPr>
                    </a:p>
                  </a:txBody>
                  <a:tcPr/>
                </a:tc>
                <a:tc>
                  <a:txBody>
                    <a:bodyPr/>
                    <a:lstStyle/>
                    <a:p>
                      <a:r>
                        <a:rPr lang="tr-TR" sz="1200" dirty="0">
                          <a:latin typeface="Times New Roman" panose="02020603050405020304" pitchFamily="18" charset="0"/>
                          <a:cs typeface="Times New Roman" panose="02020603050405020304" pitchFamily="18" charset="0"/>
                        </a:rPr>
                        <a:t>3</a:t>
                      </a:r>
                    </a:p>
                  </a:txBody>
                  <a:tcPr/>
                </a:tc>
                <a:extLst>
                  <a:ext uri="{0D108BD9-81ED-4DB2-BD59-A6C34878D82A}">
                    <a16:rowId xmlns:a16="http://schemas.microsoft.com/office/drawing/2014/main" val="10004"/>
                  </a:ext>
                </a:extLst>
              </a:tr>
              <a:tr h="252248">
                <a:tc vMerge="1">
                  <a:txBody>
                    <a:bodyPr/>
                    <a:lstStyle/>
                    <a:p>
                      <a:endParaRPr lang="tr-TR"/>
                    </a:p>
                  </a:txBody>
                  <a:tcPr/>
                </a:tc>
                <a:tc>
                  <a:txBody>
                    <a:bodyPr/>
                    <a:lstStyle/>
                    <a:p>
                      <a:r>
                        <a:rPr lang="tr-TR" sz="1200" dirty="0">
                          <a:latin typeface="+mn-lt"/>
                          <a:cs typeface="Times New Roman" panose="02020603050405020304" pitchFamily="18" charset="0"/>
                        </a:rPr>
                        <a:t>Yasal Fizibilite</a:t>
                      </a:r>
                    </a:p>
                  </a:txBody>
                  <a:tcPr/>
                </a:tc>
                <a:tc>
                  <a:txBody>
                    <a:bodyPr/>
                    <a:lstStyle/>
                    <a:p>
                      <a:r>
                        <a:rPr lang="tr-TR" sz="1200" dirty="0">
                          <a:latin typeface="Times New Roman" panose="02020603050405020304" pitchFamily="18" charset="0"/>
                          <a:cs typeface="Times New Roman" panose="02020603050405020304" pitchFamily="18" charset="0"/>
                        </a:rPr>
                        <a:t>3</a:t>
                      </a:r>
                    </a:p>
                  </a:txBody>
                  <a:tcPr/>
                </a:tc>
                <a:extLst>
                  <a:ext uri="{0D108BD9-81ED-4DB2-BD59-A6C34878D82A}">
                    <a16:rowId xmlns:a16="http://schemas.microsoft.com/office/drawing/2014/main" val="10005"/>
                  </a:ext>
                </a:extLst>
              </a:tr>
              <a:tr h="428822">
                <a:tc>
                  <a:txBody>
                    <a:bodyPr/>
                    <a:lstStyle/>
                    <a:p>
                      <a:r>
                        <a:rPr lang="tr-TR" dirty="0"/>
                        <a:t>Gereksinim Analizi</a:t>
                      </a:r>
                    </a:p>
                  </a:txBody>
                  <a:tcPr/>
                </a:tc>
                <a:tc gridSpan="2">
                  <a:txBody>
                    <a:bodyPr/>
                    <a:lstStyle/>
                    <a:p>
                      <a:r>
                        <a:rPr lang="tr-TR" sz="1200" dirty="0">
                          <a:latin typeface="Times New Roman" panose="02020603050405020304" pitchFamily="18" charset="0"/>
                          <a:cs typeface="Times New Roman" panose="02020603050405020304" pitchFamily="18" charset="0"/>
                        </a:rPr>
                        <a:t>40</a:t>
                      </a:r>
                    </a:p>
                  </a:txBody>
                  <a:tcPr/>
                </a:tc>
                <a:tc hMerge="1">
                  <a:txBody>
                    <a:bodyPr/>
                    <a:lstStyle/>
                    <a:p>
                      <a:endParaRPr lang="tr-TR"/>
                    </a:p>
                  </a:txBody>
                  <a:tcPr/>
                </a:tc>
                <a:extLst>
                  <a:ext uri="{0D108BD9-81ED-4DB2-BD59-A6C34878D82A}">
                    <a16:rowId xmlns:a16="http://schemas.microsoft.com/office/drawing/2014/main" val="10006"/>
                  </a:ext>
                </a:extLst>
              </a:tr>
              <a:tr h="428822">
                <a:tc>
                  <a:txBody>
                    <a:bodyPr/>
                    <a:lstStyle/>
                    <a:p>
                      <a:r>
                        <a:rPr lang="tr-TR" dirty="0"/>
                        <a:t>Sistem Tasarımı</a:t>
                      </a:r>
                    </a:p>
                  </a:txBody>
                  <a:tcPr/>
                </a:tc>
                <a:tc gridSpan="2">
                  <a:txBody>
                    <a:bodyPr/>
                    <a:lstStyle/>
                    <a:p>
                      <a:r>
                        <a:rPr lang="tr-TR" sz="1200" dirty="0">
                          <a:latin typeface="Times New Roman" panose="02020603050405020304" pitchFamily="18" charset="0"/>
                          <a:cs typeface="Times New Roman" panose="02020603050405020304" pitchFamily="18" charset="0"/>
                        </a:rPr>
                        <a:t>30</a:t>
                      </a:r>
                    </a:p>
                  </a:txBody>
                  <a:tcPr/>
                </a:tc>
                <a:tc hMerge="1">
                  <a:txBody>
                    <a:bodyPr/>
                    <a:lstStyle/>
                    <a:p>
                      <a:endParaRPr lang="tr-TR"/>
                    </a:p>
                  </a:txBody>
                  <a:tcPr/>
                </a:tc>
                <a:extLst>
                  <a:ext uri="{0D108BD9-81ED-4DB2-BD59-A6C34878D82A}">
                    <a16:rowId xmlns:a16="http://schemas.microsoft.com/office/drawing/2014/main" val="10007"/>
                  </a:ext>
                </a:extLst>
              </a:tr>
            </a:tbl>
          </a:graphicData>
        </a:graphic>
      </p:graphicFrame>
      <p:sp>
        <p:nvSpPr>
          <p:cNvPr id="6" name="Metin kutusu 5"/>
          <p:cNvSpPr txBox="1"/>
          <p:nvPr/>
        </p:nvSpPr>
        <p:spPr>
          <a:xfrm>
            <a:off x="5335051" y="1280160"/>
            <a:ext cx="2989142" cy="2800767"/>
          </a:xfrm>
          <a:prstGeom prst="rect">
            <a:avLst/>
          </a:prstGeom>
          <a:noFill/>
        </p:spPr>
        <p:txBody>
          <a:bodyPr wrap="square" rtlCol="0">
            <a:spAutoFit/>
          </a:bodyPr>
          <a:lstStyle/>
          <a:p>
            <a:pPr marL="285750" indent="-285750">
              <a:buFont typeface="Arial" panose="020B0604020202020204" pitchFamily="34" charset="0"/>
              <a:buChar char="•"/>
            </a:pPr>
            <a:r>
              <a:rPr lang="tr-TR" sz="1800" dirty="0"/>
              <a:t>Kapalı spor solonu projesi gerçekleştirilirken gerçekleştirilen adımlar, bu projedeki önemine göre puanlandırılmıştır. </a:t>
            </a:r>
          </a:p>
          <a:p>
            <a:pPr marL="285750" indent="-285750">
              <a:buFont typeface="Arial" panose="020B0604020202020204" pitchFamily="34" charset="0"/>
              <a:buChar char="•"/>
            </a:pPr>
            <a:r>
              <a:rPr lang="tr-TR" sz="1800" dirty="0"/>
              <a:t>Bu puanlamalar projenin hedefine, büyüklüğüne, hitap ettiği kitleye göre değişmektedir.</a:t>
            </a:r>
          </a:p>
          <a:p>
            <a:pPr marL="285750" indent="-285750">
              <a:buFont typeface="Arial" panose="020B0604020202020204" pitchFamily="34" charset="0"/>
              <a:buChar char="•"/>
            </a:pPr>
            <a:endParaRPr lang="tr-TR" dirty="0"/>
          </a:p>
        </p:txBody>
      </p:sp>
      <p:sp>
        <p:nvSpPr>
          <p:cNvPr id="7" name="Metin kutusu 6"/>
          <p:cNvSpPr txBox="1"/>
          <p:nvPr/>
        </p:nvSpPr>
        <p:spPr>
          <a:xfrm>
            <a:off x="542334" y="4294527"/>
            <a:ext cx="7870146" cy="307777"/>
          </a:xfrm>
          <a:prstGeom prst="rect">
            <a:avLst/>
          </a:prstGeom>
          <a:noFill/>
        </p:spPr>
        <p:txBody>
          <a:bodyPr wrap="square" rtlCol="0">
            <a:spAutoFit/>
          </a:bodyPr>
          <a:lstStyle/>
          <a:p>
            <a:r>
              <a:rPr lang="tr-TR" dirty="0">
                <a:solidFill>
                  <a:schemeClr val="bg1">
                    <a:lumMod val="65000"/>
                  </a:schemeClr>
                </a:solidFill>
              </a:rPr>
              <a:t>Not : Puanlandırma 100 üzerinden yapılmıştır.</a:t>
            </a:r>
          </a:p>
        </p:txBody>
      </p:sp>
    </p:spTree>
    <p:extLst>
      <p:ext uri="{BB962C8B-B14F-4D97-AF65-F5344CB8AC3E}">
        <p14:creationId xmlns:p14="http://schemas.microsoft.com/office/powerpoint/2010/main" val="2972384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Özet </a:t>
            </a:r>
          </a:p>
        </p:txBody>
      </p:sp>
      <p:sp>
        <p:nvSpPr>
          <p:cNvPr id="3" name="Metin Yer Tutucusu 2"/>
          <p:cNvSpPr>
            <a:spLocks noGrp="1"/>
          </p:cNvSpPr>
          <p:nvPr>
            <p:ph type="body" idx="1"/>
          </p:nvPr>
        </p:nvSpPr>
        <p:spPr/>
        <p:txBody>
          <a:bodyPr/>
          <a:lstStyle/>
          <a:p>
            <a:r>
              <a:rPr lang="tr-TR" dirty="0">
                <a:solidFill>
                  <a:schemeClr val="tx1"/>
                </a:solidFill>
              </a:rPr>
              <a:t>Teknik İhtiyaçlar : Server, router, masaüstü bilgisayar</a:t>
            </a:r>
          </a:p>
          <a:p>
            <a:r>
              <a:rPr lang="tr-TR" dirty="0">
                <a:solidFill>
                  <a:schemeClr val="tx1"/>
                </a:solidFill>
              </a:rPr>
              <a:t>Kullanılan yazılım : Java, </a:t>
            </a:r>
            <a:r>
              <a:rPr lang="tr-TR" dirty="0" err="1">
                <a:solidFill>
                  <a:schemeClr val="tx1"/>
                </a:solidFill>
              </a:rPr>
              <a:t>JavaScript</a:t>
            </a:r>
            <a:endParaRPr lang="tr-TR" dirty="0">
              <a:solidFill>
                <a:schemeClr val="tx1"/>
              </a:solidFill>
            </a:endParaRPr>
          </a:p>
          <a:p>
            <a:r>
              <a:rPr lang="tr-TR" dirty="0">
                <a:solidFill>
                  <a:schemeClr val="tx1"/>
                </a:solidFill>
              </a:rPr>
              <a:t>Yazılım geliştirme modeli : Waterfall (Şelale Modeli)</a:t>
            </a:r>
          </a:p>
          <a:p>
            <a:r>
              <a:rPr lang="tr-TR" dirty="0">
                <a:solidFill>
                  <a:schemeClr val="tx1"/>
                </a:solidFill>
              </a:rPr>
              <a:t>Sistem Tasarımı : Use-case diyagram, veri akış diyagramı, sınıf diyagramı, yapı diyagramı, ardışıl diyagram, E-R diyagramı</a:t>
            </a:r>
          </a:p>
          <a:p>
            <a:pPr marL="114300" indent="0">
              <a:buNone/>
            </a:pPr>
            <a:endParaRPr lang="tr-TR" dirty="0">
              <a:solidFill>
                <a:schemeClr val="tx1"/>
              </a:solidFill>
            </a:endParaRPr>
          </a:p>
          <a:p>
            <a:r>
              <a:rPr lang="tr-TR" b="1" dirty="0">
                <a:solidFill>
                  <a:schemeClr val="tx1"/>
                </a:solidFill>
              </a:rPr>
              <a:t>Spor salonu sistemi için gereksinimlerin belirlenmesi adına fizibilite çalışması yapılmış ve sistemin gerçekleştirilmesi için gerekli kaynaklar belirlenmiştir. Bu doğrultuda sistem modellemeleri gerçekleştirilmiştir.</a:t>
            </a:r>
            <a:endParaRPr lang="tr-TR" b="1" dirty="0"/>
          </a:p>
          <a:p>
            <a:pPr marL="114300" indent="0">
              <a:buNone/>
            </a:pPr>
            <a:endParaRPr lang="tr-TR" dirty="0"/>
          </a:p>
        </p:txBody>
      </p:sp>
    </p:spTree>
    <p:extLst>
      <p:ext uri="{BB962C8B-B14F-4D97-AF65-F5344CB8AC3E}">
        <p14:creationId xmlns:p14="http://schemas.microsoft.com/office/powerpoint/2010/main" val="11268067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Kaynaklar</a:t>
            </a:r>
            <a:endParaRPr/>
          </a:p>
        </p:txBody>
      </p:sp>
      <p:sp>
        <p:nvSpPr>
          <p:cNvPr id="275" name="Google Shape;275;p3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dirty="0">
                <a:solidFill>
                  <a:schemeClr val="dk1"/>
                </a:solidFill>
              </a:rPr>
              <a:t>Use case, class diagram vb. çizimi için uygulama: VioletUML</a:t>
            </a:r>
          </a:p>
          <a:p>
            <a:pPr marL="0" lvl="0" indent="0" algn="l" rtl="0">
              <a:lnSpc>
                <a:spcPct val="100000"/>
              </a:lnSpc>
              <a:spcBef>
                <a:spcPts val="0"/>
              </a:spcBef>
              <a:spcAft>
                <a:spcPts val="0"/>
              </a:spcAft>
              <a:buSzPts val="1800"/>
              <a:buNone/>
            </a:pPr>
            <a:r>
              <a:rPr lang="tr" dirty="0">
                <a:solidFill>
                  <a:schemeClr val="dk1"/>
                </a:solidFill>
              </a:rPr>
              <a:t>indirmek için: </a:t>
            </a:r>
            <a:r>
              <a:rPr lang="en-US" dirty="0">
                <a:solidFill>
                  <a:schemeClr val="dk1"/>
                </a:solidFill>
                <a:hlinkClick r:id="rId3"/>
              </a:rPr>
              <a:t>https://</a:t>
            </a:r>
            <a:r>
              <a:rPr lang="en-US" dirty="0" err="1">
                <a:solidFill>
                  <a:schemeClr val="dk1"/>
                </a:solidFill>
                <a:hlinkClick r:id="rId3"/>
              </a:rPr>
              <a:t>sourceforge.net</a:t>
            </a:r>
            <a:r>
              <a:rPr lang="en-US" dirty="0">
                <a:solidFill>
                  <a:schemeClr val="dk1"/>
                </a:solidFill>
                <a:hlinkClick r:id="rId3"/>
              </a:rPr>
              <a:t>/projects/violet/</a:t>
            </a:r>
            <a:endParaRPr lang="tr" dirty="0">
              <a:solidFill>
                <a:schemeClr val="dk1"/>
              </a:solidFill>
            </a:endParaRPr>
          </a:p>
          <a:p>
            <a:pPr marL="0" lvl="0" indent="0" algn="l" rtl="0">
              <a:lnSpc>
                <a:spcPct val="100000"/>
              </a:lnSpc>
              <a:spcBef>
                <a:spcPts val="0"/>
              </a:spcBef>
              <a:spcAft>
                <a:spcPts val="0"/>
              </a:spcAft>
              <a:buSzPts val="1800"/>
              <a:buNone/>
            </a:pPr>
            <a:endParaRPr lang="t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ER çizimi için site: </a:t>
            </a:r>
            <a:r>
              <a:rPr lang="tr" u="sng" dirty="0">
                <a:solidFill>
                  <a:schemeClr val="hlink"/>
                </a:solidFill>
                <a:hlinkClick r:id="rId4"/>
              </a:rPr>
              <a:t>https://erdplus.com/standalone</a:t>
            </a:r>
            <a:endParaRPr dirty="0">
              <a:solidFill>
                <a:schemeClr val="dk1"/>
              </a:solidFill>
            </a:endParaRPr>
          </a:p>
          <a:p>
            <a:pPr marL="0" lvl="0" indent="0" algn="l" rtl="0">
              <a:lnSpc>
                <a:spcPct val="100000"/>
              </a:lnSpc>
              <a:spcBef>
                <a:spcPts val="0"/>
              </a:spcBef>
              <a:spcAft>
                <a:spcPts val="0"/>
              </a:spcAft>
              <a:buSzPts val="1800"/>
              <a:buNone/>
            </a:pPr>
            <a:endParaRPr lang="tr" dirty="0">
              <a:solidFill>
                <a:schemeClr val="dk1"/>
              </a:solidFill>
            </a:endParaRPr>
          </a:p>
          <a:p>
            <a:pPr marL="0" lvl="0" indent="0" algn="l" rtl="0">
              <a:lnSpc>
                <a:spcPct val="100000"/>
              </a:lnSpc>
              <a:spcBef>
                <a:spcPts val="0"/>
              </a:spcBef>
              <a:spcAft>
                <a:spcPts val="0"/>
              </a:spcAft>
              <a:buSzPts val="1800"/>
              <a:buNone/>
            </a:pPr>
            <a:r>
              <a:rPr lang="tr" dirty="0">
                <a:solidFill>
                  <a:schemeClr val="dk1"/>
                </a:solidFill>
              </a:rPr>
              <a:t>DFD, Use Case çizimi için site: </a:t>
            </a:r>
            <a:r>
              <a:rPr lang="tr" u="sng" dirty="0">
                <a:solidFill>
                  <a:schemeClr val="hlink"/>
                </a:solidFill>
                <a:hlinkClick r:id="rId5"/>
              </a:rPr>
              <a:t>https://online.visual-paradigm.com/drive/#diagramlist:proj=0&amp;new</a:t>
            </a:r>
            <a:endParaRPr lang="tr" u="sng" dirty="0">
              <a:solidFill>
                <a:schemeClr val="hlink"/>
              </a:solidFill>
            </a:endParaRPr>
          </a:p>
          <a:p>
            <a:pPr marL="0" lvl="0" indent="0" algn="l" rtl="0">
              <a:lnSpc>
                <a:spcPct val="100000"/>
              </a:lnSpc>
              <a:spcBef>
                <a:spcPts val="0"/>
              </a:spcBef>
              <a:spcAft>
                <a:spcPts val="0"/>
              </a:spcAft>
              <a:buSzPts val="1800"/>
              <a:buNone/>
            </a:pPr>
            <a:endParaRPr dirty="0">
              <a:solidFill>
                <a:schemeClr val="dk1"/>
              </a:solidFill>
            </a:endParaRPr>
          </a:p>
          <a:p>
            <a:pPr marL="0" lvl="0" indent="0" algn="l" rtl="0">
              <a:lnSpc>
                <a:spcPct val="100000"/>
              </a:lnSpc>
              <a:spcBef>
                <a:spcPts val="0"/>
              </a:spcBef>
              <a:spcAft>
                <a:spcPts val="0"/>
              </a:spcAft>
              <a:buSzPts val="1800"/>
              <a:buNone/>
            </a:pPr>
            <a:endParaRPr dirty="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Sistem Analizi ve Tasarımı Adımları</a:t>
            </a:r>
            <a:endParaRPr/>
          </a:p>
        </p:txBody>
      </p:sp>
      <p:sp>
        <p:nvSpPr>
          <p:cNvPr id="79" name="Google Shape;79;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Clr>
                <a:schemeClr val="dk1"/>
              </a:buClr>
              <a:buSzPts val="1800"/>
              <a:buAutoNum type="arabicPeriod"/>
            </a:pPr>
            <a:r>
              <a:rPr lang="tr" b="1" dirty="0">
                <a:solidFill>
                  <a:schemeClr val="dk1"/>
                </a:solidFill>
              </a:rPr>
              <a:t>Fizibilite (Olabilirlik) Araştırması</a:t>
            </a:r>
            <a:endParaRPr b="1" dirty="0">
              <a:solidFill>
                <a:schemeClr val="dk1"/>
              </a:solidFill>
            </a:endParaRPr>
          </a:p>
          <a:p>
            <a:pPr marL="457200" lvl="0" indent="0" algn="l" rtl="0">
              <a:lnSpc>
                <a:spcPct val="100000"/>
              </a:lnSpc>
              <a:spcBef>
                <a:spcPts val="0"/>
              </a:spcBef>
              <a:spcAft>
                <a:spcPts val="0"/>
              </a:spcAft>
              <a:buSzPts val="1800"/>
              <a:buNone/>
            </a:pPr>
            <a:r>
              <a:rPr lang="tr" dirty="0">
                <a:solidFill>
                  <a:schemeClr val="dk1"/>
                </a:solidFill>
              </a:rPr>
              <a:t>Teknik, ekonomik, zaman vs. yönlerden sistemin olabilitesi araştırılır.</a:t>
            </a:r>
            <a:endParaRPr dirty="0">
              <a:solidFill>
                <a:schemeClr val="dk1"/>
              </a:solidFill>
            </a:endParaRPr>
          </a:p>
          <a:p>
            <a:pPr marL="114300" lvl="0" indent="0" algn="l" rtl="0">
              <a:lnSpc>
                <a:spcPct val="100000"/>
              </a:lnSpc>
              <a:spcBef>
                <a:spcPts val="0"/>
              </a:spcBef>
              <a:spcAft>
                <a:spcPts val="0"/>
              </a:spcAft>
              <a:buClr>
                <a:schemeClr val="dk1"/>
              </a:buClr>
              <a:buSzPts val="1800"/>
              <a:buNone/>
            </a:pPr>
            <a:r>
              <a:rPr lang="tr" b="1" dirty="0">
                <a:solidFill>
                  <a:schemeClr val="dk1"/>
                </a:solidFill>
              </a:rPr>
              <a:t>2.  Gereksinim Analizi</a:t>
            </a:r>
            <a:endParaRPr b="1" dirty="0">
              <a:solidFill>
                <a:schemeClr val="dk1"/>
              </a:solidFill>
            </a:endParaRPr>
          </a:p>
          <a:p>
            <a:pPr marL="457200" lvl="0" indent="0" algn="l" rtl="0">
              <a:lnSpc>
                <a:spcPct val="100000"/>
              </a:lnSpc>
              <a:spcBef>
                <a:spcPts val="0"/>
              </a:spcBef>
              <a:spcAft>
                <a:spcPts val="0"/>
              </a:spcAft>
              <a:buSzPts val="1800"/>
              <a:buNone/>
            </a:pPr>
            <a:r>
              <a:rPr lang="tr" dirty="0">
                <a:solidFill>
                  <a:schemeClr val="dk1"/>
                </a:solidFill>
              </a:rPr>
              <a:t>Müşteri ile yapılacak görüşmeler sonucu elde edilen veriler modellenerek tasarım aşamasının temeli oluşturulur.</a:t>
            </a:r>
            <a:endParaRPr dirty="0">
              <a:solidFill>
                <a:schemeClr val="dk1"/>
              </a:solidFill>
            </a:endParaRPr>
          </a:p>
          <a:p>
            <a:pPr marL="114300" lvl="0" indent="0" algn="l" rtl="0">
              <a:lnSpc>
                <a:spcPct val="100000"/>
              </a:lnSpc>
              <a:spcBef>
                <a:spcPts val="0"/>
              </a:spcBef>
              <a:spcAft>
                <a:spcPts val="0"/>
              </a:spcAft>
              <a:buClr>
                <a:schemeClr val="dk1"/>
              </a:buClr>
              <a:buSzPts val="1800"/>
              <a:buNone/>
            </a:pPr>
            <a:r>
              <a:rPr lang="tr" b="1" dirty="0">
                <a:solidFill>
                  <a:schemeClr val="dk1"/>
                </a:solidFill>
              </a:rPr>
              <a:t>3.  Sistem Tasarımı</a:t>
            </a:r>
            <a:endParaRPr b="1" dirty="0">
              <a:solidFill>
                <a:schemeClr val="dk1"/>
              </a:solidFill>
            </a:endParaRPr>
          </a:p>
          <a:p>
            <a:pPr marL="457200" lvl="0" indent="0" algn="l" rtl="0">
              <a:lnSpc>
                <a:spcPct val="100000"/>
              </a:lnSpc>
              <a:spcBef>
                <a:spcPts val="0"/>
              </a:spcBef>
              <a:spcAft>
                <a:spcPts val="0"/>
              </a:spcAft>
              <a:buSzPts val="1800"/>
              <a:buNone/>
            </a:pPr>
            <a:r>
              <a:rPr lang="tr" dirty="0">
                <a:solidFill>
                  <a:schemeClr val="dk1"/>
                </a:solidFill>
              </a:rPr>
              <a:t>Sistem, belirlenen gereksinimler doğrultusunda yapısal olarak net şekilde ifade edilerek gerçekleştirme aşamasına hazır hale getirilir.</a:t>
            </a:r>
            <a:endParaRPr dirty="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tr"/>
              <a:t>Fizibilite Çalışması</a:t>
            </a:r>
            <a:endParaRPr/>
          </a:p>
        </p:txBody>
      </p:sp>
      <p:sp>
        <p:nvSpPr>
          <p:cNvPr id="85" name="Google Shape;85;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Teknik Fizibilite</a:t>
            </a:r>
            <a:endParaRPr dirty="0">
              <a:solidFill>
                <a:schemeClr val="dk1"/>
              </a:solidFill>
            </a:endParaRPr>
          </a:p>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Ekonomik Fizibilite</a:t>
            </a:r>
            <a:endParaRPr dirty="0">
              <a:solidFill>
                <a:schemeClr val="dk1"/>
              </a:solidFill>
            </a:endParaRPr>
          </a:p>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Zaman Fizibilitesi</a:t>
            </a:r>
            <a:endParaRPr dirty="0">
              <a:solidFill>
                <a:schemeClr val="dk1"/>
              </a:solidFill>
            </a:endParaRPr>
          </a:p>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Sosyal Fizibilite</a:t>
            </a:r>
            <a:endParaRPr dirty="0">
              <a:solidFill>
                <a:schemeClr val="dk1"/>
              </a:solidFill>
            </a:endParaRPr>
          </a:p>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Yönetim Fizibilitesi</a:t>
            </a:r>
            <a:endParaRPr dirty="0">
              <a:solidFill>
                <a:schemeClr val="dk1"/>
              </a:solidFill>
            </a:endParaRPr>
          </a:p>
          <a:p>
            <a:pPr marL="457200" lvl="0" indent="-342900" algn="l" rtl="0">
              <a:lnSpc>
                <a:spcPct val="100000"/>
              </a:lnSpc>
              <a:spcBef>
                <a:spcPts val="0"/>
              </a:spcBef>
              <a:spcAft>
                <a:spcPts val="0"/>
              </a:spcAft>
              <a:buClr>
                <a:schemeClr val="dk1"/>
              </a:buClr>
              <a:buSzPts val="1800"/>
              <a:buAutoNum type="arabicPeriod"/>
            </a:pPr>
            <a:r>
              <a:rPr lang="tr" dirty="0">
                <a:solidFill>
                  <a:schemeClr val="dk1"/>
                </a:solidFill>
              </a:rPr>
              <a:t>Yasal Fizibilite</a:t>
            </a:r>
            <a:endParaRPr dirty="0">
              <a:solidFill>
                <a:schemeClr val="dk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457200" lvl="0" indent="-388620" algn="l" rtl="0">
              <a:lnSpc>
                <a:spcPct val="100000"/>
              </a:lnSpc>
              <a:spcBef>
                <a:spcPts val="0"/>
              </a:spcBef>
              <a:spcAft>
                <a:spcPts val="0"/>
              </a:spcAft>
              <a:buSzPct val="100000"/>
              <a:buAutoNum type="arabicPeriod"/>
            </a:pPr>
            <a:r>
              <a:rPr lang="tr" dirty="0"/>
              <a:t>Teknik Fizibilite</a:t>
            </a:r>
            <a:endParaRPr dirty="0"/>
          </a:p>
        </p:txBody>
      </p:sp>
      <p:sp>
        <p:nvSpPr>
          <p:cNvPr id="91" name="Google Shape;91;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r>
              <a:rPr lang="tr" sz="1500">
                <a:solidFill>
                  <a:schemeClr val="dk1"/>
                </a:solidFill>
              </a:rPr>
              <a:t>Sistemin hayata geçirilmesinde kullanılacak yazılım ve donanım birimleri araştırılır.</a:t>
            </a:r>
            <a:endParaRPr sz="1500">
              <a:solidFill>
                <a:schemeClr val="dk1"/>
              </a:solidFill>
            </a:endParaRPr>
          </a:p>
          <a:p>
            <a:pPr marL="0" lvl="0" indent="0" algn="l" rtl="0">
              <a:lnSpc>
                <a:spcPct val="100000"/>
              </a:lnSpc>
              <a:spcBef>
                <a:spcPts val="0"/>
              </a:spcBef>
              <a:spcAft>
                <a:spcPts val="0"/>
              </a:spcAft>
              <a:buSzPts val="1800"/>
              <a:buNone/>
            </a:pPr>
            <a:endParaRPr sz="1500">
              <a:solidFill>
                <a:schemeClr val="dk1"/>
              </a:solidFill>
            </a:endParaRPr>
          </a:p>
          <a:p>
            <a:pPr marL="0" lvl="0" indent="0" algn="l" rtl="0">
              <a:lnSpc>
                <a:spcPct val="100000"/>
              </a:lnSpc>
              <a:spcBef>
                <a:spcPts val="0"/>
              </a:spcBef>
              <a:spcAft>
                <a:spcPts val="0"/>
              </a:spcAft>
              <a:buSzPts val="1800"/>
              <a:buNone/>
            </a:pPr>
            <a:r>
              <a:rPr lang="tr" sz="1500">
                <a:solidFill>
                  <a:schemeClr val="dk1"/>
                </a:solidFill>
              </a:rPr>
              <a:t>Sistem nesneye dayalı yaklaşımla programlanacak, Java ve JavaScript ile ön ve arka plan geliştirmeleri sağlanacaktır.</a:t>
            </a:r>
            <a:endParaRPr sz="1500">
              <a:solidFill>
                <a:schemeClr val="dk1"/>
              </a:solidFill>
            </a:endParaRPr>
          </a:p>
          <a:p>
            <a:pPr marL="0" lvl="0" indent="0" algn="l" rtl="0">
              <a:lnSpc>
                <a:spcPct val="100000"/>
              </a:lnSpc>
              <a:spcBef>
                <a:spcPts val="0"/>
              </a:spcBef>
              <a:spcAft>
                <a:spcPts val="0"/>
              </a:spcAft>
              <a:buSzPts val="1800"/>
              <a:buNone/>
            </a:pPr>
            <a:r>
              <a:rPr lang="tr" sz="1500">
                <a:solidFill>
                  <a:schemeClr val="dk1"/>
                </a:solidFill>
              </a:rPr>
              <a:t>Spor salonu donanımsal olarak yetersizdir, eski bir bilgisayara sahiptir. Yeni bilgisayarlar, server, router gibi donanım elemanlarına ihtiyaç duymaktadır. Tedarik edilecek donanım elemanları:</a:t>
            </a:r>
            <a:endParaRPr sz="1500">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p:txBody>
      </p:sp>
      <p:graphicFrame>
        <p:nvGraphicFramePr>
          <p:cNvPr id="92" name="Google Shape;92;p7"/>
          <p:cNvGraphicFramePr/>
          <p:nvPr/>
        </p:nvGraphicFramePr>
        <p:xfrm>
          <a:off x="1413275" y="2828925"/>
          <a:ext cx="5902950" cy="2234124"/>
        </p:xfrm>
        <a:graphic>
          <a:graphicData uri="http://schemas.openxmlformats.org/drawingml/2006/table">
            <a:tbl>
              <a:tblPr>
                <a:noFill/>
                <a:tableStyleId>{204822D8-5007-44D1-ADA1-CEA999ECD5E9}</a:tableStyleId>
              </a:tblPr>
              <a:tblGrid>
                <a:gridCol w="2951475">
                  <a:extLst>
                    <a:ext uri="{9D8B030D-6E8A-4147-A177-3AD203B41FA5}">
                      <a16:colId xmlns:a16="http://schemas.microsoft.com/office/drawing/2014/main" val="20000"/>
                    </a:ext>
                  </a:extLst>
                </a:gridCol>
                <a:gridCol w="2951475">
                  <a:extLst>
                    <a:ext uri="{9D8B030D-6E8A-4147-A177-3AD203B41FA5}">
                      <a16:colId xmlns:a16="http://schemas.microsoft.com/office/drawing/2014/main" val="20001"/>
                    </a:ext>
                  </a:extLst>
                </a:gridCol>
              </a:tblGrid>
              <a:tr h="362675">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dirty="0"/>
                        <a:t>Donanım Birimi</a:t>
                      </a: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Teknik Özellikleri</a:t>
                      </a:r>
                      <a:endParaRPr sz="1400" u="none" strike="noStrike" cap="none"/>
                    </a:p>
                  </a:txBody>
                  <a:tcPr marL="91425" marR="91425" marT="91425" marB="91425"/>
                </a:tc>
                <a:extLst>
                  <a:ext uri="{0D108BD9-81ED-4DB2-BD59-A6C34878D82A}">
                    <a16:rowId xmlns:a16="http://schemas.microsoft.com/office/drawing/2014/main" val="10000"/>
                  </a:ext>
                </a:extLst>
              </a:tr>
              <a:tr h="1682325">
                <a:tc>
                  <a:txBody>
                    <a:bodyPr/>
                    <a:lstStyle/>
                    <a:p>
                      <a:pPr marL="0" marR="0" lvl="0" indent="0" algn="just" rtl="0">
                        <a:lnSpc>
                          <a:spcPct val="150000"/>
                        </a:lnSpc>
                        <a:spcBef>
                          <a:spcPts val="0"/>
                        </a:spcBef>
                        <a:spcAft>
                          <a:spcPts val="0"/>
                        </a:spcAft>
                        <a:buClr>
                          <a:srgbClr val="000000"/>
                        </a:buClr>
                        <a:buSzPts val="1200"/>
                        <a:buFont typeface="Arial"/>
                        <a:buNone/>
                      </a:pPr>
                      <a:r>
                        <a:rPr lang="tr" sz="1200" b="1" u="none" strike="noStrike" cap="none" dirty="0">
                          <a:solidFill>
                            <a:schemeClr val="dk1"/>
                          </a:solidFill>
                          <a:latin typeface="Times New Roman"/>
                          <a:ea typeface="Times New Roman"/>
                          <a:cs typeface="Times New Roman"/>
                          <a:sym typeface="Times New Roman"/>
                        </a:rPr>
                        <a:t>Server- Scan 3XS SER-T25</a:t>
                      </a:r>
                      <a:endParaRPr sz="1400" u="none" strike="noStrike" cap="none" dirty="0"/>
                    </a:p>
                  </a:txBody>
                  <a:tcPr marL="91425" marR="91425" marT="91425" marB="91425"/>
                </a:tc>
                <a:tc>
                  <a:txBody>
                    <a:bodyPr/>
                    <a:lstStyle/>
                    <a:p>
                      <a:pPr marL="63500" marR="7620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CPU: Dual Intel Xeon E5-2603 v4 Graphics: Nvidia GT 610</a:t>
                      </a:r>
                      <a:endParaRPr sz="1200" u="none" strike="noStrike" cap="none">
                        <a:solidFill>
                          <a:schemeClr val="dk1"/>
                        </a:solidFill>
                        <a:latin typeface="Times New Roman"/>
                        <a:ea typeface="Times New Roman"/>
                        <a:cs typeface="Times New Roman"/>
                        <a:sym typeface="Times New Roman"/>
                      </a:endParaRPr>
                    </a:p>
                    <a:p>
                      <a:pPr marL="63500" marR="7620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RAM: 64GB</a:t>
                      </a:r>
                      <a:endParaRPr sz="1200" u="none" strike="noStrike" cap="none">
                        <a:solidFill>
                          <a:schemeClr val="dk1"/>
                        </a:solidFill>
                        <a:latin typeface="Times New Roman"/>
                        <a:ea typeface="Times New Roman"/>
                        <a:cs typeface="Times New Roman"/>
                        <a:sym typeface="Times New Roman"/>
                      </a:endParaRPr>
                    </a:p>
                    <a:p>
                      <a:pPr marL="63500" marR="7620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Storage: 1TB HDD</a:t>
                      </a:r>
                      <a:endParaRPr sz="1200" u="none" strike="noStrike" cap="none">
                        <a:solidFill>
                          <a:schemeClr val="dk1"/>
                        </a:solidFill>
                        <a:latin typeface="Times New Roman"/>
                        <a:ea typeface="Times New Roman"/>
                        <a:cs typeface="Times New Roman"/>
                        <a:sym typeface="Times New Roman"/>
                      </a:endParaRPr>
                    </a:p>
                    <a:p>
                      <a:pPr marL="63500" marR="7620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Connectivity: 2x Gigabit Ethernet Dimensions (W x D x H):</a:t>
                      </a:r>
                      <a:endParaRPr sz="12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200"/>
                        <a:buFont typeface="Arial"/>
                        <a:buNone/>
                      </a:pPr>
                      <a:r>
                        <a:rPr lang="tr" sz="1200" u="none" strike="noStrike" cap="none">
                          <a:solidFill>
                            <a:schemeClr val="dk1"/>
                          </a:solidFill>
                          <a:latin typeface="Calibri"/>
                          <a:ea typeface="Calibri"/>
                          <a:cs typeface="Calibri"/>
                          <a:sym typeface="Calibri"/>
                        </a:rPr>
                        <a:t>23.2 x 56 x 55.9 cm</a:t>
                      </a:r>
                      <a:endParaRPr sz="1400" u="none" strike="noStrike" cap="none"/>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457200" lvl="0" indent="-388620" algn="l" rtl="0">
              <a:lnSpc>
                <a:spcPct val="100000"/>
              </a:lnSpc>
              <a:spcBef>
                <a:spcPts val="0"/>
              </a:spcBef>
              <a:spcAft>
                <a:spcPts val="0"/>
              </a:spcAft>
              <a:buSzPct val="100000"/>
              <a:buAutoNum type="arabicPeriod"/>
            </a:pPr>
            <a:r>
              <a:rPr lang="tr"/>
              <a:t>Teknik Fizibilite</a:t>
            </a:r>
            <a:endParaRPr/>
          </a:p>
        </p:txBody>
      </p:sp>
      <p:sp>
        <p:nvSpPr>
          <p:cNvPr id="98" name="Google Shape;98;p8"/>
          <p:cNvSpPr txBox="1">
            <a:spLocks noGrp="1"/>
          </p:cNvSpPr>
          <p:nvPr>
            <p:ph type="body" idx="1"/>
          </p:nvPr>
        </p:nvSpPr>
        <p:spPr>
          <a:xfrm>
            <a:off x="311700" y="1141750"/>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a:p>
            <a:pPr marL="0" lvl="0" indent="0" algn="l" rtl="0">
              <a:lnSpc>
                <a:spcPct val="100000"/>
              </a:lnSpc>
              <a:spcBef>
                <a:spcPts val="0"/>
              </a:spcBef>
              <a:spcAft>
                <a:spcPts val="0"/>
              </a:spcAft>
              <a:buSzPts val="1800"/>
              <a:buNone/>
            </a:pPr>
            <a:endParaRPr>
              <a:solidFill>
                <a:schemeClr val="dk1"/>
              </a:solidFill>
            </a:endParaRPr>
          </a:p>
        </p:txBody>
      </p:sp>
      <p:graphicFrame>
        <p:nvGraphicFramePr>
          <p:cNvPr id="99" name="Google Shape;99;p8"/>
          <p:cNvGraphicFramePr/>
          <p:nvPr/>
        </p:nvGraphicFramePr>
        <p:xfrm>
          <a:off x="572075" y="1301974"/>
          <a:ext cx="8174700" cy="2996560"/>
        </p:xfrm>
        <a:graphic>
          <a:graphicData uri="http://schemas.openxmlformats.org/drawingml/2006/table">
            <a:tbl>
              <a:tblPr>
                <a:noFill/>
                <a:tableStyleId>{204822D8-5007-44D1-ADA1-CEA999ECD5E9}</a:tableStyleId>
              </a:tblPr>
              <a:tblGrid>
                <a:gridCol w="4087350">
                  <a:extLst>
                    <a:ext uri="{9D8B030D-6E8A-4147-A177-3AD203B41FA5}">
                      <a16:colId xmlns:a16="http://schemas.microsoft.com/office/drawing/2014/main" val="20000"/>
                    </a:ext>
                  </a:extLst>
                </a:gridCol>
                <a:gridCol w="4087350">
                  <a:extLst>
                    <a:ext uri="{9D8B030D-6E8A-4147-A177-3AD203B41FA5}">
                      <a16:colId xmlns:a16="http://schemas.microsoft.com/office/drawing/2014/main" val="20001"/>
                    </a:ext>
                  </a:extLst>
                </a:gridCol>
              </a:tblGrid>
              <a:tr h="280275">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dirty="0"/>
                        <a:t>Donanım Birimi</a:t>
                      </a:r>
                      <a:endParaRPr sz="1400" u="none" strike="noStrike" cap="none" dirty="0"/>
                    </a:p>
                  </a:txBody>
                  <a:tcPr marL="91425" marR="91425" marT="91425" marB="91425"/>
                </a:tc>
                <a:tc>
                  <a:txBody>
                    <a:bodyPr/>
                    <a:lstStyle/>
                    <a:p>
                      <a:pPr marL="0" marR="0" lvl="0" indent="0" algn="l" rtl="0">
                        <a:lnSpc>
                          <a:spcPct val="100000"/>
                        </a:lnSpc>
                        <a:spcBef>
                          <a:spcPts val="0"/>
                        </a:spcBef>
                        <a:spcAft>
                          <a:spcPts val="0"/>
                        </a:spcAft>
                        <a:buClr>
                          <a:srgbClr val="000000"/>
                        </a:buClr>
                        <a:buSzPts val="1400"/>
                        <a:buFont typeface="Arial"/>
                        <a:buNone/>
                      </a:pPr>
                      <a:r>
                        <a:rPr lang="tr" sz="1400" u="none" strike="noStrike" cap="none"/>
                        <a:t>Teknik Özellikleri</a:t>
                      </a:r>
                      <a:endParaRPr sz="1400" u="none" strike="noStrike" cap="none"/>
                    </a:p>
                  </a:txBody>
                  <a:tcPr marL="91425" marR="91425" marT="91425" marB="91425"/>
                </a:tc>
                <a:extLst>
                  <a:ext uri="{0D108BD9-81ED-4DB2-BD59-A6C34878D82A}">
                    <a16:rowId xmlns:a16="http://schemas.microsoft.com/office/drawing/2014/main" val="10000"/>
                  </a:ext>
                </a:extLst>
              </a:tr>
              <a:tr h="1300175">
                <a:tc>
                  <a:txBody>
                    <a:bodyPr/>
                    <a:lstStyle/>
                    <a:p>
                      <a:pPr marL="0" marR="0" lvl="0" indent="0" algn="just" rtl="0">
                        <a:lnSpc>
                          <a:spcPct val="150000"/>
                        </a:lnSpc>
                        <a:spcBef>
                          <a:spcPts val="0"/>
                        </a:spcBef>
                        <a:spcAft>
                          <a:spcPts val="0"/>
                        </a:spcAft>
                        <a:buClr>
                          <a:srgbClr val="000000"/>
                        </a:buClr>
                        <a:buSzPts val="1200"/>
                        <a:buFont typeface="Arial"/>
                        <a:buNone/>
                      </a:pPr>
                      <a:r>
                        <a:rPr lang="tr" sz="1200" b="1" u="none" strike="noStrike" cap="none" dirty="0">
                          <a:solidFill>
                            <a:schemeClr val="dk1"/>
                          </a:solidFill>
                          <a:latin typeface="Times New Roman"/>
                          <a:ea typeface="Times New Roman"/>
                          <a:cs typeface="Times New Roman"/>
                          <a:sym typeface="Times New Roman"/>
                        </a:rPr>
                        <a:t>Masaüstü Bilgisayar - Microsoft Surface Studio Workstation</a:t>
                      </a:r>
                      <a:endParaRPr sz="1400" u="none" strike="noStrike" cap="none" dirty="0"/>
                    </a:p>
                  </a:txBody>
                  <a:tcPr marL="91425" marR="91425" marT="91425" marB="91425"/>
                </a:tc>
                <a:tc>
                  <a:txBody>
                    <a:bodyPr/>
                    <a:lstStyle/>
                    <a:p>
                      <a:pPr marL="63500" marR="127000" lvl="0" indent="0" algn="l" rtl="0">
                        <a:lnSpc>
                          <a:spcPct val="122727"/>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CPU: Intel Core i7-6820HQ</a:t>
                      </a:r>
                      <a:endParaRPr sz="1200" u="none" strike="noStrike" cap="none">
                        <a:solidFill>
                          <a:schemeClr val="dk1"/>
                        </a:solidFill>
                        <a:latin typeface="Times New Roman"/>
                        <a:ea typeface="Times New Roman"/>
                        <a:cs typeface="Times New Roman"/>
                        <a:sym typeface="Times New Roman"/>
                      </a:endParaRPr>
                    </a:p>
                    <a:p>
                      <a:pPr marL="63500" marR="1270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Graphics: Nvidia GeForce GTX 980 M RAM: 32 GB</a:t>
                      </a:r>
                      <a:endParaRPr sz="1200" u="none" strike="noStrike" cap="none">
                        <a:solidFill>
                          <a:schemeClr val="dk1"/>
                        </a:solidFill>
                        <a:latin typeface="Times New Roman"/>
                        <a:ea typeface="Times New Roman"/>
                        <a:cs typeface="Times New Roman"/>
                        <a:sym typeface="Times New Roman"/>
                      </a:endParaRPr>
                    </a:p>
                    <a:p>
                      <a:pPr marL="63500" marR="939800" lvl="0" indent="0" algn="l" rtl="0">
                        <a:lnSpc>
                          <a:spcPct val="115000"/>
                        </a:lnSpc>
                        <a:spcBef>
                          <a:spcPts val="0"/>
                        </a:spcBef>
                        <a:spcAft>
                          <a:spcPts val="0"/>
                        </a:spcAft>
                        <a:buClr>
                          <a:schemeClr val="dk1"/>
                        </a:buClr>
                        <a:buSzPts val="1100"/>
                        <a:buFont typeface="Arial"/>
                        <a:buNone/>
                      </a:pPr>
                      <a:r>
                        <a:rPr lang="tr" sz="1200" u="none" strike="noStrike" cap="none">
                          <a:solidFill>
                            <a:schemeClr val="dk1"/>
                          </a:solidFill>
                          <a:latin typeface="Times New Roman"/>
                          <a:ea typeface="Times New Roman"/>
                          <a:cs typeface="Times New Roman"/>
                          <a:sym typeface="Times New Roman"/>
                        </a:rPr>
                        <a:t>Storage: 2TB SSD Connectivity: Gigabit Ethernet Dimensions (W x D x H)</a:t>
                      </a:r>
                      <a:endParaRPr sz="120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rgbClr val="000000"/>
                        </a:buClr>
                        <a:buSzPts val="1200"/>
                        <a:buFont typeface="Arial"/>
                        <a:buNone/>
                      </a:pPr>
                      <a:r>
                        <a:rPr lang="tr" sz="1200" u="none" strike="noStrike" cap="none">
                          <a:solidFill>
                            <a:schemeClr val="dk1"/>
                          </a:solidFill>
                          <a:latin typeface="Calibri"/>
                          <a:ea typeface="Calibri"/>
                          <a:cs typeface="Calibri"/>
                          <a:sym typeface="Calibri"/>
                        </a:rPr>
                        <a:t>25 x 22 x 3.22 cm</a:t>
                      </a:r>
                      <a:endParaRPr sz="1200" u="none" strike="noStrike" cap="none">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1"/>
                  </a:ext>
                </a:extLst>
              </a:tr>
              <a:tr h="1300175">
                <a:tc>
                  <a:txBody>
                    <a:bodyPr/>
                    <a:lstStyle/>
                    <a:p>
                      <a:pPr marL="0" marR="0" lvl="0" indent="0" algn="just" rtl="0">
                        <a:lnSpc>
                          <a:spcPct val="150000"/>
                        </a:lnSpc>
                        <a:spcBef>
                          <a:spcPts val="0"/>
                        </a:spcBef>
                        <a:spcAft>
                          <a:spcPts val="0"/>
                        </a:spcAft>
                        <a:buClr>
                          <a:srgbClr val="000000"/>
                        </a:buClr>
                        <a:buSzPts val="1200"/>
                        <a:buFont typeface="Arial"/>
                        <a:buNone/>
                      </a:pPr>
                      <a:r>
                        <a:rPr lang="tr" sz="1200" b="1" u="none" strike="noStrike" cap="none">
                          <a:solidFill>
                            <a:schemeClr val="dk1"/>
                          </a:solidFill>
                          <a:latin typeface="Times New Roman"/>
                          <a:ea typeface="Times New Roman"/>
                          <a:cs typeface="Times New Roman"/>
                          <a:sym typeface="Times New Roman"/>
                        </a:rPr>
                        <a:t>Wireless Router</a:t>
                      </a:r>
                      <a:endParaRPr sz="1200" b="1" u="none" strike="noStrike" cap="none">
                        <a:solidFill>
                          <a:schemeClr val="dk1"/>
                        </a:solidFill>
                        <a:latin typeface="Times New Roman"/>
                        <a:ea typeface="Times New Roman"/>
                        <a:cs typeface="Times New Roman"/>
                        <a:sym typeface="Times New Roman"/>
                      </a:endParaRPr>
                    </a:p>
                  </a:txBody>
                  <a:tcPr marL="91425" marR="91425" marT="91425" marB="91425"/>
                </a:tc>
                <a:tc>
                  <a:txBody>
                    <a:bodyPr/>
                    <a:lstStyle/>
                    <a:p>
                      <a:pPr marL="63500" marR="762000" lvl="0" indent="0" algn="l" rtl="0">
                        <a:lnSpc>
                          <a:spcPct val="115000"/>
                        </a:lnSpc>
                        <a:spcBef>
                          <a:spcPts val="0"/>
                        </a:spcBef>
                        <a:spcAft>
                          <a:spcPts val="0"/>
                        </a:spcAft>
                        <a:buClr>
                          <a:srgbClr val="000000"/>
                        </a:buClr>
                        <a:buSzPts val="1200"/>
                        <a:buFont typeface="Arial"/>
                        <a:buNone/>
                      </a:pPr>
                      <a:r>
                        <a:rPr lang="tr" sz="1200" u="none" strike="noStrike" cap="none">
                          <a:solidFill>
                            <a:schemeClr val="dk1"/>
                          </a:solidFill>
                          <a:latin typeface="Calibri"/>
                          <a:ea typeface="Calibri"/>
                          <a:cs typeface="Calibri"/>
                          <a:sym typeface="Calibri"/>
                        </a:rPr>
                        <a:t>Speed: 802.11ac:2167 Mbps 802.11n: 1000 Mbps Connectivity: 9x Gigabit Ethernet, 1x USB 2.0 1x 3.0 Features: 1024-QAM, MU-MIMO, WTFast Gamers Private Network, Asus AiProtection, AsusWRT software.</a:t>
                      </a:r>
                      <a:endParaRPr sz="1200" u="none" strike="noStrike" cap="none">
                        <a:solidFill>
                          <a:schemeClr val="dk1"/>
                        </a:solidFill>
                        <a:latin typeface="Times New Roman"/>
                        <a:ea typeface="Times New Roman"/>
                        <a:cs typeface="Times New Roman"/>
                        <a:sym typeface="Times New Roman"/>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1. Teknik Fizibilite </a:t>
            </a:r>
          </a:p>
        </p:txBody>
      </p:sp>
      <p:sp>
        <p:nvSpPr>
          <p:cNvPr id="3" name="Metin Yer Tutucusu 2"/>
          <p:cNvSpPr>
            <a:spLocks noGrp="1"/>
          </p:cNvSpPr>
          <p:nvPr>
            <p:ph type="body" idx="1"/>
          </p:nvPr>
        </p:nvSpPr>
        <p:spPr>
          <a:xfrm>
            <a:off x="296392" y="1040524"/>
            <a:ext cx="8535908" cy="3528351"/>
          </a:xfrm>
        </p:spPr>
        <p:txBody>
          <a:bodyPr/>
          <a:lstStyle/>
          <a:p>
            <a:pPr marL="114300" indent="0">
              <a:buNone/>
            </a:pPr>
            <a:r>
              <a:rPr lang="tr-TR" dirty="0">
                <a:solidFill>
                  <a:schemeClr val="tx1"/>
                </a:solidFill>
              </a:rPr>
              <a:t>Spor salonu sisteminde kullanıcı sayısı arttığında veritabanı için ayrı bir sunucu alınabilir. </a:t>
            </a:r>
          </a:p>
          <a:p>
            <a:pPr marL="114300" indent="0">
              <a:buNone/>
            </a:pPr>
            <a:r>
              <a:rPr lang="tr-TR" dirty="0">
                <a:solidFill>
                  <a:schemeClr val="tx1"/>
                </a:solidFill>
              </a:rPr>
              <a:t>Daha sonraki aşama olarak ise veritabanı ve uygulama sunucusu </a:t>
            </a:r>
            <a:r>
              <a:rPr lang="tr-TR" dirty="0" err="1">
                <a:solidFill>
                  <a:schemeClr val="tx1"/>
                </a:solidFill>
              </a:rPr>
              <a:t>cloud</a:t>
            </a:r>
            <a:r>
              <a:rPr lang="tr-TR" dirty="0">
                <a:solidFill>
                  <a:schemeClr val="tx1"/>
                </a:solidFill>
              </a:rPr>
              <a:t> ortamına taşınabilir.</a:t>
            </a:r>
          </a:p>
          <a:p>
            <a:pPr marL="114300" indent="0">
              <a:buNone/>
            </a:pPr>
            <a:r>
              <a:rPr lang="tr-TR" dirty="0">
                <a:solidFill>
                  <a:schemeClr val="tx1"/>
                </a:solidFill>
              </a:rPr>
              <a:t>Veri tabanını ayrı bir sunucuda veya cloudda tutmak ayrı bir maliyet getirecektir. </a:t>
            </a:r>
          </a:p>
        </p:txBody>
      </p:sp>
    </p:spTree>
    <p:extLst>
      <p:ext uri="{BB962C8B-B14F-4D97-AF65-F5344CB8AC3E}">
        <p14:creationId xmlns:p14="http://schemas.microsoft.com/office/powerpoint/2010/main" val="113699021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3715</TotalTime>
  <Words>2321</Words>
  <Application>Microsoft Macintosh PowerPoint</Application>
  <PresentationFormat>On-screen Show (16:9)</PresentationFormat>
  <Paragraphs>311</Paragraphs>
  <Slides>43</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Calibri</vt:lpstr>
      <vt:lpstr>Courier New</vt:lpstr>
      <vt:lpstr>Times New Roman</vt:lpstr>
      <vt:lpstr>Simple Light</vt:lpstr>
      <vt:lpstr>SİSTEM ANALİZİ VE TASARIMI</vt:lpstr>
      <vt:lpstr>Problemin Tanımı</vt:lpstr>
      <vt:lpstr>Problemin Tanımı</vt:lpstr>
      <vt:lpstr>Problemin Tanımı </vt:lpstr>
      <vt:lpstr>Sistem Analizi ve Tasarımı Adımları</vt:lpstr>
      <vt:lpstr>Fizibilite Çalışması</vt:lpstr>
      <vt:lpstr>Teknik Fizibilite</vt:lpstr>
      <vt:lpstr>Teknik Fizibilite</vt:lpstr>
      <vt:lpstr>1. Teknik Fizibilite </vt:lpstr>
      <vt:lpstr>2.  Ekonomik Fizibilite</vt:lpstr>
      <vt:lpstr>3. Zaman Fizibilitesi</vt:lpstr>
      <vt:lpstr>3.Zaman Fizibilitesi (Yazılım Geliştirme Modeli)</vt:lpstr>
      <vt:lpstr>3. Zaman Fizibilitesi (Yazılım Modeli )</vt:lpstr>
      <vt:lpstr>3. Zaman Fizibilitesi(Yazılım Modeli)</vt:lpstr>
      <vt:lpstr>4. Sosyal Fizibilite</vt:lpstr>
      <vt:lpstr>5. Yönetim Fizibilitesi</vt:lpstr>
      <vt:lpstr>6.  Yasal Fizibilite</vt:lpstr>
      <vt:lpstr>Fizibilite Matrisi</vt:lpstr>
      <vt:lpstr>Fizibilite Matrisi</vt:lpstr>
      <vt:lpstr>GEREKSİNİM ANALİZİ</vt:lpstr>
      <vt:lpstr>Veri Toplama - Anket Örneği</vt:lpstr>
      <vt:lpstr>Use Case - Kullanım Senaryosu</vt:lpstr>
      <vt:lpstr>Use Case - Kullanım Senaryosu</vt:lpstr>
      <vt:lpstr>Use Case - Kullanım Senaryosu Dokümantasyonu</vt:lpstr>
      <vt:lpstr>Veri Akış Diyagramı</vt:lpstr>
      <vt:lpstr>Veri Akış Diyagramı  - Taslak (Context) Diagram</vt:lpstr>
      <vt:lpstr>Veri Akış Diyagramı  - Taslak (Context) Diagram</vt:lpstr>
      <vt:lpstr>Veri Akış Diyagramı - 1.Seviye</vt:lpstr>
      <vt:lpstr>Veri Akış Diyagramı - 2.Seviye</vt:lpstr>
      <vt:lpstr>Veri Sözlüğü</vt:lpstr>
      <vt:lpstr>Veri Sözlüğü - Veri Akışı</vt:lpstr>
      <vt:lpstr>Veri Sözlüğü - Veri Deposu</vt:lpstr>
      <vt:lpstr>Varlık İlişki Diyagramı</vt:lpstr>
      <vt:lpstr>Varlık İlişki Diyagramı - ER Diyagram</vt:lpstr>
      <vt:lpstr>SİSTEM TASARIMI</vt:lpstr>
      <vt:lpstr>SİSTEM TASARIMI - Yapı Diyagramı</vt:lpstr>
      <vt:lpstr>SİSTEM TASARIMI</vt:lpstr>
      <vt:lpstr>SİSTEM TASARIMI - Sınıf Diyagramı</vt:lpstr>
      <vt:lpstr>SİSTEM TASARIMI - Ardışıl Diyagram</vt:lpstr>
      <vt:lpstr>SİSTEM TASARIMI - Ardışıl Diyagram</vt:lpstr>
      <vt:lpstr>Değerlendirme </vt:lpstr>
      <vt:lpstr>Özet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ANALİZİ VE TASARIMI</dc:title>
  <dc:creator>YtuPc</dc:creator>
  <cp:lastModifiedBy>Elçin GÜVEYİ</cp:lastModifiedBy>
  <cp:revision>56</cp:revision>
  <dcterms:modified xsi:type="dcterms:W3CDTF">2024-05-06T09:59:19Z</dcterms:modified>
</cp:coreProperties>
</file>