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263" r:id="rId1"/>
  </p:sldMasterIdLst>
  <p:notesMasterIdLst>
    <p:notesMasterId r:id="rId26"/>
  </p:notesMasterIdLst>
  <p:sldIdLst>
    <p:sldId id="266" r:id="rId2"/>
    <p:sldId id="258" r:id="rId3"/>
    <p:sldId id="257" r:id="rId4"/>
    <p:sldId id="259" r:id="rId5"/>
    <p:sldId id="265" r:id="rId6"/>
    <p:sldId id="264" r:id="rId7"/>
    <p:sldId id="262" r:id="rId8"/>
    <p:sldId id="260" r:id="rId9"/>
    <p:sldId id="284" r:id="rId10"/>
    <p:sldId id="285" r:id="rId11"/>
    <p:sldId id="267" r:id="rId12"/>
    <p:sldId id="261" r:id="rId13"/>
    <p:sldId id="281" r:id="rId14"/>
    <p:sldId id="269" r:id="rId15"/>
    <p:sldId id="289" r:id="rId16"/>
    <p:sldId id="278" r:id="rId17"/>
    <p:sldId id="271" r:id="rId18"/>
    <p:sldId id="286" r:id="rId19"/>
    <p:sldId id="272" r:id="rId20"/>
    <p:sldId id="288" r:id="rId21"/>
    <p:sldId id="273" r:id="rId22"/>
    <p:sldId id="277" r:id="rId23"/>
    <p:sldId id="290" r:id="rId24"/>
    <p:sldId id="280" r:id="rId25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6D9F66E-5EB9-4882-86FB-DCBF35E3C3E4}" styleName="Orta Stil 4 - Vurgu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89" d="100"/>
          <a:sy n="89" d="100"/>
        </p:scale>
        <p:origin x="46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088E77E-F892-4DD0-9B07-E87D7C5A7ABA}" type="datetimeFigureOut">
              <a:rPr lang="tr-TR" smtClean="0"/>
              <a:t>08.05.2021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F0F12AD-DD88-4A5D-BEBC-1FC33B4C77F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12530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14325E-175E-4997-B95E-AD5F5297A4D5}" type="slidenum">
              <a:rPr lang="tr-TR" smtClean="0"/>
              <a:t>1</a:t>
            </a:fld>
            <a:endParaRPr lang="tr-TR" dirty="0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5862391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103290-CA73-41A0-9861-130422205ABF}" type="datetimeFigureOut">
              <a:rPr lang="tr-TR" smtClean="0"/>
              <a:t>08.05.2021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5D58F8-0AED-45BB-B2A4-99EEF9A28889}" type="slidenum">
              <a:rPr lang="tr-TR" smtClean="0"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391878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103290-CA73-41A0-9861-130422205ABF}" type="datetimeFigureOut">
              <a:rPr lang="tr-TR" smtClean="0"/>
              <a:t>08.05.2021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5D58F8-0AED-45BB-B2A4-99EEF9A2888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630462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103290-CA73-41A0-9861-130422205ABF}" type="datetimeFigureOut">
              <a:rPr lang="tr-TR" smtClean="0"/>
              <a:t>08.05.2021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5D58F8-0AED-45BB-B2A4-99EEF9A2888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330794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103290-CA73-41A0-9861-130422205ABF}" type="datetimeFigureOut">
              <a:rPr lang="tr-TR" smtClean="0"/>
              <a:t>08.05.2021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5D58F8-0AED-45BB-B2A4-99EEF9A2888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303661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103290-CA73-41A0-9861-130422205ABF}" type="datetimeFigureOut">
              <a:rPr lang="tr-TR" smtClean="0"/>
              <a:t>08.05.2021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5D58F8-0AED-45BB-B2A4-99EEF9A28889}" type="slidenum">
              <a:rPr lang="tr-TR" smtClean="0"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837814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8" y="1845734"/>
            <a:ext cx="4937760" cy="402336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103290-CA73-41A0-9861-130422205ABF}" type="datetimeFigureOut">
              <a:rPr lang="tr-TR" smtClean="0"/>
              <a:t>08.05.2021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5D58F8-0AED-45BB-B2A4-99EEF9A2888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167124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103290-CA73-41A0-9861-130422205ABF}" type="datetimeFigureOut">
              <a:rPr lang="tr-TR" smtClean="0"/>
              <a:t>08.05.2021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5D58F8-0AED-45BB-B2A4-99EEF9A2888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3710541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103290-CA73-41A0-9861-130422205ABF}" type="datetimeFigureOut">
              <a:rPr lang="tr-TR" smtClean="0"/>
              <a:t>08.05.2021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5D58F8-0AED-45BB-B2A4-99EEF9A2888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969029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103290-CA73-41A0-9861-130422205ABF}" type="datetimeFigureOut">
              <a:rPr lang="tr-TR" smtClean="0"/>
              <a:t>08.05.2021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5D58F8-0AED-45BB-B2A4-99EEF9A2888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046383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12103290-CA73-41A0-9861-130422205ABF}" type="datetimeFigureOut">
              <a:rPr lang="tr-TR" smtClean="0"/>
              <a:t>08.05.2021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2A5D58F8-0AED-45BB-B2A4-99EEF9A2888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8523962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103290-CA73-41A0-9861-130422205ABF}" type="datetimeFigureOut">
              <a:rPr lang="tr-TR" smtClean="0"/>
              <a:t>08.05.2021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5D58F8-0AED-45BB-B2A4-99EEF9A2888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161813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12103290-CA73-41A0-9861-130422205ABF}" type="datetimeFigureOut">
              <a:rPr lang="tr-TR" smtClean="0"/>
              <a:t>08.05.2021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2A5D58F8-0AED-45BB-B2A4-99EEF9A28889}" type="slidenum">
              <a:rPr lang="tr-TR" smtClean="0"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179377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64" r:id="rId1"/>
    <p:sldLayoutId id="2147484265" r:id="rId2"/>
    <p:sldLayoutId id="2147484266" r:id="rId3"/>
    <p:sldLayoutId id="2147484267" r:id="rId4"/>
    <p:sldLayoutId id="2147484268" r:id="rId5"/>
    <p:sldLayoutId id="2147484269" r:id="rId6"/>
    <p:sldLayoutId id="2147484270" r:id="rId7"/>
    <p:sldLayoutId id="2147484271" r:id="rId8"/>
    <p:sldLayoutId id="2147484272" r:id="rId9"/>
    <p:sldLayoutId id="2147484273" r:id="rId10"/>
    <p:sldLayoutId id="2147484274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059143" y="2835367"/>
            <a:ext cx="10276260" cy="1048689"/>
          </a:xfrm>
        </p:spPr>
        <p:txBody>
          <a:bodyPr>
            <a:normAutofit fontScale="90000"/>
          </a:bodyPr>
          <a:lstStyle/>
          <a:p>
            <a:pPr algn="ctr"/>
            <a:r>
              <a:rPr lang="tr-TR" sz="4000" dirty="0" smtClean="0">
                <a:solidFill>
                  <a:srgbClr val="002060"/>
                </a:solidFill>
                <a:latin typeface="+mn-lt"/>
              </a:rPr>
              <a:t>ERASMUS+ ÖĞRENCİ HAREKETLİLİĞİ</a:t>
            </a:r>
            <a:r>
              <a:rPr lang="tr-TR" sz="2800" dirty="0" smtClean="0">
                <a:solidFill>
                  <a:srgbClr val="002060"/>
                </a:solidFill>
                <a:latin typeface="+mn-lt"/>
              </a:rPr>
              <a:t/>
            </a:r>
            <a:br>
              <a:rPr lang="tr-TR" sz="2800" dirty="0" smtClean="0">
                <a:solidFill>
                  <a:srgbClr val="002060"/>
                </a:solidFill>
                <a:latin typeface="+mn-lt"/>
              </a:rPr>
            </a:br>
            <a:r>
              <a:rPr lang="tr-TR" sz="2800" dirty="0" smtClean="0">
                <a:solidFill>
                  <a:srgbClr val="002060"/>
                </a:solidFill>
                <a:latin typeface="+mn-lt"/>
              </a:rPr>
              <a:t>Öğrenim Faaliyeti Bilgilendirme Toplantısı</a:t>
            </a:r>
            <a:br>
              <a:rPr lang="tr-TR" sz="2800" dirty="0" smtClean="0">
                <a:solidFill>
                  <a:srgbClr val="002060"/>
                </a:solidFill>
                <a:latin typeface="+mn-lt"/>
              </a:rPr>
            </a:br>
            <a:r>
              <a:rPr lang="tr-TR" sz="2800" dirty="0" smtClean="0">
                <a:solidFill>
                  <a:srgbClr val="002060"/>
                </a:solidFill>
                <a:latin typeface="+mn-lt"/>
              </a:rPr>
              <a:t>                                                                                                                         08.05.2021</a:t>
            </a:r>
            <a:endParaRPr lang="tr-TR" sz="4000" dirty="0">
              <a:solidFill>
                <a:srgbClr val="002060"/>
              </a:solidFill>
              <a:latin typeface="+mn-lt"/>
            </a:endParaRPr>
          </a:p>
        </p:txBody>
      </p:sp>
      <p:pic>
        <p:nvPicPr>
          <p:cNvPr id="12" name="İçerik Yer Tutucusu 3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12368" y="4699145"/>
            <a:ext cx="1329265" cy="846756"/>
          </a:xfrm>
        </p:spPr>
      </p:pic>
      <p:sp>
        <p:nvSpPr>
          <p:cNvPr id="5" name="Unvan 1"/>
          <p:cNvSpPr txBox="1">
            <a:spLocks/>
          </p:cNvSpPr>
          <p:nvPr/>
        </p:nvSpPr>
        <p:spPr>
          <a:xfrm>
            <a:off x="2281644" y="752861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tr-TR" sz="1800" b="1" dirty="0" smtClean="0">
                <a:solidFill>
                  <a:srgbClr val="002060"/>
                </a:solidFill>
                <a:latin typeface="+mn-lt"/>
              </a:rPr>
              <a:t>YILDIZ TEKNİK ÜNİVERSİTESİ</a:t>
            </a:r>
          </a:p>
          <a:p>
            <a:r>
              <a:rPr lang="tr-TR" sz="1800" b="1" dirty="0" smtClean="0">
                <a:solidFill>
                  <a:srgbClr val="002060"/>
                </a:solidFill>
                <a:latin typeface="+mn-lt"/>
              </a:rPr>
              <a:t>BİLGİSAYAR MÜHENDİSLİĞİ</a:t>
            </a:r>
          </a:p>
          <a:p>
            <a:r>
              <a:rPr lang="tr-TR" sz="1800" b="1" dirty="0" smtClean="0">
                <a:solidFill>
                  <a:srgbClr val="002060"/>
                </a:solidFill>
                <a:latin typeface="+mn-lt"/>
              </a:rPr>
              <a:t>ERASMUS KOORDİNATÖRLÜĞÜ</a:t>
            </a:r>
          </a:p>
        </p:txBody>
      </p:sp>
      <p:pic>
        <p:nvPicPr>
          <p:cNvPr id="1026" name="Picture 2" descr="https://upload.wikimedia.org/wikipedia/tr/3/31/Y%C4%B1ld%C4%B1z_Teknik_%C3%9Cniversitesi_Logo.jpe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7588" y="498987"/>
            <a:ext cx="1414056" cy="14009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Dikdörtgen 5"/>
          <p:cNvSpPr/>
          <p:nvPr/>
        </p:nvSpPr>
        <p:spPr>
          <a:xfrm>
            <a:off x="779112" y="5868223"/>
            <a:ext cx="10836322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1100" dirty="0">
                <a:solidFill>
                  <a:schemeClr val="accent2">
                    <a:lumMod val="50000"/>
                  </a:schemeClr>
                </a:solidFill>
              </a:rPr>
              <a:t>"Erasmus+ Programı kapsamında Avrupa Komisyonu tarafından desteklenmektedir. Ancak burada yer alan görüşlerden Avrupa Komisyonu </a:t>
            </a:r>
            <a:r>
              <a:rPr lang="tr-TR" sz="1100" dirty="0" smtClean="0">
                <a:solidFill>
                  <a:schemeClr val="accent2">
                    <a:lumMod val="50000"/>
                  </a:schemeClr>
                </a:solidFill>
              </a:rPr>
              <a:t>ve </a:t>
            </a:r>
            <a:r>
              <a:rPr lang="tr-TR" sz="1100" dirty="0">
                <a:solidFill>
                  <a:schemeClr val="accent2">
                    <a:lumMod val="50000"/>
                  </a:schemeClr>
                </a:solidFill>
              </a:rPr>
              <a:t>Türkiye Ulusal Ajansı sorumlu tutulamaz."</a:t>
            </a:r>
          </a:p>
        </p:txBody>
      </p:sp>
      <p:pic>
        <p:nvPicPr>
          <p:cNvPr id="13" name="Resim 12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26372" y="4680920"/>
            <a:ext cx="1541801" cy="846756"/>
          </a:xfrm>
          <a:prstGeom prst="rect">
            <a:avLst/>
          </a:prstGeom>
        </p:spPr>
      </p:pic>
      <p:pic>
        <p:nvPicPr>
          <p:cNvPr id="14" name="Resim 13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38612" y="4716424"/>
            <a:ext cx="1572443" cy="8294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1098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Application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tr-TR" dirty="0" smtClean="0"/>
              <a:t> Application </a:t>
            </a:r>
            <a:r>
              <a:rPr lang="tr-TR" dirty="0" err="1" smtClean="0"/>
              <a:t>deadline</a:t>
            </a:r>
            <a:r>
              <a:rPr lang="tr-TR" dirty="0" smtClean="0"/>
              <a:t> tarihleri de </a:t>
            </a:r>
            <a:r>
              <a:rPr lang="tr-TR" dirty="0" err="1" smtClean="0"/>
              <a:t>nomination</a:t>
            </a:r>
            <a:r>
              <a:rPr lang="tr-TR" dirty="0" smtClean="0"/>
              <a:t> gibi her üniversite için farklıdır.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tr-TR" dirty="0"/>
              <a:t> </a:t>
            </a:r>
            <a:r>
              <a:rPr lang="tr-TR" dirty="0" smtClean="0"/>
              <a:t>Her üniversitenin bu adımda istediği belgeler değişebilmektedir.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tr-TR" dirty="0"/>
              <a:t> </a:t>
            </a:r>
            <a:r>
              <a:rPr lang="tr-TR" dirty="0" smtClean="0"/>
              <a:t>Eğer </a:t>
            </a:r>
            <a:r>
              <a:rPr lang="tr-TR" dirty="0" err="1" smtClean="0"/>
              <a:t>application</a:t>
            </a:r>
            <a:r>
              <a:rPr lang="tr-TR" dirty="0" smtClean="0"/>
              <a:t> adımında </a:t>
            </a:r>
            <a:r>
              <a:rPr lang="tr-TR" b="1" dirty="0" smtClean="0"/>
              <a:t>ders seçimi </a:t>
            </a:r>
            <a:r>
              <a:rPr lang="tr-TR" dirty="0" smtClean="0"/>
              <a:t>yapmanız gerekirse;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tr-TR" dirty="0" smtClean="0"/>
              <a:t>Karşı taraftan seçeceğiniz derslerin içerik linklerini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tr-TR" dirty="0" smtClean="0"/>
              <a:t>YTÜ’de ilgili derslere karşılık saydırılacak derslerin içerik linklerini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tr-TR" b="1" dirty="0" err="1" smtClean="0"/>
              <a:t>Mentor</a:t>
            </a:r>
            <a:r>
              <a:rPr lang="tr-TR" b="1" dirty="0" smtClean="0"/>
              <a:t> Hocanıza göndermeniz ve dersler için onay almanız gerekmektedir.</a:t>
            </a:r>
          </a:p>
          <a:p>
            <a:pPr lvl="1">
              <a:buFont typeface="Wingdings" panose="05000000000000000000" pitchFamily="2" charset="2"/>
              <a:buChar char="Ø"/>
            </a:pPr>
            <a:endParaRPr lang="tr-TR" b="1" dirty="0"/>
          </a:p>
          <a:p>
            <a:pPr>
              <a:buFont typeface="Wingdings" panose="05000000000000000000" pitchFamily="2" charset="2"/>
              <a:buChar char="Ø"/>
            </a:pPr>
            <a:r>
              <a:rPr lang="tr-TR" b="1" dirty="0" smtClean="0"/>
              <a:t> Learning </a:t>
            </a:r>
            <a:r>
              <a:rPr lang="tr-TR" b="1" dirty="0" err="1" smtClean="0"/>
              <a:t>Agreement</a:t>
            </a:r>
            <a:r>
              <a:rPr lang="tr-TR" b="1" dirty="0" smtClean="0"/>
              <a:t>;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tr-TR" b="1" dirty="0"/>
              <a:t> </a:t>
            </a:r>
            <a:r>
              <a:rPr lang="tr-TR" dirty="0" smtClean="0"/>
              <a:t>Çoğu okul artık online sistemine geçmiştir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tr-TR" dirty="0"/>
              <a:t> </a:t>
            </a:r>
            <a:r>
              <a:rPr lang="tr-TR" dirty="0" smtClean="0"/>
              <a:t>Eğer online sisteme geçilmediyse; LA formunu doldurarak </a:t>
            </a:r>
            <a:r>
              <a:rPr lang="tr-TR" b="1" dirty="0" smtClean="0"/>
              <a:t>Gökhan Bilgin Hocamıza </a:t>
            </a:r>
            <a:r>
              <a:rPr lang="tr-TR" dirty="0" smtClean="0"/>
              <a:t>imzalaması için göndermelisiniz. </a:t>
            </a:r>
          </a:p>
          <a:p>
            <a:pPr marL="201168" lvl="1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9486848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28789" y="2403421"/>
            <a:ext cx="2594165" cy="1450757"/>
          </a:xfrm>
        </p:spPr>
        <p:txBody>
          <a:bodyPr>
            <a:normAutofit fontScale="90000"/>
          </a:bodyPr>
          <a:lstStyle/>
          <a:p>
            <a:r>
              <a:rPr lang="tr-TR" dirty="0"/>
              <a:t>Son </a:t>
            </a: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>tarihler</a:t>
            </a: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85833319"/>
              </p:ext>
            </p:extLst>
          </p:nvPr>
        </p:nvGraphicFramePr>
        <p:xfrm>
          <a:off x="2722954" y="397861"/>
          <a:ext cx="6374921" cy="5760720"/>
        </p:xfrm>
        <a:graphic>
          <a:graphicData uri="http://schemas.openxmlformats.org/drawingml/2006/table">
            <a:tbl>
              <a:tblPr>
                <a:tableStyleId>{16D9F66E-5EB9-4882-86FB-DCBF35E3C3E4}</a:tableStyleId>
              </a:tblPr>
              <a:tblGrid>
                <a:gridCol w="4269309"/>
                <a:gridCol w="1118155"/>
                <a:gridCol w="987457"/>
              </a:tblGrid>
              <a:tr h="208072">
                <a:tc>
                  <a:txBody>
                    <a:bodyPr/>
                    <a:lstStyle/>
                    <a:p>
                      <a:pPr rtl="0" fontAlgn="t"/>
                      <a:r>
                        <a:rPr lang="tr-TR" sz="1400" dirty="0">
                          <a:effectLst/>
                        </a:rPr>
                        <a:t>Üniversite Adı</a:t>
                      </a:r>
                      <a:endParaRPr lang="tr-TR" sz="1400" b="1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780" marR="5780" marT="0" marB="0"/>
                </a:tc>
                <a:tc>
                  <a:txBody>
                    <a:bodyPr/>
                    <a:lstStyle/>
                    <a:p>
                      <a:pPr rtl="0" fontAlgn="t"/>
                      <a:r>
                        <a:rPr lang="tr-TR" sz="1400">
                          <a:effectLst/>
                        </a:rPr>
                        <a:t>Nomination</a:t>
                      </a:r>
                      <a:endParaRPr lang="tr-TR" sz="1400" b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780" marR="5780" marT="0" marB="0"/>
                </a:tc>
                <a:tc>
                  <a:txBody>
                    <a:bodyPr/>
                    <a:lstStyle/>
                    <a:p>
                      <a:pPr rtl="0" fontAlgn="t"/>
                      <a:r>
                        <a:rPr lang="tr-TR" sz="1400">
                          <a:effectLst/>
                        </a:rPr>
                        <a:t>Application</a:t>
                      </a:r>
                      <a:endParaRPr lang="tr-TR" sz="1400" b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780" marR="5780" marT="0" marB="0"/>
                </a:tc>
              </a:tr>
              <a:tr h="138715">
                <a:tc>
                  <a:txBody>
                    <a:bodyPr/>
                    <a:lstStyle/>
                    <a:p>
                      <a:pPr rtl="0" fontAlgn="t"/>
                      <a:r>
                        <a:rPr lang="en-US" sz="1400">
                          <a:effectLst/>
                        </a:rPr>
                        <a:t>Bremen University of Applied Sciences</a:t>
                      </a:r>
                      <a:endParaRPr lang="en-US" sz="1400" b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780" marR="5780" marT="0" marB="0"/>
                </a:tc>
                <a:tc>
                  <a:txBody>
                    <a:bodyPr/>
                    <a:lstStyle/>
                    <a:p>
                      <a:pPr rtl="0" fontAlgn="t"/>
                      <a:r>
                        <a:rPr lang="tr-TR" sz="1400" dirty="0">
                          <a:effectLst/>
                        </a:rPr>
                        <a:t>1/6/21</a:t>
                      </a:r>
                      <a:endParaRPr lang="tr-TR" sz="1400" b="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780" marR="5780" marT="0" marB="0"/>
                </a:tc>
                <a:tc>
                  <a:txBody>
                    <a:bodyPr/>
                    <a:lstStyle/>
                    <a:p>
                      <a:pPr rtl="0" fontAlgn="t"/>
                      <a:endParaRPr lang="tr-TR" sz="1400" b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780" marR="5780" marT="0" marB="0"/>
                </a:tc>
              </a:tr>
              <a:tr h="138715">
                <a:tc>
                  <a:txBody>
                    <a:bodyPr/>
                    <a:lstStyle/>
                    <a:p>
                      <a:pPr rtl="0" fontAlgn="t"/>
                      <a:r>
                        <a:rPr lang="tr-TR" sz="1400">
                          <a:effectLst/>
                        </a:rPr>
                        <a:t>Hochschule Bremerhaven</a:t>
                      </a:r>
                      <a:endParaRPr lang="tr-TR" sz="1400" b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780" marR="5780" marT="0" marB="0"/>
                </a:tc>
                <a:tc>
                  <a:txBody>
                    <a:bodyPr/>
                    <a:lstStyle/>
                    <a:p>
                      <a:pPr rtl="0" fontAlgn="t"/>
                      <a:r>
                        <a:rPr lang="tr-TR" sz="1400">
                          <a:effectLst/>
                        </a:rPr>
                        <a:t>7/5/2021</a:t>
                      </a:r>
                      <a:endParaRPr lang="tr-TR" sz="1400" b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780" marR="5780" marT="0" marB="0"/>
                </a:tc>
                <a:tc>
                  <a:txBody>
                    <a:bodyPr/>
                    <a:lstStyle/>
                    <a:p>
                      <a:pPr rtl="0" fontAlgn="t"/>
                      <a:r>
                        <a:rPr lang="tr-TR" sz="1400">
                          <a:effectLst/>
                        </a:rPr>
                        <a:t>30/6/2021</a:t>
                      </a:r>
                      <a:endParaRPr lang="tr-TR" sz="1400" b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780" marR="5780" marT="0" marB="0"/>
                </a:tc>
              </a:tr>
              <a:tr h="138715">
                <a:tc>
                  <a:txBody>
                    <a:bodyPr/>
                    <a:lstStyle/>
                    <a:p>
                      <a:pPr rtl="0" fontAlgn="t"/>
                      <a:r>
                        <a:rPr lang="tr-TR" sz="1400">
                          <a:effectLst/>
                        </a:rPr>
                        <a:t>Technische Universitat Chemnitz</a:t>
                      </a:r>
                      <a:endParaRPr lang="tr-TR" sz="1400" b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780" marR="5780" marT="0" marB="0"/>
                </a:tc>
                <a:tc>
                  <a:txBody>
                    <a:bodyPr/>
                    <a:lstStyle/>
                    <a:p>
                      <a:pPr rtl="0" fontAlgn="t"/>
                      <a:r>
                        <a:rPr lang="tr-TR" sz="1400">
                          <a:effectLst/>
                        </a:rPr>
                        <a:t>31/5/2021</a:t>
                      </a:r>
                      <a:endParaRPr lang="tr-TR" sz="1400" b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780" marR="5780" marT="0" marB="0"/>
                </a:tc>
                <a:tc>
                  <a:txBody>
                    <a:bodyPr/>
                    <a:lstStyle/>
                    <a:p>
                      <a:pPr rtl="0" fontAlgn="t"/>
                      <a:r>
                        <a:rPr lang="tr-TR" sz="1400">
                          <a:effectLst/>
                        </a:rPr>
                        <a:t>15/7/2021</a:t>
                      </a:r>
                      <a:endParaRPr lang="tr-TR" sz="1400" b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780" marR="5780" marT="0" marB="0"/>
                </a:tc>
              </a:tr>
              <a:tr h="208072">
                <a:tc>
                  <a:txBody>
                    <a:bodyPr/>
                    <a:lstStyle/>
                    <a:p>
                      <a:pPr rtl="0" fontAlgn="t"/>
                      <a:r>
                        <a:rPr lang="tr-TR" sz="1400">
                          <a:effectLst/>
                        </a:rPr>
                        <a:t>University of Rostock</a:t>
                      </a:r>
                      <a:endParaRPr lang="tr-TR" sz="1400" b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780" marR="5780" marT="0" marB="0"/>
                </a:tc>
                <a:tc>
                  <a:txBody>
                    <a:bodyPr/>
                    <a:lstStyle/>
                    <a:p>
                      <a:pPr rtl="0" fontAlgn="t"/>
                      <a:r>
                        <a:rPr lang="tr-TR" sz="1400">
                          <a:effectLst/>
                        </a:rPr>
                        <a:t>Mayıs/2021</a:t>
                      </a:r>
                      <a:endParaRPr lang="tr-TR" sz="1400" b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780" marR="5780" marT="0" marB="0"/>
                </a:tc>
                <a:tc>
                  <a:txBody>
                    <a:bodyPr/>
                    <a:lstStyle/>
                    <a:p>
                      <a:pPr rtl="0" fontAlgn="t"/>
                      <a:r>
                        <a:rPr lang="tr-TR" sz="1400">
                          <a:effectLst/>
                        </a:rPr>
                        <a:t>15/7/2021</a:t>
                      </a:r>
                      <a:endParaRPr lang="tr-TR" sz="1400" b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780" marR="5780" marT="0" marB="0"/>
                </a:tc>
              </a:tr>
              <a:tr h="138715">
                <a:tc>
                  <a:txBody>
                    <a:bodyPr/>
                    <a:lstStyle/>
                    <a:p>
                      <a:pPr rtl="0" fontAlgn="t"/>
                      <a:r>
                        <a:rPr lang="tr-TR" sz="1400">
                          <a:effectLst/>
                        </a:rPr>
                        <a:t>Hochschule Esslingen</a:t>
                      </a:r>
                      <a:endParaRPr lang="tr-TR" sz="1400" b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780" marR="5780" marT="0" marB="0"/>
                </a:tc>
                <a:tc>
                  <a:txBody>
                    <a:bodyPr/>
                    <a:lstStyle/>
                    <a:p>
                      <a:pPr rtl="0" fontAlgn="t"/>
                      <a:r>
                        <a:rPr lang="tr-TR" sz="1400">
                          <a:effectLst/>
                        </a:rPr>
                        <a:t>15/5/2021</a:t>
                      </a:r>
                      <a:endParaRPr lang="tr-TR" sz="1400" b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780" marR="5780" marT="0" marB="0"/>
                </a:tc>
                <a:tc>
                  <a:txBody>
                    <a:bodyPr/>
                    <a:lstStyle/>
                    <a:p>
                      <a:pPr rtl="0" fontAlgn="t"/>
                      <a:r>
                        <a:rPr lang="tr-TR" sz="1400">
                          <a:effectLst/>
                        </a:rPr>
                        <a:t>30/5/2021</a:t>
                      </a:r>
                      <a:endParaRPr lang="tr-TR" sz="1400" b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780" marR="5780" marT="0" marB="0"/>
                </a:tc>
              </a:tr>
              <a:tr h="138715">
                <a:tc>
                  <a:txBody>
                    <a:bodyPr/>
                    <a:lstStyle/>
                    <a:p>
                      <a:pPr rtl="0" fontAlgn="t"/>
                      <a:r>
                        <a:rPr lang="en-US" sz="1400">
                          <a:effectLst/>
                        </a:rPr>
                        <a:t>Münster University of Applied Science</a:t>
                      </a:r>
                      <a:endParaRPr lang="en-US" sz="1400" b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780" marR="5780" marT="0" marB="0"/>
                </a:tc>
                <a:tc>
                  <a:txBody>
                    <a:bodyPr/>
                    <a:lstStyle/>
                    <a:p>
                      <a:pPr rtl="0" fontAlgn="t"/>
                      <a:r>
                        <a:rPr lang="tr-TR" sz="1400">
                          <a:effectLst/>
                        </a:rPr>
                        <a:t>15/5/21</a:t>
                      </a:r>
                      <a:endParaRPr lang="tr-TR" sz="1400" b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780" marR="5780" marT="0" marB="0"/>
                </a:tc>
                <a:tc>
                  <a:txBody>
                    <a:bodyPr/>
                    <a:lstStyle/>
                    <a:p>
                      <a:pPr rtl="0" fontAlgn="t"/>
                      <a:r>
                        <a:rPr lang="tr-TR" sz="1400">
                          <a:effectLst/>
                        </a:rPr>
                        <a:t>15/5/21</a:t>
                      </a:r>
                      <a:endParaRPr lang="tr-TR" sz="1400" b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780" marR="5780" marT="0" marB="0"/>
                </a:tc>
              </a:tr>
              <a:tr h="138715">
                <a:tc>
                  <a:txBody>
                    <a:bodyPr/>
                    <a:lstStyle/>
                    <a:p>
                      <a:pPr rtl="0" fontAlgn="t"/>
                      <a:r>
                        <a:rPr lang="tr-TR" sz="1400">
                          <a:effectLst/>
                        </a:rPr>
                        <a:t>Brno University of Technology</a:t>
                      </a:r>
                      <a:endParaRPr lang="tr-TR" sz="1400" b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780" marR="5780" marT="0" marB="0"/>
                </a:tc>
                <a:tc>
                  <a:txBody>
                    <a:bodyPr/>
                    <a:lstStyle/>
                    <a:p>
                      <a:pPr rtl="0" fontAlgn="t"/>
                      <a:r>
                        <a:rPr lang="tr-TR" sz="1400">
                          <a:effectLst/>
                        </a:rPr>
                        <a:t>30/4/21</a:t>
                      </a:r>
                      <a:endParaRPr lang="tr-TR" sz="1400" b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780" marR="5780" marT="0" marB="0"/>
                </a:tc>
                <a:tc>
                  <a:txBody>
                    <a:bodyPr/>
                    <a:lstStyle/>
                    <a:p>
                      <a:pPr rtl="0" fontAlgn="t"/>
                      <a:r>
                        <a:rPr lang="tr-TR" sz="1400">
                          <a:effectLst/>
                        </a:rPr>
                        <a:t>31/5/21</a:t>
                      </a:r>
                      <a:endParaRPr lang="tr-TR" sz="1400" b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780" marR="5780" marT="0" marB="0"/>
                </a:tc>
              </a:tr>
              <a:tr h="138715">
                <a:tc>
                  <a:txBody>
                    <a:bodyPr/>
                    <a:lstStyle/>
                    <a:p>
                      <a:pPr rtl="0" fontAlgn="t"/>
                      <a:r>
                        <a:rPr lang="en-US" sz="1400">
                          <a:effectLst/>
                        </a:rPr>
                        <a:t>Czech technical University in Prague</a:t>
                      </a:r>
                      <a:endParaRPr lang="en-US" sz="1400" b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780" marR="5780" marT="0" marB="0"/>
                </a:tc>
                <a:tc>
                  <a:txBody>
                    <a:bodyPr/>
                    <a:lstStyle/>
                    <a:p>
                      <a:pPr rtl="0" fontAlgn="t"/>
                      <a:r>
                        <a:rPr lang="tr-TR" sz="1400">
                          <a:effectLst/>
                        </a:rPr>
                        <a:t>15/5/2021</a:t>
                      </a:r>
                      <a:endParaRPr lang="tr-TR" sz="1400" b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780" marR="5780" marT="0" marB="0"/>
                </a:tc>
                <a:tc>
                  <a:txBody>
                    <a:bodyPr/>
                    <a:lstStyle/>
                    <a:p>
                      <a:pPr rtl="0" fontAlgn="t"/>
                      <a:r>
                        <a:rPr lang="tr-TR" sz="1400">
                          <a:effectLst/>
                        </a:rPr>
                        <a:t>-</a:t>
                      </a:r>
                      <a:endParaRPr lang="tr-TR" sz="1400" b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780" marR="5780" marT="0" marB="0"/>
                </a:tc>
              </a:tr>
              <a:tr h="138715">
                <a:tc>
                  <a:txBody>
                    <a:bodyPr/>
                    <a:lstStyle/>
                    <a:p>
                      <a:pPr rtl="0" fontAlgn="t"/>
                      <a:r>
                        <a:rPr lang="tr-TR" sz="1400">
                          <a:effectLst/>
                        </a:rPr>
                        <a:t>University of Eastern Finland</a:t>
                      </a:r>
                      <a:endParaRPr lang="tr-TR" sz="1400" b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780" marR="5780" marT="0" marB="0"/>
                </a:tc>
                <a:tc>
                  <a:txBody>
                    <a:bodyPr/>
                    <a:lstStyle/>
                    <a:p>
                      <a:pPr rtl="0" fontAlgn="t"/>
                      <a:r>
                        <a:rPr lang="tr-TR" sz="1400">
                          <a:effectLst/>
                        </a:rPr>
                        <a:t>15/4/21</a:t>
                      </a:r>
                      <a:endParaRPr lang="tr-TR" sz="1400" b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780" marR="5780" marT="0" marB="0"/>
                </a:tc>
                <a:tc>
                  <a:txBody>
                    <a:bodyPr/>
                    <a:lstStyle/>
                    <a:p>
                      <a:pPr rtl="0" fontAlgn="t"/>
                      <a:r>
                        <a:rPr lang="tr-TR" sz="1400">
                          <a:effectLst/>
                        </a:rPr>
                        <a:t>30/4/21</a:t>
                      </a:r>
                      <a:endParaRPr lang="tr-TR" sz="1400" b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780" marR="5780" marT="0" marB="0"/>
                </a:tc>
              </a:tr>
              <a:tr h="138715">
                <a:tc>
                  <a:txBody>
                    <a:bodyPr/>
                    <a:lstStyle/>
                    <a:p>
                      <a:pPr rtl="0" fontAlgn="t"/>
                      <a:r>
                        <a:rPr lang="tr-TR" sz="1400">
                          <a:effectLst/>
                        </a:rPr>
                        <a:t>Universite de Valenciennes</a:t>
                      </a:r>
                      <a:endParaRPr lang="tr-TR" sz="1400" b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780" marR="5780" marT="0" marB="0"/>
                </a:tc>
                <a:tc>
                  <a:txBody>
                    <a:bodyPr/>
                    <a:lstStyle/>
                    <a:p>
                      <a:pPr rtl="0" fontAlgn="t"/>
                      <a:r>
                        <a:rPr lang="tr-TR" sz="1400">
                          <a:effectLst/>
                        </a:rPr>
                        <a:t>15/5/21</a:t>
                      </a:r>
                      <a:endParaRPr lang="tr-TR" sz="1400" b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780" marR="5780" marT="0" marB="0"/>
                </a:tc>
                <a:tc>
                  <a:txBody>
                    <a:bodyPr/>
                    <a:lstStyle/>
                    <a:p>
                      <a:pPr rtl="0" fontAlgn="t"/>
                      <a:r>
                        <a:rPr lang="tr-TR" sz="1400">
                          <a:effectLst/>
                        </a:rPr>
                        <a:t>31/5/21</a:t>
                      </a:r>
                      <a:endParaRPr lang="tr-TR" sz="1400" b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780" marR="5780" marT="0" marB="0"/>
                </a:tc>
              </a:tr>
              <a:tr h="138715">
                <a:tc>
                  <a:txBody>
                    <a:bodyPr/>
                    <a:lstStyle/>
                    <a:p>
                      <a:pPr rtl="0" fontAlgn="t"/>
                      <a:r>
                        <a:rPr lang="en-US" sz="1400">
                          <a:effectLst/>
                        </a:rPr>
                        <a:t>Fontys University of Applied Sciences</a:t>
                      </a:r>
                      <a:endParaRPr lang="en-US" sz="1400" b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780" marR="5780" marT="0" marB="0"/>
                </a:tc>
                <a:tc>
                  <a:txBody>
                    <a:bodyPr/>
                    <a:lstStyle/>
                    <a:p>
                      <a:pPr rtl="0" fontAlgn="t"/>
                      <a:r>
                        <a:rPr lang="tr-TR" sz="1400">
                          <a:effectLst/>
                        </a:rPr>
                        <a:t>15/5/21</a:t>
                      </a:r>
                      <a:endParaRPr lang="tr-TR" sz="1400" b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780" marR="5780" marT="0" marB="0"/>
                </a:tc>
                <a:tc>
                  <a:txBody>
                    <a:bodyPr/>
                    <a:lstStyle/>
                    <a:p>
                      <a:pPr rtl="0" fontAlgn="t"/>
                      <a:r>
                        <a:rPr lang="tr-TR" sz="1400">
                          <a:effectLst/>
                        </a:rPr>
                        <a:t>-</a:t>
                      </a:r>
                      <a:endParaRPr lang="tr-TR" sz="1400" b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780" marR="5780" marT="0" marB="0"/>
                </a:tc>
              </a:tr>
              <a:tr h="138715">
                <a:tc>
                  <a:txBody>
                    <a:bodyPr/>
                    <a:lstStyle/>
                    <a:p>
                      <a:pPr rtl="0" fontAlgn="t"/>
                      <a:r>
                        <a:rPr lang="tr-TR" sz="1400">
                          <a:effectLst/>
                        </a:rPr>
                        <a:t>Universitat De Girona</a:t>
                      </a:r>
                      <a:endParaRPr lang="tr-TR" sz="1400" b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780" marR="5780" marT="0" marB="0"/>
                </a:tc>
                <a:tc>
                  <a:txBody>
                    <a:bodyPr/>
                    <a:lstStyle/>
                    <a:p>
                      <a:pPr rtl="0" fontAlgn="t"/>
                      <a:r>
                        <a:rPr lang="tr-TR" sz="1400">
                          <a:effectLst/>
                        </a:rPr>
                        <a:t>15/6/21</a:t>
                      </a:r>
                      <a:endParaRPr lang="tr-TR" sz="1400" b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780" marR="5780" marT="0" marB="0"/>
                </a:tc>
                <a:tc>
                  <a:txBody>
                    <a:bodyPr/>
                    <a:lstStyle/>
                    <a:p>
                      <a:pPr rtl="0" fontAlgn="t"/>
                      <a:endParaRPr lang="tr-TR" sz="1400" b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780" marR="5780" marT="0" marB="0"/>
                </a:tc>
              </a:tr>
              <a:tr h="138715">
                <a:tc>
                  <a:txBody>
                    <a:bodyPr/>
                    <a:lstStyle/>
                    <a:p>
                      <a:pPr rtl="0" fontAlgn="t"/>
                      <a:r>
                        <a:rPr lang="tr-TR" sz="1400">
                          <a:effectLst/>
                        </a:rPr>
                        <a:t>Universidad De Oviedo</a:t>
                      </a:r>
                      <a:endParaRPr lang="tr-TR" sz="1400" b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780" marR="5780" marT="0" marB="0"/>
                </a:tc>
                <a:tc>
                  <a:txBody>
                    <a:bodyPr/>
                    <a:lstStyle/>
                    <a:p>
                      <a:pPr rtl="0" fontAlgn="t"/>
                      <a:r>
                        <a:rPr lang="tr-TR" sz="1400">
                          <a:effectLst/>
                        </a:rPr>
                        <a:t>30/5/2021</a:t>
                      </a:r>
                      <a:endParaRPr lang="tr-TR" sz="1400" b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780" marR="5780" marT="0" marB="0"/>
                </a:tc>
                <a:tc>
                  <a:txBody>
                    <a:bodyPr/>
                    <a:lstStyle/>
                    <a:p>
                      <a:pPr rtl="0" fontAlgn="t"/>
                      <a:r>
                        <a:rPr lang="tr-TR" sz="1400">
                          <a:effectLst/>
                        </a:rPr>
                        <a:t>-</a:t>
                      </a:r>
                      <a:endParaRPr lang="tr-TR" sz="1400" b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780" marR="5780" marT="0" marB="0"/>
                </a:tc>
              </a:tr>
              <a:tr h="138715">
                <a:tc>
                  <a:txBody>
                    <a:bodyPr/>
                    <a:lstStyle/>
                    <a:p>
                      <a:pPr rtl="0" fontAlgn="t"/>
                      <a:r>
                        <a:rPr lang="tr-TR" sz="1400">
                          <a:effectLst/>
                        </a:rPr>
                        <a:t>University of Granada</a:t>
                      </a:r>
                      <a:endParaRPr lang="tr-TR" sz="1400" b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780" marR="5780" marT="0" marB="0"/>
                </a:tc>
                <a:tc>
                  <a:txBody>
                    <a:bodyPr/>
                    <a:lstStyle/>
                    <a:p>
                      <a:pPr rtl="0" fontAlgn="t"/>
                      <a:r>
                        <a:rPr lang="tr-TR" sz="1400">
                          <a:effectLst/>
                        </a:rPr>
                        <a:t>May-21</a:t>
                      </a:r>
                      <a:endParaRPr lang="tr-TR" sz="1400" b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780" marR="5780" marT="0" marB="0"/>
                </a:tc>
                <a:tc>
                  <a:txBody>
                    <a:bodyPr/>
                    <a:lstStyle/>
                    <a:p>
                      <a:pPr rtl="0" fontAlgn="t"/>
                      <a:endParaRPr lang="tr-TR" sz="1400">
                        <a:effectLst/>
                      </a:endParaRPr>
                    </a:p>
                  </a:txBody>
                  <a:tcPr marL="5780" marR="5780" marT="0" marB="0"/>
                </a:tc>
              </a:tr>
              <a:tr h="208072">
                <a:tc>
                  <a:txBody>
                    <a:bodyPr/>
                    <a:lstStyle/>
                    <a:p>
                      <a:pPr rtl="0" fontAlgn="t"/>
                      <a:r>
                        <a:rPr lang="tr-TR" sz="1400">
                          <a:effectLst/>
                        </a:rPr>
                        <a:t>University of Skövde</a:t>
                      </a:r>
                      <a:endParaRPr lang="tr-TR" sz="1400" b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780" marR="5780" marT="0" marB="0"/>
                </a:tc>
                <a:tc>
                  <a:txBody>
                    <a:bodyPr/>
                    <a:lstStyle/>
                    <a:p>
                      <a:pPr rtl="0" fontAlgn="t"/>
                      <a:r>
                        <a:rPr lang="tr-TR" sz="1400">
                          <a:effectLst/>
                        </a:rPr>
                        <a:t>late this year</a:t>
                      </a:r>
                      <a:endParaRPr lang="tr-TR" sz="1400" b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780" marR="5780" marT="0" marB="0"/>
                </a:tc>
                <a:tc>
                  <a:txBody>
                    <a:bodyPr/>
                    <a:lstStyle/>
                    <a:p>
                      <a:pPr rtl="0" fontAlgn="t"/>
                      <a:r>
                        <a:rPr lang="tr-TR" sz="1400">
                          <a:effectLst/>
                        </a:rPr>
                        <a:t>-</a:t>
                      </a:r>
                      <a:endParaRPr lang="tr-TR" sz="1400" b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780" marR="5780" marT="0" marB="0"/>
                </a:tc>
              </a:tr>
              <a:tr h="138715">
                <a:tc>
                  <a:txBody>
                    <a:bodyPr/>
                    <a:lstStyle/>
                    <a:p>
                      <a:pPr rtl="0" fontAlgn="t"/>
                      <a:r>
                        <a:rPr lang="tr-TR" sz="1400">
                          <a:effectLst/>
                        </a:rPr>
                        <a:t>Linnaeus University</a:t>
                      </a:r>
                      <a:endParaRPr lang="tr-TR" sz="1400" b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780" marR="5780" marT="0" marB="0"/>
                </a:tc>
                <a:tc>
                  <a:txBody>
                    <a:bodyPr/>
                    <a:lstStyle/>
                    <a:p>
                      <a:pPr rtl="0" fontAlgn="t"/>
                      <a:r>
                        <a:rPr lang="tr-TR" sz="1400">
                          <a:effectLst/>
                        </a:rPr>
                        <a:t>1-Apr</a:t>
                      </a:r>
                      <a:endParaRPr lang="tr-TR" sz="1400" b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780" marR="5780" marT="0" marB="0"/>
                </a:tc>
                <a:tc>
                  <a:txBody>
                    <a:bodyPr/>
                    <a:lstStyle/>
                    <a:p>
                      <a:pPr rtl="0" fontAlgn="t"/>
                      <a:endParaRPr lang="tr-TR" sz="1400">
                        <a:effectLst/>
                      </a:endParaRPr>
                    </a:p>
                  </a:txBody>
                  <a:tcPr marL="5780" marR="5780" marT="0" marB="0"/>
                </a:tc>
              </a:tr>
              <a:tr h="138715">
                <a:tc>
                  <a:txBody>
                    <a:bodyPr/>
                    <a:lstStyle/>
                    <a:p>
                      <a:pPr rtl="0" fontAlgn="t"/>
                      <a:r>
                        <a:rPr lang="it-IT" sz="1400">
                          <a:effectLst/>
                        </a:rPr>
                        <a:t>Universita Degli Studi Di Napoli Federico II</a:t>
                      </a:r>
                      <a:endParaRPr lang="it-IT" sz="1400" b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780" marR="5780" marT="0" marB="0"/>
                </a:tc>
                <a:tc>
                  <a:txBody>
                    <a:bodyPr/>
                    <a:lstStyle/>
                    <a:p>
                      <a:pPr rtl="0" fontAlgn="t"/>
                      <a:r>
                        <a:rPr lang="tr-TR" sz="1400">
                          <a:effectLst/>
                        </a:rPr>
                        <a:t>10/6/2021</a:t>
                      </a:r>
                      <a:endParaRPr lang="tr-TR" sz="1400" b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780" marR="5780" marT="0" marB="0"/>
                </a:tc>
                <a:tc>
                  <a:txBody>
                    <a:bodyPr/>
                    <a:lstStyle/>
                    <a:p>
                      <a:pPr rtl="0" fontAlgn="t"/>
                      <a:r>
                        <a:rPr lang="tr-TR" sz="1400">
                          <a:effectLst/>
                        </a:rPr>
                        <a:t>15/6/2021</a:t>
                      </a:r>
                      <a:endParaRPr lang="tr-TR" sz="1400" b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780" marR="5780" marT="0" marB="0"/>
                </a:tc>
              </a:tr>
              <a:tr h="138715">
                <a:tc>
                  <a:txBody>
                    <a:bodyPr/>
                    <a:lstStyle/>
                    <a:p>
                      <a:pPr rtl="0" fontAlgn="t"/>
                      <a:r>
                        <a:rPr lang="tr-TR" sz="1400">
                          <a:effectLst/>
                        </a:rPr>
                        <a:t>Riga Technical University</a:t>
                      </a:r>
                      <a:endParaRPr lang="tr-TR" sz="1400" b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780" marR="5780" marT="0" marB="0"/>
                </a:tc>
                <a:tc>
                  <a:txBody>
                    <a:bodyPr/>
                    <a:lstStyle/>
                    <a:p>
                      <a:pPr rtl="0" fontAlgn="t"/>
                      <a:r>
                        <a:rPr lang="tr-TR" sz="1400">
                          <a:effectLst/>
                        </a:rPr>
                        <a:t>1/6/21</a:t>
                      </a:r>
                      <a:endParaRPr lang="tr-TR" sz="1400" b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780" marR="5780" marT="0" marB="0"/>
                </a:tc>
                <a:tc>
                  <a:txBody>
                    <a:bodyPr/>
                    <a:lstStyle/>
                    <a:p>
                      <a:pPr rtl="0" fontAlgn="t"/>
                      <a:r>
                        <a:rPr lang="tr-TR" sz="1400">
                          <a:effectLst/>
                        </a:rPr>
                        <a:t>-</a:t>
                      </a:r>
                      <a:endParaRPr lang="tr-TR" sz="1400" b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780" marR="5780" marT="0" marB="0"/>
                </a:tc>
              </a:tr>
              <a:tr h="138715">
                <a:tc>
                  <a:txBody>
                    <a:bodyPr/>
                    <a:lstStyle/>
                    <a:p>
                      <a:pPr rtl="0" fontAlgn="t"/>
                      <a:r>
                        <a:rPr lang="tr-TR" sz="1400">
                          <a:effectLst/>
                        </a:rPr>
                        <a:t>Vilnius Gediminas Technical University</a:t>
                      </a:r>
                      <a:endParaRPr lang="tr-TR" sz="1400" b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780" marR="5780" marT="0" marB="0"/>
                </a:tc>
                <a:tc>
                  <a:txBody>
                    <a:bodyPr/>
                    <a:lstStyle/>
                    <a:p>
                      <a:pPr rtl="0" fontAlgn="t"/>
                      <a:r>
                        <a:rPr lang="tr-TR" sz="1400">
                          <a:effectLst/>
                        </a:rPr>
                        <a:t>15/5/2021</a:t>
                      </a:r>
                      <a:endParaRPr lang="tr-TR" sz="1400" b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780" marR="5780" marT="0" marB="0"/>
                </a:tc>
                <a:tc>
                  <a:txBody>
                    <a:bodyPr/>
                    <a:lstStyle/>
                    <a:p>
                      <a:pPr rtl="0" fontAlgn="t"/>
                      <a:r>
                        <a:rPr lang="tr-TR" sz="1400">
                          <a:effectLst/>
                        </a:rPr>
                        <a:t>30/5/2021</a:t>
                      </a:r>
                      <a:endParaRPr lang="tr-TR" sz="1400" b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780" marR="5780" marT="0" marB="0"/>
                </a:tc>
              </a:tr>
              <a:tr h="138715">
                <a:tc>
                  <a:txBody>
                    <a:bodyPr/>
                    <a:lstStyle/>
                    <a:p>
                      <a:pPr rtl="0" fontAlgn="t"/>
                      <a:r>
                        <a:rPr lang="en-US" sz="1400">
                          <a:effectLst/>
                        </a:rPr>
                        <a:t>West Pomerianian University of Technology, Szczecin</a:t>
                      </a:r>
                      <a:endParaRPr lang="en-US" sz="1400" b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780" marR="5780" marT="0" marB="0"/>
                </a:tc>
                <a:tc>
                  <a:txBody>
                    <a:bodyPr/>
                    <a:lstStyle/>
                    <a:p>
                      <a:pPr rtl="0" fontAlgn="t"/>
                      <a:r>
                        <a:rPr lang="tr-TR" sz="1400">
                          <a:effectLst/>
                        </a:rPr>
                        <a:t>30/5/2021</a:t>
                      </a:r>
                      <a:endParaRPr lang="tr-TR" sz="1400" b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780" marR="5780" marT="0" marB="0"/>
                </a:tc>
                <a:tc>
                  <a:txBody>
                    <a:bodyPr/>
                    <a:lstStyle/>
                    <a:p>
                      <a:pPr rtl="0" fontAlgn="t"/>
                      <a:r>
                        <a:rPr lang="tr-TR" sz="1400">
                          <a:effectLst/>
                        </a:rPr>
                        <a:t>-</a:t>
                      </a:r>
                      <a:endParaRPr lang="tr-TR" sz="1400" b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780" marR="5780" marT="0" marB="0"/>
                </a:tc>
              </a:tr>
              <a:tr h="138715">
                <a:tc>
                  <a:txBody>
                    <a:bodyPr/>
                    <a:lstStyle/>
                    <a:p>
                      <a:pPr rtl="0" fontAlgn="t"/>
                      <a:r>
                        <a:rPr lang="tr-TR" sz="1400">
                          <a:effectLst/>
                        </a:rPr>
                        <a:t>Warsaw University of Technology</a:t>
                      </a:r>
                      <a:endParaRPr lang="tr-TR" sz="1400" b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780" marR="5780" marT="0" marB="0"/>
                </a:tc>
                <a:tc>
                  <a:txBody>
                    <a:bodyPr/>
                    <a:lstStyle/>
                    <a:p>
                      <a:pPr rtl="0" fontAlgn="t"/>
                      <a:r>
                        <a:rPr lang="tr-TR" sz="1400">
                          <a:effectLst/>
                        </a:rPr>
                        <a:t>31/5/21</a:t>
                      </a:r>
                      <a:endParaRPr lang="tr-TR" sz="1400" b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780" marR="5780" marT="0" marB="0"/>
                </a:tc>
                <a:tc>
                  <a:txBody>
                    <a:bodyPr/>
                    <a:lstStyle/>
                    <a:p>
                      <a:pPr rtl="0" fontAlgn="t"/>
                      <a:endParaRPr lang="tr-TR" sz="1400" b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780" marR="5780" marT="0" marB="0"/>
                </a:tc>
              </a:tr>
              <a:tr h="138715">
                <a:tc>
                  <a:txBody>
                    <a:bodyPr/>
                    <a:lstStyle/>
                    <a:p>
                      <a:pPr rtl="0" fontAlgn="t"/>
                      <a:r>
                        <a:rPr lang="tr-TR" sz="1400">
                          <a:effectLst/>
                        </a:rPr>
                        <a:t>Czestochowa University of Technology</a:t>
                      </a:r>
                      <a:endParaRPr lang="tr-TR" sz="1400" b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780" marR="5780" marT="0" marB="0"/>
                </a:tc>
                <a:tc>
                  <a:txBody>
                    <a:bodyPr/>
                    <a:lstStyle/>
                    <a:p>
                      <a:pPr rtl="0" fontAlgn="t"/>
                      <a:r>
                        <a:rPr lang="tr-TR" sz="1400">
                          <a:effectLst/>
                        </a:rPr>
                        <a:t>31/8/21</a:t>
                      </a:r>
                      <a:endParaRPr lang="tr-TR" sz="1400" b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780" marR="5780" marT="0" marB="0"/>
                </a:tc>
                <a:tc>
                  <a:txBody>
                    <a:bodyPr/>
                    <a:lstStyle/>
                    <a:p>
                      <a:pPr rtl="0" fontAlgn="t"/>
                      <a:endParaRPr lang="tr-TR" sz="1400" b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780" marR="5780" marT="0" marB="0"/>
                </a:tc>
              </a:tr>
              <a:tr h="138715">
                <a:tc>
                  <a:txBody>
                    <a:bodyPr/>
                    <a:lstStyle/>
                    <a:p>
                      <a:pPr rtl="0" fontAlgn="t"/>
                      <a:r>
                        <a:rPr lang="tr-TR" sz="1400">
                          <a:effectLst/>
                        </a:rPr>
                        <a:t>Universidade Do Minho</a:t>
                      </a:r>
                      <a:endParaRPr lang="tr-TR" sz="1400" b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780" marR="5780" marT="0" marB="0"/>
                </a:tc>
                <a:tc>
                  <a:txBody>
                    <a:bodyPr/>
                    <a:lstStyle/>
                    <a:p>
                      <a:pPr rtl="0" fontAlgn="t"/>
                      <a:r>
                        <a:rPr lang="tr-TR" sz="1400">
                          <a:effectLst/>
                        </a:rPr>
                        <a:t>15/5/2021</a:t>
                      </a:r>
                      <a:endParaRPr lang="tr-TR" sz="1400" b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780" marR="5780" marT="0" marB="0"/>
                </a:tc>
                <a:tc>
                  <a:txBody>
                    <a:bodyPr/>
                    <a:lstStyle/>
                    <a:p>
                      <a:pPr rtl="0" fontAlgn="t"/>
                      <a:r>
                        <a:rPr lang="tr-TR" sz="1400">
                          <a:effectLst/>
                        </a:rPr>
                        <a:t>15/5/2021</a:t>
                      </a:r>
                      <a:endParaRPr lang="tr-TR" sz="1400" b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780" marR="5780" marT="0" marB="0"/>
                </a:tc>
              </a:tr>
              <a:tr h="138715">
                <a:tc>
                  <a:txBody>
                    <a:bodyPr/>
                    <a:lstStyle/>
                    <a:p>
                      <a:pPr rtl="0" fontAlgn="t"/>
                      <a:r>
                        <a:rPr lang="tr-TR" sz="1400">
                          <a:effectLst/>
                        </a:rPr>
                        <a:t>Instituto Politecnico Do Port</a:t>
                      </a:r>
                      <a:endParaRPr lang="tr-TR" sz="1400" b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780" marR="5780" marT="0" marB="0"/>
                </a:tc>
                <a:tc>
                  <a:txBody>
                    <a:bodyPr/>
                    <a:lstStyle/>
                    <a:p>
                      <a:pPr rtl="0" fontAlgn="t"/>
                      <a:r>
                        <a:rPr lang="tr-TR" sz="1400">
                          <a:effectLst/>
                        </a:rPr>
                        <a:t>1/6/2021</a:t>
                      </a:r>
                      <a:endParaRPr lang="tr-TR" sz="1400" b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780" marR="5780" marT="0" marB="0"/>
                </a:tc>
                <a:tc>
                  <a:txBody>
                    <a:bodyPr/>
                    <a:lstStyle/>
                    <a:p>
                      <a:pPr rtl="0" fontAlgn="t"/>
                      <a:endParaRPr lang="tr-TR" sz="1400" b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780" marR="5780" marT="0" marB="0"/>
                </a:tc>
              </a:tr>
              <a:tr h="138715">
                <a:tc>
                  <a:txBody>
                    <a:bodyPr/>
                    <a:lstStyle/>
                    <a:p>
                      <a:pPr rtl="0" fontAlgn="t"/>
                      <a:r>
                        <a:rPr lang="tr-TR" sz="1400">
                          <a:effectLst/>
                        </a:rPr>
                        <a:t>Technical University of Varna</a:t>
                      </a:r>
                      <a:endParaRPr lang="tr-TR" sz="1400" b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780" marR="5780" marT="0" marB="0"/>
                </a:tc>
                <a:tc>
                  <a:txBody>
                    <a:bodyPr/>
                    <a:lstStyle/>
                    <a:p>
                      <a:pPr rtl="0" fontAlgn="t"/>
                      <a:r>
                        <a:rPr lang="tr-TR" sz="1400">
                          <a:effectLst/>
                        </a:rPr>
                        <a:t>31/5/2021</a:t>
                      </a:r>
                      <a:endParaRPr lang="tr-TR" sz="1400" b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780" marR="5780" marT="0" marB="0"/>
                </a:tc>
                <a:tc>
                  <a:txBody>
                    <a:bodyPr/>
                    <a:lstStyle/>
                    <a:p>
                      <a:pPr rtl="0" fontAlgn="t"/>
                      <a:r>
                        <a:rPr lang="tr-TR" sz="1400">
                          <a:effectLst/>
                        </a:rPr>
                        <a:t>-</a:t>
                      </a:r>
                      <a:endParaRPr lang="tr-TR" sz="1400" b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780" marR="5780" marT="0" marB="0"/>
                </a:tc>
              </a:tr>
              <a:tr h="208072">
                <a:tc>
                  <a:txBody>
                    <a:bodyPr/>
                    <a:lstStyle/>
                    <a:p>
                      <a:pPr rtl="0" fontAlgn="t"/>
                      <a:r>
                        <a:rPr lang="tr-TR" sz="1400" dirty="0" err="1">
                          <a:effectLst/>
                        </a:rPr>
                        <a:t>Instituto</a:t>
                      </a:r>
                      <a:r>
                        <a:rPr lang="tr-TR" sz="1400" dirty="0">
                          <a:effectLst/>
                        </a:rPr>
                        <a:t> </a:t>
                      </a:r>
                      <a:r>
                        <a:rPr lang="tr-TR" sz="1400" dirty="0" err="1">
                          <a:effectLst/>
                        </a:rPr>
                        <a:t>Politécnico</a:t>
                      </a:r>
                      <a:r>
                        <a:rPr lang="tr-TR" sz="1400" dirty="0">
                          <a:effectLst/>
                        </a:rPr>
                        <a:t> de Tomar</a:t>
                      </a:r>
                      <a:endParaRPr lang="tr-TR" sz="1400" b="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780" marR="5780" marT="0" marB="0"/>
                </a:tc>
                <a:tc>
                  <a:txBody>
                    <a:bodyPr/>
                    <a:lstStyle/>
                    <a:p>
                      <a:pPr rtl="0" fontAlgn="t"/>
                      <a:r>
                        <a:rPr lang="tr-TR" sz="1400">
                          <a:effectLst/>
                        </a:rPr>
                        <a:t>-</a:t>
                      </a:r>
                    </a:p>
                  </a:txBody>
                  <a:tcPr marL="5780" marR="5780" marT="0" marB="0"/>
                </a:tc>
                <a:tc>
                  <a:txBody>
                    <a:bodyPr/>
                    <a:lstStyle/>
                    <a:p>
                      <a:pPr rtl="0" fontAlgn="t"/>
                      <a:r>
                        <a:rPr lang="tr-TR" sz="1400" dirty="0">
                          <a:effectLst/>
                        </a:rPr>
                        <a:t>15/5/2021</a:t>
                      </a:r>
                    </a:p>
                  </a:txBody>
                  <a:tcPr marL="5780" marR="57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378401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Değerlendirme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z="4000" dirty="0" smtClean="0">
                <a:solidFill>
                  <a:schemeClr val="tx1"/>
                </a:solidFill>
              </a:rPr>
              <a:t>Daha önce faaliyet gerçekleştirmek üzere seçildiği halde tanınan süre içinde feragatini </a:t>
            </a:r>
            <a:r>
              <a:rPr lang="tr-TR" sz="4000" dirty="0" err="1" smtClean="0">
                <a:solidFill>
                  <a:schemeClr val="tx1"/>
                </a:solidFill>
              </a:rPr>
              <a:t>Erasmus</a:t>
            </a:r>
            <a:r>
              <a:rPr lang="tr-TR" sz="4000" dirty="0" smtClean="0">
                <a:solidFill>
                  <a:schemeClr val="tx1"/>
                </a:solidFill>
              </a:rPr>
              <a:t> Ofisine tebliğ etmeyen öğrenciler: </a:t>
            </a:r>
          </a:p>
          <a:p>
            <a:pPr algn="ctr"/>
            <a:r>
              <a:rPr lang="tr-TR" sz="4000" dirty="0" smtClean="0">
                <a:solidFill>
                  <a:schemeClr val="tx1"/>
                </a:solidFill>
              </a:rPr>
              <a:t>-10  puan</a:t>
            </a:r>
          </a:p>
          <a:p>
            <a:endParaRPr lang="tr-TR" dirty="0">
              <a:solidFill>
                <a:schemeClr val="tx1"/>
              </a:solidFill>
            </a:endParaRPr>
          </a:p>
          <a:p>
            <a:endParaRPr lang="tr-TR" dirty="0" smtClean="0">
              <a:solidFill>
                <a:schemeClr val="tx1"/>
              </a:solidFill>
            </a:endParaRP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9326648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9348"/>
          <a:stretch/>
        </p:blipFill>
        <p:spPr>
          <a:xfrm>
            <a:off x="6126480" y="899079"/>
            <a:ext cx="5952832" cy="3923087"/>
          </a:xfrm>
        </p:spPr>
      </p:pic>
      <p:sp>
        <p:nvSpPr>
          <p:cNvPr id="5" name="İçerik Yer Tutucusu 2"/>
          <p:cNvSpPr txBox="1">
            <a:spLocks/>
          </p:cNvSpPr>
          <p:nvPr/>
        </p:nvSpPr>
        <p:spPr>
          <a:xfrm>
            <a:off x="1097280" y="1845734"/>
            <a:ext cx="4915331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lvl="1">
              <a:buFont typeface="Wingdings" panose="05000000000000000000" pitchFamily="2" charset="2"/>
              <a:buChar char="Ø"/>
            </a:pPr>
            <a:r>
              <a:rPr lang="tr-TR" sz="2000" dirty="0"/>
              <a:t> </a:t>
            </a:r>
            <a:r>
              <a:rPr lang="tr-TR" sz="2000" dirty="0" smtClean="0"/>
              <a:t>Eğer intibak A işlemleriniz yapılmadıysa;</a:t>
            </a:r>
          </a:p>
          <a:p>
            <a:pPr lvl="2">
              <a:buFont typeface="Wingdings" panose="05000000000000000000" pitchFamily="2" charset="2"/>
              <a:buChar char="Ø"/>
            </a:pPr>
            <a:r>
              <a:rPr lang="tr-TR" sz="1600" dirty="0" smtClean="0"/>
              <a:t>Sadece </a:t>
            </a:r>
            <a:r>
              <a:rPr lang="tr-TR" sz="1600" dirty="0" err="1" smtClean="0"/>
              <a:t>Erasmus</a:t>
            </a:r>
            <a:r>
              <a:rPr lang="tr-TR" sz="1600" dirty="0" smtClean="0"/>
              <a:t> Ofisine feragat dilekçesi göndermeniz yeterlidir.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tr-TR" sz="2000" dirty="0"/>
              <a:t>İ</a:t>
            </a:r>
            <a:r>
              <a:rPr lang="tr-TR" sz="2000" dirty="0" smtClean="0"/>
              <a:t>ntibak </a:t>
            </a:r>
            <a:r>
              <a:rPr lang="tr-TR" sz="2000" dirty="0" smtClean="0"/>
              <a:t>A işlemleriniz yapıldıktan sonra feragat etmek isterseniz;</a:t>
            </a:r>
          </a:p>
          <a:p>
            <a:pPr lvl="2">
              <a:buFont typeface="Wingdings" panose="05000000000000000000" pitchFamily="2" charset="2"/>
              <a:buChar char="Ø"/>
            </a:pPr>
            <a:r>
              <a:rPr lang="tr-TR" sz="1600" dirty="0" smtClean="0"/>
              <a:t>Feragat dilekçenizi hem </a:t>
            </a:r>
            <a:r>
              <a:rPr lang="tr-TR" sz="1600" b="1" dirty="0" smtClean="0"/>
              <a:t>bölüm sekterliğine </a:t>
            </a:r>
            <a:r>
              <a:rPr lang="tr-TR" sz="1600" dirty="0" smtClean="0"/>
              <a:t>hem de </a:t>
            </a:r>
            <a:r>
              <a:rPr lang="tr-TR" sz="1600" b="1" dirty="0" err="1" smtClean="0"/>
              <a:t>erasmus</a:t>
            </a:r>
            <a:r>
              <a:rPr lang="tr-TR" sz="1600" b="1" dirty="0" smtClean="0"/>
              <a:t> ofisine</a:t>
            </a:r>
            <a:r>
              <a:rPr lang="tr-TR" sz="1600" dirty="0" smtClean="0"/>
              <a:t> göndermelisiniz.</a:t>
            </a:r>
          </a:p>
          <a:p>
            <a:pPr lvl="2">
              <a:buFont typeface="Wingdings" panose="05000000000000000000" pitchFamily="2" charset="2"/>
              <a:buChar char="Ø"/>
            </a:pPr>
            <a:r>
              <a:rPr lang="tr-TR" sz="1600" dirty="0" smtClean="0"/>
              <a:t>Bölüm sekterliğinin </a:t>
            </a:r>
            <a:r>
              <a:rPr lang="tr-TR" sz="1600" b="1" dirty="0" smtClean="0"/>
              <a:t>intibak iptali </a:t>
            </a:r>
            <a:r>
              <a:rPr lang="tr-TR" sz="1600" dirty="0" smtClean="0"/>
              <a:t>yapması gerekmektedir, eğer intibak iptali yapılmazsa ilgili dönemde YTÜ’den ders alamamanıza sebep olur.</a:t>
            </a:r>
          </a:p>
          <a:p>
            <a:pPr lvl="2">
              <a:buFont typeface="Wingdings" panose="05000000000000000000" pitchFamily="2" charset="2"/>
              <a:buChar char="Ø"/>
            </a:pPr>
            <a:endParaRPr lang="tr-TR" sz="1600" dirty="0"/>
          </a:p>
        </p:txBody>
      </p:sp>
    </p:spTree>
    <p:extLst>
      <p:ext uri="{BB962C8B-B14F-4D97-AF65-F5344CB8AC3E}">
        <p14:creationId xmlns:p14="http://schemas.microsoft.com/office/powerpoint/2010/main" val="38839079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İntibak A </a:t>
            </a:r>
            <a:r>
              <a:rPr lang="tr-TR" dirty="0" smtClean="0"/>
              <a:t>Hazırlanması</a:t>
            </a:r>
            <a:endParaRPr lang="tr-TR" dirty="0"/>
          </a:p>
        </p:txBody>
      </p:sp>
      <p:sp>
        <p:nvSpPr>
          <p:cNvPr id="5" name="İçerik Yer Tutucusu 4"/>
          <p:cNvSpPr>
            <a:spLocks noGrp="1"/>
          </p:cNvSpPr>
          <p:nvPr>
            <p:ph idx="1"/>
          </p:nvPr>
        </p:nvSpPr>
        <p:spPr>
          <a:xfrm>
            <a:off x="1097280" y="1845733"/>
            <a:ext cx="10058400" cy="4244515"/>
          </a:xfrm>
        </p:spPr>
        <p:txBody>
          <a:bodyPr>
            <a:norm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tr-TR" dirty="0"/>
              <a:t> </a:t>
            </a:r>
            <a:r>
              <a:rPr lang="tr-TR" dirty="0" err="1"/>
              <a:t>Erasmus</a:t>
            </a:r>
            <a:r>
              <a:rPr lang="tr-TR" dirty="0"/>
              <a:t>+ Programı kapsamında yurt dışına gidecek olan öğrencilerimizin bir dönem için 25-35 ECTS iki dönem için </a:t>
            </a:r>
            <a:r>
              <a:rPr lang="tr-TR" dirty="0" smtClean="0"/>
              <a:t>50-70</a:t>
            </a:r>
            <a:r>
              <a:rPr lang="tr-TR" dirty="0"/>
              <a:t> ECTS arasında ders yükü alması </a:t>
            </a:r>
            <a:r>
              <a:rPr lang="tr-TR" dirty="0" smtClean="0"/>
              <a:t>gerekmektedir.</a:t>
            </a:r>
          </a:p>
          <a:p>
            <a:pPr marL="457200" indent="-457200">
              <a:buFont typeface="+mj-lt"/>
              <a:buAutoNum type="arabicPeriod"/>
            </a:pPr>
            <a:r>
              <a:rPr lang="tr-TR" dirty="0" smtClean="0"/>
              <a:t>Öğrenciler</a:t>
            </a:r>
            <a:r>
              <a:rPr lang="tr-TR" dirty="0"/>
              <a:t> </a:t>
            </a:r>
            <a:r>
              <a:rPr lang="tr-TR" dirty="0" err="1"/>
              <a:t>Erasmus</a:t>
            </a:r>
            <a:r>
              <a:rPr lang="tr-TR" dirty="0"/>
              <a:t>+ Programına katıldıkları her dönem için </a:t>
            </a:r>
            <a:r>
              <a:rPr lang="tr-TR" b="1" dirty="0"/>
              <a:t>en az iki dersini</a:t>
            </a:r>
            <a:r>
              <a:rPr lang="tr-TR" dirty="0"/>
              <a:t> zorunlu alan derslerinden seçmelidirler</a:t>
            </a:r>
            <a:r>
              <a:rPr lang="tr-TR" dirty="0" smtClean="0"/>
              <a:t>,</a:t>
            </a:r>
          </a:p>
          <a:p>
            <a:pPr marL="457200" indent="-457200">
              <a:buFont typeface="+mj-lt"/>
              <a:buAutoNum type="arabicPeriod"/>
            </a:pPr>
            <a:r>
              <a:rPr lang="tr-TR" dirty="0"/>
              <a:t>Öğrenciler </a:t>
            </a:r>
            <a:r>
              <a:rPr lang="tr-TR" dirty="0" err="1"/>
              <a:t>Erasmus</a:t>
            </a:r>
            <a:r>
              <a:rPr lang="tr-TR" dirty="0"/>
              <a:t>+ Programına katıldıkları </a:t>
            </a:r>
            <a:r>
              <a:rPr lang="tr-TR" b="1" dirty="0"/>
              <a:t>her dönem için en fazla bir</a:t>
            </a:r>
            <a:r>
              <a:rPr lang="tr-TR" dirty="0"/>
              <a:t> dersini yabancı dil dersi olarak alabilir ve LA belgesinde </a:t>
            </a:r>
            <a:r>
              <a:rPr lang="tr-TR" dirty="0" smtClean="0"/>
              <a:t>ECTS yüküne </a:t>
            </a:r>
            <a:r>
              <a:rPr lang="tr-TR" dirty="0"/>
              <a:t>ilave edebilirler</a:t>
            </a:r>
            <a:r>
              <a:rPr lang="tr-TR" dirty="0" smtClean="0"/>
              <a:t>,</a:t>
            </a:r>
          </a:p>
          <a:p>
            <a:pPr marL="457200" indent="-457200">
              <a:buFont typeface="+mj-lt"/>
              <a:buAutoNum type="arabicPeriod"/>
            </a:pPr>
            <a:r>
              <a:rPr lang="tr-TR" dirty="0"/>
              <a:t> Lisansüstü öğrencileri LA belgesinde ECTS yükünü tamamlamak için dil dersi alamaz ve intibak ettiremezler</a:t>
            </a:r>
            <a:r>
              <a:rPr lang="tr-TR" dirty="0" smtClean="0"/>
              <a:t>,</a:t>
            </a:r>
          </a:p>
          <a:p>
            <a:pPr marL="457200" indent="-457200">
              <a:buFont typeface="+mj-lt"/>
              <a:buAutoNum type="arabicPeriod"/>
            </a:pPr>
            <a:r>
              <a:rPr lang="tr-TR" dirty="0"/>
              <a:t>Tüm </a:t>
            </a:r>
            <a:r>
              <a:rPr lang="tr-TR" dirty="0" smtClean="0"/>
              <a:t>öğrenciler </a:t>
            </a:r>
            <a:r>
              <a:rPr lang="tr-TR" dirty="0"/>
              <a:t>bir dönem için karşı kurumda 25-35 ECTS , iki dönem için ise 50-70 ECTS aralığında ders almak zorundadırlar. </a:t>
            </a:r>
            <a:r>
              <a:rPr lang="tr-TR" b="1" dirty="0"/>
              <a:t>Almış oldukları ECTS yükünün en az 2/3’ü oranında ders yükünün Yıldız Teknik Üniversitesinde karşılığı bulunmalıdır</a:t>
            </a:r>
            <a:r>
              <a:rPr lang="tr-TR" b="1" dirty="0" smtClean="0"/>
              <a:t>.</a:t>
            </a:r>
          </a:p>
          <a:p>
            <a:pPr marL="578358" lvl="1" indent="-285750">
              <a:buFont typeface="Wingdings" panose="05000000000000000000" pitchFamily="2" charset="2"/>
              <a:buChar char="§"/>
            </a:pPr>
            <a:r>
              <a:rPr lang="tr-TR" b="1" dirty="0" smtClean="0"/>
              <a:t>Örneğin; 30 ECTS ders aldığınızda, YTÜ’de 20 ECTS karşılığı bulunmalıdır.</a:t>
            </a:r>
          </a:p>
          <a:p>
            <a:pPr marL="457200" indent="-457200">
              <a:buFont typeface="+mj-lt"/>
              <a:buAutoNum type="arabicPeriod"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599600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Lisansüstü Ders Seçimi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tr-TR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tr-TR" dirty="0" smtClean="0"/>
              <a:t> Fen Bilimleri Enstitüsü, lisansüstü öğrencilerinin zorunlu dersleri YTÜ’den almaları gerektiğini belirtmiştir.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tr-TR" dirty="0"/>
              <a:t> </a:t>
            </a:r>
            <a:r>
              <a:rPr lang="tr-TR" dirty="0" smtClean="0"/>
              <a:t>Etik ve Seminer dersleri için de yine Fen Bilimleri Enstitüsü ile iletişime geçilmelidir.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43952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94891" y="286603"/>
            <a:ext cx="4649637" cy="1450757"/>
          </a:xfrm>
        </p:spPr>
        <p:txBody>
          <a:bodyPr/>
          <a:lstStyle/>
          <a:p>
            <a:r>
              <a:rPr lang="tr-TR" dirty="0" smtClean="0"/>
              <a:t>Örnek İntibak A Formu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97280" y="1845734"/>
            <a:ext cx="3431588" cy="4023360"/>
          </a:xfrm>
        </p:spPr>
        <p:txBody>
          <a:bodyPr/>
          <a:lstStyle/>
          <a:p>
            <a:pPr marL="0" indent="0">
              <a:buNone/>
            </a:pPr>
            <a:r>
              <a:rPr lang="tr-TR" dirty="0" smtClean="0"/>
              <a:t>Karşı kurum dersleri ile bizim derslerin ECTS uyumuna bakılmalı.</a:t>
            </a:r>
          </a:p>
          <a:p>
            <a:pPr marL="0" indent="0">
              <a:buNone/>
            </a:pPr>
            <a:endParaRPr lang="tr-TR" dirty="0"/>
          </a:p>
        </p:txBody>
      </p:sp>
      <p:pic>
        <p:nvPicPr>
          <p:cNvPr id="5" name="Resim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28868" y="489369"/>
            <a:ext cx="7162800" cy="5810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66531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İntibak B 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tr-TR" dirty="0" smtClean="0"/>
              <a:t>Mutlaka İntibak A ve Learning </a:t>
            </a:r>
            <a:r>
              <a:rPr lang="tr-TR" dirty="0" err="1" smtClean="0"/>
              <a:t>Agreement</a:t>
            </a:r>
            <a:r>
              <a:rPr lang="tr-TR" dirty="0" smtClean="0"/>
              <a:t> ile uyuşması gerekmektedir.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tr-TR" dirty="0" smtClean="0"/>
              <a:t>2/3 dersten başarı sağlanırsa hibenin geri kalan %20 </a:t>
            </a:r>
            <a:r>
              <a:rPr lang="tr-TR" dirty="0" err="1" smtClean="0"/>
              <a:t>lik</a:t>
            </a:r>
            <a:r>
              <a:rPr lang="tr-TR" dirty="0" smtClean="0"/>
              <a:t> kısmı öğrenciye verilir.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tr-TR" dirty="0" smtClean="0"/>
              <a:t>Herhangi bir dersten </a:t>
            </a:r>
            <a:r>
              <a:rPr lang="tr-TR" dirty="0"/>
              <a:t>F0 (Devamsızlık) </a:t>
            </a:r>
            <a:r>
              <a:rPr lang="tr-TR" dirty="0" smtClean="0"/>
              <a:t>notu ile kalınması halinde AB ofisi öğrenciden tüm hibenin geri iade edilmesini talep eder.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tr-TR" dirty="0" err="1" smtClean="0"/>
              <a:t>Hibesiz</a:t>
            </a:r>
            <a:r>
              <a:rPr lang="tr-TR" dirty="0" smtClean="0"/>
              <a:t> gidiliyor ve tüm derslerden kalınıyorsa bile İntibak B hazırlanması ve evrakların teslim edilmesi gerekmektedir.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tr-TR" dirty="0"/>
              <a:t> </a:t>
            </a:r>
            <a:r>
              <a:rPr lang="tr-TR" b="1" dirty="0" smtClean="0"/>
              <a:t>İntibak B formu ve </a:t>
            </a:r>
            <a:r>
              <a:rPr lang="tr-TR" b="1" dirty="0" err="1" smtClean="0"/>
              <a:t>Transkript’i</a:t>
            </a:r>
            <a:r>
              <a:rPr lang="tr-TR" b="1" dirty="0" smtClean="0"/>
              <a:t> </a:t>
            </a:r>
            <a:r>
              <a:rPr lang="tr-TR" b="1" dirty="0" err="1" smtClean="0"/>
              <a:t>mentor</a:t>
            </a:r>
            <a:r>
              <a:rPr lang="tr-TR" b="1" dirty="0" smtClean="0"/>
              <a:t> hocanıza iletmelisiniz.</a:t>
            </a:r>
          </a:p>
          <a:p>
            <a:pPr>
              <a:buFont typeface="Wingdings" panose="05000000000000000000" pitchFamily="2" charset="2"/>
              <a:buChar char="Ø"/>
            </a:pPr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292781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Örnek İntibak B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7280" y="1737360"/>
            <a:ext cx="4690449" cy="4565291"/>
          </a:xfrm>
          <a:prstGeom prst="rect">
            <a:avLst/>
          </a:prstGeom>
        </p:spPr>
      </p:pic>
      <p:pic>
        <p:nvPicPr>
          <p:cNvPr id="5" name="Resim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23689" y="2487026"/>
            <a:ext cx="4699262" cy="21281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95154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717949"/>
          </a:xfrm>
        </p:spPr>
        <p:txBody>
          <a:bodyPr/>
          <a:lstStyle/>
          <a:p>
            <a:r>
              <a:rPr lang="tr-TR" dirty="0"/>
              <a:t>Önemli </a:t>
            </a:r>
            <a:r>
              <a:rPr lang="tr-TR" dirty="0" smtClean="0"/>
              <a:t>Noktalar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80304" y="1352283"/>
            <a:ext cx="11912958" cy="5215942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rgbClr val="FF0000"/>
                </a:solidFill>
              </a:rPr>
              <a:t>POLONYA</a:t>
            </a:r>
          </a:p>
          <a:p>
            <a:r>
              <a:rPr lang="tr-TR" dirty="0" smtClean="0"/>
              <a:t>V</a:t>
            </a:r>
            <a:r>
              <a:rPr lang="tr-TR" b="1" dirty="0" smtClean="0"/>
              <a:t>ize </a:t>
            </a:r>
            <a:r>
              <a:rPr lang="tr-TR" b="1" dirty="0"/>
              <a:t>başvuruları</a:t>
            </a:r>
            <a:r>
              <a:rPr lang="tr-TR" dirty="0"/>
              <a:t>, planlanan seyahat tarihinin 90 gün öncesinden itibaren yapılabilmektedir  - Eylül ayının ikinci yarısında gidecek olanlar </a:t>
            </a:r>
            <a:r>
              <a:rPr lang="tr-TR" b="1" dirty="0"/>
              <a:t>ŞİMDİDEN MÜRACAT YAPABİLİRLER </a:t>
            </a:r>
            <a:r>
              <a:rPr lang="tr-TR" b="1" dirty="0" smtClean="0"/>
              <a:t>!</a:t>
            </a:r>
            <a:r>
              <a:rPr lang="tr-TR" dirty="0" smtClean="0"/>
              <a:t>,</a:t>
            </a:r>
            <a:endParaRPr lang="tr-TR" dirty="0"/>
          </a:p>
          <a:p>
            <a:r>
              <a:rPr lang="tr-TR" dirty="0"/>
              <a:t>- Polonya’daki okuldan </a:t>
            </a:r>
            <a:r>
              <a:rPr lang="tr-TR" b="1" u="sng" dirty="0"/>
              <a:t>Kabul Mektubunuzun ASLINI BEKLEMEYE GEREK YOKTUR</a:t>
            </a:r>
            <a:r>
              <a:rPr lang="tr-TR" dirty="0"/>
              <a:t>  - okunaklı, taranmış ve e-posta ile gönderilmiş belgenin çıktısı yeterlidir.</a:t>
            </a:r>
          </a:p>
          <a:p>
            <a:r>
              <a:rPr lang="tr-TR" dirty="0" smtClean="0">
                <a:solidFill>
                  <a:srgbClr val="FF0000"/>
                </a:solidFill>
              </a:rPr>
              <a:t>Yabancı Dil Belgesi</a:t>
            </a: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>Karşı okul sizden </a:t>
            </a:r>
            <a:r>
              <a:rPr lang="tr-TR" dirty="0" err="1" smtClean="0"/>
              <a:t>application</a:t>
            </a:r>
            <a:r>
              <a:rPr lang="tr-TR" dirty="0" smtClean="0"/>
              <a:t> sırasında yabancı dil belgesi isteyebilir. Hazırlık okuduysanız Yabancı Diller Bölümü’nden temin edebilirsiniz.</a:t>
            </a:r>
          </a:p>
          <a:p>
            <a:pPr lvl="1"/>
            <a:r>
              <a:rPr lang="tr-TR" dirty="0" err="1">
                <a:solidFill>
                  <a:srgbClr val="C00000"/>
                </a:solidFill>
              </a:rPr>
              <a:t>Hochschule</a:t>
            </a:r>
            <a:r>
              <a:rPr lang="tr-TR" dirty="0">
                <a:solidFill>
                  <a:srgbClr val="C00000"/>
                </a:solidFill>
              </a:rPr>
              <a:t> </a:t>
            </a:r>
            <a:r>
              <a:rPr lang="tr-TR" dirty="0" smtClean="0">
                <a:solidFill>
                  <a:srgbClr val="C00000"/>
                </a:solidFill>
              </a:rPr>
              <a:t>Bremen Üniversitesinden yeni gelen mail:</a:t>
            </a:r>
          </a:p>
          <a:p>
            <a:pPr lvl="2"/>
            <a:r>
              <a:rPr lang="tr-TR" b="1" dirty="0"/>
              <a:t>Fall/ </a:t>
            </a:r>
            <a:r>
              <a:rPr lang="tr-TR" b="1" dirty="0" err="1"/>
              <a:t>winter</a:t>
            </a:r>
            <a:r>
              <a:rPr lang="tr-TR" b="1" dirty="0"/>
              <a:t> </a:t>
            </a:r>
            <a:r>
              <a:rPr lang="tr-TR" b="1" dirty="0" err="1"/>
              <a:t>semester</a:t>
            </a:r>
            <a:r>
              <a:rPr lang="tr-TR" dirty="0"/>
              <a:t> (</a:t>
            </a:r>
            <a:r>
              <a:rPr lang="tr-TR" dirty="0" err="1"/>
              <a:t>October-February</a:t>
            </a:r>
            <a:r>
              <a:rPr lang="tr-TR" dirty="0"/>
              <a:t>): </a:t>
            </a:r>
            <a:r>
              <a:rPr lang="tr-TR" b="1" dirty="0" err="1"/>
              <a:t>German</a:t>
            </a:r>
            <a:r>
              <a:rPr lang="tr-TR" b="1" dirty="0"/>
              <a:t> B2</a:t>
            </a:r>
            <a:r>
              <a:rPr lang="tr-TR" dirty="0"/>
              <a:t> (</a:t>
            </a:r>
            <a:r>
              <a:rPr lang="tr-TR" dirty="0" err="1"/>
              <a:t>certified</a:t>
            </a:r>
            <a:r>
              <a:rPr lang="tr-TR" dirty="0"/>
              <a:t> TOEFL/IELTS)</a:t>
            </a:r>
            <a:br>
              <a:rPr lang="tr-TR" dirty="0"/>
            </a:br>
            <a:r>
              <a:rPr lang="tr-TR" b="1" dirty="0"/>
              <a:t>Spring/</a:t>
            </a:r>
            <a:r>
              <a:rPr lang="tr-TR" b="1" dirty="0" err="1"/>
              <a:t>summer</a:t>
            </a:r>
            <a:r>
              <a:rPr lang="tr-TR" b="1" dirty="0"/>
              <a:t> </a:t>
            </a:r>
            <a:r>
              <a:rPr lang="tr-TR" b="1" dirty="0" err="1"/>
              <a:t>semester</a:t>
            </a:r>
            <a:r>
              <a:rPr lang="tr-TR" dirty="0"/>
              <a:t> (April-</a:t>
            </a:r>
            <a:r>
              <a:rPr lang="tr-TR" dirty="0" err="1"/>
              <a:t>July</a:t>
            </a:r>
            <a:r>
              <a:rPr lang="tr-TR" dirty="0"/>
              <a:t>): </a:t>
            </a:r>
            <a:r>
              <a:rPr lang="tr-TR" b="1" dirty="0"/>
              <a:t>English B2</a:t>
            </a:r>
            <a:r>
              <a:rPr lang="tr-TR" dirty="0"/>
              <a:t> (</a:t>
            </a:r>
            <a:r>
              <a:rPr lang="tr-TR" dirty="0" err="1"/>
              <a:t>certified</a:t>
            </a:r>
            <a:r>
              <a:rPr lang="tr-TR" dirty="0"/>
              <a:t> TOEFL/IELTS)</a:t>
            </a:r>
            <a:endParaRPr lang="tr-TR" dirty="0" smtClean="0">
              <a:solidFill>
                <a:srgbClr val="C00000"/>
              </a:solidFill>
            </a:endParaRPr>
          </a:p>
          <a:p>
            <a:r>
              <a:rPr lang="tr-TR" dirty="0" smtClean="0">
                <a:solidFill>
                  <a:srgbClr val="FF0000"/>
                </a:solidFill>
              </a:rPr>
              <a:t>Ders değişikliği durumunda:</a:t>
            </a:r>
          </a:p>
          <a:p>
            <a:r>
              <a:rPr lang="tr-TR" dirty="0" smtClean="0">
                <a:solidFill>
                  <a:schemeClr val="tx1"/>
                </a:solidFill>
              </a:rPr>
              <a:t>Mutlaka İntibak A formu ve LA güncellenmeli. Tekrar ders seçiminde mutlaka </a:t>
            </a:r>
            <a:r>
              <a:rPr lang="tr-TR" dirty="0" err="1" smtClean="0">
                <a:solidFill>
                  <a:schemeClr val="tx1"/>
                </a:solidFill>
              </a:rPr>
              <a:t>mentorunuz</a:t>
            </a:r>
            <a:r>
              <a:rPr lang="tr-TR" dirty="0" smtClean="0">
                <a:solidFill>
                  <a:schemeClr val="tx1"/>
                </a:solidFill>
              </a:rPr>
              <a:t> tarafında dersin sayılıp-sayılamayacağı hakkında haberleşmelisiniz.</a:t>
            </a:r>
          </a:p>
          <a:p>
            <a:endParaRPr lang="tr-TR" dirty="0" smtClean="0">
              <a:solidFill>
                <a:schemeClr val="tx1"/>
              </a:solidFill>
            </a:endParaRPr>
          </a:p>
          <a:p>
            <a:endParaRPr lang="tr-TR" dirty="0" smtClean="0">
              <a:solidFill>
                <a:srgbClr val="FF0000"/>
              </a:solidFill>
            </a:endParaRP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054254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Gündem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97280" y="1854443"/>
            <a:ext cx="10058400" cy="4023360"/>
          </a:xfrm>
        </p:spPr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tr-TR" dirty="0" smtClean="0"/>
              <a:t> Erasmus+ Öğrenim Faaliyeti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tr-TR" dirty="0" smtClean="0"/>
              <a:t>Hibe </a:t>
            </a:r>
            <a:r>
              <a:rPr lang="tr-TR" dirty="0" smtClean="0"/>
              <a:t>miktarları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tr-TR" dirty="0" err="1" smtClean="0"/>
              <a:t>Nomination</a:t>
            </a:r>
            <a:endParaRPr lang="tr-TR" dirty="0" smtClean="0"/>
          </a:p>
          <a:p>
            <a:pPr>
              <a:buFont typeface="Arial" panose="020B0604020202020204" pitchFamily="34" charset="0"/>
              <a:buChar char="•"/>
            </a:pPr>
            <a:r>
              <a:rPr lang="tr-TR" dirty="0" smtClean="0"/>
              <a:t>Application</a:t>
            </a:r>
            <a:endParaRPr lang="tr-TR" dirty="0" smtClean="0"/>
          </a:p>
          <a:p>
            <a:pPr>
              <a:buFont typeface="Arial" panose="020B0604020202020204" pitchFamily="34" charset="0"/>
              <a:buChar char="•"/>
            </a:pPr>
            <a:r>
              <a:rPr lang="tr-TR" dirty="0" smtClean="0"/>
              <a:t>İntibak </a:t>
            </a:r>
            <a:r>
              <a:rPr lang="tr-TR" dirty="0" smtClean="0"/>
              <a:t>A Hazırlanması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tr-TR" dirty="0" smtClean="0"/>
              <a:t>İntibak B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tr-TR" dirty="0" smtClean="0"/>
              <a:t>Önemli </a:t>
            </a:r>
            <a:r>
              <a:rPr lang="tr-TR" dirty="0" smtClean="0"/>
              <a:t>Noktalar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tr-TR" dirty="0"/>
              <a:t>Son </a:t>
            </a:r>
            <a:r>
              <a:rPr lang="tr-TR" dirty="0" smtClean="0"/>
              <a:t>tarihler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tr-TR" dirty="0" smtClean="0"/>
              <a:t>Sorumluluklarınız</a:t>
            </a:r>
            <a:endParaRPr lang="tr-TR" dirty="0"/>
          </a:p>
          <a:p>
            <a:pPr marL="0" indent="0">
              <a:buNone/>
            </a:pPr>
            <a:endParaRPr lang="tr-TR" dirty="0" smtClean="0"/>
          </a:p>
          <a:p>
            <a:pPr>
              <a:buFont typeface="Arial" panose="020B0604020202020204" pitchFamily="34" charset="0"/>
              <a:buChar char="•"/>
            </a:pPr>
            <a:endParaRPr lang="tr-TR" dirty="0" smtClean="0"/>
          </a:p>
          <a:p>
            <a:pPr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>
          <a:xfrm>
            <a:off x="7369196" y="6492875"/>
            <a:ext cx="4822804" cy="365125"/>
          </a:xfrm>
        </p:spPr>
        <p:txBody>
          <a:bodyPr/>
          <a:lstStyle/>
          <a:p>
            <a:r>
              <a:rPr lang="tr-TR" dirty="0">
                <a:solidFill>
                  <a:schemeClr val="bg1"/>
                </a:solidFill>
              </a:rPr>
              <a:t>YTU Erasmus+ Program Birimi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232521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717949"/>
          </a:xfrm>
        </p:spPr>
        <p:txBody>
          <a:bodyPr/>
          <a:lstStyle/>
          <a:p>
            <a:r>
              <a:rPr lang="tr-TR" dirty="0"/>
              <a:t>Önemli </a:t>
            </a:r>
            <a:r>
              <a:rPr lang="tr-TR" dirty="0" smtClean="0"/>
              <a:t>Noktalar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79042" y="1861242"/>
            <a:ext cx="11912958" cy="5215942"/>
          </a:xfrm>
        </p:spPr>
        <p:txBody>
          <a:bodyPr>
            <a:normAutofit/>
          </a:bodyPr>
          <a:lstStyle/>
          <a:p>
            <a:r>
              <a:rPr lang="tr-TR" dirty="0" smtClean="0">
                <a:solidFill>
                  <a:srgbClr val="FF0000"/>
                </a:solidFill>
              </a:rPr>
              <a:t>Kurul kararlarının takibi:</a:t>
            </a:r>
          </a:p>
          <a:p>
            <a:r>
              <a:rPr lang="tr-TR" dirty="0" err="1" smtClean="0">
                <a:solidFill>
                  <a:schemeClr val="tx1"/>
                </a:solidFill>
              </a:rPr>
              <a:t>Erasmus</a:t>
            </a:r>
            <a:r>
              <a:rPr lang="tr-TR" dirty="0" smtClean="0">
                <a:solidFill>
                  <a:schemeClr val="tx1"/>
                </a:solidFill>
              </a:rPr>
              <a:t> sisteminizden takip edebilirsiniz. </a:t>
            </a:r>
            <a:r>
              <a:rPr lang="tr-TR" dirty="0" err="1" smtClean="0">
                <a:solidFill>
                  <a:schemeClr val="tx1"/>
                </a:solidFill>
              </a:rPr>
              <a:t>Red</a:t>
            </a:r>
            <a:r>
              <a:rPr lang="tr-TR" dirty="0" smtClean="0">
                <a:solidFill>
                  <a:schemeClr val="tx1"/>
                </a:solidFill>
              </a:rPr>
              <a:t> durumunda zaten bize bilgi gelir ve sizinle iletişime geçeriz.</a:t>
            </a:r>
          </a:p>
          <a:p>
            <a:r>
              <a:rPr lang="tr-TR" dirty="0" err="1" smtClean="0">
                <a:solidFill>
                  <a:srgbClr val="FF0000"/>
                </a:solidFill>
              </a:rPr>
              <a:t>Erasmus</a:t>
            </a:r>
            <a:r>
              <a:rPr lang="tr-TR" dirty="0" smtClean="0">
                <a:solidFill>
                  <a:srgbClr val="FF0000"/>
                </a:solidFill>
              </a:rPr>
              <a:t> kapsamında ARA PROJE- BITIRME PROJESI ya da TEZ alınamaz. Alınmasına izin verilse her durumda kaldı olarak intibak edilir.</a:t>
            </a:r>
          </a:p>
          <a:p>
            <a:endParaRPr lang="tr-TR" dirty="0" smtClean="0">
              <a:solidFill>
                <a:schemeClr val="tx1"/>
              </a:solidFill>
            </a:endParaRPr>
          </a:p>
          <a:p>
            <a:endParaRPr lang="tr-TR" dirty="0" smtClean="0">
              <a:solidFill>
                <a:srgbClr val="FF0000"/>
              </a:solidFill>
            </a:endParaRP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7833051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559660"/>
          </a:xfrm>
        </p:spPr>
        <p:txBody>
          <a:bodyPr/>
          <a:lstStyle/>
          <a:p>
            <a:endParaRPr lang="tr-TR" dirty="0"/>
          </a:p>
        </p:txBody>
      </p:sp>
      <p:sp>
        <p:nvSpPr>
          <p:cNvPr id="7" name="İçerik Yer Tutucusu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b="1" dirty="0" smtClean="0"/>
              <a:t>Aşağıda </a:t>
            </a:r>
            <a:r>
              <a:rPr lang="tr-TR" b="1" dirty="0"/>
              <a:t>listelenen işlemleri grup sorumlusu olarak atanan araştırma görevlisi ile gerçekleştirebileceklerdir.</a:t>
            </a:r>
            <a:r>
              <a:rPr lang="tr-TR" dirty="0"/>
              <a:t>	</a:t>
            </a:r>
          </a:p>
          <a:p>
            <a:r>
              <a:rPr lang="tr-TR" b="1" dirty="0"/>
              <a:t>1) İntibak A(Gitmeden önce)</a:t>
            </a:r>
            <a:r>
              <a:rPr lang="tr-TR" dirty="0"/>
              <a:t>	</a:t>
            </a:r>
          </a:p>
          <a:p>
            <a:r>
              <a:rPr lang="tr-TR" b="1" dirty="0"/>
              <a:t>2) Başvuru iptali için danışma</a:t>
            </a:r>
            <a:r>
              <a:rPr lang="tr-TR" dirty="0"/>
              <a:t>	</a:t>
            </a:r>
          </a:p>
          <a:p>
            <a:r>
              <a:rPr lang="tr-TR" b="1" dirty="0"/>
              <a:t>3) Okul değişikliği için danışma</a:t>
            </a:r>
            <a:r>
              <a:rPr lang="tr-TR" dirty="0"/>
              <a:t>	</a:t>
            </a:r>
          </a:p>
          <a:p>
            <a:r>
              <a:rPr lang="tr-TR" b="1" dirty="0"/>
              <a:t>4) Dönem değişikliği için danışma</a:t>
            </a:r>
            <a:r>
              <a:rPr lang="tr-TR" dirty="0"/>
              <a:t>	</a:t>
            </a:r>
          </a:p>
          <a:p>
            <a:r>
              <a:rPr lang="fr-FR" b="1" dirty="0"/>
              <a:t>5) Ders </a:t>
            </a:r>
            <a:r>
              <a:rPr lang="fr-FR" b="1" dirty="0" err="1" smtClean="0"/>
              <a:t>değişikliği</a:t>
            </a:r>
            <a:r>
              <a:rPr lang="fr-FR" b="1" dirty="0" smtClean="0"/>
              <a:t>(</a:t>
            </a:r>
            <a:r>
              <a:rPr lang="fr-FR" b="1" dirty="0" err="1" smtClean="0"/>
              <a:t>İntibak</a:t>
            </a:r>
            <a:r>
              <a:rPr lang="fr-FR" b="1" dirty="0" smtClean="0"/>
              <a:t> A</a:t>
            </a:r>
            <a:r>
              <a:rPr lang="tr-TR" b="1" dirty="0" smtClean="0"/>
              <a:t> güncellemesi</a:t>
            </a:r>
            <a:r>
              <a:rPr lang="fr-FR" b="1" dirty="0" smtClean="0"/>
              <a:t>)</a:t>
            </a:r>
            <a:r>
              <a:rPr lang="fr-FR" dirty="0"/>
              <a:t>	</a:t>
            </a:r>
          </a:p>
          <a:p>
            <a:r>
              <a:rPr lang="tr-TR" b="1" dirty="0"/>
              <a:t>6) İntibak B (Döndükten sonra)</a:t>
            </a:r>
            <a:r>
              <a:rPr lang="tr-TR" dirty="0"/>
              <a:t>	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9571748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 </a:t>
            </a:r>
            <a:r>
              <a:rPr lang="tr-TR" b="1" dirty="0"/>
              <a:t>Yukarıda </a:t>
            </a:r>
            <a:r>
              <a:rPr lang="tr-TR" b="1" dirty="0" smtClean="0"/>
              <a:t>listelenenler </a:t>
            </a:r>
            <a:r>
              <a:rPr lang="tr-TR" b="1" dirty="0"/>
              <a:t>dışında </a:t>
            </a:r>
            <a:r>
              <a:rPr lang="tr-TR" b="1" dirty="0" smtClean="0"/>
              <a:t>yapılması </a:t>
            </a:r>
            <a:r>
              <a:rPr lang="tr-TR" b="1" dirty="0"/>
              <a:t>gerekenler;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/>
            </a:pPr>
            <a:endParaRPr lang="tr-TR" dirty="0"/>
          </a:p>
          <a:p>
            <a:pPr marL="457200" indent="-457200">
              <a:buFont typeface="+mj-lt"/>
              <a:buAutoNum type="arabicPeriod"/>
            </a:pPr>
            <a:r>
              <a:rPr lang="tr-TR" b="1" dirty="0" err="1" smtClean="0"/>
              <a:t>Nomination</a:t>
            </a:r>
            <a:r>
              <a:rPr lang="tr-TR" b="1" dirty="0" smtClean="0"/>
              <a:t> </a:t>
            </a:r>
            <a:r>
              <a:rPr lang="tr-TR" b="1" dirty="0"/>
              <a:t>yapılması için </a:t>
            </a:r>
            <a:r>
              <a:rPr lang="tr-TR" b="1" dirty="0" err="1"/>
              <a:t>Doç.Dr</a:t>
            </a:r>
            <a:r>
              <a:rPr lang="tr-TR" b="1" dirty="0"/>
              <a:t>. Gökhan BİLGİN hocamıza mail ile bilgilendirme yapılması,</a:t>
            </a:r>
            <a:r>
              <a:rPr lang="tr-TR" dirty="0"/>
              <a:t>	</a:t>
            </a:r>
          </a:p>
          <a:p>
            <a:pPr marL="457200" indent="-457200">
              <a:buFont typeface="+mj-lt"/>
              <a:buAutoNum type="arabicPeriod"/>
            </a:pPr>
            <a:r>
              <a:rPr lang="tr-TR" b="1" dirty="0" err="1" smtClean="0"/>
              <a:t>Erasmusa</a:t>
            </a:r>
            <a:r>
              <a:rPr lang="tr-TR" b="1" dirty="0" smtClean="0"/>
              <a:t> </a:t>
            </a:r>
            <a:r>
              <a:rPr lang="tr-TR" b="1" dirty="0"/>
              <a:t>gitmeden önce hazırlanan belgelerin AB Ofisine teslim edilmesi,</a:t>
            </a:r>
            <a:r>
              <a:rPr lang="tr-TR" dirty="0"/>
              <a:t>	</a:t>
            </a:r>
          </a:p>
          <a:p>
            <a:pPr marL="457200" indent="-457200">
              <a:buFont typeface="+mj-lt"/>
              <a:buAutoNum type="arabicPeriod"/>
            </a:pPr>
            <a:r>
              <a:rPr lang="tr-TR" b="1" dirty="0" smtClean="0"/>
              <a:t>2 </a:t>
            </a:r>
            <a:r>
              <a:rPr lang="tr-TR" b="1" dirty="0"/>
              <a:t>numaradaki belgelerin kopyasının Doç. Dr. Gökhan </a:t>
            </a:r>
            <a:r>
              <a:rPr lang="tr-TR" b="1" dirty="0" err="1"/>
              <a:t>BİLGİN'e</a:t>
            </a:r>
            <a:r>
              <a:rPr lang="tr-TR" b="1" dirty="0"/>
              <a:t> teslim edilmesi,</a:t>
            </a:r>
            <a:r>
              <a:rPr lang="tr-TR" dirty="0"/>
              <a:t>		</a:t>
            </a:r>
          </a:p>
          <a:p>
            <a:pPr marL="457200" indent="-457200">
              <a:buFont typeface="+mj-lt"/>
              <a:buAutoNum type="arabicPeriod"/>
            </a:pPr>
            <a:r>
              <a:rPr lang="tr-TR" b="1" dirty="0" err="1" smtClean="0"/>
              <a:t>Erasmus‘tan</a:t>
            </a:r>
            <a:r>
              <a:rPr lang="tr-TR" b="1" dirty="0" smtClean="0"/>
              <a:t> </a:t>
            </a:r>
            <a:r>
              <a:rPr lang="tr-TR" b="1" dirty="0"/>
              <a:t>döndükten sonra belgelerin AB ofisine teslim edilmesi.</a:t>
            </a:r>
            <a:r>
              <a:rPr lang="tr-TR" dirty="0"/>
              <a:t>	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603183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097280" y="778309"/>
            <a:ext cx="10058400" cy="757193"/>
          </a:xfrm>
        </p:spPr>
        <p:txBody>
          <a:bodyPr>
            <a:noAutofit/>
          </a:bodyPr>
          <a:lstStyle/>
          <a:p>
            <a:pPr algn="ctr"/>
            <a:r>
              <a:rPr lang="en-US" sz="4000" b="1" dirty="0" err="1" smtClean="0"/>
              <a:t>Öğrecinin</a:t>
            </a:r>
            <a:r>
              <a:rPr lang="en-US" sz="4000" b="1" dirty="0" smtClean="0"/>
              <a:t> </a:t>
            </a:r>
            <a:r>
              <a:rPr lang="en-US" sz="4000" b="1" dirty="0" err="1" smtClean="0"/>
              <a:t>Kendi</a:t>
            </a:r>
            <a:r>
              <a:rPr lang="en-US" sz="4000" b="1" dirty="0" smtClean="0"/>
              <a:t> </a:t>
            </a:r>
            <a:r>
              <a:rPr lang="en-US" sz="4000" b="1" dirty="0" err="1" smtClean="0"/>
              <a:t>Sorumluluğunda</a:t>
            </a:r>
            <a:r>
              <a:rPr lang="en-US" sz="4000" b="1" dirty="0"/>
              <a:t> </a:t>
            </a:r>
            <a:r>
              <a:rPr lang="en-US" sz="4000" b="1" dirty="0" smtClean="0"/>
              <a:t>Olan </a:t>
            </a:r>
            <a:r>
              <a:rPr lang="en-US" sz="4000" b="1" dirty="0" err="1" smtClean="0"/>
              <a:t>Önemli</a:t>
            </a:r>
            <a:r>
              <a:rPr lang="en-US" sz="4000" b="1" dirty="0" smtClean="0"/>
              <a:t> </a:t>
            </a:r>
            <a:r>
              <a:rPr lang="en-US" sz="4000" b="1" dirty="0" err="1" smtClean="0"/>
              <a:t>Noktalar</a:t>
            </a:r>
            <a:endParaRPr lang="tr-TR" sz="4000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1. </a:t>
            </a:r>
            <a:r>
              <a:rPr lang="en-US" dirty="0" err="1" smtClean="0"/>
              <a:t>Okulların</a:t>
            </a:r>
            <a:r>
              <a:rPr lang="en-US" dirty="0" smtClean="0"/>
              <a:t> </a:t>
            </a:r>
            <a:r>
              <a:rPr lang="en-US" dirty="0" err="1" smtClean="0"/>
              <a:t>Yabancı</a:t>
            </a:r>
            <a:r>
              <a:rPr lang="en-US" dirty="0" smtClean="0"/>
              <a:t> </a:t>
            </a:r>
            <a:r>
              <a:rPr lang="en-US" dirty="0" err="1" smtClean="0"/>
              <a:t>Dil</a:t>
            </a:r>
            <a:r>
              <a:rPr lang="en-US" dirty="0" smtClean="0"/>
              <a:t> </a:t>
            </a:r>
            <a:r>
              <a:rPr lang="en-US" dirty="0" err="1" smtClean="0"/>
              <a:t>koşullarının</a:t>
            </a:r>
            <a:r>
              <a:rPr lang="en-US" dirty="0" smtClean="0"/>
              <a:t> </a:t>
            </a:r>
            <a:r>
              <a:rPr lang="en-US" dirty="0" err="1" smtClean="0"/>
              <a:t>öğrenilmesi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sağlanması</a:t>
            </a:r>
            <a:endParaRPr lang="en-US" dirty="0" smtClean="0"/>
          </a:p>
          <a:p>
            <a:r>
              <a:rPr lang="en-US" dirty="0" smtClean="0"/>
              <a:t>2. </a:t>
            </a:r>
            <a:r>
              <a:rPr lang="en-US" dirty="0" err="1" smtClean="0"/>
              <a:t>Önemli</a:t>
            </a:r>
            <a:r>
              <a:rPr lang="en-US" dirty="0" smtClean="0"/>
              <a:t> </a:t>
            </a:r>
            <a:r>
              <a:rPr lang="en-US" dirty="0" err="1" smtClean="0"/>
              <a:t>tarihlerin</a:t>
            </a:r>
            <a:r>
              <a:rPr lang="en-US" dirty="0" smtClean="0"/>
              <a:t> </a:t>
            </a:r>
            <a:r>
              <a:rPr lang="en-US" dirty="0" err="1" smtClean="0"/>
              <a:t>takibi</a:t>
            </a:r>
            <a:endParaRPr lang="en-US" dirty="0" smtClean="0"/>
          </a:p>
          <a:p>
            <a:r>
              <a:rPr lang="en-US" dirty="0" smtClean="0"/>
              <a:t>3. Learning Agreement </a:t>
            </a:r>
            <a:r>
              <a:rPr lang="en-US" dirty="0" err="1" smtClean="0"/>
              <a:t>hazırlanması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onaylatılması</a:t>
            </a:r>
            <a:endParaRPr lang="en-US" dirty="0" smtClean="0"/>
          </a:p>
          <a:p>
            <a:r>
              <a:rPr lang="en-US" dirty="0" smtClean="0"/>
              <a:t>4. </a:t>
            </a:r>
            <a:r>
              <a:rPr lang="en-US" dirty="0" err="1" smtClean="0"/>
              <a:t>Derslerin</a:t>
            </a:r>
            <a:r>
              <a:rPr lang="en-US" dirty="0" smtClean="0"/>
              <a:t> </a:t>
            </a:r>
            <a:r>
              <a:rPr lang="en-US" dirty="0" err="1" smtClean="0"/>
              <a:t>seçimi</a:t>
            </a:r>
            <a:r>
              <a:rPr lang="en-US" dirty="0" smtClean="0"/>
              <a:t> (</a:t>
            </a:r>
            <a:r>
              <a:rPr lang="en-US" dirty="0" err="1" smtClean="0"/>
              <a:t>Ders</a:t>
            </a:r>
            <a:r>
              <a:rPr lang="en-US" dirty="0" smtClean="0"/>
              <a:t> </a:t>
            </a:r>
            <a:r>
              <a:rPr lang="en-US" dirty="0" err="1" smtClean="0"/>
              <a:t>içeriklerini</a:t>
            </a:r>
            <a:r>
              <a:rPr lang="en-US" dirty="0"/>
              <a:t> </a:t>
            </a:r>
            <a:r>
              <a:rPr lang="en-US" dirty="0" err="1" smtClean="0"/>
              <a:t>Mentor’a</a:t>
            </a:r>
            <a:r>
              <a:rPr lang="en-US" dirty="0" smtClean="0"/>
              <a:t> </a:t>
            </a:r>
            <a:r>
              <a:rPr lang="en-US" dirty="0" err="1" smtClean="0"/>
              <a:t>onaylatmadan</a:t>
            </a:r>
            <a:r>
              <a:rPr lang="en-US" dirty="0" smtClean="0"/>
              <a:t> </a:t>
            </a:r>
            <a:r>
              <a:rPr lang="en-US" dirty="0" err="1" smtClean="0"/>
              <a:t>derslerinizi</a:t>
            </a:r>
            <a:r>
              <a:rPr lang="tr-TR" dirty="0" smtClean="0"/>
              <a:t> </a:t>
            </a:r>
            <a:r>
              <a:rPr lang="en-US" dirty="0" smtClean="0"/>
              <a:t>Learning </a:t>
            </a:r>
            <a:r>
              <a:rPr lang="en-US" dirty="0" err="1" smtClean="0"/>
              <a:t>Agreement’a</a:t>
            </a:r>
            <a:r>
              <a:rPr lang="en-US" dirty="0" smtClean="0"/>
              <a:t> </a:t>
            </a:r>
            <a:r>
              <a:rPr lang="en-US" dirty="0" err="1" smtClean="0"/>
              <a:t>işlemeyiniz</a:t>
            </a:r>
            <a:r>
              <a:rPr lang="en-US" dirty="0" smtClean="0"/>
              <a:t>.)</a:t>
            </a:r>
          </a:p>
          <a:p>
            <a:r>
              <a:rPr lang="en-US" dirty="0" smtClean="0"/>
              <a:t>5. </a:t>
            </a:r>
            <a:r>
              <a:rPr lang="en-US" dirty="0" err="1" smtClean="0"/>
              <a:t>Boşalan</a:t>
            </a:r>
            <a:r>
              <a:rPr lang="en-US" dirty="0" smtClean="0"/>
              <a:t> </a:t>
            </a:r>
            <a:r>
              <a:rPr lang="en-US" dirty="0" err="1" smtClean="0"/>
              <a:t>kontenjan</a:t>
            </a:r>
            <a:r>
              <a:rPr lang="en-US" dirty="0" smtClean="0"/>
              <a:t>, </a:t>
            </a:r>
            <a:r>
              <a:rPr lang="en-US" dirty="0" err="1" smtClean="0"/>
              <a:t>vize,konaklama,yaşam,hibe</a:t>
            </a:r>
            <a:r>
              <a:rPr lang="en-US" dirty="0" smtClean="0"/>
              <a:t> </a:t>
            </a:r>
            <a:r>
              <a:rPr lang="en-US" dirty="0" err="1" smtClean="0"/>
              <a:t>miktarı</a:t>
            </a:r>
            <a:r>
              <a:rPr lang="en-US" dirty="0" smtClean="0"/>
              <a:t>/</a:t>
            </a:r>
            <a:r>
              <a:rPr lang="en-US" dirty="0" err="1" smtClean="0"/>
              <a:t>listesi</a:t>
            </a:r>
            <a:r>
              <a:rPr lang="en-US" dirty="0" smtClean="0"/>
              <a:t> vb. </a:t>
            </a:r>
            <a:r>
              <a:rPr lang="en-US" dirty="0" err="1" smtClean="0"/>
              <a:t>konuların</a:t>
            </a:r>
            <a:r>
              <a:rPr lang="tr-TR" dirty="0" smtClean="0"/>
              <a:t>ı</a:t>
            </a:r>
            <a:r>
              <a:rPr lang="en-US" dirty="0" smtClean="0"/>
              <a:t> </a:t>
            </a:r>
            <a:r>
              <a:rPr lang="en-US" dirty="0" err="1" smtClean="0"/>
              <a:t>kendi</a:t>
            </a:r>
            <a:r>
              <a:rPr lang="en-US" dirty="0" smtClean="0"/>
              <a:t> </a:t>
            </a:r>
            <a:r>
              <a:rPr lang="en-US" dirty="0" err="1" smtClean="0"/>
              <a:t>okulumuzun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karşı</a:t>
            </a:r>
            <a:r>
              <a:rPr lang="en-US" dirty="0" smtClean="0"/>
              <a:t> </a:t>
            </a:r>
            <a:r>
              <a:rPr lang="en-US" dirty="0" err="1" smtClean="0"/>
              <a:t>okulun</a:t>
            </a:r>
            <a:r>
              <a:rPr lang="en-US" dirty="0" smtClean="0"/>
              <a:t> Erasmus+ </a:t>
            </a:r>
            <a:r>
              <a:rPr lang="en-US" dirty="0" err="1" smtClean="0"/>
              <a:t>sayfasından</a:t>
            </a:r>
            <a:r>
              <a:rPr lang="en-US" dirty="0" smtClean="0"/>
              <a:t> </a:t>
            </a:r>
            <a:r>
              <a:rPr lang="en-US" dirty="0" err="1" smtClean="0"/>
              <a:t>takibi</a:t>
            </a:r>
            <a:r>
              <a:rPr lang="en-US" dirty="0" smtClean="0"/>
              <a:t>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603948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mail atarken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>
                <a:solidFill>
                  <a:srgbClr val="FF0000"/>
                </a:solidFill>
              </a:rPr>
              <a:t>[ERASMUS] </a:t>
            </a:r>
            <a:r>
              <a:rPr lang="tr-TR" dirty="0" smtClean="0"/>
              <a:t>etiketi kullanmalısınız. Yoksa mailiniz gözden kaçabilir.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802930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Erasmus</a:t>
            </a:r>
            <a:r>
              <a:rPr lang="tr-TR" dirty="0"/>
              <a:t>+ Öğrenim </a:t>
            </a:r>
            <a:r>
              <a:rPr lang="tr-TR" dirty="0" smtClean="0"/>
              <a:t>Faaliyeti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endParaRPr lang="tr-TR" dirty="0" smtClean="0"/>
          </a:p>
          <a:p>
            <a:pPr algn="ctr"/>
            <a:endParaRPr lang="tr-TR" dirty="0"/>
          </a:p>
          <a:p>
            <a:pPr algn="ctr"/>
            <a:endParaRPr lang="tr-TR" dirty="0" smtClean="0"/>
          </a:p>
          <a:p>
            <a:pPr algn="ctr"/>
            <a:r>
              <a:rPr lang="tr-TR" sz="4800" dirty="0" smtClean="0"/>
              <a:t>Eğitim + Kültür paylaşımı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8437184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>İkili Anlaşmamız olan ülkeler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 smtClean="0"/>
              <a:t>28 Avrupa Birliği üyesi ülke</a:t>
            </a:r>
          </a:p>
          <a:p>
            <a:pPr marL="0" indent="0">
              <a:buNone/>
            </a:pPr>
            <a:r>
              <a:rPr lang="en-GB" sz="3200" dirty="0" err="1" smtClean="0"/>
              <a:t>Almanya</a:t>
            </a:r>
            <a:r>
              <a:rPr lang="en-GB" sz="3200" dirty="0" smtClean="0"/>
              <a:t>, </a:t>
            </a:r>
            <a:r>
              <a:rPr lang="en-GB" dirty="0" err="1" smtClean="0">
                <a:solidFill>
                  <a:srgbClr val="FF0000"/>
                </a:solidFill>
              </a:rPr>
              <a:t>Avusturya</a:t>
            </a:r>
            <a:r>
              <a:rPr lang="en-GB" dirty="0" smtClean="0"/>
              <a:t>, </a:t>
            </a:r>
            <a:r>
              <a:rPr lang="en-GB" dirty="0" err="1" smtClean="0">
                <a:solidFill>
                  <a:srgbClr val="FF0000"/>
                </a:solidFill>
              </a:rPr>
              <a:t>Belçika</a:t>
            </a:r>
            <a:r>
              <a:rPr lang="en-GB" dirty="0" smtClean="0">
                <a:solidFill>
                  <a:srgbClr val="FF0000"/>
                </a:solidFill>
              </a:rPr>
              <a:t>, </a:t>
            </a:r>
            <a:r>
              <a:rPr lang="en-GB" sz="3200" dirty="0" err="1"/>
              <a:t>Bulgaristan</a:t>
            </a:r>
            <a:r>
              <a:rPr lang="en-GB" dirty="0" smtClean="0"/>
              <a:t>, </a:t>
            </a:r>
            <a:r>
              <a:rPr lang="en-GB" sz="3200" dirty="0" err="1" smtClean="0"/>
              <a:t>Çek</a:t>
            </a:r>
            <a:r>
              <a:rPr lang="en-GB" sz="3200" dirty="0" smtClean="0"/>
              <a:t> </a:t>
            </a:r>
            <a:r>
              <a:rPr lang="en-GB" sz="3200" dirty="0" err="1" smtClean="0"/>
              <a:t>Cumhuriyeti</a:t>
            </a:r>
            <a:r>
              <a:rPr lang="en-GB" sz="3200" dirty="0" smtClean="0"/>
              <a:t>, </a:t>
            </a:r>
            <a:r>
              <a:rPr lang="en-GB" dirty="0" err="1" smtClean="0">
                <a:solidFill>
                  <a:srgbClr val="FF0000"/>
                </a:solidFill>
              </a:rPr>
              <a:t>Danimarka</a:t>
            </a:r>
            <a:r>
              <a:rPr lang="en-GB" dirty="0" smtClean="0"/>
              <a:t>, </a:t>
            </a:r>
            <a:r>
              <a:rPr lang="en-GB" dirty="0" err="1" smtClean="0">
                <a:solidFill>
                  <a:srgbClr val="FF0000"/>
                </a:solidFill>
              </a:rPr>
              <a:t>Estonya</a:t>
            </a:r>
            <a:r>
              <a:rPr lang="en-GB" dirty="0" smtClean="0"/>
              <a:t>, </a:t>
            </a:r>
            <a:r>
              <a:rPr lang="en-GB" sz="3200" dirty="0" err="1" smtClean="0"/>
              <a:t>Finlandiya</a:t>
            </a:r>
            <a:r>
              <a:rPr lang="en-GB" sz="3200" dirty="0" smtClean="0"/>
              <a:t>, </a:t>
            </a:r>
            <a:r>
              <a:rPr lang="en-GB" sz="3200" dirty="0" err="1" smtClean="0"/>
              <a:t>Fransa</a:t>
            </a:r>
            <a:r>
              <a:rPr lang="en-GB" sz="3200" dirty="0" smtClean="0"/>
              <a:t>, </a:t>
            </a:r>
            <a:r>
              <a:rPr lang="en-GB" dirty="0" err="1" smtClean="0">
                <a:solidFill>
                  <a:srgbClr val="FF0000"/>
                </a:solidFill>
              </a:rPr>
              <a:t>Güney</a:t>
            </a:r>
            <a:r>
              <a:rPr lang="en-GB" dirty="0" smtClean="0">
                <a:solidFill>
                  <a:srgbClr val="FF0000"/>
                </a:solidFill>
              </a:rPr>
              <a:t> </a:t>
            </a:r>
            <a:r>
              <a:rPr lang="en-GB" dirty="0" err="1" smtClean="0">
                <a:solidFill>
                  <a:srgbClr val="FF0000"/>
                </a:solidFill>
              </a:rPr>
              <a:t>Kıbrıs</a:t>
            </a:r>
            <a:r>
              <a:rPr lang="en-GB" dirty="0" smtClean="0">
                <a:solidFill>
                  <a:srgbClr val="FF0000"/>
                </a:solidFill>
              </a:rPr>
              <a:t> Rum </a:t>
            </a:r>
            <a:r>
              <a:rPr lang="en-GB" dirty="0" err="1" smtClean="0">
                <a:solidFill>
                  <a:srgbClr val="FF0000"/>
                </a:solidFill>
              </a:rPr>
              <a:t>Yönetimi</a:t>
            </a:r>
            <a:r>
              <a:rPr lang="en-GB" dirty="0" smtClean="0"/>
              <a:t>, </a:t>
            </a:r>
            <a:r>
              <a:rPr lang="en-GB" dirty="0" err="1" smtClean="0">
                <a:solidFill>
                  <a:srgbClr val="FF0000"/>
                </a:solidFill>
              </a:rPr>
              <a:t>Hırvatistan</a:t>
            </a:r>
            <a:r>
              <a:rPr lang="en-GB" dirty="0" smtClean="0"/>
              <a:t>, </a:t>
            </a:r>
            <a:r>
              <a:rPr lang="en-GB" sz="3200" dirty="0" err="1" smtClean="0"/>
              <a:t>Hollanda</a:t>
            </a:r>
            <a:r>
              <a:rPr lang="en-GB" dirty="0" smtClean="0"/>
              <a:t>, </a:t>
            </a:r>
            <a:r>
              <a:rPr lang="en-GB" dirty="0" err="1" smtClean="0">
                <a:solidFill>
                  <a:srgbClr val="FF0000"/>
                </a:solidFill>
              </a:rPr>
              <a:t>İngiltere</a:t>
            </a:r>
            <a:r>
              <a:rPr lang="en-GB" dirty="0" smtClean="0"/>
              <a:t>, </a:t>
            </a:r>
            <a:r>
              <a:rPr lang="en-GB" dirty="0" err="1" smtClean="0">
                <a:solidFill>
                  <a:srgbClr val="FF0000"/>
                </a:solidFill>
              </a:rPr>
              <a:t>İrlanda</a:t>
            </a:r>
            <a:r>
              <a:rPr lang="en-GB" dirty="0" smtClean="0"/>
              <a:t>, </a:t>
            </a:r>
            <a:r>
              <a:rPr lang="en-GB" sz="3200" dirty="0" err="1" smtClean="0"/>
              <a:t>İspanya</a:t>
            </a:r>
            <a:r>
              <a:rPr lang="en-GB" sz="3200" dirty="0" smtClean="0"/>
              <a:t>, </a:t>
            </a:r>
            <a:r>
              <a:rPr lang="en-GB" sz="3200" dirty="0" err="1" smtClean="0"/>
              <a:t>İsveç</a:t>
            </a:r>
            <a:r>
              <a:rPr lang="en-GB" sz="3200" dirty="0" smtClean="0"/>
              <a:t>, </a:t>
            </a:r>
            <a:r>
              <a:rPr lang="en-GB" sz="3200" dirty="0" err="1" smtClean="0"/>
              <a:t>İtalya</a:t>
            </a:r>
            <a:r>
              <a:rPr lang="en-GB" sz="3200" dirty="0" smtClean="0"/>
              <a:t>, </a:t>
            </a:r>
            <a:r>
              <a:rPr lang="en-GB" sz="3200" dirty="0" err="1" smtClean="0"/>
              <a:t>Letonya</a:t>
            </a:r>
            <a:r>
              <a:rPr lang="en-GB" sz="3200" dirty="0" smtClean="0"/>
              <a:t>, </a:t>
            </a:r>
            <a:r>
              <a:rPr lang="en-GB" sz="3200" dirty="0" err="1" smtClean="0"/>
              <a:t>Litvanya</a:t>
            </a:r>
            <a:r>
              <a:rPr lang="en-GB" dirty="0" smtClean="0"/>
              <a:t>, </a:t>
            </a:r>
            <a:r>
              <a:rPr lang="en-GB" dirty="0" err="1" smtClean="0">
                <a:solidFill>
                  <a:srgbClr val="FF0000"/>
                </a:solidFill>
              </a:rPr>
              <a:t>Lüksemburg</a:t>
            </a:r>
            <a:r>
              <a:rPr lang="en-GB" dirty="0" smtClean="0"/>
              <a:t>, </a:t>
            </a:r>
            <a:r>
              <a:rPr lang="en-GB" dirty="0" err="1" smtClean="0">
                <a:solidFill>
                  <a:srgbClr val="FF0000"/>
                </a:solidFill>
              </a:rPr>
              <a:t>Macaristan</a:t>
            </a:r>
            <a:r>
              <a:rPr lang="en-GB" dirty="0" smtClean="0"/>
              <a:t>, </a:t>
            </a:r>
            <a:r>
              <a:rPr lang="en-GB" dirty="0" smtClean="0">
                <a:solidFill>
                  <a:srgbClr val="FF0000"/>
                </a:solidFill>
              </a:rPr>
              <a:t>Malta</a:t>
            </a:r>
            <a:r>
              <a:rPr lang="en-GB" dirty="0" smtClean="0"/>
              <a:t>, </a:t>
            </a:r>
            <a:r>
              <a:rPr lang="en-GB" sz="3200" dirty="0" err="1" smtClean="0"/>
              <a:t>Polonya</a:t>
            </a:r>
            <a:r>
              <a:rPr lang="en-GB" sz="3200" dirty="0" smtClean="0"/>
              <a:t>, </a:t>
            </a:r>
            <a:r>
              <a:rPr lang="en-GB" sz="3200" dirty="0" err="1" smtClean="0"/>
              <a:t>Portekiz</a:t>
            </a:r>
            <a:r>
              <a:rPr lang="en-GB" dirty="0" smtClean="0"/>
              <a:t>, </a:t>
            </a:r>
            <a:r>
              <a:rPr lang="en-GB" dirty="0" err="1" smtClean="0">
                <a:solidFill>
                  <a:srgbClr val="FF0000"/>
                </a:solidFill>
              </a:rPr>
              <a:t>Romanya</a:t>
            </a:r>
            <a:r>
              <a:rPr lang="en-GB" dirty="0" smtClean="0"/>
              <a:t>, </a:t>
            </a:r>
            <a:r>
              <a:rPr lang="en-GB" dirty="0" err="1" smtClean="0">
                <a:solidFill>
                  <a:srgbClr val="FF0000"/>
                </a:solidFill>
              </a:rPr>
              <a:t>Slovakya</a:t>
            </a:r>
            <a:r>
              <a:rPr lang="en-GB" dirty="0" smtClean="0"/>
              <a:t>, </a:t>
            </a:r>
            <a:r>
              <a:rPr lang="en-GB" dirty="0" err="1" smtClean="0">
                <a:solidFill>
                  <a:srgbClr val="FF0000"/>
                </a:solidFill>
              </a:rPr>
              <a:t>Slovenya</a:t>
            </a:r>
            <a:r>
              <a:rPr lang="en-GB" dirty="0" smtClean="0">
                <a:solidFill>
                  <a:srgbClr val="FF0000"/>
                </a:solidFill>
              </a:rPr>
              <a:t>, </a:t>
            </a:r>
            <a:r>
              <a:rPr lang="en-GB" dirty="0" err="1" smtClean="0">
                <a:solidFill>
                  <a:srgbClr val="FF0000"/>
                </a:solidFill>
              </a:rPr>
              <a:t>Yunanistan</a:t>
            </a:r>
            <a:endParaRPr lang="tr-TR" dirty="0" smtClean="0">
              <a:solidFill>
                <a:srgbClr val="FF0000"/>
              </a:solidFill>
            </a:endParaRP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688988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chemeClr val="accent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Hibe</a:t>
            </a:r>
            <a:r>
              <a:rPr lang="tr-TR" sz="5400" dirty="0" smtClean="0">
                <a:solidFill>
                  <a:schemeClr val="accent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tr-TR" sz="5400" dirty="0" smtClean="0">
                <a:solidFill>
                  <a:schemeClr val="accent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Miktarları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73325" y="1845734"/>
            <a:ext cx="9150901" cy="40752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26878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>
                <a:solidFill>
                  <a:schemeClr val="accent2">
                    <a:lumMod val="75000"/>
                  </a:schemeClr>
                </a:solidFill>
              </a:rPr>
              <a:t>Hibesiz</a:t>
            </a:r>
            <a:r>
              <a:rPr lang="tr-TR" dirty="0" smtClean="0">
                <a:solidFill>
                  <a:schemeClr val="accent2">
                    <a:lumMod val="75000"/>
                  </a:schemeClr>
                </a:solidFill>
              </a:rPr>
              <a:t> Öğrenciler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tr-TR" dirty="0" smtClean="0"/>
              <a:t>Hibeli öğrenci listesinden bir adayın </a:t>
            </a:r>
            <a:r>
              <a:rPr lang="tr-TR" dirty="0" err="1" smtClean="0"/>
              <a:t>Erasmus</a:t>
            </a:r>
            <a:r>
              <a:rPr lang="tr-TR" dirty="0" smtClean="0"/>
              <a:t>+ hakkından veya gönüllü olarak hibe hakkından vazgeçmesi halinde, </a:t>
            </a:r>
            <a:r>
              <a:rPr lang="tr-TR" dirty="0" smtClean="0">
                <a:solidFill>
                  <a:srgbClr val="FF0000"/>
                </a:solidFill>
              </a:rPr>
              <a:t>o öğrenciye ayrılmış olan hibe</a:t>
            </a:r>
            <a:r>
              <a:rPr lang="tr-TR" dirty="0" smtClean="0"/>
              <a:t>, </a:t>
            </a:r>
            <a:r>
              <a:rPr lang="tr-TR" dirty="0" smtClean="0">
                <a:solidFill>
                  <a:srgbClr val="FF0000"/>
                </a:solidFill>
              </a:rPr>
              <a:t>başarı puanına göre </a:t>
            </a:r>
            <a:r>
              <a:rPr lang="tr-TR" dirty="0" err="1" smtClean="0">
                <a:solidFill>
                  <a:srgbClr val="FF0000"/>
                </a:solidFill>
              </a:rPr>
              <a:t>hibesiz</a:t>
            </a:r>
            <a:r>
              <a:rPr lang="tr-TR" dirty="0" smtClean="0">
                <a:solidFill>
                  <a:srgbClr val="FF0000"/>
                </a:solidFill>
              </a:rPr>
              <a:t> öğrenci listesindeki ilk adaya sunulur. </a:t>
            </a:r>
          </a:p>
          <a:p>
            <a:pPr algn="just"/>
            <a:r>
              <a:rPr lang="tr-TR" dirty="0" err="1" smtClean="0"/>
              <a:t>Hibesiz</a:t>
            </a:r>
            <a:r>
              <a:rPr lang="tr-TR" dirty="0" smtClean="0"/>
              <a:t> öğrenci listesindeki adaylar, isterlerse </a:t>
            </a:r>
            <a:r>
              <a:rPr lang="tr-TR" dirty="0" err="1" smtClean="0"/>
              <a:t>hibesiz</a:t>
            </a:r>
            <a:r>
              <a:rPr lang="tr-TR" dirty="0" smtClean="0"/>
              <a:t> olarak </a:t>
            </a:r>
            <a:r>
              <a:rPr lang="tr-TR" dirty="0" err="1" smtClean="0"/>
              <a:t>Erasmus</a:t>
            </a:r>
            <a:r>
              <a:rPr lang="tr-TR" dirty="0" smtClean="0"/>
              <a:t>+ faaliyetini gerçekleştirebilir ya da </a:t>
            </a:r>
            <a:r>
              <a:rPr lang="tr-TR" dirty="0" err="1" smtClean="0"/>
              <a:t>Erasmus</a:t>
            </a:r>
            <a:r>
              <a:rPr lang="tr-TR" dirty="0" smtClean="0"/>
              <a:t>+ Program Birimi’ni dilekçe ile bilgilendirerek </a:t>
            </a:r>
            <a:r>
              <a:rPr lang="tr-TR" dirty="0" err="1" smtClean="0"/>
              <a:t>Erasmus</a:t>
            </a:r>
            <a:r>
              <a:rPr lang="tr-TR" dirty="0" smtClean="0"/>
              <a:t> haklarından vazgeçebilirler.</a:t>
            </a:r>
          </a:p>
          <a:p>
            <a:pPr algn="just"/>
            <a:r>
              <a:rPr lang="tr-TR" dirty="0" err="1" smtClean="0">
                <a:solidFill>
                  <a:srgbClr val="FF0000"/>
                </a:solidFill>
              </a:rPr>
              <a:t>Hibesiz</a:t>
            </a:r>
            <a:r>
              <a:rPr lang="tr-TR" dirty="0" smtClean="0">
                <a:solidFill>
                  <a:srgbClr val="FF0000"/>
                </a:solidFill>
              </a:rPr>
              <a:t> </a:t>
            </a:r>
            <a:r>
              <a:rPr lang="tr-TR" dirty="0" err="1" smtClean="0">
                <a:solidFill>
                  <a:srgbClr val="FF0000"/>
                </a:solidFill>
              </a:rPr>
              <a:t>Erasmus</a:t>
            </a:r>
            <a:r>
              <a:rPr lang="tr-TR" dirty="0" smtClean="0">
                <a:solidFill>
                  <a:srgbClr val="FF0000"/>
                </a:solidFill>
              </a:rPr>
              <a:t>+ öğrencileri, faaliyet öncesinde, esnasında veya sonrasında hibe almaya hak kazanabilirler</a:t>
            </a:r>
            <a:r>
              <a:rPr lang="tr-TR" dirty="0" smtClean="0"/>
              <a:t>. Böyle bir durumun oluşması halinde, </a:t>
            </a:r>
            <a:r>
              <a:rPr lang="tr-TR" dirty="0" err="1" smtClean="0"/>
              <a:t>Erasmus</a:t>
            </a:r>
            <a:r>
              <a:rPr lang="tr-TR" dirty="0" smtClean="0"/>
              <a:t>+ Program Birimi tarafından e-posta yoluyla bilgilendirilirler.</a:t>
            </a:r>
          </a:p>
          <a:p>
            <a:pPr algn="just"/>
            <a:r>
              <a:rPr lang="tr-TR" dirty="0" err="1" smtClean="0"/>
              <a:t>Hibesiz</a:t>
            </a:r>
            <a:r>
              <a:rPr lang="tr-TR" dirty="0" smtClean="0"/>
              <a:t> dahi olsa, aynı öğrenim kademesinde öğrencinin </a:t>
            </a:r>
            <a:r>
              <a:rPr lang="tr-TR" dirty="0" err="1" smtClean="0"/>
              <a:t>Erasmus</a:t>
            </a:r>
            <a:r>
              <a:rPr lang="tr-TR" dirty="0" smtClean="0"/>
              <a:t> programına katılımı 12 ayı aşamaz.</a:t>
            </a:r>
          </a:p>
          <a:p>
            <a:pPr algn="just"/>
            <a:r>
              <a:rPr lang="tr-TR" dirty="0" err="1" smtClean="0">
                <a:solidFill>
                  <a:srgbClr val="0055FE"/>
                </a:solidFill>
              </a:rPr>
              <a:t>Hibesiz</a:t>
            </a:r>
            <a:r>
              <a:rPr lang="tr-TR" dirty="0" smtClean="0">
                <a:solidFill>
                  <a:srgbClr val="0055FE"/>
                </a:solidFill>
              </a:rPr>
              <a:t> </a:t>
            </a:r>
            <a:r>
              <a:rPr lang="tr-TR" dirty="0" err="1" smtClean="0">
                <a:solidFill>
                  <a:srgbClr val="0055FE"/>
                </a:solidFill>
              </a:rPr>
              <a:t>Erasmus</a:t>
            </a:r>
            <a:r>
              <a:rPr lang="tr-TR" dirty="0" smtClean="0">
                <a:solidFill>
                  <a:srgbClr val="0055FE"/>
                </a:solidFill>
              </a:rPr>
              <a:t>+ öğrencileri, hibeli </a:t>
            </a:r>
            <a:r>
              <a:rPr lang="tr-TR" dirty="0" err="1" smtClean="0">
                <a:solidFill>
                  <a:srgbClr val="0055FE"/>
                </a:solidFill>
              </a:rPr>
              <a:t>Erasmus</a:t>
            </a:r>
            <a:r>
              <a:rPr lang="tr-TR" dirty="0" smtClean="0">
                <a:solidFill>
                  <a:srgbClr val="0055FE"/>
                </a:solidFill>
              </a:rPr>
              <a:t>+ öğrencileri gibi tüm süreçleri sorumlulukla izlemelidirler.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250339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Daha Önceki Hibe Dağılımı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2017-2018’de 20 öğrenci hibeli gitmiştir</a:t>
            </a:r>
          </a:p>
          <a:p>
            <a:r>
              <a:rPr lang="tr-TR" dirty="0" smtClean="0"/>
              <a:t>2018-2019’da </a:t>
            </a:r>
            <a:r>
              <a:rPr lang="tr-TR" dirty="0" smtClean="0"/>
              <a:t>16 </a:t>
            </a:r>
            <a:r>
              <a:rPr lang="tr-TR" dirty="0" smtClean="0"/>
              <a:t>öğrenci hibeli gitmiştir.</a:t>
            </a:r>
          </a:p>
          <a:p>
            <a:r>
              <a:rPr lang="tr-TR" dirty="0" smtClean="0"/>
              <a:t>2019-2020’de </a:t>
            </a:r>
            <a:r>
              <a:rPr lang="tr-TR" dirty="0" smtClean="0"/>
              <a:t>19 </a:t>
            </a:r>
            <a:r>
              <a:rPr lang="tr-TR" dirty="0" smtClean="0"/>
              <a:t>öğrenci hibeli gitmiştir.</a:t>
            </a:r>
          </a:p>
          <a:p>
            <a:r>
              <a:rPr lang="tr-TR" dirty="0" smtClean="0"/>
              <a:t>2020-2021’de </a:t>
            </a:r>
            <a:r>
              <a:rPr lang="tr-TR" dirty="0" smtClean="0"/>
              <a:t>21 </a:t>
            </a:r>
            <a:r>
              <a:rPr lang="tr-TR" dirty="0" smtClean="0"/>
              <a:t>öğrenci </a:t>
            </a:r>
            <a:r>
              <a:rPr lang="tr-TR" dirty="0"/>
              <a:t>hibeli gitmiştir.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326878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>
                <a:solidFill>
                  <a:schemeClr val="accent2">
                    <a:lumMod val="75000"/>
                  </a:schemeClr>
                </a:solidFill>
              </a:rPr>
              <a:t>Öğrenci Hareketliliği </a:t>
            </a:r>
          </a:p>
          <a:p>
            <a:r>
              <a:rPr lang="tr-TR" b="1" dirty="0" smtClean="0"/>
              <a:t>Her bir öğrenim kademesinde (lisans, yüksek lisans, doktora) :</a:t>
            </a:r>
          </a:p>
          <a:p>
            <a:r>
              <a:rPr lang="tr-TR" dirty="0" smtClean="0"/>
              <a:t>Hareketlilik sayısı</a:t>
            </a:r>
          </a:p>
          <a:p>
            <a:r>
              <a:rPr lang="tr-TR" dirty="0" smtClean="0"/>
              <a:t>Hareketlilik türü (KA103/KA107 : öğrenim, staj) </a:t>
            </a:r>
          </a:p>
          <a:p>
            <a:r>
              <a:rPr lang="tr-TR" dirty="0" smtClean="0"/>
              <a:t> Hibe durumundan (hibeli, </a:t>
            </a:r>
            <a:r>
              <a:rPr lang="tr-TR" dirty="0" err="1" smtClean="0"/>
              <a:t>hibesiz</a:t>
            </a:r>
            <a:r>
              <a:rPr lang="tr-TR" dirty="0" smtClean="0"/>
              <a:t>) </a:t>
            </a:r>
          </a:p>
          <a:p>
            <a:pPr marL="0" indent="0">
              <a:buNone/>
            </a:pPr>
            <a:r>
              <a:rPr lang="tr-TR" dirty="0" smtClean="0"/>
              <a:t>bağımsız olarak faaliyetten </a:t>
            </a:r>
            <a:r>
              <a:rPr lang="tr-TR" dirty="0" smtClean="0">
                <a:solidFill>
                  <a:srgbClr val="0055FE"/>
                </a:solidFill>
              </a:rPr>
              <a:t>toplamda en fazla 12 aya (360 güne) </a:t>
            </a:r>
            <a:r>
              <a:rPr lang="tr-TR" dirty="0" smtClean="0"/>
              <a:t>kadar faydalanılabilir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036156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Nomination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97280" y="1802602"/>
            <a:ext cx="10058400" cy="4023360"/>
          </a:xfrm>
        </p:spPr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tr-TR" dirty="0" smtClean="0"/>
              <a:t>Yerleştirilmiş olduğunuz okula bilgilerinizin gönderilmesi.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tr-TR" dirty="0" err="1" smtClean="0"/>
              <a:t>Nomination</a:t>
            </a:r>
            <a:r>
              <a:rPr lang="tr-TR" dirty="0" smtClean="0"/>
              <a:t> </a:t>
            </a:r>
            <a:r>
              <a:rPr lang="tr-TR" dirty="0" err="1" smtClean="0"/>
              <a:t>deadline</a:t>
            </a:r>
            <a:r>
              <a:rPr lang="tr-TR" dirty="0" smtClean="0"/>
              <a:t> tarihleri her okul için farklıdır, bu tarihin takip edilmesi öğrencinin sorumluluğundadır.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tr-TR" b="1" dirty="0" err="1"/>
              <a:t>Nomination</a:t>
            </a:r>
            <a:r>
              <a:rPr lang="tr-TR" b="1" dirty="0"/>
              <a:t> yapılması için </a:t>
            </a:r>
            <a:r>
              <a:rPr lang="tr-TR" b="1" dirty="0" err="1"/>
              <a:t>Doç.Dr</a:t>
            </a:r>
            <a:r>
              <a:rPr lang="tr-TR" b="1" dirty="0"/>
              <a:t>. Gökhan BİLGİN hocamıza mail ile bilgilendirme </a:t>
            </a:r>
            <a:r>
              <a:rPr lang="tr-TR" b="1" dirty="0" smtClean="0"/>
              <a:t>yapılması gerekmektedir.</a:t>
            </a:r>
            <a:endParaRPr lang="tr-TR" dirty="0" smtClean="0"/>
          </a:p>
          <a:p>
            <a:pPr>
              <a:buFont typeface="Wingdings" panose="05000000000000000000" pitchFamily="2" charset="2"/>
              <a:buChar char="Ø"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885989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Geçmişe bakış">
  <a:themeElements>
    <a:clrScheme name="Geçmişe bakış">
      <a:dk1>
        <a:sysClr val="windowText" lastClr="000000"/>
      </a:dk1>
      <a:lt1>
        <a:sysClr val="window" lastClr="FFFFFF"/>
      </a:lt1>
      <a:dk2>
        <a:srgbClr val="514949"/>
      </a:dk2>
      <a:lt2>
        <a:srgbClr val="E1E1DB"/>
      </a:lt2>
      <a:accent1>
        <a:srgbClr val="9DBFBE"/>
      </a:accent1>
      <a:accent2>
        <a:srgbClr val="DB8631"/>
      </a:accent2>
      <a:accent3>
        <a:srgbClr val="E3CC5A"/>
      </a:accent3>
      <a:accent4>
        <a:srgbClr val="ACADA8"/>
      </a:accent4>
      <a:accent5>
        <a:srgbClr val="927C61"/>
      </a:accent5>
      <a:accent6>
        <a:srgbClr val="B3B435"/>
      </a:accent6>
      <a:hlink>
        <a:srgbClr val="0000FF"/>
      </a:hlink>
      <a:folHlink>
        <a:srgbClr val="800080"/>
      </a:folHlink>
    </a:clrScheme>
    <a:fontScheme name="Geçmişe bakış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eçmişe bakış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243AF7DC-D15B-41C0-AE81-23980D1B9FC4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429</TotalTime>
  <Words>964</Words>
  <Application>Microsoft Office PowerPoint</Application>
  <PresentationFormat>Geniş ekran</PresentationFormat>
  <Paragraphs>200</Paragraphs>
  <Slides>24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24</vt:i4>
      </vt:variant>
    </vt:vector>
  </HeadingPairs>
  <TitlesOfParts>
    <vt:vector size="30" baseType="lpstr">
      <vt:lpstr>Arial</vt:lpstr>
      <vt:lpstr>Calibri</vt:lpstr>
      <vt:lpstr>Calibri Light</vt:lpstr>
      <vt:lpstr>Times New Roman</vt:lpstr>
      <vt:lpstr>Wingdings</vt:lpstr>
      <vt:lpstr>Geçmişe bakış</vt:lpstr>
      <vt:lpstr>ERASMUS+ ÖĞRENCİ HAREKETLİLİĞİ Öğrenim Faaliyeti Bilgilendirme Toplantısı                                                                                                                          08.05.2021</vt:lpstr>
      <vt:lpstr>Gündem</vt:lpstr>
      <vt:lpstr>Erasmus+ Öğrenim Faaliyeti</vt:lpstr>
      <vt:lpstr> İkili Anlaşmamız olan ülkeler</vt:lpstr>
      <vt:lpstr>Hibe Miktarları</vt:lpstr>
      <vt:lpstr>Hibesiz Öğrenciler</vt:lpstr>
      <vt:lpstr>Daha Önceki Hibe Dağılımı</vt:lpstr>
      <vt:lpstr>PowerPoint Sunusu</vt:lpstr>
      <vt:lpstr>Nomination</vt:lpstr>
      <vt:lpstr>Application</vt:lpstr>
      <vt:lpstr>Son  tarihler </vt:lpstr>
      <vt:lpstr>Değerlendirme</vt:lpstr>
      <vt:lpstr>PowerPoint Sunusu</vt:lpstr>
      <vt:lpstr>İntibak A Hazırlanması</vt:lpstr>
      <vt:lpstr>Lisansüstü Ders Seçimi</vt:lpstr>
      <vt:lpstr>Örnek İntibak A Formu</vt:lpstr>
      <vt:lpstr>İntibak B </vt:lpstr>
      <vt:lpstr>Örnek İntibak B</vt:lpstr>
      <vt:lpstr>Önemli Noktalar</vt:lpstr>
      <vt:lpstr>Önemli Noktalar</vt:lpstr>
      <vt:lpstr>PowerPoint Sunusu</vt:lpstr>
      <vt:lpstr> Yukarıda listelenenler dışında yapılması gerekenler;</vt:lpstr>
      <vt:lpstr>Öğrecinin Kendi Sorumluluğunda Olan Önemli Noktalar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ny</dc:creator>
  <cp:lastModifiedBy>Sevgi Turgut</cp:lastModifiedBy>
  <cp:revision>63</cp:revision>
  <dcterms:created xsi:type="dcterms:W3CDTF">2019-03-18T05:29:48Z</dcterms:created>
  <dcterms:modified xsi:type="dcterms:W3CDTF">2021-05-08T12:05:09Z</dcterms:modified>
</cp:coreProperties>
</file>