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3" r:id="rId3"/>
    <p:sldId id="354" r:id="rId4"/>
    <p:sldId id="355" r:id="rId5"/>
    <p:sldId id="356" r:id="rId6"/>
    <p:sldId id="357" r:id="rId7"/>
    <p:sldId id="359" r:id="rId8"/>
    <p:sldId id="360" r:id="rId9"/>
    <p:sldId id="362" r:id="rId10"/>
    <p:sldId id="363" r:id="rId11"/>
    <p:sldId id="361" r:id="rId12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4545" autoAdjust="0"/>
  </p:normalViewPr>
  <p:slideViewPr>
    <p:cSldViewPr>
      <p:cViewPr varScale="1">
        <p:scale>
          <a:sx n="81" d="100"/>
          <a:sy n="81" d="100"/>
        </p:scale>
        <p:origin x="28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882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tr-TR" altLang="tr-TR" b="1" dirty="0" smtClean="0"/>
          </a:p>
          <a:p>
            <a:pPr algn="ctr" eaLnBrk="1" hangingPunct="1">
              <a:buNone/>
            </a:pPr>
            <a:r>
              <a:rPr lang="tr-TR" altLang="tr-TR" sz="8000" b="1" dirty="0" err="1" smtClean="0"/>
              <a:t>Examples</a:t>
            </a:r>
            <a:endParaRPr lang="en-US" altLang="tr-TR" sz="8000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real</a:t>
            </a:r>
            <a:r>
              <a:rPr lang="tr-TR" dirty="0"/>
              <a:t> </a:t>
            </a:r>
            <a:r>
              <a:rPr lang="tr-TR" dirty="0" err="1" smtClean="0"/>
              <a:t>Implementation</a:t>
            </a:r>
            <a:r>
              <a:rPr lang="tr-TR" dirty="0" smtClean="0"/>
              <a:t>:</a:t>
            </a:r>
          </a:p>
          <a:p>
            <a:pPr marL="457200" lvl="1" indent="0">
              <a:buNone/>
            </a:pPr>
            <a:r>
              <a:rPr lang="tr-TR" dirty="0" smtClean="0"/>
              <a:t>	</a:t>
            </a:r>
            <a:r>
              <a:rPr lang="pt-BR" dirty="0" smtClean="0"/>
              <a:t>C </a:t>
            </a:r>
            <a:r>
              <a:rPr lang="pt-BR" dirty="0"/>
              <a:t>= 1 </a:t>
            </a:r>
            <a:r>
              <a:rPr lang="pt-BR" dirty="0" smtClean="0"/>
              <a:t>μF</a:t>
            </a:r>
            <a:r>
              <a:rPr lang="tr-TR" dirty="0" smtClean="0"/>
              <a:t>,</a:t>
            </a:r>
            <a:r>
              <a:rPr lang="pt-BR" dirty="0" smtClean="0"/>
              <a:t> </a:t>
            </a:r>
            <a:r>
              <a:rPr lang="pt-BR" dirty="0"/>
              <a:t>R = 10 </a:t>
            </a:r>
            <a:r>
              <a:rPr lang="pt-BR" dirty="0" smtClean="0"/>
              <a:t>KΩ</a:t>
            </a:r>
            <a:r>
              <a:rPr lang="tr-TR" dirty="0" smtClean="0"/>
              <a:t>, </a:t>
            </a:r>
            <a:r>
              <a:rPr lang="pt-BR" dirty="0" smtClean="0"/>
              <a:t> </a:t>
            </a:r>
            <a:r>
              <a:rPr lang="pt-BR" dirty="0"/>
              <a:t>RC = 0.01 (sec</a:t>
            </a:r>
            <a:r>
              <a:rPr lang="pt-BR" dirty="0" smtClean="0"/>
              <a:t>)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	</a:t>
            </a:r>
            <a:r>
              <a:rPr lang="fr-FR" dirty="0" smtClean="0"/>
              <a:t>dv/</a:t>
            </a:r>
            <a:r>
              <a:rPr lang="fr-FR" dirty="0" err="1" smtClean="0"/>
              <a:t>dt</a:t>
            </a:r>
            <a:r>
              <a:rPr lang="fr-FR" dirty="0" smtClean="0"/>
              <a:t> </a:t>
            </a:r>
            <a:r>
              <a:rPr lang="fr-FR" dirty="0"/>
              <a:t>= 100 mV/5 msec = 20 V/sec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9" y="3177455"/>
            <a:ext cx="4207177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78" y="3177455"/>
            <a:ext cx="3895800" cy="29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57482"/>
            <a:ext cx="8352928" cy="5399880"/>
          </a:xfrm>
        </p:spPr>
        <p:txBody>
          <a:bodyPr/>
          <a:lstStyle/>
          <a:p>
            <a:pPr marL="358775"/>
            <a:r>
              <a:rPr lang="en-US" sz="2400" dirty="0"/>
              <a:t>Derive an expression for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out</a:t>
            </a:r>
            <a:r>
              <a:rPr lang="en-US" sz="2400" dirty="0"/>
              <a:t> in terms of </a:t>
            </a:r>
            <a:r>
              <a:rPr lang="en-US" sz="2400" i="1" dirty="0"/>
              <a:t>v</a:t>
            </a:r>
            <a:r>
              <a:rPr lang="en-US" sz="2400" i="1" baseline="-25000" dirty="0"/>
              <a:t>s</a:t>
            </a:r>
            <a:r>
              <a:rPr lang="en-US" sz="2400" dirty="0"/>
              <a:t> for the circuit.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3056874" cy="2421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54" y="1727204"/>
            <a:ext cx="4522316" cy="47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49700">
              <a:tabLst>
                <a:tab pos="4129088" algn="l"/>
              </a:tabLst>
            </a:pPr>
            <a:r>
              <a:rPr lang="en-US" sz="2800" dirty="0"/>
              <a:t>Determine </a:t>
            </a:r>
            <a:r>
              <a:rPr lang="en-US" sz="2800" i="1" dirty="0" err="1"/>
              <a:t>v</a:t>
            </a:r>
            <a:r>
              <a:rPr lang="en-US" sz="2800" baseline="-25000" dirty="0" err="1"/>
              <a:t>out</a:t>
            </a:r>
            <a:r>
              <a:rPr lang="en-US" sz="2800" dirty="0"/>
              <a:t> if </a:t>
            </a:r>
            <a:r>
              <a:rPr lang="en-US" sz="2800" i="1" dirty="0"/>
              <a:t>v</a:t>
            </a:r>
            <a:r>
              <a:rPr lang="en-US" sz="2800" baseline="-25000" dirty="0"/>
              <a:t>in</a:t>
            </a:r>
            <a:r>
              <a:rPr lang="en-US" sz="2800" dirty="0"/>
              <a:t> = 2 V, </a:t>
            </a:r>
            <a:endParaRPr lang="tr-TR" sz="2800" dirty="0" smtClean="0"/>
          </a:p>
          <a:p>
            <a:pPr marL="3606800" indent="0">
              <a:buNone/>
              <a:tabLst>
                <a:tab pos="4129088" algn="l"/>
              </a:tabLst>
            </a:pPr>
            <a:r>
              <a:rPr lang="tr-TR" sz="2800" i="1" dirty="0"/>
              <a:t>	</a:t>
            </a:r>
            <a:r>
              <a:rPr lang="en-US" sz="2800" i="1" dirty="0" err="1" smtClean="0"/>
              <a:t>R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= 10 </a:t>
            </a:r>
            <a:r>
              <a:rPr lang="en-US" sz="2800" dirty="0" err="1"/>
              <a:t>kΩ</a:t>
            </a:r>
            <a:r>
              <a:rPr lang="en-US" sz="2800" dirty="0"/>
              <a:t>, and </a:t>
            </a:r>
            <a:r>
              <a:rPr lang="en-US" sz="2800" i="1" dirty="0"/>
              <a:t>R</a:t>
            </a:r>
            <a:r>
              <a:rPr lang="en-US" sz="2800" baseline="-25000" dirty="0"/>
              <a:t>1</a:t>
            </a:r>
            <a:r>
              <a:rPr lang="en-US" sz="2800" dirty="0"/>
              <a:t> = 2 </a:t>
            </a:r>
            <a:r>
              <a:rPr lang="en-US" sz="2800" dirty="0" err="1"/>
              <a:t>kΩ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5524"/>
            <a:ext cx="3213056" cy="222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35486"/>
            <a:ext cx="3213056" cy="2814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36" y="3635486"/>
            <a:ext cx="4431728" cy="22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28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0925">
              <a:tabLst>
                <a:tab pos="4129088" algn="l"/>
              </a:tabLst>
            </a:pPr>
            <a:r>
              <a:rPr lang="tr-TR" sz="2800" dirty="0" err="1" smtClean="0"/>
              <a:t>Plot</a:t>
            </a:r>
            <a:r>
              <a:rPr lang="en-US" sz="2800" dirty="0" smtClean="0"/>
              <a:t> </a:t>
            </a:r>
            <a:r>
              <a:rPr lang="en-US" sz="2800" i="1" dirty="0" err="1"/>
              <a:t>v</a:t>
            </a:r>
            <a:r>
              <a:rPr lang="en-US" sz="2800" baseline="-25000" dirty="0" err="1"/>
              <a:t>out</a:t>
            </a:r>
            <a:r>
              <a:rPr lang="en-US" sz="2800" dirty="0"/>
              <a:t> if </a:t>
            </a:r>
            <a:r>
              <a:rPr lang="en-US" sz="2800" i="1" dirty="0"/>
              <a:t>v</a:t>
            </a:r>
            <a:r>
              <a:rPr lang="en-US" sz="2800" baseline="-25000" dirty="0"/>
              <a:t>in</a:t>
            </a:r>
            <a:r>
              <a:rPr lang="en-US" sz="2800" dirty="0"/>
              <a:t> = 5 </a:t>
            </a:r>
            <a:r>
              <a:rPr lang="en-US" sz="2800" dirty="0" smtClean="0"/>
              <a:t>sin3t </a:t>
            </a:r>
            <a:r>
              <a:rPr lang="en-US" sz="2800" dirty="0"/>
              <a:t>mV, </a:t>
            </a:r>
            <a:endParaRPr lang="tr-TR" sz="2800" dirty="0" smtClean="0"/>
          </a:p>
          <a:p>
            <a:pPr marL="3606800" indent="0">
              <a:buNone/>
              <a:tabLst>
                <a:tab pos="4129088" algn="l"/>
              </a:tabLst>
            </a:pPr>
            <a:r>
              <a:rPr lang="en-US" sz="2800" i="1" dirty="0" err="1" smtClean="0"/>
              <a:t>R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tr-TR" sz="2800" dirty="0" smtClean="0"/>
              <a:t>47</a:t>
            </a:r>
            <a:r>
              <a:rPr lang="en-US" sz="2800" dirty="0" smtClean="0"/>
              <a:t> </a:t>
            </a:r>
            <a:r>
              <a:rPr lang="en-US" sz="2800" dirty="0" err="1"/>
              <a:t>kΩ</a:t>
            </a:r>
            <a:r>
              <a:rPr lang="en-US" sz="2800" dirty="0"/>
              <a:t>, and </a:t>
            </a:r>
            <a:r>
              <a:rPr lang="en-US" sz="2800" i="1" dirty="0"/>
              <a:t>R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tr-TR" sz="2800" dirty="0" smtClean="0"/>
              <a:t>4.7</a:t>
            </a:r>
            <a:r>
              <a:rPr lang="en-US" sz="2800" dirty="0" smtClean="0"/>
              <a:t> </a:t>
            </a:r>
            <a:r>
              <a:rPr lang="en-US" sz="2800" dirty="0" err="1"/>
              <a:t>kΩ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5524"/>
            <a:ext cx="3213056" cy="222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21088"/>
            <a:ext cx="2304256" cy="982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094" y="2792062"/>
            <a:ext cx="4471338" cy="33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29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0925">
              <a:tabLst>
                <a:tab pos="4129088" algn="l"/>
              </a:tabLst>
            </a:pPr>
            <a:r>
              <a:rPr lang="tr-TR" sz="2800" dirty="0" err="1" smtClean="0"/>
              <a:t>Plot</a:t>
            </a:r>
            <a:r>
              <a:rPr lang="en-US" sz="2800" dirty="0" smtClean="0"/>
              <a:t> </a:t>
            </a:r>
            <a:r>
              <a:rPr lang="en-US" sz="2800" i="1" dirty="0" err="1"/>
              <a:t>v</a:t>
            </a:r>
            <a:r>
              <a:rPr lang="en-US" sz="2800" baseline="-25000" dirty="0" err="1"/>
              <a:t>out</a:t>
            </a:r>
            <a:r>
              <a:rPr lang="en-US" sz="2800" dirty="0"/>
              <a:t> if </a:t>
            </a:r>
            <a:r>
              <a:rPr lang="en-US" sz="2800" i="1" dirty="0"/>
              <a:t>v</a:t>
            </a:r>
            <a:r>
              <a:rPr lang="en-US" sz="2800" baseline="-25000" dirty="0"/>
              <a:t>in</a:t>
            </a:r>
            <a:r>
              <a:rPr lang="en-US" sz="2800" dirty="0"/>
              <a:t> = 5 </a:t>
            </a:r>
            <a:r>
              <a:rPr lang="en-US" sz="2800" dirty="0" smtClean="0"/>
              <a:t>sin3t </a:t>
            </a:r>
            <a:r>
              <a:rPr lang="en-US" sz="2800" dirty="0"/>
              <a:t>mV, </a:t>
            </a:r>
            <a:endParaRPr lang="tr-TR" sz="2800" dirty="0" smtClean="0"/>
          </a:p>
          <a:p>
            <a:pPr marL="3606800" indent="0">
              <a:buNone/>
              <a:tabLst>
                <a:tab pos="4129088" algn="l"/>
              </a:tabLst>
            </a:pPr>
            <a:r>
              <a:rPr lang="en-US" sz="2800" i="1" dirty="0" err="1" smtClean="0"/>
              <a:t>R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tr-TR" sz="2800" dirty="0" smtClean="0"/>
              <a:t>47</a:t>
            </a:r>
            <a:r>
              <a:rPr lang="en-US" sz="2800" dirty="0" smtClean="0"/>
              <a:t> </a:t>
            </a:r>
            <a:r>
              <a:rPr lang="en-US" sz="2800" dirty="0" err="1"/>
              <a:t>kΩ</a:t>
            </a:r>
            <a:r>
              <a:rPr lang="en-US" sz="2800" dirty="0"/>
              <a:t>, and </a:t>
            </a:r>
            <a:r>
              <a:rPr lang="en-US" sz="2800" i="1" dirty="0"/>
              <a:t>R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tr-TR" sz="2800" dirty="0" smtClean="0"/>
              <a:t>4.7</a:t>
            </a:r>
            <a:r>
              <a:rPr lang="en-US" sz="2800" dirty="0" smtClean="0"/>
              <a:t> </a:t>
            </a:r>
            <a:r>
              <a:rPr lang="en-US" sz="2800" dirty="0" err="1"/>
              <a:t>kΩ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19775"/>
            <a:ext cx="3198022" cy="220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149080"/>
            <a:ext cx="2799023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778" y="2708920"/>
            <a:ext cx="4794686" cy="35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30…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Design a </a:t>
            </a:r>
            <a:r>
              <a:rPr lang="tr-TR" sz="2800" dirty="0" err="1" smtClean="0"/>
              <a:t>circuit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achieve</a:t>
            </a:r>
            <a:r>
              <a:rPr lang="tr-TR" sz="2800" dirty="0" smtClean="0"/>
              <a:t>: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24744"/>
            <a:ext cx="3761640" cy="535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92652"/>
            <a:ext cx="2368440" cy="135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792651"/>
            <a:ext cx="2368440" cy="1350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841133"/>
            <a:ext cx="3343680" cy="1292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92" y="3391758"/>
            <a:ext cx="1671840" cy="838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624" y="3374298"/>
            <a:ext cx="6315840" cy="1711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92" y="5329433"/>
            <a:ext cx="4736880" cy="9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</a:t>
            </a:r>
            <a:r>
              <a:rPr lang="en-GB" dirty="0" smtClean="0"/>
              <a:t>Example </a:t>
            </a:r>
            <a:r>
              <a:rPr lang="tr-TR" dirty="0" smtClean="0"/>
              <a:t>30…</a:t>
            </a:r>
            <a:endParaRPr lang="tr-TR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684" y="5463112"/>
            <a:ext cx="4282800" cy="801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5915"/>
            <a:ext cx="5056800" cy="905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77" y="2317255"/>
            <a:ext cx="5340600" cy="55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261778"/>
            <a:ext cx="4437600" cy="982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77" y="4495658"/>
            <a:ext cx="8358646" cy="5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</a:t>
            </a:r>
            <a:r>
              <a:rPr lang="en-GB" dirty="0" smtClean="0"/>
              <a:t>Example </a:t>
            </a:r>
            <a:r>
              <a:rPr lang="tr-TR" dirty="0" smtClean="0"/>
              <a:t>30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5"/>
            <a:ext cx="7296216" cy="5397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24" y="5987118"/>
            <a:ext cx="3761640" cy="5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An </a:t>
            </a:r>
            <a:r>
              <a:rPr lang="tr-TR" sz="2400" dirty="0" err="1" smtClean="0"/>
              <a:t>integrator</a:t>
            </a:r>
            <a:r>
              <a:rPr lang="tr-TR" sz="2400" dirty="0" smtClean="0"/>
              <a:t> </a:t>
            </a:r>
            <a:r>
              <a:rPr lang="tr-TR" sz="2400" dirty="0" err="1" smtClean="0"/>
              <a:t>circuit</a:t>
            </a:r>
            <a:r>
              <a:rPr lang="tr-TR" sz="2400" dirty="0" smtClean="0"/>
              <a:t>: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9" y="1911897"/>
            <a:ext cx="2751087" cy="2580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19" y="1272728"/>
            <a:ext cx="4997460" cy="3219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159" y="4629034"/>
            <a:ext cx="4963920" cy="16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An </a:t>
            </a:r>
            <a:r>
              <a:rPr lang="tr-TR" sz="2400" dirty="0" err="1" smtClean="0"/>
              <a:t>differentiator</a:t>
            </a:r>
            <a:r>
              <a:rPr lang="tr-TR" sz="2400" dirty="0" smtClean="0"/>
              <a:t> </a:t>
            </a:r>
            <a:r>
              <a:rPr lang="tr-TR" sz="2400" dirty="0" err="1" smtClean="0"/>
              <a:t>circuit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39580"/>
            <a:ext cx="2457821" cy="226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534" y="1939580"/>
            <a:ext cx="501001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7207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119</Words>
  <Application>Microsoft Office PowerPoint</Application>
  <PresentationFormat>Letter Paper (8.5x11 in)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Bahcesehir master slide</vt:lpstr>
      <vt:lpstr>BLM1612 - Circuit Theory</vt:lpstr>
      <vt:lpstr>Example 27</vt:lpstr>
      <vt:lpstr>Example 28</vt:lpstr>
      <vt:lpstr>Example 29</vt:lpstr>
      <vt:lpstr>Example 30…</vt:lpstr>
      <vt:lpstr>…Example 30…</vt:lpstr>
      <vt:lpstr>…Example 30</vt:lpstr>
      <vt:lpstr>Example 31</vt:lpstr>
      <vt:lpstr>Example 32</vt:lpstr>
      <vt:lpstr>Example 33</vt:lpstr>
      <vt:lpstr>Example 34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519</cp:revision>
  <dcterms:created xsi:type="dcterms:W3CDTF">2004-11-05T11:30:37Z</dcterms:created>
  <dcterms:modified xsi:type="dcterms:W3CDTF">2019-04-03T17:20:00Z</dcterms:modified>
</cp:coreProperties>
</file>