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15" r:id="rId2"/>
    <p:sldId id="568" r:id="rId3"/>
    <p:sldId id="598" r:id="rId4"/>
    <p:sldId id="599" r:id="rId5"/>
    <p:sldId id="600" r:id="rId6"/>
    <p:sldId id="601" r:id="rId7"/>
    <p:sldId id="602" r:id="rId8"/>
    <p:sldId id="603" r:id="rId9"/>
    <p:sldId id="606" r:id="rId10"/>
    <p:sldId id="611" r:id="rId11"/>
    <p:sldId id="534" r:id="rId12"/>
    <p:sldId id="521" r:id="rId13"/>
    <p:sldId id="607" r:id="rId14"/>
    <p:sldId id="574" r:id="rId15"/>
    <p:sldId id="608" r:id="rId16"/>
    <p:sldId id="609" r:id="rId17"/>
    <p:sldId id="573" r:id="rId18"/>
    <p:sldId id="523" r:id="rId19"/>
    <p:sldId id="576" r:id="rId20"/>
    <p:sldId id="524" r:id="rId21"/>
    <p:sldId id="525" r:id="rId22"/>
    <p:sldId id="526" r:id="rId23"/>
    <p:sldId id="535" r:id="rId24"/>
    <p:sldId id="596" r:id="rId25"/>
    <p:sldId id="610" r:id="rId26"/>
  </p:sldIdLst>
  <p:sldSz cx="9144000" cy="6858000" type="screen4x3"/>
  <p:notesSz cx="69342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F4F4"/>
    <a:srgbClr val="2A8487"/>
    <a:srgbClr val="1C5A61"/>
    <a:srgbClr val="0C6D9C"/>
    <a:srgbClr val="FF0000"/>
    <a:srgbClr val="CC3300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71" autoAdjust="0"/>
    <p:restoredTop sz="94551" autoAdjust="0"/>
  </p:normalViewPr>
  <p:slideViewPr>
    <p:cSldViewPr>
      <p:cViewPr varScale="1">
        <p:scale>
          <a:sx n="68" d="100"/>
          <a:sy n="68" d="100"/>
        </p:scale>
        <p:origin x="288" y="114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95"/>
    </p:cViewPr>
  </p:sorterViewPr>
  <p:notesViewPr>
    <p:cSldViewPr>
      <p:cViewPr varScale="1">
        <p:scale>
          <a:sx n="54" d="100"/>
          <a:sy n="54" d="100"/>
        </p:scale>
        <p:origin x="2886" y="96"/>
      </p:cViewPr>
      <p:guideLst>
        <p:guide orient="horz" pos="2905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72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379913"/>
            <a:ext cx="5087937" cy="41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907" tIns="47956" rIns="95907" bIns="47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700088"/>
            <a:ext cx="4587875" cy="344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870923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4400"/>
          </a:xfrm>
          <a:solidFill>
            <a:srgbClr val="FFFFFF"/>
          </a:solidFill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65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22" tIns="45357" rIns="90722" bIns="45357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19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3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7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94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12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16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116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25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42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41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85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64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39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7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6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43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44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853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400" dirty="0"/>
              <a:t>03/26/2018</a:t>
            </a:r>
            <a:r>
              <a:rPr lang="en-US" sz="1400" dirty="0">
                <a:latin typeface="Arial" pitchFamily="34" charset="0"/>
              </a:rPr>
              <a:t>		</a:t>
            </a:r>
            <a:r>
              <a:rPr lang="en-US" sz="1400" baseline="0" dirty="0">
                <a:latin typeface="Arial" pitchFamily="34" charset="0"/>
              </a:rPr>
              <a:t>     </a:t>
            </a:r>
            <a:r>
              <a:rPr lang="en-US" sz="1400" dirty="0">
                <a:latin typeface="Arial" pitchFamily="34" charset="0"/>
              </a:rPr>
              <a:t>Introduction to Data Mining,</a:t>
            </a:r>
            <a:r>
              <a:rPr lang="en-US" sz="1400" baseline="0" dirty="0">
                <a:latin typeface="Arial" pitchFamily="34" charset="0"/>
              </a:rPr>
              <a:t> 2</a:t>
            </a:r>
            <a:r>
              <a:rPr lang="en-US" sz="1400" baseline="30000" dirty="0">
                <a:latin typeface="Arial" pitchFamily="34" charset="0"/>
              </a:rPr>
              <a:t>nd</a:t>
            </a:r>
            <a:r>
              <a:rPr lang="en-US" sz="1400" baseline="0" dirty="0">
                <a:latin typeface="Arial" pitchFamily="34" charset="0"/>
              </a:rPr>
              <a:t> Edition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altLang="en-US" sz="1400" dirty="0"/>
              <a:t> 			              </a:t>
            </a:r>
            <a:fld id="{7084C611-86DA-0C49-84BD-91F3BD06A343}" type="slidenum">
              <a:rPr lang="en-US" altLang="en-US" sz="1400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5.w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r>
              <a:rPr lang="en-US" altLang="en-US" dirty="0"/>
              <a:t>Data Mining</a:t>
            </a:r>
            <a:endParaRPr lang="en-US" altLang="en-US" sz="2800" dirty="0"/>
          </a:p>
        </p:txBody>
      </p:sp>
      <p:sp>
        <p:nvSpPr>
          <p:cNvPr id="4098" name="Rectangle 1027"/>
          <p:cNvSpPr>
            <a:spLocks noChangeArrowheads="1"/>
          </p:cNvSpPr>
          <p:nvPr/>
        </p:nvSpPr>
        <p:spPr bwMode="auto">
          <a:xfrm>
            <a:off x="381000" y="1981200"/>
            <a:ext cx="82296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Model Overfitting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Introduction to Data Mining, 2</a:t>
            </a:r>
            <a:r>
              <a:rPr lang="en-US" altLang="en-US" sz="3200" b="0" baseline="30000"/>
              <a:t>nd</a:t>
            </a:r>
            <a:r>
              <a:rPr lang="en-US" altLang="en-US" sz="3200" b="0"/>
              <a:t> Edition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by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Tan, Steinbach, Karpatne, Kumar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 Overfitting</a:t>
            </a:r>
          </a:p>
        </p:txBody>
      </p:sp>
      <p:pic>
        <p:nvPicPr>
          <p:cNvPr id="1331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7650" y="838200"/>
            <a:ext cx="5048250" cy="3657600"/>
          </a:xfrm>
          <a:noFill/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5257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9" t="9634" r="13583" b="75781"/>
          <a:stretch>
            <a:fillRect/>
          </a:stretch>
        </p:blipFill>
        <p:spPr bwMode="auto">
          <a:xfrm>
            <a:off x="7543800" y="1143000"/>
            <a:ext cx="1181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4619625" y="44196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Using twice the number of data instances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04800" y="4953000"/>
            <a:ext cx="86868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b="0">
                <a:sym typeface="Symbol" charset="2"/>
              </a:rPr>
              <a:t>If training data is under-representative, testing errors increase and training errors decrease on increasing number of nodes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b="0">
                <a:sym typeface="Symbol" charset="2"/>
              </a:rPr>
              <a:t>Increasing the size of training data reduces the difference between training and testing errors at a given number of nodes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676400"/>
            <a:ext cx="1800012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752600"/>
            <a:ext cx="1863755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6394" y="3095238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Decision Tree with 50 nodes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48844" y="30480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Decision Tree with 50 nodes</a:t>
            </a:r>
          </a:p>
        </p:txBody>
      </p:sp>
    </p:spTree>
    <p:extLst>
      <p:ext uri="{BB962C8B-B14F-4D97-AF65-F5344CB8AC3E}">
        <p14:creationId xmlns:p14="http://schemas.microsoft.com/office/powerpoint/2010/main" val="236423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Notes on Overfitting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Overfitting results in decision trees that are </a:t>
            </a:r>
            <a:r>
              <a:rPr lang="en-US" altLang="en-US" u="sng"/>
              <a:t>more complex</a:t>
            </a:r>
            <a:r>
              <a:rPr lang="en-US" altLang="en-US"/>
              <a:t> than necessary</a:t>
            </a:r>
          </a:p>
          <a:p>
            <a:endParaRPr lang="en-US" altLang="en-US"/>
          </a:p>
          <a:p>
            <a:r>
              <a:rPr lang="en-US" altLang="en-US"/>
              <a:t>Training error does not provide a good estimate of how well the tree will perform on previously unseen records</a:t>
            </a:r>
          </a:p>
          <a:p>
            <a:endParaRPr lang="en-US" altLang="en-US"/>
          </a:p>
          <a:p>
            <a:r>
              <a:rPr lang="en-US" altLang="en-US"/>
              <a:t>Need ways for estimating generalization errors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Selection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Performed during model building</a:t>
            </a:r>
          </a:p>
          <a:p>
            <a:pPr>
              <a:lnSpc>
                <a:spcPct val="90000"/>
              </a:lnSpc>
            </a:pPr>
            <a:endParaRPr lang="en-US" alt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Purpose is to ensure that model is not overly complex (to avoid </a:t>
            </a:r>
            <a:r>
              <a:rPr lang="en-US" altLang="en-US" dirty="0" err="1">
                <a:solidFill>
                  <a:srgbClr val="000000"/>
                </a:solidFill>
              </a:rPr>
              <a:t>overfitting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Need to estimate generalization error</a:t>
            </a:r>
          </a:p>
          <a:p>
            <a:pPr lvl="1"/>
            <a:r>
              <a:rPr lang="en-US" altLang="en-US" dirty="0"/>
              <a:t>Using Validation Set</a:t>
            </a:r>
            <a:endParaRPr lang="en-US" altLang="en-US" dirty="0">
              <a:latin typeface="Times New Roman" charset="0"/>
            </a:endParaRPr>
          </a:p>
          <a:p>
            <a:pPr lvl="1"/>
            <a:endParaRPr lang="en-US" altLang="en-US" sz="500" dirty="0"/>
          </a:p>
          <a:p>
            <a:pPr lvl="1"/>
            <a:r>
              <a:rPr lang="en-US" altLang="en-US" dirty="0"/>
              <a:t>Incorporating Model Complexity</a:t>
            </a:r>
          </a:p>
          <a:p>
            <a:pPr lvl="1"/>
            <a:endParaRPr lang="en-US" altLang="en-US" sz="500" dirty="0"/>
          </a:p>
          <a:p>
            <a:pPr lvl="1"/>
            <a:r>
              <a:rPr lang="en-US" altLang="en-US" dirty="0"/>
              <a:t>Estimating Statistical Bounds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80400" cy="533400"/>
          </a:xfrm>
        </p:spPr>
        <p:txBody>
          <a:bodyPr/>
          <a:lstStyle/>
          <a:p>
            <a:r>
              <a:rPr lang="en-US" altLang="en-US" sz="2000" dirty="0"/>
              <a:t>Model Selection:</a:t>
            </a:r>
            <a:br>
              <a:rPr lang="en-US" altLang="en-US" sz="2000" dirty="0"/>
            </a:br>
            <a:r>
              <a:rPr lang="en-US" altLang="en-US" dirty="0"/>
              <a:t>Using Validation Set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Divide </a:t>
            </a:r>
            <a:r>
              <a:rPr lang="en-US" altLang="en-US" u="sng"/>
              <a:t>training</a:t>
            </a:r>
            <a:r>
              <a:rPr lang="en-US" altLang="en-US"/>
              <a:t> data into two parts:</a:t>
            </a:r>
          </a:p>
          <a:p>
            <a:pPr lvl="1"/>
            <a:r>
              <a:rPr lang="en-US" altLang="en-US"/>
              <a:t>Training set: </a:t>
            </a:r>
          </a:p>
          <a:p>
            <a:pPr lvl="2"/>
            <a:r>
              <a:rPr lang="en-US" altLang="en-US"/>
              <a:t> use for model building</a:t>
            </a:r>
          </a:p>
          <a:p>
            <a:pPr lvl="1"/>
            <a:r>
              <a:rPr lang="en-US" altLang="en-US"/>
              <a:t>Validation set: </a:t>
            </a:r>
          </a:p>
          <a:p>
            <a:pPr lvl="2"/>
            <a:r>
              <a:rPr lang="en-US" altLang="en-US"/>
              <a:t> use for estimating generalization error</a:t>
            </a:r>
          </a:p>
          <a:p>
            <a:pPr lvl="2"/>
            <a:r>
              <a:rPr lang="en-US" altLang="en-US"/>
              <a:t> Note: validation set is not the same as test set</a:t>
            </a:r>
          </a:p>
          <a:p>
            <a:pPr lvl="2"/>
            <a:endParaRPr lang="en-US" altLang="en-US"/>
          </a:p>
          <a:p>
            <a:r>
              <a:rPr lang="en-US" altLang="en-US"/>
              <a:t>Drawback:</a:t>
            </a:r>
          </a:p>
          <a:p>
            <a:pPr lvl="1"/>
            <a:r>
              <a:rPr lang="en-US" altLang="en-US"/>
              <a:t>Less data available for training</a:t>
            </a:r>
          </a:p>
        </p:txBody>
      </p:sp>
    </p:spTree>
    <p:extLst>
      <p:ext uri="{BB962C8B-B14F-4D97-AF65-F5344CB8AC3E}">
        <p14:creationId xmlns:p14="http://schemas.microsoft.com/office/powerpoint/2010/main" val="30563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80400" cy="533400"/>
          </a:xfrm>
        </p:spPr>
        <p:txBody>
          <a:bodyPr/>
          <a:lstStyle/>
          <a:p>
            <a:r>
              <a:rPr lang="en-US" altLang="en-US" sz="2000">
                <a:solidFill>
                  <a:srgbClr val="000000"/>
                </a:solidFill>
              </a:rPr>
              <a:t>Model Selection:</a:t>
            </a:r>
            <a:br>
              <a:rPr lang="en-US" altLang="en-US" sz="2000">
                <a:solidFill>
                  <a:srgbClr val="000000"/>
                </a:solidFill>
              </a:rPr>
            </a:br>
            <a:r>
              <a:rPr lang="en-US" altLang="en-US"/>
              <a:t>Incorporating Model Complexity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Rationale: Occam’s Razor</a:t>
            </a:r>
          </a:p>
          <a:p>
            <a:pPr lvl="1"/>
            <a:r>
              <a:rPr lang="en-US" altLang="en-US" sz="2400" dirty="0"/>
              <a:t>Given two models of similar generalization errors,  one should prefer the simpler model over the more complex model</a:t>
            </a:r>
          </a:p>
          <a:p>
            <a:pPr lvl="4"/>
            <a:endParaRPr lang="en-US" altLang="en-US" sz="1800" dirty="0">
              <a:latin typeface="Times New Roman" charset="0"/>
            </a:endParaRPr>
          </a:p>
          <a:p>
            <a:pPr lvl="1"/>
            <a:r>
              <a:rPr lang="en-US" altLang="en-US" sz="2400" dirty="0"/>
              <a:t>A complex model has a greater chance of being fitted accidentally by errors in data</a:t>
            </a:r>
          </a:p>
          <a:p>
            <a:pPr lvl="4"/>
            <a:endParaRPr lang="en-US" altLang="en-US" sz="1800" dirty="0">
              <a:latin typeface="Times New Roman" charset="0"/>
            </a:endParaRPr>
          </a:p>
          <a:p>
            <a:pPr lvl="1"/>
            <a:r>
              <a:rPr lang="en-US" altLang="en-US" sz="2400" dirty="0"/>
              <a:t>Therefore, one should include model complexity when evaluating a model</a:t>
            </a:r>
          </a:p>
          <a:p>
            <a:pPr marL="457200" lvl="1" indent="0">
              <a:buNone/>
            </a:pPr>
            <a:endParaRPr lang="en-US" altLang="en-US" sz="1200" dirty="0">
              <a:solidFill>
                <a:srgbClr val="FF0000"/>
              </a:solidFill>
            </a:endParaRPr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529880" y="5257800"/>
            <a:ext cx="8229600" cy="91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</a:pPr>
            <a:r>
              <a:rPr lang="en-US" altLang="en-US" sz="2400" b="0" kern="0" dirty="0">
                <a:solidFill>
                  <a:srgbClr val="FF0000"/>
                </a:solidFill>
                <a:latin typeface="Arial"/>
              </a:rPr>
              <a:t>Gen. Error(Model) = Train. Error(Model, Train. Data) + </a:t>
            </a:r>
          </a:p>
          <a:p>
            <a:pPr lvl="1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</a:pPr>
            <a:r>
              <a:rPr lang="en-US" altLang="en-US" sz="2400" b="0" kern="0" dirty="0">
                <a:solidFill>
                  <a:srgbClr val="FF0000"/>
                </a:solidFill>
                <a:latin typeface="Arial"/>
              </a:rPr>
              <a:t>				 	x Complexity(Model)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496" y="5567856"/>
            <a:ext cx="652877" cy="7567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</a:rPr>
              <a:t>Estimating the Complexity of Decision Trees</a:t>
            </a:r>
            <a:endParaRPr lang="en-US" alt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Pessimistic Error Estimate</a:t>
            </a:r>
            <a:r>
              <a:rPr lang="en-US" altLang="en-US" dirty="0"/>
              <a:t> of decision tree </a:t>
            </a:r>
            <a:r>
              <a:rPr lang="en-US" altLang="en-US" i="1" dirty="0">
                <a:latin typeface="Times New Roman" charset="0"/>
              </a:rPr>
              <a:t>T </a:t>
            </a:r>
            <a:r>
              <a:rPr lang="en-US" altLang="en-US" dirty="0"/>
              <a:t>with k leaf nodes: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sz="2400" dirty="0">
                <a:sym typeface="Symbol" charset="2"/>
              </a:rPr>
              <a:t>err(T): error rate on all training records </a:t>
            </a:r>
          </a:p>
          <a:p>
            <a:pPr lvl="1"/>
            <a:r>
              <a:rPr lang="en-US" altLang="en-US" sz="2400" dirty="0">
                <a:sym typeface="Symbol" charset="2"/>
              </a:rPr>
              <a:t>: trade-off hyper-parameter (similar to   )</a:t>
            </a:r>
          </a:p>
          <a:p>
            <a:pPr lvl="2"/>
            <a:r>
              <a:rPr lang="en-US" altLang="en-US" sz="2000" dirty="0">
                <a:sym typeface="Symbol" charset="2"/>
              </a:rPr>
              <a:t>Relative cost of adding a leaf node</a:t>
            </a:r>
          </a:p>
          <a:p>
            <a:pPr lvl="1"/>
            <a:r>
              <a:rPr lang="en-US" altLang="en-US" sz="2400" dirty="0">
                <a:sym typeface="Symbol" charset="2"/>
              </a:rPr>
              <a:t>k: number of leaf nodes</a:t>
            </a:r>
          </a:p>
          <a:p>
            <a:pPr lvl="1"/>
            <a:r>
              <a:rPr lang="en-US" altLang="en-US" sz="2400" dirty="0">
                <a:sym typeface="Symbol" charset="2"/>
              </a:rPr>
              <a:t> </a:t>
            </a:r>
            <a:r>
              <a:rPr lang="en-US" altLang="en-US" sz="2400" dirty="0" err="1">
                <a:sym typeface="Symbol" charset="2"/>
              </a:rPr>
              <a:t>N</a:t>
            </a:r>
            <a:r>
              <a:rPr lang="en-US" altLang="en-US" sz="2400" baseline="-25000" dirty="0" err="1">
                <a:sym typeface="Symbol" charset="2"/>
              </a:rPr>
              <a:t>train</a:t>
            </a:r>
            <a:r>
              <a:rPr lang="en-US" altLang="en-US" sz="2400" dirty="0">
                <a:sym typeface="Symbol" charset="2"/>
              </a:rPr>
              <a:t>: total number of training records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62200"/>
            <a:ext cx="4343400" cy="1052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0" y="4114800"/>
            <a:ext cx="469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19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1958"/>
            <a:ext cx="9220200" cy="5334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00"/>
                </a:solidFill>
              </a:rPr>
              <a:t>Estimating the Complexity of </a:t>
            </a:r>
            <a:r>
              <a:rPr lang="en-US" altLang="en-US" sz="2400">
                <a:solidFill>
                  <a:srgbClr val="000000"/>
                </a:solidFill>
              </a:rPr>
              <a:t>Decision Trees: Example</a:t>
            </a:r>
            <a:endParaRPr lang="en-US" altLang="en-US" sz="2800" dirty="0"/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457200" y="1219200"/>
          <a:ext cx="6400800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715500" imgH="5207000" progId="Visio.Drawing.6">
                  <p:embed/>
                </p:oleObj>
              </mc:Choice>
              <mc:Fallback>
                <p:oleObj name="Visio" r:id="rId2" imgW="9715500" imgH="5207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6400800" cy="343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125" name="Text Box 5"/>
          <p:cNvSpPr txBox="1">
            <a:spLocks noChangeArrowheads="1"/>
          </p:cNvSpPr>
          <p:nvPr/>
        </p:nvSpPr>
        <p:spPr bwMode="auto">
          <a:xfrm>
            <a:off x="7239000" y="1981200"/>
            <a:ext cx="16764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/>
              <a:t>e(T</a:t>
            </a:r>
            <a:r>
              <a:rPr lang="en-US" altLang="en-US" sz="1800" baseline="-25000"/>
              <a:t>L</a:t>
            </a:r>
            <a:r>
              <a:rPr lang="en-US" altLang="en-US" sz="1800"/>
              <a:t>) = 4/24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/>
              <a:t>e(T</a:t>
            </a:r>
            <a:r>
              <a:rPr lang="en-US" altLang="en-US" sz="1800" baseline="-25000"/>
              <a:t>R</a:t>
            </a:r>
            <a:r>
              <a:rPr lang="en-US" altLang="en-US" sz="1800"/>
              <a:t>) = 6/24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>
                <a:sym typeface="Symbol" charset="2"/>
              </a:rPr>
              <a:t> = 1</a:t>
            </a:r>
          </a:p>
        </p:txBody>
      </p:sp>
      <p:sp>
        <p:nvSpPr>
          <p:cNvPr id="1029126" name="Text Box 6"/>
          <p:cNvSpPr txBox="1">
            <a:spLocks noChangeArrowheads="1"/>
          </p:cNvSpPr>
          <p:nvPr/>
        </p:nvSpPr>
        <p:spPr bwMode="auto">
          <a:xfrm>
            <a:off x="1219200" y="5029200"/>
            <a:ext cx="5257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 dirty="0" err="1"/>
              <a:t>e</a:t>
            </a:r>
            <a:r>
              <a:rPr lang="en-US" altLang="en-US" sz="1800" baseline="-25000" dirty="0" err="1"/>
              <a:t>gen</a:t>
            </a:r>
            <a:r>
              <a:rPr lang="en-US" altLang="en-US" sz="1800" dirty="0"/>
              <a:t>(T</a:t>
            </a:r>
            <a:r>
              <a:rPr lang="en-US" altLang="en-US" sz="1800" baseline="-25000" dirty="0"/>
              <a:t>L</a:t>
            </a:r>
            <a:r>
              <a:rPr lang="en-US" altLang="en-US" sz="1800" dirty="0"/>
              <a:t>) = 4/24 + 1*7/24 = 11/24 = 0.458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 dirty="0" err="1"/>
              <a:t>e</a:t>
            </a:r>
            <a:r>
              <a:rPr lang="en-US" altLang="en-US" sz="1800" baseline="-25000" dirty="0" err="1"/>
              <a:t>gen</a:t>
            </a:r>
            <a:r>
              <a:rPr lang="en-US" altLang="en-US" sz="1800" dirty="0"/>
              <a:t>(T</a:t>
            </a:r>
            <a:r>
              <a:rPr lang="en-US" altLang="en-US" sz="1800" baseline="-25000" dirty="0"/>
              <a:t>R</a:t>
            </a:r>
            <a:r>
              <a:rPr lang="en-US" altLang="en-US" sz="1800" dirty="0"/>
              <a:t>) = 6/24 + 1*4/24 = 10/24 = 0.417</a:t>
            </a:r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5" grpId="0"/>
      <p:bldP spid="1029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Estimating the Complexity of Decision Trees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Resubstitution</a:t>
            </a:r>
            <a:r>
              <a:rPr lang="en-US" altLang="en-US" dirty="0"/>
              <a:t> Estimate: </a:t>
            </a:r>
          </a:p>
          <a:p>
            <a:pPr lvl="1"/>
            <a:r>
              <a:rPr lang="en-US" altLang="en-US" sz="2400" dirty="0"/>
              <a:t>Using training error as an optimistic estimate of generalization error</a:t>
            </a:r>
          </a:p>
          <a:p>
            <a:pPr lvl="1"/>
            <a:r>
              <a:rPr lang="en-US" altLang="en-US" sz="2400" dirty="0"/>
              <a:t>Referred to as optimistic error estimate</a:t>
            </a:r>
            <a:endParaRPr lang="en-US" altLang="en-US" dirty="0"/>
          </a:p>
        </p:txBody>
      </p:sp>
      <p:graphicFrame>
        <p:nvGraphicFramePr>
          <p:cNvPr id="22531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73442062"/>
              </p:ext>
            </p:extLst>
          </p:nvPr>
        </p:nvGraphicFramePr>
        <p:xfrm>
          <a:off x="685800" y="3139071"/>
          <a:ext cx="5943600" cy="3188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715500" imgH="5207000" progId="Visio.Drawing.6">
                  <p:embed/>
                </p:oleObj>
              </mc:Choice>
              <mc:Fallback>
                <p:oleObj name="Visio" r:id="rId2" imgW="9715500" imgH="52070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39071"/>
                        <a:ext cx="5943600" cy="3188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2982" name="Text Box 6"/>
          <p:cNvSpPr txBox="1">
            <a:spLocks noChangeArrowheads="1"/>
          </p:cNvSpPr>
          <p:nvPr/>
        </p:nvSpPr>
        <p:spPr bwMode="auto">
          <a:xfrm>
            <a:off x="7324587" y="3206750"/>
            <a:ext cx="1676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/>
              <a:t>e(T</a:t>
            </a:r>
            <a:r>
              <a:rPr lang="en-US" altLang="en-US" sz="1800" baseline="-25000"/>
              <a:t>L</a:t>
            </a:r>
            <a:r>
              <a:rPr lang="en-US" altLang="en-US" sz="1800"/>
              <a:t>) = 4/24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 dirty="0"/>
              <a:t>e(T</a:t>
            </a:r>
            <a:r>
              <a:rPr lang="en-US" altLang="en-US" sz="1800" baseline="-25000" dirty="0"/>
              <a:t>R</a:t>
            </a:r>
            <a:r>
              <a:rPr lang="en-US" altLang="en-US" sz="1800" dirty="0"/>
              <a:t>) = 6/24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Minimum Description Length (MDL)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14750"/>
            <a:ext cx="8229600" cy="25336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Cost(</a:t>
            </a:r>
            <a:r>
              <a:rPr lang="en-US" altLang="en-US" sz="2400" dirty="0" err="1">
                <a:solidFill>
                  <a:srgbClr val="FF0000"/>
                </a:solidFill>
              </a:rPr>
              <a:t>Model,Data</a:t>
            </a:r>
            <a:r>
              <a:rPr lang="en-US" altLang="en-US" sz="2400" dirty="0">
                <a:solidFill>
                  <a:srgbClr val="FF0000"/>
                </a:solidFill>
              </a:rPr>
              <a:t>) = Cost(</a:t>
            </a:r>
            <a:r>
              <a:rPr lang="en-US" altLang="en-US" sz="2400" dirty="0" err="1">
                <a:solidFill>
                  <a:srgbClr val="FF0000"/>
                </a:solidFill>
              </a:rPr>
              <a:t>Data|Model</a:t>
            </a:r>
            <a:r>
              <a:rPr lang="en-US" altLang="en-US" sz="2400" dirty="0">
                <a:solidFill>
                  <a:srgbClr val="FF0000"/>
                </a:solidFill>
              </a:rPr>
              <a:t>) +    x Cost(Model)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Cost is the number of bits needed for encoding.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Search for the least costly model.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Cost(</a:t>
            </a:r>
            <a:r>
              <a:rPr lang="en-US" altLang="en-US" sz="2400" dirty="0" err="1"/>
              <a:t>Data|Model</a:t>
            </a:r>
            <a:r>
              <a:rPr lang="en-US" altLang="en-US" sz="2400" dirty="0"/>
              <a:t>) encodes the misclassification errors.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Cost(Model) uses node encoding (number of children) plus splitting condition encoding.</a:t>
            </a:r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2209800" y="1143000"/>
          <a:ext cx="439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348984" imgH="3473196" progId="Visio.Drawing.6">
                  <p:embed/>
                </p:oleObj>
              </mc:Choice>
              <mc:Fallback>
                <p:oleObj name="VISIO" r:id="rId2" imgW="6348984" imgH="347319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3000"/>
                        <a:ext cx="439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685800" y="12192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68400" imgH="2057400" progId="Excel.Sheet.8">
                  <p:embed/>
                </p:oleObj>
              </mc:Choice>
              <mc:Fallback>
                <p:oleObj name="Worksheet" r:id="rId4" imgW="1168400" imgH="20574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6"/>
          <p:cNvGraphicFramePr>
            <a:graphicFrameLocks noChangeAspect="1"/>
          </p:cNvGraphicFramePr>
          <p:nvPr/>
        </p:nvGraphicFramePr>
        <p:xfrm>
          <a:off x="7239000" y="13716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168400" imgH="2057400" progId="Excel.Sheet.8">
                  <p:embed/>
                </p:oleObj>
              </mc:Choice>
              <mc:Fallback>
                <p:oleObj name="Worksheet" r:id="rId6" imgW="1168400" imgH="20574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3716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549650"/>
            <a:ext cx="652877" cy="7567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Estimating Statistical Bounds</a:t>
            </a:r>
          </a:p>
        </p:txBody>
      </p:sp>
      <p:graphicFrame>
        <p:nvGraphicFramePr>
          <p:cNvPr id="28674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838200" y="1600200"/>
          <a:ext cx="160655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612900" imgH="2247900" progId="Visio.Drawing.6">
                  <p:embed/>
                </p:oleObj>
              </mc:Choice>
              <mc:Fallback>
                <p:oleObj name="Visio" r:id="rId2" imgW="1612900" imgH="22479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1606550" cy="223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175" name="Text Box 7"/>
          <p:cNvSpPr txBox="1">
            <a:spLocks noChangeArrowheads="1"/>
          </p:cNvSpPr>
          <p:nvPr/>
        </p:nvSpPr>
        <p:spPr bwMode="auto">
          <a:xfrm>
            <a:off x="3048000" y="2387600"/>
            <a:ext cx="5715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/>
              <a:t>Before splitting:   e = 2/7,   e’(7, 2/7, 0.25) = 0.503</a:t>
            </a:r>
            <a:br>
              <a:rPr lang="en-US" altLang="en-US" sz="1800"/>
            </a:br>
            <a:br>
              <a:rPr lang="en-US" altLang="en-US" sz="1800"/>
            </a:br>
            <a:r>
              <a:rPr lang="en-US" altLang="en-US" sz="1800"/>
              <a:t>		e’(T) = 7 </a:t>
            </a:r>
            <a:r>
              <a:rPr lang="en-US" altLang="en-US" sz="1800">
                <a:sym typeface="Symbol" charset="2"/>
              </a:rPr>
              <a:t> 0.503 = 3.521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/>
              <a:t>After splitting:   </a:t>
            </a:r>
            <a:br>
              <a:rPr lang="en-US" altLang="en-US" sz="1800"/>
            </a:br>
            <a:br>
              <a:rPr lang="en-US" altLang="en-US" sz="1800"/>
            </a:br>
            <a:r>
              <a:rPr lang="en-US" altLang="en-US" sz="1800"/>
              <a:t>	e(T</a:t>
            </a:r>
            <a:r>
              <a:rPr lang="en-US" altLang="en-US" sz="1800" baseline="-25000"/>
              <a:t>L</a:t>
            </a:r>
            <a:r>
              <a:rPr lang="en-US" altLang="en-US" sz="1800"/>
              <a:t>) = 1/4,   e’(4, 1/4, 0.25) = 0.537</a:t>
            </a:r>
            <a:br>
              <a:rPr lang="en-US" altLang="en-US" sz="1800"/>
            </a:br>
            <a:br>
              <a:rPr lang="en-US" altLang="en-US" sz="1800"/>
            </a:br>
            <a:r>
              <a:rPr lang="en-US" altLang="en-US" sz="1800"/>
              <a:t>	e(T</a:t>
            </a:r>
            <a:r>
              <a:rPr lang="en-US" altLang="en-US" sz="1800" baseline="-25000"/>
              <a:t>R</a:t>
            </a:r>
            <a:r>
              <a:rPr lang="en-US" altLang="en-US" sz="1800"/>
              <a:t>) = 1/3,   e’(3, 1/3, 0.25) = 0.650</a:t>
            </a:r>
            <a:br>
              <a:rPr lang="en-US" altLang="en-US" sz="1800"/>
            </a:br>
            <a:br>
              <a:rPr lang="en-US" altLang="en-US" sz="1800"/>
            </a:br>
            <a:r>
              <a:rPr lang="en-US" altLang="en-US" sz="1800"/>
              <a:t>	e’(T) = 4 </a:t>
            </a:r>
            <a:r>
              <a:rPr lang="en-US" altLang="en-US" sz="1800">
                <a:sym typeface="Symbol" charset="2"/>
              </a:rPr>
              <a:t> 0.537 + 3  0.650 = 4.098 </a:t>
            </a:r>
            <a:endParaRPr lang="en-US" altLang="en-US" sz="1400">
              <a:sym typeface="Symbol" charset="2"/>
            </a:endParaRPr>
          </a:p>
        </p:txBody>
      </p:sp>
      <p:graphicFrame>
        <p:nvGraphicFramePr>
          <p:cNvPr id="2867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3352800" y="1066800"/>
          <a:ext cx="38862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7800" imgH="838200" progId="Equation.3">
                  <p:embed/>
                </p:oleObj>
              </mc:Choice>
              <mc:Fallback>
                <p:oleObj name="Equation" r:id="rId4" imgW="2717800" imgH="838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66800"/>
                        <a:ext cx="388620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178" name="Text Box 10"/>
          <p:cNvSpPr txBox="1">
            <a:spLocks noChangeArrowheads="1"/>
          </p:cNvSpPr>
          <p:nvPr/>
        </p:nvSpPr>
        <p:spPr bwMode="auto">
          <a:xfrm>
            <a:off x="2971800" y="58674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2000">
                <a:sym typeface="Symbol" charset="2"/>
              </a:rPr>
              <a:t>Therefore, do not split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5" grpId="0" build="p"/>
      <p:bldP spid="103117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Errors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Training errors (apparent errors)</a:t>
            </a:r>
          </a:p>
          <a:p>
            <a:pPr lvl="1"/>
            <a:r>
              <a:rPr lang="en-US" altLang="en-US"/>
              <a:t>Errors committed on the training set</a:t>
            </a:r>
          </a:p>
          <a:p>
            <a:pPr lvl="1"/>
            <a:endParaRPr lang="en-US" altLang="en-US"/>
          </a:p>
          <a:p>
            <a:r>
              <a:rPr lang="en-US" altLang="en-US"/>
              <a:t>Test errors</a:t>
            </a:r>
          </a:p>
          <a:p>
            <a:pPr lvl="1"/>
            <a:r>
              <a:rPr lang="en-US" altLang="en-US"/>
              <a:t>Errors committed on the test set</a:t>
            </a:r>
          </a:p>
          <a:p>
            <a:pPr lvl="1"/>
            <a:endParaRPr lang="en-US" altLang="en-US"/>
          </a:p>
          <a:p>
            <a:r>
              <a:rPr lang="en-US" altLang="en-US"/>
              <a:t>Generalization errors</a:t>
            </a:r>
          </a:p>
          <a:p>
            <a:pPr lvl="1"/>
            <a:r>
              <a:rPr lang="en-US" altLang="en-US"/>
              <a:t>Expected error of a model over random selection of records from same distribution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Selection for Decision Trees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</a:rPr>
              <a:t>Pre-Pruning (Early Stopping Rule)</a:t>
            </a:r>
          </a:p>
          <a:p>
            <a:pPr lvl="1"/>
            <a:r>
              <a:rPr lang="en-US" altLang="en-US" sz="2400"/>
              <a:t>Stop the algorithm before it becomes a fully-grown tree</a:t>
            </a:r>
          </a:p>
          <a:p>
            <a:pPr lvl="1"/>
            <a:r>
              <a:rPr lang="en-US" altLang="en-US" sz="2400"/>
              <a:t>Typical stopping conditions for a node:</a:t>
            </a:r>
          </a:p>
          <a:p>
            <a:pPr lvl="2"/>
            <a:r>
              <a:rPr lang="en-US" altLang="en-US" sz="2000"/>
              <a:t> Stop if all instances belong to the same class</a:t>
            </a:r>
          </a:p>
          <a:p>
            <a:pPr lvl="2"/>
            <a:r>
              <a:rPr lang="en-US" altLang="en-US" sz="2000"/>
              <a:t> Stop if all the attribute values are the same</a:t>
            </a:r>
          </a:p>
          <a:p>
            <a:pPr lvl="1"/>
            <a:r>
              <a:rPr lang="en-US" altLang="en-US" sz="2400"/>
              <a:t>More restrictive conditions:</a:t>
            </a:r>
          </a:p>
          <a:p>
            <a:pPr lvl="2"/>
            <a:r>
              <a:rPr lang="en-US" altLang="en-US" sz="2000"/>
              <a:t> Stop if number of instances is less than some user-specified threshold</a:t>
            </a:r>
          </a:p>
          <a:p>
            <a:pPr lvl="2"/>
            <a:r>
              <a:rPr lang="en-US" altLang="en-US" sz="2000"/>
              <a:t> Stop if class distribution of instances are independent of the available features (e.g., using </a:t>
            </a:r>
            <a:r>
              <a:rPr lang="en-US" altLang="en-US" sz="2000">
                <a:sym typeface="Symbol" charset="2"/>
              </a:rPr>
              <a:t></a:t>
            </a:r>
            <a:r>
              <a:rPr lang="en-US" altLang="en-US" sz="2000" baseline="30000">
                <a:sym typeface="Symbol" charset="2"/>
              </a:rPr>
              <a:t> 2</a:t>
            </a:r>
            <a:r>
              <a:rPr lang="en-US" altLang="en-US" sz="2000">
                <a:sym typeface="Symbol" charset="2"/>
              </a:rPr>
              <a:t> test)</a:t>
            </a:r>
            <a:endParaRPr lang="en-US" altLang="en-US" sz="2000" baseline="30000"/>
          </a:p>
          <a:p>
            <a:pPr lvl="2"/>
            <a:r>
              <a:rPr lang="en-US" altLang="en-US" sz="2000"/>
              <a:t> Stop if expanding the current node does not improve impurity</a:t>
            </a:r>
            <a:br>
              <a:rPr lang="en-US" altLang="en-US" sz="2000"/>
            </a:br>
            <a:r>
              <a:rPr lang="en-US" altLang="en-US" sz="2000"/>
              <a:t>    measures (e.g., Gini or information gain).</a:t>
            </a:r>
          </a:p>
          <a:p>
            <a:pPr lvl="2"/>
            <a:r>
              <a:rPr lang="en-US" altLang="en-US" sz="2000"/>
              <a:t> Stop if estimated generalization error falls below certain threshold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Selection for Decision Trees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Post-pruning</a:t>
            </a:r>
          </a:p>
          <a:p>
            <a:pPr lvl="1"/>
            <a:r>
              <a:rPr lang="en-US" altLang="en-US"/>
              <a:t>Grow decision tree to its entirety</a:t>
            </a:r>
          </a:p>
          <a:p>
            <a:pPr lvl="1"/>
            <a:r>
              <a:rPr lang="en-US" altLang="en-US"/>
              <a:t>Subtree replacement</a:t>
            </a:r>
          </a:p>
          <a:p>
            <a:pPr lvl="2"/>
            <a:r>
              <a:rPr lang="en-US" altLang="en-US"/>
              <a:t> Trim the nodes of the decision tree in a bottom-up fashion</a:t>
            </a:r>
          </a:p>
          <a:p>
            <a:pPr lvl="2"/>
            <a:r>
              <a:rPr lang="en-US" altLang="en-US"/>
              <a:t> If generalization error improves after trimming, replace sub-tree by a leaf node </a:t>
            </a:r>
          </a:p>
          <a:p>
            <a:pPr lvl="2"/>
            <a:r>
              <a:rPr lang="en-US" altLang="en-US"/>
              <a:t> Class label of leaf node is determined from majority class of instances in the sub-tree</a:t>
            </a:r>
          </a:p>
          <a:p>
            <a:pPr lvl="1"/>
            <a:r>
              <a:rPr lang="en-US" altLang="en-US"/>
              <a:t>Subtree raising</a:t>
            </a:r>
          </a:p>
          <a:p>
            <a:pPr lvl="2"/>
            <a:r>
              <a:rPr lang="en-US" altLang="en-US"/>
              <a:t> Replace subtree with most frequently used branch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Post-Pruning</a:t>
            </a: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1447800" y="3017838"/>
          <a:ext cx="46894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689544" imgH="2395148" progId="Visio.Drawing.6">
                  <p:embed/>
                </p:oleObj>
              </mc:Choice>
              <mc:Fallback>
                <p:oleObj name="VISIO" r:id="rId2" imgW="4689544" imgH="2395148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17838"/>
                        <a:ext cx="468947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04" name="Group 4"/>
          <p:cNvGraphicFramePr>
            <a:graphicFrameLocks noGrp="1"/>
          </p:cNvGraphicFramePr>
          <p:nvPr/>
        </p:nvGraphicFramePr>
        <p:xfrm>
          <a:off x="914400" y="1524000"/>
          <a:ext cx="1905000" cy="12192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= 10/30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4495800" y="1066800"/>
            <a:ext cx="4648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Training Error (Before splitting) = 10/30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Pessimistic error = (10 + 0.5)/30 = 10.5/30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Training Error (After splitting) = 9/30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Pessimistic error (After splitting)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	= (9 + 4 </a:t>
            </a:r>
            <a:r>
              <a:rPr lang="en-US" altLang="en-US" sz="1800">
                <a:sym typeface="Symbol" charset="2"/>
              </a:rPr>
              <a:t> 0.5)/30 = 11/30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	</a:t>
            </a:r>
            <a:r>
              <a:rPr lang="en-US" altLang="en-US" sz="1800">
                <a:solidFill>
                  <a:srgbClr val="FF0000"/>
                </a:solidFill>
              </a:rPr>
              <a:t>PRUNE!</a:t>
            </a:r>
          </a:p>
        </p:txBody>
      </p:sp>
      <p:graphicFrame>
        <p:nvGraphicFramePr>
          <p:cNvPr id="947218" name="Group 18"/>
          <p:cNvGraphicFramePr>
            <a:graphicFrameLocks noGrp="1"/>
          </p:cNvGraphicFramePr>
          <p:nvPr/>
        </p:nvGraphicFramePr>
        <p:xfrm>
          <a:off x="1524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7229" name="Group 29"/>
          <p:cNvGraphicFramePr>
            <a:graphicFrameLocks noGrp="1"/>
          </p:cNvGraphicFramePr>
          <p:nvPr/>
        </p:nvGraphicFramePr>
        <p:xfrm>
          <a:off x="19812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7240" name="Group 40"/>
          <p:cNvGraphicFramePr>
            <a:graphicFrameLocks noGrp="1"/>
          </p:cNvGraphicFramePr>
          <p:nvPr/>
        </p:nvGraphicFramePr>
        <p:xfrm>
          <a:off x="38100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7251" name="Group 51"/>
          <p:cNvGraphicFramePr>
            <a:graphicFrameLocks noGrp="1"/>
          </p:cNvGraphicFramePr>
          <p:nvPr/>
        </p:nvGraphicFramePr>
        <p:xfrm>
          <a:off x="56388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Post-pruning</a:t>
            </a:r>
          </a:p>
        </p:txBody>
      </p:sp>
      <p:graphicFrame>
        <p:nvGraphicFramePr>
          <p:cNvPr id="32770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1106488" y="1016000"/>
          <a:ext cx="7199312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791700" imgH="7327900" progId="Visio.Drawing.6">
                  <p:embed/>
                </p:oleObj>
              </mc:Choice>
              <mc:Fallback>
                <p:oleObj name="Visio" r:id="rId2" imgW="9791700" imgH="7327900" progId="Visio.Drawing.6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016000"/>
                        <a:ext cx="7199312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Evaluation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981" y="1066800"/>
            <a:ext cx="8580438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Purpose</a:t>
            </a:r>
            <a:r>
              <a:rPr lang="en-US" altLang="en-US" sz="2400"/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To estimate performance of classifier on previously unseen data (test set)</a:t>
            </a:r>
          </a:p>
          <a:p>
            <a:endParaRPr lang="en-US" altLang="en-US" sz="1000" dirty="0"/>
          </a:p>
          <a:p>
            <a:r>
              <a:rPr lang="en-US" altLang="en-US" sz="2400" dirty="0"/>
              <a:t>Holdout</a:t>
            </a:r>
          </a:p>
          <a:p>
            <a:pPr lvl="1"/>
            <a:r>
              <a:rPr lang="en-US" altLang="en-US" sz="2400" dirty="0"/>
              <a:t>Reserve k% for training and (100-k)% for testing </a:t>
            </a:r>
          </a:p>
          <a:p>
            <a:pPr lvl="1"/>
            <a:r>
              <a:rPr lang="en-US" altLang="en-US" sz="2400" dirty="0"/>
              <a:t>Random subsampling: repeated holdout</a:t>
            </a:r>
          </a:p>
          <a:p>
            <a:r>
              <a:rPr lang="en-US" altLang="en-US" sz="2400" dirty="0"/>
              <a:t>Cross validation</a:t>
            </a:r>
          </a:p>
          <a:p>
            <a:pPr lvl="1"/>
            <a:r>
              <a:rPr lang="en-US" altLang="en-US" sz="2400" dirty="0"/>
              <a:t>Partition data into k disjoint subsets</a:t>
            </a:r>
          </a:p>
          <a:p>
            <a:pPr lvl="1"/>
            <a:r>
              <a:rPr lang="en-US" altLang="en-US" sz="2400" dirty="0"/>
              <a:t>k-fold: train on k-1 partitions, test on the remaining one</a:t>
            </a:r>
          </a:p>
          <a:p>
            <a:pPr lvl="1"/>
            <a:r>
              <a:rPr lang="en-US" altLang="en-US" sz="2400" dirty="0"/>
              <a:t>Leave-one-out:   k=n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3-fold cross-validation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54250"/>
            <a:ext cx="56642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9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Data Set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943600" y="1295400"/>
            <a:ext cx="2971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800" dirty="0"/>
              <a:t>Two class problem: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rgbClr val="0070C0"/>
                </a:solidFill>
              </a:rPr>
              <a:t>+ : 5200 instances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0C0"/>
                </a:solidFill>
              </a:rPr>
              <a:t> </a:t>
            </a:r>
            <a:r>
              <a:rPr lang="en-US" altLang="en-US" sz="1400" dirty="0">
                <a:solidFill>
                  <a:srgbClr val="0070C0"/>
                </a:solidFill>
              </a:rPr>
              <a:t>5000 instances generated from a Gaussian centered at (10,10)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70C0"/>
                </a:solidFill>
              </a:rPr>
              <a:t> 200 noisy instances added</a:t>
            </a:r>
            <a:r>
              <a:rPr lang="en-US" altLang="en-US" sz="1800" dirty="0"/>
              <a:t>	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o : 5200 instances 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FF0000"/>
                </a:solidFill>
              </a:rPr>
              <a:t> Generated from a uniform distribution</a:t>
            </a:r>
          </a:p>
          <a:p>
            <a:pPr>
              <a:spcBef>
                <a:spcPct val="50000"/>
              </a:spcBef>
              <a:defRPr/>
            </a:pPr>
            <a:endParaRPr lang="en-US" altLang="en-US" sz="18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/>
              <a:t>10 % of the data used for training and 90% of the data used for testing</a:t>
            </a:r>
          </a:p>
          <a:p>
            <a:pPr>
              <a:spcBef>
                <a:spcPct val="50000"/>
              </a:spcBef>
              <a:defRPr/>
            </a:pPr>
            <a:br>
              <a:rPr lang="en-US" altLang="en-US" sz="1800" dirty="0"/>
            </a:br>
            <a:endParaRPr lang="en-US" altLang="en-US" sz="1800" dirty="0">
              <a:sym typeface="Symbol" pitchFamily="18" charset="2"/>
            </a:endParaRP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12900"/>
            <a:ext cx="5715000" cy="41402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Increasing number of nodes in Decision Trees</a:t>
            </a:r>
          </a:p>
        </p:txBody>
      </p:sp>
      <p:pic>
        <p:nvPicPr>
          <p:cNvPr id="819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Decision Tree with 4 nodes</a:t>
            </a:r>
          </a:p>
        </p:txBody>
      </p:sp>
      <p:pic>
        <p:nvPicPr>
          <p:cNvPr id="921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  <p:cxnSp>
        <p:nvCxnSpPr>
          <p:cNvPr id="9221" name="Straight Arrow Connector 2"/>
          <p:cNvCxnSpPr>
            <a:cxnSpLocks noChangeShapeType="1"/>
          </p:cNvCxnSpPr>
          <p:nvPr/>
        </p:nvCxnSpPr>
        <p:spPr bwMode="auto">
          <a:xfrm flipV="1">
            <a:off x="990600" y="5099050"/>
            <a:ext cx="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981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Tree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5181600" y="5105400"/>
            <a:ext cx="278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boundaries on Training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344" y="2095500"/>
            <a:ext cx="3640986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57" y="1524000"/>
            <a:ext cx="2345389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Decision Tree with 50 nodes</a:t>
            </a:r>
          </a:p>
        </p:txBody>
      </p:sp>
      <p:pic>
        <p:nvPicPr>
          <p:cNvPr id="10242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  <p:cxnSp>
        <p:nvCxnSpPr>
          <p:cNvPr id="10245" name="Straight Arrow Connector 5"/>
          <p:cNvCxnSpPr>
            <a:cxnSpLocks noChangeShapeType="1"/>
          </p:cNvCxnSpPr>
          <p:nvPr/>
        </p:nvCxnSpPr>
        <p:spPr bwMode="auto">
          <a:xfrm flipV="1">
            <a:off x="3124200" y="5334000"/>
            <a:ext cx="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981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Tree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981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Tree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5181600" y="5108575"/>
            <a:ext cx="2784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boundaries on Training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45" y="2057400"/>
            <a:ext cx="372751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823" y="1614351"/>
            <a:ext cx="3045649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Which tree is better?</a:t>
            </a:r>
          </a:p>
        </p:txBody>
      </p:sp>
      <p:pic>
        <p:nvPicPr>
          <p:cNvPr id="1126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828800" y="4097338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Decision Tree with 4 nodes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5486400" y="4799013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Decision Tree with 50 nodes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2286000" y="4462463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Which tree is better ?</a:t>
            </a:r>
          </a:p>
        </p:txBody>
      </p:sp>
      <p:cxnSp>
        <p:nvCxnSpPr>
          <p:cNvPr id="11272" name="Straight Arrow Connector 10"/>
          <p:cNvCxnSpPr>
            <a:cxnSpLocks noChangeShapeType="1"/>
          </p:cNvCxnSpPr>
          <p:nvPr/>
        </p:nvCxnSpPr>
        <p:spPr bwMode="auto">
          <a:xfrm flipV="1">
            <a:off x="1066800" y="4097338"/>
            <a:ext cx="762000" cy="812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71" y="2513013"/>
            <a:ext cx="3106258" cy="2286000"/>
          </a:xfrm>
          <a:prstGeom prst="rect">
            <a:avLst/>
          </a:prstGeom>
        </p:spPr>
      </p:pic>
      <p:cxnSp>
        <p:nvCxnSpPr>
          <p:cNvPr id="11273" name="Straight Arrow Connector 12"/>
          <p:cNvCxnSpPr>
            <a:cxnSpLocks noChangeShapeType="1"/>
          </p:cNvCxnSpPr>
          <p:nvPr/>
        </p:nvCxnSpPr>
        <p:spPr bwMode="auto">
          <a:xfrm flipV="1">
            <a:off x="3276600" y="4527459"/>
            <a:ext cx="1981200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22" y="1840004"/>
            <a:ext cx="303415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 Overfitting</a:t>
            </a:r>
          </a:p>
        </p:txBody>
      </p:sp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304800" y="5029200"/>
            <a:ext cx="8686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Underfitting</a:t>
            </a:r>
            <a:r>
              <a:rPr lang="en-US" altLang="en-US" sz="1800" b="0"/>
              <a:t>: when model is too simple, both training and test errors are large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Overfitting</a:t>
            </a:r>
            <a:r>
              <a:rPr lang="en-US" altLang="en-US" sz="1800" b="0"/>
              <a:t>: when model is too complex, training error is small but test error is large</a:t>
            </a:r>
            <a:endParaRPr lang="en-US" altLang="en-US" sz="1800" b="0">
              <a:sym typeface="Symbol" charset="2"/>
            </a:endParaRPr>
          </a:p>
        </p:txBody>
      </p:sp>
      <p:pic>
        <p:nvPicPr>
          <p:cNvPr id="1229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4350" y="914400"/>
            <a:ext cx="5048250" cy="3657600"/>
          </a:xfrm>
          <a:noFill/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914400"/>
            <a:ext cx="5048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 Overfitting</a:t>
            </a:r>
          </a:p>
        </p:txBody>
      </p:sp>
      <p:pic>
        <p:nvPicPr>
          <p:cNvPr id="1331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7650" y="838200"/>
            <a:ext cx="5048250" cy="3657600"/>
          </a:xfrm>
          <a:noFill/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5257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9" t="9634" r="13583" b="75781"/>
          <a:stretch>
            <a:fillRect/>
          </a:stretch>
        </p:blipFill>
        <p:spPr bwMode="auto">
          <a:xfrm>
            <a:off x="7543800" y="1143000"/>
            <a:ext cx="1181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4619625" y="44196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Using twice the number of data instances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04800" y="4953000"/>
            <a:ext cx="86868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b="0">
                <a:sym typeface="Symbol" charset="2"/>
              </a:rPr>
              <a:t>If training data is under-representative, testing errors increase and training errors decrease on increasing number of nodes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b="0">
                <a:sym typeface="Symbol" charset="2"/>
              </a:rPr>
              <a:t>Increasing the size of training data reduces the difference between training and testing errors at a given number of nodes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523</TotalTime>
  <Pages>3</Pages>
  <Words>1169</Words>
  <Application>Microsoft Office PowerPoint</Application>
  <PresentationFormat>Ekran Gösterisi (4:3)</PresentationFormat>
  <Paragraphs>181</Paragraphs>
  <Slides>25</Slides>
  <Notes>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4</vt:i4>
      </vt:variant>
      <vt:variant>
        <vt:lpstr>Slayt Başlıkları</vt:lpstr>
      </vt:variant>
      <vt:variant>
        <vt:i4>25</vt:i4>
      </vt:variant>
    </vt:vector>
  </HeadingPairs>
  <TitlesOfParts>
    <vt:vector size="35" baseType="lpstr">
      <vt:lpstr>Arial</vt:lpstr>
      <vt:lpstr>Monotype Sorts</vt:lpstr>
      <vt:lpstr>Tahoma</vt:lpstr>
      <vt:lpstr>Times New Roman</vt:lpstr>
      <vt:lpstr>Wingdings</vt:lpstr>
      <vt:lpstr>LC.BRev.FY97</vt:lpstr>
      <vt:lpstr>Visio</vt:lpstr>
      <vt:lpstr>VISIO</vt:lpstr>
      <vt:lpstr>Worksheet</vt:lpstr>
      <vt:lpstr>Equation</vt:lpstr>
      <vt:lpstr>Data Mining</vt:lpstr>
      <vt:lpstr>Classification Errors</vt:lpstr>
      <vt:lpstr>Example Data Set</vt:lpstr>
      <vt:lpstr>Increasing number of nodes in Decision Trees</vt:lpstr>
      <vt:lpstr>Decision Tree with 4 nodes</vt:lpstr>
      <vt:lpstr>Decision Tree with 50 nodes</vt:lpstr>
      <vt:lpstr>Which tree is better?</vt:lpstr>
      <vt:lpstr>Model Overfitting</vt:lpstr>
      <vt:lpstr>Model Overfitting</vt:lpstr>
      <vt:lpstr>Model Overfitting</vt:lpstr>
      <vt:lpstr>Notes on Overfitting</vt:lpstr>
      <vt:lpstr>Model Selection</vt:lpstr>
      <vt:lpstr>Model Selection: Using Validation Set</vt:lpstr>
      <vt:lpstr>Model Selection: Incorporating Model Complexity</vt:lpstr>
      <vt:lpstr>Estimating the Complexity of Decision Trees</vt:lpstr>
      <vt:lpstr>Estimating the Complexity of Decision Trees: Example</vt:lpstr>
      <vt:lpstr>Estimating the Complexity of Decision Trees</vt:lpstr>
      <vt:lpstr>Minimum Description Length (MDL)</vt:lpstr>
      <vt:lpstr>Estimating Statistical Bounds</vt:lpstr>
      <vt:lpstr>Model Selection for Decision Trees</vt:lpstr>
      <vt:lpstr>Model Selection for Decision Trees</vt:lpstr>
      <vt:lpstr>Example of Post-Pruning</vt:lpstr>
      <vt:lpstr>Examples of Post-pruning</vt:lpstr>
      <vt:lpstr>Model Evaluation</vt:lpstr>
      <vt:lpstr>Cross-validation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creator>anujkarpatne@gmail.com</dc:creator>
  <cp:lastModifiedBy>Songül VARLI</cp:lastModifiedBy>
  <cp:revision>25</cp:revision>
  <cp:lastPrinted>2011-09-26T16:50:03Z</cp:lastPrinted>
  <dcterms:created xsi:type="dcterms:W3CDTF">2018-02-06T01:04:33Z</dcterms:created>
  <dcterms:modified xsi:type="dcterms:W3CDTF">2021-04-09T10:58:07Z</dcterms:modified>
</cp:coreProperties>
</file>