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63" r:id="rId5"/>
    <p:sldId id="275" r:id="rId6"/>
    <p:sldId id="269" r:id="rId7"/>
    <p:sldId id="274" r:id="rId8"/>
    <p:sldId id="273" r:id="rId9"/>
    <p:sldId id="262" r:id="rId10"/>
    <p:sldId id="276" r:id="rId11"/>
    <p:sldId id="270" r:id="rId12"/>
    <p:sldId id="272" r:id="rId13"/>
    <p:sldId id="271" r:id="rId14"/>
    <p:sldId id="267" r:id="rId15"/>
    <p:sldId id="26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4" d="100"/>
          <a:sy n="94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VeriTabanı</a:t>
            </a:r>
            <a:r>
              <a:rPr lang="tr-TR" dirty="0" smtClean="0"/>
              <a:t> </a:t>
            </a:r>
            <a:r>
              <a:rPr lang="tr-TR" dirty="0"/>
              <a:t>Dersi </a:t>
            </a:r>
            <a:r>
              <a:rPr lang="tr-TR" dirty="0" smtClean="0"/>
              <a:t>8. </a:t>
            </a:r>
            <a:r>
              <a:rPr lang="tr-TR" dirty="0" smtClean="0"/>
              <a:t>Laboratuvarı</a:t>
            </a:r>
            <a:br>
              <a:rPr lang="tr-TR" dirty="0" smtClean="0"/>
            </a:br>
            <a:r>
              <a:rPr lang="tr-TR" sz="2800" dirty="0" smtClean="0"/>
              <a:t>09.12.2019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78769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Arş. Gör. </a:t>
            </a:r>
            <a:r>
              <a:rPr lang="tr-TR" dirty="0" smtClean="0"/>
              <a:t>Nurgül YÜZBAŞIOĞLU USLU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40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773356" y="1956652"/>
            <a:ext cx="9601200" cy="40428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2: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Şirkette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departmanların isimlerini bulan </a:t>
            </a:r>
            <a:r>
              <a:rPr lang="tr-T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Xquery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sorgusunu yazınız.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$x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doc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("company.xml")/company/department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$x/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78458" y="868182"/>
            <a:ext cx="5872967" cy="106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tr-TR" dirty="0" smtClean="0">
                <a:solidFill>
                  <a:schemeClr val="tx1"/>
                </a:solidFill>
              </a:rPr>
              <a:t>Satırları görünmez yapmak istediğimizde;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(:   </a:t>
            </a:r>
            <a:r>
              <a:rPr lang="tr-TR" dirty="0" err="1" smtClean="0">
                <a:solidFill>
                  <a:schemeClr val="accent5">
                    <a:lumMod val="75000"/>
                  </a:schemeClr>
                </a:solidFill>
              </a:rPr>
              <a:t>Comment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 :)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0151" y="360607"/>
            <a:ext cx="10052649" cy="6312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3: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‘Seattle’ da oturan işçinin/işçilerin adını ve doğum tarihini listeleyen </a:t>
            </a:r>
            <a:r>
              <a:rPr lang="tr-T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Xquery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sorgusunu yazınız. 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bdate</a:t>
            </a:r>
            <a:endPara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endParaRPr lang="tr-TR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'%Seattle</a:t>
            </a:r>
            <a:r>
              <a:rPr lang="tr-T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%';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("company.xml")/company/employee[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matches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en-US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,'Seattle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')]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$x/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x/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bdate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err="1" smtClean="0">
                <a:solidFill>
                  <a:schemeClr val="tx1"/>
                </a:solidFill>
              </a:rPr>
              <a:t>Tag’siz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listelemek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istersek</a:t>
            </a:r>
            <a:r>
              <a:rPr lang="en-US" b="1" dirty="0" smtClean="0">
                <a:solidFill>
                  <a:schemeClr val="tx1"/>
                </a:solidFill>
              </a:rPr>
              <a:t> : return </a:t>
            </a:r>
            <a:r>
              <a:rPr lang="en-US" b="1" dirty="0">
                <a:solidFill>
                  <a:schemeClr val="tx1"/>
                </a:solidFill>
              </a:rPr>
              <a:t>data($x/</a:t>
            </a:r>
            <a:r>
              <a:rPr lang="en-US" b="1" dirty="0" err="1">
                <a:solidFill>
                  <a:schemeClr val="tx1"/>
                </a:solidFill>
              </a:rPr>
              <a:t>fname</a:t>
            </a:r>
            <a:r>
              <a:rPr lang="en-US" b="1" dirty="0">
                <a:solidFill>
                  <a:schemeClr val="tx1"/>
                </a:solidFill>
              </a:rPr>
              <a:t> | $x/</a:t>
            </a:r>
            <a:r>
              <a:rPr lang="en-US" b="1" dirty="0" err="1">
                <a:solidFill>
                  <a:schemeClr val="tx1"/>
                </a:solidFill>
              </a:rPr>
              <a:t>bdate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pic>
        <p:nvPicPr>
          <p:cNvPr id="2" name="Picture 1" descr="Screen Shot 2019-12-07 at 23.04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854" y="5433095"/>
            <a:ext cx="1447800" cy="1003300"/>
          </a:xfrm>
          <a:prstGeom prst="rect">
            <a:avLst/>
          </a:prstGeom>
        </p:spPr>
      </p:pic>
      <p:pic>
        <p:nvPicPr>
          <p:cNvPr id="4" name="Picture 3" descr="Screen Shot 2019-12-07 at 23.06.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09" y="3593581"/>
            <a:ext cx="31242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2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28789"/>
            <a:ext cx="9601200" cy="6632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Örnek 4:</a:t>
            </a:r>
          </a:p>
          <a:p>
            <a:pPr marL="0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İsmi ‘Franklin </a:t>
            </a:r>
            <a:r>
              <a:rPr lang="tr-TR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Wong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olan çalışanın çalıştığı projelerin numaralarını listeleyen </a:t>
            </a:r>
            <a:r>
              <a:rPr lang="tr-TR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Xquery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sorgusunu yazınız.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pno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employee,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works_on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'Franklin'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'Wong'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 := doc("company.xml")</a:t>
            </a: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$ad :=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$wo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works_on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$wo/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$ad = 'Franklin'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'Wong'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$wo/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pno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15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425003"/>
            <a:ext cx="9601200" cy="6432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Örnek 5: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Şirketin </a:t>
            </a:r>
            <a:r>
              <a:rPr lang="tr-TR" dirty="0">
                <a:solidFill>
                  <a:schemeClr val="tx1"/>
                </a:solidFill>
              </a:rPr>
              <a:t>satış departmanının (“</a:t>
            </a:r>
            <a:r>
              <a:rPr lang="tr-TR" dirty="0" err="1">
                <a:solidFill>
                  <a:schemeClr val="tx1"/>
                </a:solidFill>
              </a:rPr>
              <a:t>Sales</a:t>
            </a:r>
            <a:r>
              <a:rPr lang="tr-TR" dirty="0">
                <a:solidFill>
                  <a:schemeClr val="tx1"/>
                </a:solidFill>
              </a:rPr>
              <a:t>”) hangi şehir(</a:t>
            </a:r>
            <a:r>
              <a:rPr lang="tr-TR" dirty="0" err="1">
                <a:solidFill>
                  <a:schemeClr val="tx1"/>
                </a:solidFill>
              </a:rPr>
              <a:t>ler</a:t>
            </a:r>
            <a:r>
              <a:rPr lang="tr-TR" dirty="0">
                <a:solidFill>
                  <a:schemeClr val="tx1"/>
                </a:solidFill>
              </a:rPr>
              <a:t>)de ofisi olduğunu bulan </a:t>
            </a:r>
            <a:r>
              <a:rPr lang="tr-TR" dirty="0" err="1">
                <a:solidFill>
                  <a:schemeClr val="tx1"/>
                </a:solidFill>
              </a:rPr>
              <a:t>Xquery</a:t>
            </a:r>
            <a:r>
              <a:rPr lang="tr-TR" dirty="0">
                <a:solidFill>
                  <a:schemeClr val="tx1"/>
                </a:solidFill>
              </a:rPr>
              <a:t> sorguyu yazınız</a:t>
            </a:r>
            <a:r>
              <a:rPr lang="tr-TR" dirty="0" smtClean="0">
                <a:solidFill>
                  <a:schemeClr val="tx1"/>
                </a:solidFill>
              </a:rPr>
              <a:t>. Şehirleri alfabetik olarak sıralayın.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SELECT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dlocation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FROM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department d, </a:t>
            </a:r>
            <a:r>
              <a:rPr lang="en-US" dirty="0" err="1">
                <a:solidFill>
                  <a:schemeClr val="tx1"/>
                </a:solidFill>
              </a:rPr>
              <a:t>dept_locations</a:t>
            </a:r>
            <a:r>
              <a:rPr lang="en-US" dirty="0">
                <a:solidFill>
                  <a:schemeClr val="tx1"/>
                </a:solidFill>
              </a:rPr>
              <a:t> dl 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WHERE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dname</a:t>
            </a:r>
            <a:r>
              <a:rPr lang="en-US" dirty="0">
                <a:solidFill>
                  <a:schemeClr val="tx1"/>
                </a:solidFill>
              </a:rPr>
              <a:t> = 'Sales' </a:t>
            </a:r>
            <a:r>
              <a:rPr lang="en-US" b="1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d.dnumber</a:t>
            </a:r>
            <a:r>
              <a:rPr lang="en-US" dirty="0">
                <a:solidFill>
                  <a:schemeClr val="tx1"/>
                </a:solidFill>
              </a:rPr>
              <a:t>=</a:t>
            </a:r>
            <a:r>
              <a:rPr lang="en-US" dirty="0" err="1">
                <a:solidFill>
                  <a:schemeClr val="tx1"/>
                </a:solidFill>
              </a:rPr>
              <a:t>dl.dnumber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 := doc("company.xml")</a:t>
            </a: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$dep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disim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$dep/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$dn1 := $dep/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dnumber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dept_locations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$dn2 :=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dnumber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dlocation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</a:p>
          <a:p>
            <a:pPr marL="987552" lvl="2" indent="0"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disim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'Sales'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$dn1 = $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dn2</a:t>
            </a: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by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dloc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dloc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56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-1"/>
            <a:ext cx="9601200" cy="67098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Örnek 6: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‘Elizabeth’ isminde akrabası olan çalışanın yöneticisinin (</a:t>
            </a:r>
            <a:r>
              <a:rPr lang="tr-TR" dirty="0" err="1">
                <a:solidFill>
                  <a:schemeClr val="tx1"/>
                </a:solidFill>
              </a:rPr>
              <a:t>supervisor</a:t>
            </a:r>
            <a:r>
              <a:rPr lang="tr-TR" dirty="0">
                <a:solidFill>
                  <a:schemeClr val="tx1"/>
                </a:solidFill>
              </a:rPr>
              <a:t>) adını ve soyadını bulan </a:t>
            </a:r>
            <a:r>
              <a:rPr lang="tr-TR" dirty="0" err="1">
                <a:solidFill>
                  <a:schemeClr val="tx1"/>
                </a:solidFill>
              </a:rPr>
              <a:t>Xquery</a:t>
            </a:r>
            <a:r>
              <a:rPr lang="tr-TR" dirty="0">
                <a:solidFill>
                  <a:schemeClr val="tx1"/>
                </a:solidFill>
              </a:rPr>
              <a:t> sorgusunu yazınız.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1"/>
                </a:solidFill>
              </a:rPr>
              <a:t>SELECT</a:t>
            </a:r>
            <a:r>
              <a:rPr lang="tr-TR" dirty="0">
                <a:solidFill>
                  <a:schemeClr val="tx1"/>
                </a:solidFill>
              </a:rPr>
              <a:t> e2.fname, e2.lname </a:t>
            </a:r>
            <a:r>
              <a:rPr lang="tr-TR" b="1" dirty="0">
                <a:solidFill>
                  <a:schemeClr val="tx1"/>
                </a:solidFill>
              </a:rPr>
              <a:t>FROM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employee</a:t>
            </a:r>
            <a:r>
              <a:rPr lang="tr-TR" dirty="0">
                <a:solidFill>
                  <a:schemeClr val="tx1"/>
                </a:solidFill>
              </a:rPr>
              <a:t> e1, </a:t>
            </a:r>
            <a:r>
              <a:rPr lang="tr-TR" dirty="0" err="1">
                <a:solidFill>
                  <a:schemeClr val="tx1"/>
                </a:solidFill>
              </a:rPr>
              <a:t>employee</a:t>
            </a:r>
            <a:r>
              <a:rPr lang="tr-TR" dirty="0">
                <a:solidFill>
                  <a:schemeClr val="tx1"/>
                </a:solidFill>
              </a:rPr>
              <a:t> e2, </a:t>
            </a:r>
            <a:r>
              <a:rPr lang="tr-TR" dirty="0" err="1">
                <a:solidFill>
                  <a:schemeClr val="tx1"/>
                </a:solidFill>
              </a:rPr>
              <a:t>dependent</a:t>
            </a:r>
            <a:r>
              <a:rPr lang="tr-TR" dirty="0">
                <a:solidFill>
                  <a:schemeClr val="tx1"/>
                </a:solidFill>
              </a:rPr>
              <a:t> d </a:t>
            </a:r>
            <a:endParaRPr lang="tr-T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WHERE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d.dependent_name</a:t>
            </a:r>
            <a:r>
              <a:rPr lang="tr-TR" dirty="0">
                <a:solidFill>
                  <a:schemeClr val="tx1"/>
                </a:solidFill>
              </a:rPr>
              <a:t> = 'Elizabeth' </a:t>
            </a:r>
            <a:r>
              <a:rPr lang="tr-TR" b="1" dirty="0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d.essn</a:t>
            </a:r>
            <a:r>
              <a:rPr lang="tr-TR" dirty="0">
                <a:solidFill>
                  <a:schemeClr val="tx1"/>
                </a:solidFill>
              </a:rPr>
              <a:t> = e1.ssn </a:t>
            </a:r>
            <a:r>
              <a:rPr lang="tr-TR" b="1" dirty="0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e1.superssn </a:t>
            </a:r>
            <a:r>
              <a:rPr lang="tr-TR" dirty="0" smtClean="0">
                <a:solidFill>
                  <a:schemeClr val="tx1"/>
                </a:solidFill>
              </a:rPr>
              <a:t>=e2.ssn</a:t>
            </a:r>
            <a:r>
              <a:rPr lang="tr-TR" dirty="0">
                <a:solidFill>
                  <a:schemeClr val="tx1"/>
                </a:solidFill>
              </a:rPr>
              <a:t>; </a:t>
            </a:r>
            <a:endParaRPr lang="tr-TR" dirty="0" smtClean="0">
              <a:solidFill>
                <a:schemeClr val="tx1"/>
              </a:solidFill>
            </a:endParaRP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 := doc("company.xml")</a:t>
            </a: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e_stc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superssn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$dep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$dep/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dependent_name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d_tc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$dep/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$sup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$sup/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$sad := $sup/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ssoyad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:= $sup/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</a:p>
          <a:p>
            <a:pPr marL="987552" lvl="2" indent="0"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'Elizabeth'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d_tc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e_stc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stc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$sad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ssoyad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0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8642" y="0"/>
            <a:ext cx="11153104" cy="1375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Örnek 7: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«</a:t>
            </a:r>
            <a:r>
              <a:rPr lang="tr-TR" dirty="0" err="1">
                <a:solidFill>
                  <a:schemeClr val="tx1"/>
                </a:solidFill>
              </a:rPr>
              <a:t>OperatingSystems</a:t>
            </a:r>
            <a:r>
              <a:rPr lang="tr-TR" dirty="0">
                <a:solidFill>
                  <a:schemeClr val="tx1"/>
                </a:solidFill>
              </a:rPr>
              <a:t>» isimli projede çalışanların ve «Software» departmanında çalışanların ad, </a:t>
            </a:r>
            <a:r>
              <a:rPr lang="tr-TR" dirty="0" err="1">
                <a:solidFill>
                  <a:schemeClr val="tx1"/>
                </a:solidFill>
              </a:rPr>
              <a:t>soyad</a:t>
            </a:r>
            <a:r>
              <a:rPr lang="tr-TR" dirty="0">
                <a:solidFill>
                  <a:schemeClr val="tx1"/>
                </a:solidFill>
              </a:rPr>
              <a:t> bilgilerini bulan </a:t>
            </a:r>
            <a:r>
              <a:rPr lang="tr-TR" dirty="0" err="1">
                <a:solidFill>
                  <a:schemeClr val="tx1"/>
                </a:solidFill>
              </a:rPr>
              <a:t>Xquery</a:t>
            </a:r>
            <a:r>
              <a:rPr lang="tr-TR" dirty="0">
                <a:solidFill>
                  <a:schemeClr val="tx1"/>
                </a:solidFill>
              </a:rPr>
              <a:t> sorgusunu yazınız.</a:t>
            </a:r>
          </a:p>
          <a:p>
            <a:endParaRPr lang="tr-TR" b="1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88642" y="1375241"/>
            <a:ext cx="5298245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b="1" dirty="0"/>
              <a:t>SELECT</a:t>
            </a:r>
            <a:r>
              <a:rPr lang="tr-TR" dirty="0"/>
              <a:t> </a:t>
            </a:r>
            <a:r>
              <a:rPr lang="tr-TR" dirty="0" err="1"/>
              <a:t>fname</a:t>
            </a:r>
            <a:r>
              <a:rPr lang="tr-TR" dirty="0"/>
              <a:t>, </a:t>
            </a:r>
            <a:r>
              <a:rPr lang="tr-TR" dirty="0" err="1"/>
              <a:t>lname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b="1" dirty="0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employee</a:t>
            </a:r>
            <a:r>
              <a:rPr lang="tr-TR" dirty="0"/>
              <a:t> e, </a:t>
            </a:r>
            <a:r>
              <a:rPr lang="tr-TR" dirty="0" err="1"/>
              <a:t>project</a:t>
            </a:r>
            <a:r>
              <a:rPr lang="tr-TR" dirty="0"/>
              <a:t> p, </a:t>
            </a:r>
            <a:r>
              <a:rPr lang="tr-TR" dirty="0" err="1"/>
              <a:t>works_on</a:t>
            </a:r>
            <a:r>
              <a:rPr lang="tr-TR" dirty="0"/>
              <a:t> </a:t>
            </a:r>
            <a:r>
              <a:rPr lang="tr-TR" dirty="0" err="1"/>
              <a:t>wo</a:t>
            </a:r>
            <a:endParaRPr lang="tr-TR" dirty="0"/>
          </a:p>
          <a:p>
            <a:r>
              <a:rPr lang="tr-TR" dirty="0"/>
              <a:t> </a:t>
            </a:r>
            <a:r>
              <a:rPr lang="tr-TR" b="1" dirty="0"/>
              <a:t>WHERE</a:t>
            </a:r>
            <a:r>
              <a:rPr lang="tr-TR" dirty="0"/>
              <a:t> </a:t>
            </a:r>
            <a:r>
              <a:rPr lang="tr-TR" dirty="0" err="1"/>
              <a:t>pname</a:t>
            </a:r>
            <a:r>
              <a:rPr lang="tr-TR" dirty="0"/>
              <a:t> = '</a:t>
            </a:r>
            <a:r>
              <a:rPr lang="tr-TR" dirty="0" err="1"/>
              <a:t>OperatingSystems</a:t>
            </a:r>
            <a:r>
              <a:rPr lang="tr-TR" dirty="0"/>
              <a:t>' </a:t>
            </a:r>
            <a:endParaRPr lang="tr-TR" dirty="0" smtClean="0"/>
          </a:p>
          <a:p>
            <a:r>
              <a:rPr lang="tr-TR" b="1" dirty="0" smtClean="0"/>
              <a:t>AND</a:t>
            </a:r>
            <a:r>
              <a:rPr lang="tr-TR" dirty="0" smtClean="0"/>
              <a:t> </a:t>
            </a:r>
            <a:r>
              <a:rPr lang="tr-TR" dirty="0" err="1"/>
              <a:t>p.pnumber</a:t>
            </a:r>
            <a:r>
              <a:rPr lang="tr-TR" dirty="0"/>
              <a:t> = </a:t>
            </a:r>
            <a:r>
              <a:rPr lang="tr-TR" dirty="0" err="1"/>
              <a:t>wo.pno</a:t>
            </a:r>
            <a:r>
              <a:rPr lang="tr-TR" dirty="0"/>
              <a:t> </a:t>
            </a:r>
            <a:r>
              <a:rPr lang="tr-TR" b="1" dirty="0"/>
              <a:t>AND</a:t>
            </a:r>
            <a:r>
              <a:rPr lang="tr-TR" dirty="0"/>
              <a:t> </a:t>
            </a:r>
            <a:r>
              <a:rPr lang="tr-TR" dirty="0" err="1"/>
              <a:t>wo.essn</a:t>
            </a:r>
            <a:r>
              <a:rPr lang="tr-TR" dirty="0"/>
              <a:t> = </a:t>
            </a:r>
            <a:r>
              <a:rPr lang="tr-TR" dirty="0" err="1" smtClean="0"/>
              <a:t>e.ssn</a:t>
            </a:r>
            <a:endParaRPr lang="tr-TR" dirty="0" smtClean="0"/>
          </a:p>
          <a:p>
            <a:r>
              <a:rPr lang="tr-TR" dirty="0"/>
              <a:t/>
            </a:r>
            <a:br>
              <a:rPr lang="tr-TR" dirty="0"/>
            </a:br>
            <a:r>
              <a:rPr lang="tr-TR" b="1" dirty="0">
                <a:solidFill>
                  <a:srgbClr val="FF0000"/>
                </a:solidFill>
              </a:rPr>
              <a:t>INTERSECT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r>
              <a:rPr lang="tr-TR" b="1" dirty="0" smtClean="0"/>
              <a:t>SELECT</a:t>
            </a:r>
            <a:r>
              <a:rPr lang="tr-TR" dirty="0" smtClean="0"/>
              <a:t> </a:t>
            </a:r>
            <a:r>
              <a:rPr lang="tr-TR" dirty="0" err="1"/>
              <a:t>fname</a:t>
            </a:r>
            <a:r>
              <a:rPr lang="tr-TR" dirty="0"/>
              <a:t>, </a:t>
            </a:r>
            <a:r>
              <a:rPr lang="tr-TR" dirty="0" err="1"/>
              <a:t>lname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b="1" dirty="0" smtClean="0"/>
              <a:t>FROM</a:t>
            </a:r>
            <a:r>
              <a:rPr lang="tr-TR" dirty="0" smtClean="0"/>
              <a:t> </a:t>
            </a:r>
            <a:r>
              <a:rPr lang="tr-TR" dirty="0" err="1"/>
              <a:t>employee</a:t>
            </a:r>
            <a:r>
              <a:rPr lang="tr-TR" dirty="0"/>
              <a:t> e, </a:t>
            </a:r>
            <a:r>
              <a:rPr lang="tr-TR" dirty="0" err="1"/>
              <a:t>department</a:t>
            </a:r>
            <a:r>
              <a:rPr lang="tr-TR" dirty="0"/>
              <a:t> d </a:t>
            </a:r>
          </a:p>
          <a:p>
            <a:r>
              <a:rPr lang="tr-TR" b="1" dirty="0"/>
              <a:t>WHERE</a:t>
            </a:r>
            <a:r>
              <a:rPr lang="tr-TR" dirty="0"/>
              <a:t> </a:t>
            </a:r>
            <a:r>
              <a:rPr lang="tr-TR" dirty="0" err="1"/>
              <a:t>dname</a:t>
            </a:r>
            <a:r>
              <a:rPr lang="tr-TR" dirty="0"/>
              <a:t> = 'Software' </a:t>
            </a:r>
            <a:r>
              <a:rPr lang="tr-TR" b="1" dirty="0"/>
              <a:t>AND</a:t>
            </a:r>
            <a:r>
              <a:rPr lang="tr-TR" dirty="0"/>
              <a:t> </a:t>
            </a:r>
            <a:r>
              <a:rPr lang="tr-TR" dirty="0" err="1"/>
              <a:t>e.dno</a:t>
            </a:r>
            <a:r>
              <a:rPr lang="tr-TR" dirty="0"/>
              <a:t> = </a:t>
            </a:r>
            <a:r>
              <a:rPr lang="tr-TR" dirty="0" err="1"/>
              <a:t>d.dnumber</a:t>
            </a:r>
            <a:r>
              <a:rPr lang="tr-TR" dirty="0"/>
              <a:t>;</a:t>
            </a: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6426558" y="778346"/>
            <a:ext cx="5391624" cy="61863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$com := doc("company.xml")</a:t>
            </a: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pro_no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pnumber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pro_isim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pname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$wo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works_on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wo_pno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$wo/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wo_tc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$wo/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$ad :=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fname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lname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e_dno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$dep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$com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d_no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$dep/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dnumber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d_isim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:= $dep/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</a:p>
          <a:p>
            <a:pPr marL="987552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pro_isim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OperatingSystems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987552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pro_no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wo_pno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987552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wo_tc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987552" lvl="2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d_isim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'Software'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d_no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$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e_dno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552" lvl="2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$ad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7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282883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b="1" dirty="0" smtClean="0"/>
              <a:t>SABIRLA DİNLEDİĞİNİZ İÇİN TEŞEKKÜRLER..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40743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Laboratuvar Programı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609859"/>
            <a:ext cx="9601200" cy="4257541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Hafta 1 - SQL’e giriş; DDL ve DML komutlarına giriş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FF0000"/>
                </a:solidFill>
              </a:rPr>
              <a:t>Hafta 2 - </a:t>
            </a:r>
            <a:r>
              <a:rPr lang="tr-TR" dirty="0" err="1">
                <a:solidFill>
                  <a:srgbClr val="FF0000"/>
                </a:solidFill>
              </a:rPr>
              <a:t>Postgresql</a:t>
            </a:r>
            <a:r>
              <a:rPr lang="tr-TR" dirty="0">
                <a:solidFill>
                  <a:srgbClr val="FF0000"/>
                </a:solidFill>
              </a:rPr>
              <a:t> ortamının tanıtımı, </a:t>
            </a:r>
            <a:r>
              <a:rPr lang="tr-TR" dirty="0" err="1">
                <a:solidFill>
                  <a:srgbClr val="FF0000"/>
                </a:solidFill>
              </a:rPr>
              <a:t>Company-db’nin</a:t>
            </a:r>
            <a:r>
              <a:rPr lang="tr-TR" dirty="0">
                <a:solidFill>
                  <a:srgbClr val="FF0000"/>
                </a:solidFill>
              </a:rPr>
              <a:t> tanıtımı ve Sorgulama örnekleri</a:t>
            </a: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FF0000"/>
                </a:solidFill>
              </a:rPr>
              <a:t>Hafta 3 - Tablolarda Kısıt, </a:t>
            </a:r>
            <a:r>
              <a:rPr lang="tr-TR" dirty="0" err="1">
                <a:solidFill>
                  <a:srgbClr val="FF0000"/>
                </a:solidFill>
              </a:rPr>
              <a:t>View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Sequence</a:t>
            </a:r>
            <a:r>
              <a:rPr lang="tr-TR" dirty="0">
                <a:solidFill>
                  <a:srgbClr val="FF0000"/>
                </a:solidFill>
              </a:rPr>
              <a:t> İşlemleri; </a:t>
            </a:r>
            <a:r>
              <a:rPr lang="tr-TR" dirty="0" err="1">
                <a:solidFill>
                  <a:srgbClr val="FF0000"/>
                </a:solidFill>
              </a:rPr>
              <a:t>Union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Intersect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Except</a:t>
            </a:r>
            <a:r>
              <a:rPr lang="tr-TR" dirty="0">
                <a:solidFill>
                  <a:srgbClr val="FF0000"/>
                </a:solidFill>
              </a:rPr>
              <a:t> İşlemleri</a:t>
            </a:r>
          </a:p>
          <a:p>
            <a:r>
              <a:rPr lang="tr-TR" dirty="0">
                <a:solidFill>
                  <a:srgbClr val="FF0000"/>
                </a:solidFill>
              </a:rPr>
              <a:t>Hafta 4 – </a:t>
            </a:r>
            <a:r>
              <a:rPr lang="tr-TR" dirty="0" err="1">
                <a:solidFill>
                  <a:srgbClr val="FF0000"/>
                </a:solidFill>
              </a:rPr>
              <a:t>Quiz</a:t>
            </a:r>
            <a:r>
              <a:rPr lang="tr-TR" dirty="0">
                <a:solidFill>
                  <a:srgbClr val="FF0000"/>
                </a:solidFill>
              </a:rPr>
              <a:t> 1</a:t>
            </a:r>
          </a:p>
          <a:p>
            <a:r>
              <a:rPr lang="tr-TR" dirty="0">
                <a:solidFill>
                  <a:srgbClr val="FF0000"/>
                </a:solidFill>
              </a:rPr>
              <a:t>Hafta 5 – Tablolarda Gruplama ve Sıralama Fonksiyonları</a:t>
            </a:r>
          </a:p>
          <a:p>
            <a:r>
              <a:rPr lang="tr-TR" dirty="0">
                <a:solidFill>
                  <a:srgbClr val="FF0000"/>
                </a:solidFill>
              </a:rPr>
              <a:t>Hafta 6 - </a:t>
            </a:r>
            <a:r>
              <a:rPr lang="es-ES" dirty="0">
                <a:solidFill>
                  <a:srgbClr val="FF0000"/>
                </a:solidFill>
              </a:rPr>
              <a:t>JDBC ile Veri Tabanına Bağlanıp Sorgu Yapma Uygulamaları</a:t>
            </a:r>
            <a:endParaRPr lang="tr-TR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tr-TR" dirty="0">
                <a:solidFill>
                  <a:srgbClr val="FF0000"/>
                </a:solidFill>
              </a:rPr>
              <a:t>Hafta 7 - PL/</a:t>
            </a:r>
            <a:r>
              <a:rPr lang="tr-TR" dirty="0" err="1">
                <a:solidFill>
                  <a:srgbClr val="FF0000"/>
                </a:solidFill>
              </a:rPr>
              <a:t>pgSQL</a:t>
            </a:r>
            <a:r>
              <a:rPr lang="tr-TR" dirty="0">
                <a:solidFill>
                  <a:srgbClr val="FF0000"/>
                </a:solidFill>
              </a:rPr>
              <a:t> Fonksiyon Tanımı</a:t>
            </a:r>
          </a:p>
          <a:p>
            <a:r>
              <a:rPr lang="tr-TR" dirty="0">
                <a:solidFill>
                  <a:srgbClr val="FF0000"/>
                </a:solidFill>
              </a:rPr>
              <a:t>Hafta 8 – </a:t>
            </a:r>
            <a:r>
              <a:rPr lang="tr-TR" dirty="0" err="1">
                <a:solidFill>
                  <a:srgbClr val="FF0000"/>
                </a:solidFill>
              </a:rPr>
              <a:t>Quiz</a:t>
            </a:r>
            <a:r>
              <a:rPr lang="tr-TR" dirty="0">
                <a:solidFill>
                  <a:srgbClr val="FF0000"/>
                </a:solidFill>
              </a:rPr>
              <a:t> 2</a:t>
            </a:r>
          </a:p>
          <a:p>
            <a:r>
              <a:rPr lang="tr-TR" dirty="0">
                <a:solidFill>
                  <a:srgbClr val="FF0000"/>
                </a:solidFill>
              </a:rPr>
              <a:t>Hafta 9 - PL/</a:t>
            </a:r>
            <a:r>
              <a:rPr lang="tr-TR" dirty="0" err="1">
                <a:solidFill>
                  <a:srgbClr val="FF0000"/>
                </a:solidFill>
              </a:rPr>
              <a:t>pgSQL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Alias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Record</a:t>
            </a:r>
            <a:r>
              <a:rPr lang="tr-TR" dirty="0">
                <a:solidFill>
                  <a:srgbClr val="FF0000"/>
                </a:solidFill>
              </a:rPr>
              <a:t>/</a:t>
            </a:r>
            <a:r>
              <a:rPr lang="tr-TR" dirty="0" err="1">
                <a:solidFill>
                  <a:srgbClr val="FF0000"/>
                </a:solidFill>
              </a:rPr>
              <a:t>Cursor</a:t>
            </a:r>
            <a:r>
              <a:rPr lang="tr-TR" dirty="0">
                <a:solidFill>
                  <a:srgbClr val="FF0000"/>
                </a:solidFill>
              </a:rPr>
              <a:t> ve </a:t>
            </a:r>
            <a:r>
              <a:rPr lang="tr-TR" dirty="0" err="1">
                <a:solidFill>
                  <a:srgbClr val="FF0000"/>
                </a:solidFill>
              </a:rPr>
              <a:t>Trigger</a:t>
            </a:r>
            <a:r>
              <a:rPr lang="tr-TR" dirty="0">
                <a:solidFill>
                  <a:srgbClr val="FF0000"/>
                </a:solidFill>
              </a:rPr>
              <a:t> Tanımları</a:t>
            </a:r>
          </a:p>
          <a:p>
            <a:r>
              <a:rPr lang="tr-TR" b="1" dirty="0">
                <a:solidFill>
                  <a:srgbClr val="FF0000"/>
                </a:solidFill>
              </a:rPr>
              <a:t>Hafta 10 - </a:t>
            </a:r>
            <a:r>
              <a:rPr lang="tr-TR" b="1" dirty="0" err="1">
                <a:solidFill>
                  <a:srgbClr val="FF0000"/>
                </a:solidFill>
              </a:rPr>
              <a:t>Xquery</a:t>
            </a:r>
            <a:r>
              <a:rPr lang="tr-TR" b="1" dirty="0">
                <a:solidFill>
                  <a:srgbClr val="FF0000"/>
                </a:solidFill>
              </a:rPr>
              <a:t> Yapısı ve Örnekleri</a:t>
            </a:r>
          </a:p>
          <a:p>
            <a:r>
              <a:rPr lang="tr-TR" dirty="0">
                <a:solidFill>
                  <a:schemeClr val="tx1"/>
                </a:solidFill>
              </a:rPr>
              <a:t>Hafta 11 – </a:t>
            </a:r>
            <a:r>
              <a:rPr lang="tr-TR" dirty="0" err="1">
                <a:solidFill>
                  <a:schemeClr val="tx1"/>
                </a:solidFill>
              </a:rPr>
              <a:t>Quiz</a:t>
            </a:r>
            <a:r>
              <a:rPr lang="tr-TR" dirty="0">
                <a:solidFill>
                  <a:schemeClr val="tx1"/>
                </a:solidFill>
              </a:rPr>
              <a:t> 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00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363828"/>
            <a:ext cx="9601200" cy="924059"/>
          </a:xfrm>
        </p:spPr>
        <p:txBody>
          <a:bodyPr/>
          <a:lstStyle/>
          <a:p>
            <a:r>
              <a:rPr lang="tr-TR" dirty="0" err="1"/>
              <a:t>Xquery</a:t>
            </a:r>
            <a:r>
              <a:rPr lang="tr-TR" dirty="0"/>
              <a:t>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532587"/>
            <a:ext cx="9601200" cy="433481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W3C </a:t>
            </a:r>
            <a:r>
              <a:rPr lang="tr-TR" dirty="0" err="1"/>
              <a:t>standartı</a:t>
            </a:r>
            <a:r>
              <a:rPr lang="tr-TR" dirty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Bir sorgulama dili (Q.L.)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XML dosyaları içerisinde arama yapabilmek için geliştirilmiştir yapısal bir dil.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dirty="0" err="1"/>
              <a:t>tag</a:t>
            </a:r>
            <a:r>
              <a:rPr lang="tr-TR" dirty="0"/>
              <a:t> (&lt;</a:t>
            </a:r>
            <a:r>
              <a:rPr lang="tr-TR" dirty="0" err="1"/>
              <a:t>book</a:t>
            </a:r>
            <a:r>
              <a:rPr lang="tr-TR" dirty="0"/>
              <a:t>&gt;&lt;/</a:t>
            </a:r>
            <a:r>
              <a:rPr lang="tr-TR" dirty="0" err="1"/>
              <a:t>book</a:t>
            </a:r>
            <a:r>
              <a:rPr lang="tr-TR" dirty="0"/>
              <a:t>&gt;, &lt;</a:t>
            </a:r>
            <a:r>
              <a:rPr lang="tr-TR" dirty="0" err="1"/>
              <a:t>fname</a:t>
            </a:r>
            <a:r>
              <a:rPr lang="tr-TR" dirty="0"/>
              <a:t>&gt;&lt;/</a:t>
            </a:r>
            <a:r>
              <a:rPr lang="tr-TR" dirty="0" err="1"/>
              <a:t>lname</a:t>
            </a:r>
            <a:r>
              <a:rPr lang="tr-TR" dirty="0"/>
              <a:t>&gt;) üzerinde arama gerçekleştiren bir yapı.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 err="1"/>
              <a:t>Veritabanı</a:t>
            </a:r>
            <a:r>
              <a:rPr lang="tr-TR" dirty="0"/>
              <a:t> için SQL ne ise, XML için de </a:t>
            </a:r>
            <a:r>
              <a:rPr lang="tr-TR" dirty="0" err="1"/>
              <a:t>Xquery</a:t>
            </a:r>
            <a:r>
              <a:rPr lang="tr-TR" dirty="0"/>
              <a:t> o.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SQL </a:t>
            </a:r>
            <a:r>
              <a:rPr lang="tr-TR" dirty="0" err="1"/>
              <a:t>ifadalerinin</a:t>
            </a:r>
            <a:r>
              <a:rPr lang="tr-TR" dirty="0"/>
              <a:t> tamamını </a:t>
            </a:r>
            <a:r>
              <a:rPr lang="tr-TR" dirty="0" err="1"/>
              <a:t>Xquery’de</a:t>
            </a:r>
            <a:r>
              <a:rPr lang="tr-TR" dirty="0"/>
              <a:t> de gerçekleyebiliyoruz.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Web servislerinden bilgi çıkarımında çok daha kullanışlı.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dirty="0" err="1"/>
              <a:t>Relational</a:t>
            </a:r>
            <a:r>
              <a:rPr lang="tr-TR" b="1" dirty="0"/>
              <a:t> </a:t>
            </a:r>
            <a:r>
              <a:rPr lang="tr-TR" b="1" dirty="0" err="1"/>
              <a:t>Algebra</a:t>
            </a: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yok</a:t>
            </a:r>
            <a:r>
              <a:rPr lang="tr-TR" dirty="0"/>
              <a:t> !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dirty="0" err="1"/>
              <a:t>Relation</a:t>
            </a: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yok</a:t>
            </a:r>
            <a:r>
              <a:rPr lang="tr-TR" dirty="0"/>
              <a:t> 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22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33729" y="299434"/>
            <a:ext cx="4449651" cy="808149"/>
          </a:xfrm>
        </p:spPr>
        <p:txBody>
          <a:bodyPr/>
          <a:lstStyle/>
          <a:p>
            <a:r>
              <a:rPr lang="tr-TR" dirty="0" err="1"/>
              <a:t>BaseX</a:t>
            </a:r>
            <a:r>
              <a:rPr lang="tr-TR" dirty="0"/>
              <a:t> </a:t>
            </a:r>
            <a:r>
              <a:rPr lang="tr-TR" dirty="0" smtClean="0"/>
              <a:t>Kurulumu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78" y="1010991"/>
            <a:ext cx="10473581" cy="5029200"/>
          </a:xfrm>
        </p:spPr>
      </p:pic>
    </p:spTree>
    <p:extLst>
      <p:ext uri="{BB962C8B-B14F-4D97-AF65-F5344CB8AC3E}">
        <p14:creationId xmlns:p14="http://schemas.microsoft.com/office/powerpoint/2010/main" val="10481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9-12-07 at 22.23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620" y="479444"/>
            <a:ext cx="4762500" cy="5867400"/>
          </a:xfrm>
          <a:prstGeom prst="rect">
            <a:avLst/>
          </a:prstGeom>
        </p:spPr>
      </p:pic>
      <p:sp>
        <p:nvSpPr>
          <p:cNvPr id="10" name="Metin kutusu 4"/>
          <p:cNvSpPr txBox="1"/>
          <p:nvPr/>
        </p:nvSpPr>
        <p:spPr>
          <a:xfrm>
            <a:off x="1017430" y="1648496"/>
            <a:ext cx="499700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80"/>
                </a:solidFill>
              </a:rPr>
              <a:t>Root</a:t>
            </a:r>
            <a:r>
              <a:rPr lang="tr-TR" sz="2800" b="1" dirty="0" smtClean="0">
                <a:solidFill>
                  <a:srgbClr val="FF0080"/>
                </a:solidFill>
              </a:rPr>
              <a:t> Element: </a:t>
            </a:r>
            <a:r>
              <a:rPr lang="tr-TR" sz="2800" dirty="0" err="1" smtClean="0"/>
              <a:t>bookstore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smtClean="0">
                <a:solidFill>
                  <a:srgbClr val="FF0080"/>
                </a:solidFill>
              </a:rPr>
              <a:t>Element: </a:t>
            </a:r>
            <a:r>
              <a:rPr lang="tr-TR" sz="2800" dirty="0" err="1" smtClean="0"/>
              <a:t>book</a:t>
            </a:r>
            <a:r>
              <a:rPr lang="tr-TR" sz="2800" dirty="0" smtClean="0"/>
              <a:t>, </a:t>
            </a:r>
            <a:r>
              <a:rPr lang="tr-TR" sz="2800" dirty="0" err="1" smtClean="0"/>
              <a:t>title</a:t>
            </a:r>
            <a:r>
              <a:rPr lang="tr-TR" sz="2800" dirty="0" smtClean="0"/>
              <a:t>, </a:t>
            </a:r>
            <a:r>
              <a:rPr lang="tr-TR" sz="2800" dirty="0" err="1" smtClean="0"/>
              <a:t>author</a:t>
            </a:r>
            <a:r>
              <a:rPr lang="tr-TR" sz="2800" dirty="0" smtClean="0"/>
              <a:t>, </a:t>
            </a:r>
            <a:r>
              <a:rPr lang="tr-TR" sz="2800" dirty="0" err="1" smtClean="0"/>
              <a:t>year</a:t>
            </a:r>
            <a:r>
              <a:rPr lang="tr-TR" sz="2800" dirty="0" smtClean="0"/>
              <a:t>, </a:t>
            </a:r>
            <a:r>
              <a:rPr lang="tr-TR" sz="2800" dirty="0" err="1" smtClean="0"/>
              <a:t>price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book</a:t>
            </a:r>
            <a:r>
              <a:rPr lang="tr-TR" sz="2800" dirty="0" smtClean="0"/>
              <a:t> -&gt;</a:t>
            </a:r>
            <a:r>
              <a:rPr lang="tr-TR" sz="2800" dirty="0" err="1" smtClean="0"/>
              <a:t>parent</a:t>
            </a:r>
            <a:endParaRPr lang="tr-TR" sz="2800" dirty="0" smtClean="0"/>
          </a:p>
          <a:p>
            <a:r>
              <a:rPr lang="tr-TR" sz="2800" dirty="0" err="1" smtClean="0"/>
              <a:t>title</a:t>
            </a:r>
            <a:r>
              <a:rPr lang="tr-TR" sz="2800" dirty="0" smtClean="0"/>
              <a:t>, </a:t>
            </a:r>
            <a:r>
              <a:rPr lang="tr-TR" sz="2800" dirty="0" err="1" smtClean="0"/>
              <a:t>author</a:t>
            </a:r>
            <a:r>
              <a:rPr lang="tr-TR" sz="2800" dirty="0" smtClean="0"/>
              <a:t>, </a:t>
            </a:r>
            <a:r>
              <a:rPr lang="tr-TR" sz="2800" dirty="0" err="1" smtClean="0"/>
              <a:t>year</a:t>
            </a:r>
            <a:r>
              <a:rPr lang="tr-TR" sz="2800" dirty="0" smtClean="0"/>
              <a:t>, </a:t>
            </a:r>
            <a:r>
              <a:rPr lang="tr-TR" sz="2800" dirty="0" err="1" smtClean="0"/>
              <a:t>price</a:t>
            </a:r>
            <a:r>
              <a:rPr lang="tr-TR" sz="2800" dirty="0" smtClean="0"/>
              <a:t> -&gt; </a:t>
            </a:r>
            <a:r>
              <a:rPr lang="tr-TR" sz="2800" dirty="0" err="1" smtClean="0"/>
              <a:t>child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err="1" smtClean="0">
                <a:solidFill>
                  <a:srgbClr val="FF0080"/>
                </a:solidFill>
              </a:rPr>
              <a:t>Attribute</a:t>
            </a:r>
            <a:r>
              <a:rPr lang="tr-TR" sz="2800" b="1" dirty="0" smtClean="0">
                <a:solidFill>
                  <a:srgbClr val="FF0080"/>
                </a:solidFill>
              </a:rPr>
              <a:t>: </a:t>
            </a:r>
            <a:r>
              <a:rPr lang="tr-TR" sz="2800" dirty="0" err="1" smtClean="0"/>
              <a:t>category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325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6634" y="0"/>
            <a:ext cx="5415566" cy="730876"/>
          </a:xfrm>
        </p:spPr>
        <p:txBody>
          <a:bodyPr/>
          <a:lstStyle/>
          <a:p>
            <a:r>
              <a:rPr lang="tr-TR" dirty="0" smtClean="0"/>
              <a:t>Company.xml </a:t>
            </a:r>
            <a:r>
              <a:rPr lang="tr-TR" dirty="0"/>
              <a:t>Tanıtımı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727" y="0"/>
            <a:ext cx="5479391" cy="685800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017430" y="1648496"/>
            <a:ext cx="49970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/>
              <a:t>Root</a:t>
            </a:r>
            <a:r>
              <a:rPr lang="tr-TR" sz="2800" b="1" dirty="0" smtClean="0"/>
              <a:t> Element: </a:t>
            </a:r>
            <a:r>
              <a:rPr lang="tr-TR" sz="2800" dirty="0" err="1" smtClean="0"/>
              <a:t>company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smtClean="0"/>
              <a:t>Element: </a:t>
            </a:r>
            <a:r>
              <a:rPr lang="tr-TR" sz="2800" dirty="0" err="1" smtClean="0"/>
              <a:t>employee</a:t>
            </a:r>
            <a:r>
              <a:rPr lang="tr-TR" sz="2800" dirty="0" smtClean="0"/>
              <a:t>, </a:t>
            </a:r>
            <a:r>
              <a:rPr lang="tr-TR" sz="2800" dirty="0" err="1" smtClean="0"/>
              <a:t>department</a:t>
            </a:r>
            <a:r>
              <a:rPr lang="tr-TR" sz="2800" dirty="0" smtClean="0"/>
              <a:t>, </a:t>
            </a:r>
            <a:r>
              <a:rPr lang="tr-TR" sz="2800" dirty="0" err="1" smtClean="0"/>
              <a:t>dname</a:t>
            </a:r>
            <a:r>
              <a:rPr lang="tr-TR" sz="2800" dirty="0" smtClean="0"/>
              <a:t>, </a:t>
            </a:r>
            <a:r>
              <a:rPr lang="tr-TR" sz="2800" dirty="0" err="1" smtClean="0"/>
              <a:t>dnum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err="1" smtClean="0"/>
              <a:t>Attribute</a:t>
            </a:r>
            <a:r>
              <a:rPr lang="tr-TR" sz="2800" b="1" dirty="0" smtClean="0"/>
              <a:t>: </a:t>
            </a:r>
            <a:r>
              <a:rPr lang="tr-TR" sz="2800" dirty="0" err="1" smtClean="0"/>
              <a:t>dnumber</a:t>
            </a:r>
            <a:r>
              <a:rPr lang="tr-TR" sz="2800" dirty="0" smtClean="0"/>
              <a:t>, </a:t>
            </a:r>
            <a:r>
              <a:rPr lang="tr-TR" sz="2800" dirty="0" err="1" smtClean="0"/>
              <a:t>ssn</a:t>
            </a:r>
            <a:r>
              <a:rPr lang="tr-TR" sz="2800" dirty="0" smtClean="0"/>
              <a:t>, </a:t>
            </a:r>
            <a:r>
              <a:rPr lang="tr-TR" sz="2800" dirty="0" err="1" smtClean="0"/>
              <a:t>dep_no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4212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47" y="927279"/>
            <a:ext cx="13318489" cy="4681498"/>
          </a:xfrm>
        </p:spPr>
      </p:pic>
    </p:spTree>
    <p:extLst>
      <p:ext uri="{BB962C8B-B14F-4D97-AF65-F5344CB8AC3E}">
        <p14:creationId xmlns:p14="http://schemas.microsoft.com/office/powerpoint/2010/main" val="12772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64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XQUERY </a:t>
            </a:r>
            <a:r>
              <a:rPr lang="tr-TR" dirty="0" smtClean="0">
                <a:solidFill>
                  <a:srgbClr val="FF0000"/>
                </a:solidFill>
              </a:rPr>
              <a:t>FLWOR</a:t>
            </a:r>
            <a:r>
              <a:rPr lang="tr-TR" dirty="0" smtClean="0"/>
              <a:t> ifadeleri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738648"/>
            <a:ext cx="9601200" cy="412875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düğüm dizisini seçer.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değişkene diziyi atar.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Düğümleri filtreler.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Düğümleri sıralar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 döndürür.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6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64395"/>
            <a:ext cx="9601200" cy="821028"/>
          </a:xfrm>
        </p:spPr>
        <p:txBody>
          <a:bodyPr/>
          <a:lstStyle/>
          <a:p>
            <a:r>
              <a:rPr lang="tr-TR" dirty="0" err="1"/>
              <a:t>Xquery</a:t>
            </a:r>
            <a:r>
              <a:rPr lang="tr-TR" dirty="0"/>
              <a:t> Örnekleri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885423"/>
            <a:ext cx="9601200" cy="5875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1:</a:t>
            </a: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çalışanların bilgilerini </a:t>
            </a:r>
            <a:r>
              <a:rPr lang="tr-T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Xpath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Xquery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bulunuz.</a:t>
            </a:r>
          </a:p>
          <a:p>
            <a:pPr marL="0" indent="0"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Xpath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("company.xml")/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Xquery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$x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doc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("company.xml")/company/employee 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45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8558</TotalTime>
  <Words>637</Words>
  <Application>Microsoft Macintosh PowerPoint</Application>
  <PresentationFormat>Custom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Crop</vt:lpstr>
      <vt:lpstr>VeriTabanı Dersi 8. Laboratuvarı 09.12.2019</vt:lpstr>
      <vt:lpstr>Laboratuvar Programı</vt:lpstr>
      <vt:lpstr>Xquery Nedir?</vt:lpstr>
      <vt:lpstr>BaseX Kurulumu</vt:lpstr>
      <vt:lpstr>PowerPoint Presentation</vt:lpstr>
      <vt:lpstr>Company.xml Tanıtımı</vt:lpstr>
      <vt:lpstr>PowerPoint Presentation</vt:lpstr>
      <vt:lpstr>XQUERY FLWOR ifadeleri</vt:lpstr>
      <vt:lpstr>Xquery Örnekleri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VeriTabanı Dersi 1. Laboratuvarı</dc:title>
  <dc:creator>ny</dc:creator>
  <cp:lastModifiedBy>Elçin Güveyi</cp:lastModifiedBy>
  <cp:revision>48</cp:revision>
  <dcterms:created xsi:type="dcterms:W3CDTF">2019-09-28T15:16:28Z</dcterms:created>
  <dcterms:modified xsi:type="dcterms:W3CDTF">2019-12-10T07:59:53Z</dcterms:modified>
</cp:coreProperties>
</file>