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3"/>
  </p:notesMasterIdLst>
  <p:handoutMasterIdLst>
    <p:handoutMasterId r:id="rId84"/>
  </p:handoutMasterIdLst>
  <p:sldIdLst>
    <p:sldId id="264" r:id="rId2"/>
    <p:sldId id="360" r:id="rId3"/>
    <p:sldId id="353" r:id="rId4"/>
    <p:sldId id="399" r:id="rId5"/>
    <p:sldId id="411" r:id="rId6"/>
    <p:sldId id="412" r:id="rId7"/>
    <p:sldId id="349" r:id="rId8"/>
    <p:sldId id="350" r:id="rId9"/>
    <p:sldId id="351" r:id="rId10"/>
    <p:sldId id="355" r:id="rId11"/>
    <p:sldId id="356" r:id="rId12"/>
    <p:sldId id="354" r:id="rId13"/>
    <p:sldId id="358" r:id="rId14"/>
    <p:sldId id="359" r:id="rId15"/>
    <p:sldId id="357" r:id="rId16"/>
    <p:sldId id="363" r:id="rId17"/>
    <p:sldId id="362" r:id="rId18"/>
    <p:sldId id="365" r:id="rId19"/>
    <p:sldId id="366" r:id="rId20"/>
    <p:sldId id="367" r:id="rId21"/>
    <p:sldId id="369" r:id="rId22"/>
    <p:sldId id="370" r:id="rId23"/>
    <p:sldId id="371" r:id="rId24"/>
    <p:sldId id="372" r:id="rId25"/>
    <p:sldId id="374" r:id="rId26"/>
    <p:sldId id="375" r:id="rId27"/>
    <p:sldId id="301" r:id="rId28"/>
    <p:sldId id="348" r:id="rId29"/>
    <p:sldId id="261" r:id="rId30"/>
    <p:sldId id="303" r:id="rId31"/>
    <p:sldId id="302" r:id="rId32"/>
    <p:sldId id="304" r:id="rId33"/>
    <p:sldId id="305" r:id="rId34"/>
    <p:sldId id="307" r:id="rId35"/>
    <p:sldId id="306" r:id="rId36"/>
    <p:sldId id="308" r:id="rId37"/>
    <p:sldId id="309" r:id="rId38"/>
    <p:sldId id="310" r:id="rId39"/>
    <p:sldId id="409" r:id="rId40"/>
    <p:sldId id="410" r:id="rId41"/>
    <p:sldId id="311" r:id="rId42"/>
    <p:sldId id="312" r:id="rId43"/>
    <p:sldId id="315" r:id="rId44"/>
    <p:sldId id="316" r:id="rId45"/>
    <p:sldId id="317" r:id="rId46"/>
    <p:sldId id="318" r:id="rId47"/>
    <p:sldId id="319" r:id="rId48"/>
    <p:sldId id="314" r:id="rId49"/>
    <p:sldId id="322" r:id="rId50"/>
    <p:sldId id="346" r:id="rId51"/>
    <p:sldId id="376" r:id="rId52"/>
    <p:sldId id="377" r:id="rId53"/>
    <p:sldId id="378" r:id="rId54"/>
    <p:sldId id="381" r:id="rId55"/>
    <p:sldId id="380" r:id="rId56"/>
    <p:sldId id="379"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7" r:id="rId72"/>
    <p:sldId id="398" r:id="rId73"/>
    <p:sldId id="400" r:id="rId74"/>
    <p:sldId id="402" r:id="rId75"/>
    <p:sldId id="401" r:id="rId76"/>
    <p:sldId id="403" r:id="rId77"/>
    <p:sldId id="404" r:id="rId78"/>
    <p:sldId id="405" r:id="rId79"/>
    <p:sldId id="406" r:id="rId80"/>
    <p:sldId id="407" r:id="rId81"/>
    <p:sldId id="408" r:id="rId8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nus" initials="y" lastIdx="5" clrIdx="0"/>
  <p:cmAuthor id="1" name="Yunus Emre Selçuk" initials="YES" lastIdx="6" clrIdx="1"/>
  <p:cmAuthor id="2" name="yselc" initials="y" lastIdx="2" clrIdx="2">
    <p:extLst>
      <p:ext uri="{19B8F6BF-5375-455C-9EA6-DF929625EA0E}">
        <p15:presenceInfo xmlns:p15="http://schemas.microsoft.com/office/powerpoint/2012/main" userId="ysel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4"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819A4-059D-1F4F-ABEF-EDC3D7373FE4}" type="doc">
      <dgm:prSet loTypeId="urn:microsoft.com/office/officeart/2005/8/layout/hProcess9" loCatId="" qsTypeId="urn:microsoft.com/office/officeart/2005/8/quickstyle/simple4" qsCatId="simple" csTypeId="urn:microsoft.com/office/officeart/2005/8/colors/accent1_2" csCatId="accent1" phldr="1"/>
      <dgm:spPr/>
    </dgm:pt>
    <dgm:pt modelId="{81696655-B84F-214C-8CD6-A94E38C69B45}">
      <dgm:prSet phldrT="[Text]"/>
      <dgm:spPr/>
      <dgm:t>
        <a:bodyPr/>
        <a:lstStyle/>
        <a:p>
          <a:r>
            <a:rPr lang="en-US" dirty="0" err="1"/>
            <a:t>Teori</a:t>
          </a:r>
          <a:endParaRPr lang="en-US" dirty="0"/>
        </a:p>
      </dgm:t>
    </dgm:pt>
    <dgm:pt modelId="{4A2437C5-7D27-484E-B3AC-EE5B88A3E807}" type="parTrans" cxnId="{496FDB22-0D12-234E-96B8-0B8DEA1CE4C4}">
      <dgm:prSet/>
      <dgm:spPr/>
      <dgm:t>
        <a:bodyPr/>
        <a:lstStyle/>
        <a:p>
          <a:endParaRPr lang="en-US"/>
        </a:p>
      </dgm:t>
    </dgm:pt>
    <dgm:pt modelId="{7E791F7D-8BC2-F14B-ACA1-4BE187C6D950}" type="sibTrans" cxnId="{496FDB22-0D12-234E-96B8-0B8DEA1CE4C4}">
      <dgm:prSet/>
      <dgm:spPr/>
      <dgm:t>
        <a:bodyPr/>
        <a:lstStyle/>
        <a:p>
          <a:endParaRPr lang="en-US"/>
        </a:p>
      </dgm:t>
    </dgm:pt>
    <dgm:pt modelId="{550DFBDD-A2F5-4D4E-8505-4316496C5A1E}">
      <dgm:prSet phldrT="[Text]"/>
      <dgm:spPr/>
      <dgm:t>
        <a:bodyPr/>
        <a:lstStyle/>
        <a:p>
          <a:r>
            <a:rPr lang="en-US" dirty="0" err="1"/>
            <a:t>Gözlem</a:t>
          </a:r>
          <a:r>
            <a:rPr lang="en-US" dirty="0"/>
            <a:t> /    </a:t>
          </a:r>
          <a:r>
            <a:rPr lang="en-US" dirty="0" err="1"/>
            <a:t>Veri</a:t>
          </a:r>
          <a:r>
            <a:rPr lang="en-US" dirty="0"/>
            <a:t> </a:t>
          </a:r>
          <a:r>
            <a:rPr lang="en-US" dirty="0" err="1"/>
            <a:t>toplama</a:t>
          </a:r>
          <a:r>
            <a:rPr lang="en-US" dirty="0"/>
            <a:t> /Test</a:t>
          </a:r>
        </a:p>
      </dgm:t>
    </dgm:pt>
    <dgm:pt modelId="{44E68BF4-DEB1-7E4A-AADE-20440304358A}" type="parTrans" cxnId="{145E6813-5516-C244-ABDE-6126587ECAF5}">
      <dgm:prSet/>
      <dgm:spPr/>
      <dgm:t>
        <a:bodyPr/>
        <a:lstStyle/>
        <a:p>
          <a:endParaRPr lang="en-US"/>
        </a:p>
      </dgm:t>
    </dgm:pt>
    <dgm:pt modelId="{358673C6-7399-9242-AA10-0CF7F12C9C65}" type="sibTrans" cxnId="{145E6813-5516-C244-ABDE-6126587ECAF5}">
      <dgm:prSet/>
      <dgm:spPr/>
      <dgm:t>
        <a:bodyPr/>
        <a:lstStyle/>
        <a:p>
          <a:endParaRPr lang="en-US"/>
        </a:p>
      </dgm:t>
    </dgm:pt>
    <dgm:pt modelId="{379B3D75-29F7-AC4B-85CF-52AA2670D161}">
      <dgm:prSet phldrT="[Text]"/>
      <dgm:spPr/>
      <dgm:t>
        <a:bodyPr/>
        <a:lstStyle/>
        <a:p>
          <a:r>
            <a:rPr lang="en-US" dirty="0"/>
            <a:t>Kabul/Red</a:t>
          </a:r>
        </a:p>
      </dgm:t>
    </dgm:pt>
    <dgm:pt modelId="{11E6D5B8-8361-5E4C-8613-4753A0B10C45}" type="parTrans" cxnId="{58D7A26A-4C52-D14D-AAE9-D9873AEF53D7}">
      <dgm:prSet/>
      <dgm:spPr/>
      <dgm:t>
        <a:bodyPr/>
        <a:lstStyle/>
        <a:p>
          <a:endParaRPr lang="en-US"/>
        </a:p>
      </dgm:t>
    </dgm:pt>
    <dgm:pt modelId="{1338A426-89D9-0644-B3D3-F6EC76D32561}" type="sibTrans" cxnId="{58D7A26A-4C52-D14D-AAE9-D9873AEF53D7}">
      <dgm:prSet/>
      <dgm:spPr/>
      <dgm:t>
        <a:bodyPr/>
        <a:lstStyle/>
        <a:p>
          <a:endParaRPr lang="en-US"/>
        </a:p>
      </dgm:t>
    </dgm:pt>
    <dgm:pt modelId="{639C8761-A42C-984A-A358-8FA9DAB4E922}">
      <dgm:prSet phldrT="[Text]"/>
      <dgm:spPr/>
      <dgm:t>
        <a:bodyPr/>
        <a:lstStyle/>
        <a:p>
          <a:r>
            <a:rPr lang="en-US" dirty="0" err="1"/>
            <a:t>Hipotezler</a:t>
          </a:r>
          <a:r>
            <a:rPr lang="en-US" dirty="0"/>
            <a:t> </a:t>
          </a:r>
        </a:p>
      </dgm:t>
    </dgm:pt>
    <dgm:pt modelId="{EFB0F994-3A7E-4B40-B45F-647D4A9CC551}" type="parTrans" cxnId="{32346F08-6D1F-5E4F-BA19-FDABDB5B1650}">
      <dgm:prSet/>
      <dgm:spPr/>
      <dgm:t>
        <a:bodyPr/>
        <a:lstStyle/>
        <a:p>
          <a:endParaRPr lang="en-US"/>
        </a:p>
      </dgm:t>
    </dgm:pt>
    <dgm:pt modelId="{AF30E741-F807-7641-A811-E4DCEF1F4257}" type="sibTrans" cxnId="{32346F08-6D1F-5E4F-BA19-FDABDB5B1650}">
      <dgm:prSet/>
      <dgm:spPr/>
      <dgm:t>
        <a:bodyPr/>
        <a:lstStyle/>
        <a:p>
          <a:endParaRPr lang="en-US"/>
        </a:p>
      </dgm:t>
    </dgm:pt>
    <dgm:pt modelId="{5CBFF028-3498-BA4D-84A6-6107805EBE66}" type="pres">
      <dgm:prSet presAssocID="{411819A4-059D-1F4F-ABEF-EDC3D7373FE4}" presName="CompostProcess" presStyleCnt="0">
        <dgm:presLayoutVars>
          <dgm:dir/>
          <dgm:resizeHandles val="exact"/>
        </dgm:presLayoutVars>
      </dgm:prSet>
      <dgm:spPr/>
    </dgm:pt>
    <dgm:pt modelId="{56E43500-F072-6E44-BB84-F0AD66EAFF74}" type="pres">
      <dgm:prSet presAssocID="{411819A4-059D-1F4F-ABEF-EDC3D7373FE4}" presName="arrow" presStyleLbl="bgShp" presStyleIdx="0" presStyleCnt="1" custScaleY="100000"/>
      <dgm:spPr/>
    </dgm:pt>
    <dgm:pt modelId="{9FA0E14E-26AD-0340-A6B9-6B894CF05F9B}" type="pres">
      <dgm:prSet presAssocID="{411819A4-059D-1F4F-ABEF-EDC3D7373FE4}" presName="linearProcess" presStyleCnt="0"/>
      <dgm:spPr/>
    </dgm:pt>
    <dgm:pt modelId="{AD798B6F-A8AE-A348-B32B-8716E4FFDABA}" type="pres">
      <dgm:prSet presAssocID="{81696655-B84F-214C-8CD6-A94E38C69B45}" presName="textNode" presStyleLbl="node1" presStyleIdx="0" presStyleCnt="4">
        <dgm:presLayoutVars>
          <dgm:bulletEnabled val="1"/>
        </dgm:presLayoutVars>
      </dgm:prSet>
      <dgm:spPr/>
    </dgm:pt>
    <dgm:pt modelId="{305D81BA-6330-1748-810F-E71606EE1125}" type="pres">
      <dgm:prSet presAssocID="{7E791F7D-8BC2-F14B-ACA1-4BE187C6D950}" presName="sibTrans" presStyleCnt="0"/>
      <dgm:spPr/>
    </dgm:pt>
    <dgm:pt modelId="{B7DC5462-9BC7-4C49-9401-DBF9665E2FAD}" type="pres">
      <dgm:prSet presAssocID="{639C8761-A42C-984A-A358-8FA9DAB4E922}" presName="textNode" presStyleLbl="node1" presStyleIdx="1" presStyleCnt="4">
        <dgm:presLayoutVars>
          <dgm:bulletEnabled val="1"/>
        </dgm:presLayoutVars>
      </dgm:prSet>
      <dgm:spPr/>
    </dgm:pt>
    <dgm:pt modelId="{CA2146B8-78FA-2C42-AC1B-A7B1120A9B80}" type="pres">
      <dgm:prSet presAssocID="{AF30E741-F807-7641-A811-E4DCEF1F4257}" presName="sibTrans" presStyleCnt="0"/>
      <dgm:spPr/>
    </dgm:pt>
    <dgm:pt modelId="{E3B8FEC3-74CA-B14E-A52C-EB6928C723CB}" type="pres">
      <dgm:prSet presAssocID="{550DFBDD-A2F5-4D4E-8505-4316496C5A1E}" presName="textNode" presStyleLbl="node1" presStyleIdx="2" presStyleCnt="4">
        <dgm:presLayoutVars>
          <dgm:bulletEnabled val="1"/>
        </dgm:presLayoutVars>
      </dgm:prSet>
      <dgm:spPr/>
    </dgm:pt>
    <dgm:pt modelId="{7D958B5A-3CC0-C641-9196-16EA44E7A934}" type="pres">
      <dgm:prSet presAssocID="{358673C6-7399-9242-AA10-0CF7F12C9C65}" presName="sibTrans" presStyleCnt="0"/>
      <dgm:spPr/>
    </dgm:pt>
    <dgm:pt modelId="{06883017-4480-7D45-8BCF-14F06FB258B5}" type="pres">
      <dgm:prSet presAssocID="{379B3D75-29F7-AC4B-85CF-52AA2670D161}" presName="textNode" presStyleLbl="node1" presStyleIdx="3" presStyleCnt="4">
        <dgm:presLayoutVars>
          <dgm:bulletEnabled val="1"/>
        </dgm:presLayoutVars>
      </dgm:prSet>
      <dgm:spPr/>
    </dgm:pt>
  </dgm:ptLst>
  <dgm:cxnLst>
    <dgm:cxn modelId="{CAD22F06-A209-44F0-8099-D6A4542497E8}" type="presOf" srcId="{379B3D75-29F7-AC4B-85CF-52AA2670D161}" destId="{06883017-4480-7D45-8BCF-14F06FB258B5}" srcOrd="0" destOrd="0" presId="urn:microsoft.com/office/officeart/2005/8/layout/hProcess9"/>
    <dgm:cxn modelId="{32346F08-6D1F-5E4F-BA19-FDABDB5B1650}" srcId="{411819A4-059D-1F4F-ABEF-EDC3D7373FE4}" destId="{639C8761-A42C-984A-A358-8FA9DAB4E922}" srcOrd="1" destOrd="0" parTransId="{EFB0F994-3A7E-4B40-B45F-647D4A9CC551}" sibTransId="{AF30E741-F807-7641-A811-E4DCEF1F4257}"/>
    <dgm:cxn modelId="{145E6813-5516-C244-ABDE-6126587ECAF5}" srcId="{411819A4-059D-1F4F-ABEF-EDC3D7373FE4}" destId="{550DFBDD-A2F5-4D4E-8505-4316496C5A1E}" srcOrd="2" destOrd="0" parTransId="{44E68BF4-DEB1-7E4A-AADE-20440304358A}" sibTransId="{358673C6-7399-9242-AA10-0CF7F12C9C65}"/>
    <dgm:cxn modelId="{1FF6191B-0410-443A-B316-354E5D73FAFD}" type="presOf" srcId="{81696655-B84F-214C-8CD6-A94E38C69B45}" destId="{AD798B6F-A8AE-A348-B32B-8716E4FFDABA}" srcOrd="0" destOrd="0" presId="urn:microsoft.com/office/officeart/2005/8/layout/hProcess9"/>
    <dgm:cxn modelId="{496FDB22-0D12-234E-96B8-0B8DEA1CE4C4}" srcId="{411819A4-059D-1F4F-ABEF-EDC3D7373FE4}" destId="{81696655-B84F-214C-8CD6-A94E38C69B45}" srcOrd="0" destOrd="0" parTransId="{4A2437C5-7D27-484E-B3AC-EE5B88A3E807}" sibTransId="{7E791F7D-8BC2-F14B-ACA1-4BE187C6D950}"/>
    <dgm:cxn modelId="{3778A63E-010C-480F-B990-794110A05BD6}" type="presOf" srcId="{550DFBDD-A2F5-4D4E-8505-4316496C5A1E}" destId="{E3B8FEC3-74CA-B14E-A52C-EB6928C723CB}" srcOrd="0" destOrd="0" presId="urn:microsoft.com/office/officeart/2005/8/layout/hProcess9"/>
    <dgm:cxn modelId="{58D7A26A-4C52-D14D-AAE9-D9873AEF53D7}" srcId="{411819A4-059D-1F4F-ABEF-EDC3D7373FE4}" destId="{379B3D75-29F7-AC4B-85CF-52AA2670D161}" srcOrd="3" destOrd="0" parTransId="{11E6D5B8-8361-5E4C-8613-4753A0B10C45}" sibTransId="{1338A426-89D9-0644-B3D3-F6EC76D32561}"/>
    <dgm:cxn modelId="{70E7B594-436B-41B2-A9ED-F6C35B6CEE89}" type="presOf" srcId="{411819A4-059D-1F4F-ABEF-EDC3D7373FE4}" destId="{5CBFF028-3498-BA4D-84A6-6107805EBE66}" srcOrd="0" destOrd="0" presId="urn:microsoft.com/office/officeart/2005/8/layout/hProcess9"/>
    <dgm:cxn modelId="{87931BFD-7D89-4F10-B876-E053D4E8D0A0}" type="presOf" srcId="{639C8761-A42C-984A-A358-8FA9DAB4E922}" destId="{B7DC5462-9BC7-4C49-9401-DBF9665E2FAD}" srcOrd="0" destOrd="0" presId="urn:microsoft.com/office/officeart/2005/8/layout/hProcess9"/>
    <dgm:cxn modelId="{39A6A116-5311-4448-8C02-3DEA1FF8B601}" type="presParOf" srcId="{5CBFF028-3498-BA4D-84A6-6107805EBE66}" destId="{56E43500-F072-6E44-BB84-F0AD66EAFF74}" srcOrd="0" destOrd="0" presId="urn:microsoft.com/office/officeart/2005/8/layout/hProcess9"/>
    <dgm:cxn modelId="{4904BC30-2788-4B65-8637-B8F90BA0970A}" type="presParOf" srcId="{5CBFF028-3498-BA4D-84A6-6107805EBE66}" destId="{9FA0E14E-26AD-0340-A6B9-6B894CF05F9B}" srcOrd="1" destOrd="0" presId="urn:microsoft.com/office/officeart/2005/8/layout/hProcess9"/>
    <dgm:cxn modelId="{A120B32C-76C7-4220-99EF-28737568D9E3}" type="presParOf" srcId="{9FA0E14E-26AD-0340-A6B9-6B894CF05F9B}" destId="{AD798B6F-A8AE-A348-B32B-8716E4FFDABA}" srcOrd="0" destOrd="0" presId="urn:microsoft.com/office/officeart/2005/8/layout/hProcess9"/>
    <dgm:cxn modelId="{0C684697-17A7-4A69-8E38-118AA877F153}" type="presParOf" srcId="{9FA0E14E-26AD-0340-A6B9-6B894CF05F9B}" destId="{305D81BA-6330-1748-810F-E71606EE1125}" srcOrd="1" destOrd="0" presId="urn:microsoft.com/office/officeart/2005/8/layout/hProcess9"/>
    <dgm:cxn modelId="{E509FB7A-06D3-407B-A893-41AD6E1616EB}" type="presParOf" srcId="{9FA0E14E-26AD-0340-A6B9-6B894CF05F9B}" destId="{B7DC5462-9BC7-4C49-9401-DBF9665E2FAD}" srcOrd="2" destOrd="0" presId="urn:microsoft.com/office/officeart/2005/8/layout/hProcess9"/>
    <dgm:cxn modelId="{BA2796E8-AF80-4BC7-BD12-FE881930E3BD}" type="presParOf" srcId="{9FA0E14E-26AD-0340-A6B9-6B894CF05F9B}" destId="{CA2146B8-78FA-2C42-AC1B-A7B1120A9B80}" srcOrd="3" destOrd="0" presId="urn:microsoft.com/office/officeart/2005/8/layout/hProcess9"/>
    <dgm:cxn modelId="{856EB1CF-26CD-41E6-B8C0-75C8ACBDE1E8}" type="presParOf" srcId="{9FA0E14E-26AD-0340-A6B9-6B894CF05F9B}" destId="{E3B8FEC3-74CA-B14E-A52C-EB6928C723CB}" srcOrd="4" destOrd="0" presId="urn:microsoft.com/office/officeart/2005/8/layout/hProcess9"/>
    <dgm:cxn modelId="{F3006D5D-80B4-4CEF-B1B4-F6885D2E4006}" type="presParOf" srcId="{9FA0E14E-26AD-0340-A6B9-6B894CF05F9B}" destId="{7D958B5A-3CC0-C641-9196-16EA44E7A934}" srcOrd="5" destOrd="0" presId="urn:microsoft.com/office/officeart/2005/8/layout/hProcess9"/>
    <dgm:cxn modelId="{6E6EC744-B205-4739-947B-F1B8B4B68329}" type="presParOf" srcId="{9FA0E14E-26AD-0340-A6B9-6B894CF05F9B}" destId="{06883017-4480-7D45-8BCF-14F06FB258B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1819A4-059D-1F4F-ABEF-EDC3D7373FE4}" type="doc">
      <dgm:prSet loTypeId="urn:microsoft.com/office/officeart/2005/8/layout/hProcess9" loCatId="" qsTypeId="urn:microsoft.com/office/officeart/2005/8/quickstyle/simple4" qsCatId="simple" csTypeId="urn:microsoft.com/office/officeart/2005/8/colors/accent1_2" csCatId="accent1" phldr="1"/>
      <dgm:spPr/>
    </dgm:pt>
    <dgm:pt modelId="{81696655-B84F-214C-8CD6-A94E38C69B45}">
      <dgm:prSet phldrT="[Text]"/>
      <dgm:spPr/>
      <dgm:t>
        <a:bodyPr/>
        <a:lstStyle/>
        <a:p>
          <a:r>
            <a:rPr lang="en-US" dirty="0" err="1"/>
            <a:t>Gözlem</a:t>
          </a:r>
          <a:r>
            <a:rPr lang="en-US" dirty="0"/>
            <a:t>   /          </a:t>
          </a:r>
          <a:r>
            <a:rPr lang="en-US" dirty="0" err="1"/>
            <a:t>Veri</a:t>
          </a:r>
          <a:r>
            <a:rPr lang="en-US" dirty="0"/>
            <a:t> </a:t>
          </a:r>
          <a:r>
            <a:rPr lang="en-US" dirty="0" err="1"/>
            <a:t>toplama</a:t>
          </a:r>
          <a:r>
            <a:rPr lang="en-US" dirty="0"/>
            <a:t> /   Test</a:t>
          </a:r>
        </a:p>
      </dgm:t>
    </dgm:pt>
    <dgm:pt modelId="{4A2437C5-7D27-484E-B3AC-EE5B88A3E807}" type="parTrans" cxnId="{496FDB22-0D12-234E-96B8-0B8DEA1CE4C4}">
      <dgm:prSet/>
      <dgm:spPr/>
      <dgm:t>
        <a:bodyPr/>
        <a:lstStyle/>
        <a:p>
          <a:endParaRPr lang="en-US"/>
        </a:p>
      </dgm:t>
    </dgm:pt>
    <dgm:pt modelId="{7E791F7D-8BC2-F14B-ACA1-4BE187C6D950}" type="sibTrans" cxnId="{496FDB22-0D12-234E-96B8-0B8DEA1CE4C4}">
      <dgm:prSet/>
      <dgm:spPr/>
      <dgm:t>
        <a:bodyPr/>
        <a:lstStyle/>
        <a:p>
          <a:endParaRPr lang="en-US"/>
        </a:p>
      </dgm:t>
    </dgm:pt>
    <dgm:pt modelId="{550DFBDD-A2F5-4D4E-8505-4316496C5A1E}">
      <dgm:prSet phldrT="[Text]"/>
      <dgm:spPr/>
      <dgm:t>
        <a:bodyPr/>
        <a:lstStyle/>
        <a:p>
          <a:r>
            <a:rPr lang="en-US" dirty="0" err="1"/>
            <a:t>Aynı</a:t>
          </a:r>
          <a:r>
            <a:rPr lang="en-US" dirty="0"/>
            <a:t> </a:t>
          </a:r>
          <a:r>
            <a:rPr lang="en-US" dirty="0" err="1"/>
            <a:t>tür</a:t>
          </a:r>
          <a:r>
            <a:rPr lang="en-US" dirty="0"/>
            <a:t> </a:t>
          </a:r>
          <a:r>
            <a:rPr lang="en-US" dirty="0" err="1"/>
            <a:t>pattern’ları</a:t>
          </a:r>
          <a:r>
            <a:rPr lang="en-US" dirty="0"/>
            <a:t> </a:t>
          </a:r>
          <a:r>
            <a:rPr lang="en-US" dirty="0" err="1"/>
            <a:t>belirleme</a:t>
          </a:r>
          <a:endParaRPr lang="en-US" dirty="0"/>
        </a:p>
      </dgm:t>
    </dgm:pt>
    <dgm:pt modelId="{44E68BF4-DEB1-7E4A-AADE-20440304358A}" type="parTrans" cxnId="{145E6813-5516-C244-ABDE-6126587ECAF5}">
      <dgm:prSet/>
      <dgm:spPr/>
      <dgm:t>
        <a:bodyPr/>
        <a:lstStyle/>
        <a:p>
          <a:endParaRPr lang="en-US"/>
        </a:p>
      </dgm:t>
    </dgm:pt>
    <dgm:pt modelId="{358673C6-7399-9242-AA10-0CF7F12C9C65}" type="sibTrans" cxnId="{145E6813-5516-C244-ABDE-6126587ECAF5}">
      <dgm:prSet/>
      <dgm:spPr/>
      <dgm:t>
        <a:bodyPr/>
        <a:lstStyle/>
        <a:p>
          <a:endParaRPr lang="en-US"/>
        </a:p>
      </dgm:t>
    </dgm:pt>
    <dgm:pt modelId="{379B3D75-29F7-AC4B-85CF-52AA2670D161}">
      <dgm:prSet phldrT="[Text]"/>
      <dgm:spPr/>
      <dgm:t>
        <a:bodyPr/>
        <a:lstStyle/>
        <a:p>
          <a:r>
            <a:rPr lang="en-US" dirty="0" err="1"/>
            <a:t>Yeni</a:t>
          </a:r>
          <a:r>
            <a:rPr lang="en-US" dirty="0"/>
            <a:t> </a:t>
          </a:r>
          <a:r>
            <a:rPr lang="en-US" dirty="0" err="1"/>
            <a:t>hipotez</a:t>
          </a:r>
          <a:r>
            <a:rPr lang="en-US" dirty="0"/>
            <a:t> </a:t>
          </a:r>
          <a:r>
            <a:rPr lang="en-US" dirty="0" err="1"/>
            <a:t>veya</a:t>
          </a:r>
          <a:r>
            <a:rPr lang="en-US" dirty="0"/>
            <a:t> </a:t>
          </a:r>
          <a:r>
            <a:rPr lang="en-US" dirty="0" err="1"/>
            <a:t>teori</a:t>
          </a:r>
          <a:r>
            <a:rPr lang="en-US" dirty="0"/>
            <a:t> </a:t>
          </a:r>
          <a:r>
            <a:rPr lang="en-US" dirty="0" err="1"/>
            <a:t>üretimi</a:t>
          </a:r>
          <a:endParaRPr lang="en-US" dirty="0"/>
        </a:p>
      </dgm:t>
    </dgm:pt>
    <dgm:pt modelId="{11E6D5B8-8361-5E4C-8613-4753A0B10C45}" type="parTrans" cxnId="{58D7A26A-4C52-D14D-AAE9-D9873AEF53D7}">
      <dgm:prSet/>
      <dgm:spPr/>
      <dgm:t>
        <a:bodyPr/>
        <a:lstStyle/>
        <a:p>
          <a:endParaRPr lang="en-US"/>
        </a:p>
      </dgm:t>
    </dgm:pt>
    <dgm:pt modelId="{1338A426-89D9-0644-B3D3-F6EC76D32561}" type="sibTrans" cxnId="{58D7A26A-4C52-D14D-AAE9-D9873AEF53D7}">
      <dgm:prSet/>
      <dgm:spPr/>
      <dgm:t>
        <a:bodyPr/>
        <a:lstStyle/>
        <a:p>
          <a:endParaRPr lang="en-US"/>
        </a:p>
      </dgm:t>
    </dgm:pt>
    <dgm:pt modelId="{5CBFF028-3498-BA4D-84A6-6107805EBE66}" type="pres">
      <dgm:prSet presAssocID="{411819A4-059D-1F4F-ABEF-EDC3D7373FE4}" presName="CompostProcess" presStyleCnt="0">
        <dgm:presLayoutVars>
          <dgm:dir/>
          <dgm:resizeHandles val="exact"/>
        </dgm:presLayoutVars>
      </dgm:prSet>
      <dgm:spPr/>
    </dgm:pt>
    <dgm:pt modelId="{56E43500-F072-6E44-BB84-F0AD66EAFF74}" type="pres">
      <dgm:prSet presAssocID="{411819A4-059D-1F4F-ABEF-EDC3D7373FE4}" presName="arrow" presStyleLbl="bgShp" presStyleIdx="0" presStyleCnt="1" custLinFactNeighborY="-2632"/>
      <dgm:spPr/>
    </dgm:pt>
    <dgm:pt modelId="{9FA0E14E-26AD-0340-A6B9-6B894CF05F9B}" type="pres">
      <dgm:prSet presAssocID="{411819A4-059D-1F4F-ABEF-EDC3D7373FE4}" presName="linearProcess" presStyleCnt="0"/>
      <dgm:spPr/>
    </dgm:pt>
    <dgm:pt modelId="{AD798B6F-A8AE-A348-B32B-8716E4FFDABA}" type="pres">
      <dgm:prSet presAssocID="{81696655-B84F-214C-8CD6-A94E38C69B45}" presName="textNode" presStyleLbl="node1" presStyleIdx="0" presStyleCnt="3" custScaleX="70869">
        <dgm:presLayoutVars>
          <dgm:bulletEnabled val="1"/>
        </dgm:presLayoutVars>
      </dgm:prSet>
      <dgm:spPr/>
    </dgm:pt>
    <dgm:pt modelId="{305D81BA-6330-1748-810F-E71606EE1125}" type="pres">
      <dgm:prSet presAssocID="{7E791F7D-8BC2-F14B-ACA1-4BE187C6D950}" presName="sibTrans" presStyleCnt="0"/>
      <dgm:spPr/>
    </dgm:pt>
    <dgm:pt modelId="{E3B8FEC3-74CA-B14E-A52C-EB6928C723CB}" type="pres">
      <dgm:prSet presAssocID="{550DFBDD-A2F5-4D4E-8505-4316496C5A1E}" presName="textNode" presStyleLbl="node1" presStyleIdx="1" presStyleCnt="3">
        <dgm:presLayoutVars>
          <dgm:bulletEnabled val="1"/>
        </dgm:presLayoutVars>
      </dgm:prSet>
      <dgm:spPr/>
    </dgm:pt>
    <dgm:pt modelId="{7D958B5A-3CC0-C641-9196-16EA44E7A934}" type="pres">
      <dgm:prSet presAssocID="{358673C6-7399-9242-AA10-0CF7F12C9C65}" presName="sibTrans" presStyleCnt="0"/>
      <dgm:spPr/>
    </dgm:pt>
    <dgm:pt modelId="{06883017-4480-7D45-8BCF-14F06FB258B5}" type="pres">
      <dgm:prSet presAssocID="{379B3D75-29F7-AC4B-85CF-52AA2670D161}" presName="textNode" presStyleLbl="node1" presStyleIdx="2" presStyleCnt="3">
        <dgm:presLayoutVars>
          <dgm:bulletEnabled val="1"/>
        </dgm:presLayoutVars>
      </dgm:prSet>
      <dgm:spPr/>
    </dgm:pt>
  </dgm:ptLst>
  <dgm:cxnLst>
    <dgm:cxn modelId="{145E6813-5516-C244-ABDE-6126587ECAF5}" srcId="{411819A4-059D-1F4F-ABEF-EDC3D7373FE4}" destId="{550DFBDD-A2F5-4D4E-8505-4316496C5A1E}" srcOrd="1" destOrd="0" parTransId="{44E68BF4-DEB1-7E4A-AADE-20440304358A}" sibTransId="{358673C6-7399-9242-AA10-0CF7F12C9C65}"/>
    <dgm:cxn modelId="{496FDB22-0D12-234E-96B8-0B8DEA1CE4C4}" srcId="{411819A4-059D-1F4F-ABEF-EDC3D7373FE4}" destId="{81696655-B84F-214C-8CD6-A94E38C69B45}" srcOrd="0" destOrd="0" parTransId="{4A2437C5-7D27-484E-B3AC-EE5B88A3E807}" sibTransId="{7E791F7D-8BC2-F14B-ACA1-4BE187C6D950}"/>
    <dgm:cxn modelId="{88B2203D-9B28-466F-BB4B-757A61989C3B}" type="presOf" srcId="{411819A4-059D-1F4F-ABEF-EDC3D7373FE4}" destId="{5CBFF028-3498-BA4D-84A6-6107805EBE66}" srcOrd="0" destOrd="0" presId="urn:microsoft.com/office/officeart/2005/8/layout/hProcess9"/>
    <dgm:cxn modelId="{C412FC43-22A2-4DED-9E0A-7CC62A4BCE80}" type="presOf" srcId="{81696655-B84F-214C-8CD6-A94E38C69B45}" destId="{AD798B6F-A8AE-A348-B32B-8716E4FFDABA}" srcOrd="0" destOrd="0" presId="urn:microsoft.com/office/officeart/2005/8/layout/hProcess9"/>
    <dgm:cxn modelId="{58D7A26A-4C52-D14D-AAE9-D9873AEF53D7}" srcId="{411819A4-059D-1F4F-ABEF-EDC3D7373FE4}" destId="{379B3D75-29F7-AC4B-85CF-52AA2670D161}" srcOrd="2" destOrd="0" parTransId="{11E6D5B8-8361-5E4C-8613-4753A0B10C45}" sibTransId="{1338A426-89D9-0644-B3D3-F6EC76D32561}"/>
    <dgm:cxn modelId="{9BE01F56-4DFF-49F0-B65F-1D16E5D4C92B}" type="presOf" srcId="{550DFBDD-A2F5-4D4E-8505-4316496C5A1E}" destId="{E3B8FEC3-74CA-B14E-A52C-EB6928C723CB}" srcOrd="0" destOrd="0" presId="urn:microsoft.com/office/officeart/2005/8/layout/hProcess9"/>
    <dgm:cxn modelId="{80B1EF94-7B7B-401F-A375-65FAC839BFB7}" type="presOf" srcId="{379B3D75-29F7-AC4B-85CF-52AA2670D161}" destId="{06883017-4480-7D45-8BCF-14F06FB258B5}" srcOrd="0" destOrd="0" presId="urn:microsoft.com/office/officeart/2005/8/layout/hProcess9"/>
    <dgm:cxn modelId="{F44470D7-A33E-43A1-91E3-B14B26825A50}" type="presParOf" srcId="{5CBFF028-3498-BA4D-84A6-6107805EBE66}" destId="{56E43500-F072-6E44-BB84-F0AD66EAFF74}" srcOrd="0" destOrd="0" presId="urn:microsoft.com/office/officeart/2005/8/layout/hProcess9"/>
    <dgm:cxn modelId="{C60C0FE6-5D58-4725-8F12-EA0085E1196E}" type="presParOf" srcId="{5CBFF028-3498-BA4D-84A6-6107805EBE66}" destId="{9FA0E14E-26AD-0340-A6B9-6B894CF05F9B}" srcOrd="1" destOrd="0" presId="urn:microsoft.com/office/officeart/2005/8/layout/hProcess9"/>
    <dgm:cxn modelId="{A397BA05-C1BE-473F-8593-ED006F7A8C47}" type="presParOf" srcId="{9FA0E14E-26AD-0340-A6B9-6B894CF05F9B}" destId="{AD798B6F-A8AE-A348-B32B-8716E4FFDABA}" srcOrd="0" destOrd="0" presId="urn:microsoft.com/office/officeart/2005/8/layout/hProcess9"/>
    <dgm:cxn modelId="{EE46C002-9952-4528-A66D-7C3A34FD5D9E}" type="presParOf" srcId="{9FA0E14E-26AD-0340-A6B9-6B894CF05F9B}" destId="{305D81BA-6330-1748-810F-E71606EE1125}" srcOrd="1" destOrd="0" presId="urn:microsoft.com/office/officeart/2005/8/layout/hProcess9"/>
    <dgm:cxn modelId="{64C92C44-BED0-4D50-AAC4-CACC6C006AF3}" type="presParOf" srcId="{9FA0E14E-26AD-0340-A6B9-6B894CF05F9B}" destId="{E3B8FEC3-74CA-B14E-A52C-EB6928C723CB}" srcOrd="2" destOrd="0" presId="urn:microsoft.com/office/officeart/2005/8/layout/hProcess9"/>
    <dgm:cxn modelId="{76206749-6184-47A6-861F-1BC3E140C440}" type="presParOf" srcId="{9FA0E14E-26AD-0340-A6B9-6B894CF05F9B}" destId="{7D958B5A-3CC0-C641-9196-16EA44E7A934}" srcOrd="3" destOrd="0" presId="urn:microsoft.com/office/officeart/2005/8/layout/hProcess9"/>
    <dgm:cxn modelId="{5710773E-DEA8-449E-8367-2149A0AE46E7}" type="presParOf" srcId="{9FA0E14E-26AD-0340-A6B9-6B894CF05F9B}" destId="{06883017-4480-7D45-8BCF-14F06FB258B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43500-F072-6E44-BB84-F0AD66EAFF74}">
      <dsp:nvSpPr>
        <dsp:cNvPr id="0" name=""/>
        <dsp:cNvSpPr/>
      </dsp:nvSpPr>
      <dsp:spPr>
        <a:xfrm>
          <a:off x="571499" y="0"/>
          <a:ext cx="6477000" cy="266429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798B6F-A8AE-A348-B32B-8716E4FFDABA}">
      <dsp:nvSpPr>
        <dsp:cNvPr id="0" name=""/>
        <dsp:cNvSpPr/>
      </dsp:nvSpPr>
      <dsp:spPr>
        <a:xfrm>
          <a:off x="3813" y="799288"/>
          <a:ext cx="1834306" cy="1065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Teori</a:t>
          </a:r>
          <a:endParaRPr lang="en-US" sz="2000" kern="1200" dirty="0"/>
        </a:p>
      </dsp:txBody>
      <dsp:txXfrm>
        <a:off x="55837" y="851312"/>
        <a:ext cx="1730258" cy="961670"/>
      </dsp:txXfrm>
    </dsp:sp>
    <dsp:sp modelId="{B7DC5462-9BC7-4C49-9401-DBF9665E2FAD}">
      <dsp:nvSpPr>
        <dsp:cNvPr id="0" name=""/>
        <dsp:cNvSpPr/>
      </dsp:nvSpPr>
      <dsp:spPr>
        <a:xfrm>
          <a:off x="1929835" y="799288"/>
          <a:ext cx="1834306" cy="1065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Hipotezler</a:t>
          </a:r>
          <a:r>
            <a:rPr lang="en-US" sz="2000" kern="1200" dirty="0"/>
            <a:t> </a:t>
          </a:r>
        </a:p>
      </dsp:txBody>
      <dsp:txXfrm>
        <a:off x="1981859" y="851312"/>
        <a:ext cx="1730258" cy="961670"/>
      </dsp:txXfrm>
    </dsp:sp>
    <dsp:sp modelId="{E3B8FEC3-74CA-B14E-A52C-EB6928C723CB}">
      <dsp:nvSpPr>
        <dsp:cNvPr id="0" name=""/>
        <dsp:cNvSpPr/>
      </dsp:nvSpPr>
      <dsp:spPr>
        <a:xfrm>
          <a:off x="3855857" y="799288"/>
          <a:ext cx="1834306" cy="1065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Gözlem</a:t>
          </a:r>
          <a:r>
            <a:rPr lang="en-US" sz="2000" kern="1200" dirty="0"/>
            <a:t> /    </a:t>
          </a:r>
          <a:r>
            <a:rPr lang="en-US" sz="2000" kern="1200" dirty="0" err="1"/>
            <a:t>Veri</a:t>
          </a:r>
          <a:r>
            <a:rPr lang="en-US" sz="2000" kern="1200" dirty="0"/>
            <a:t> </a:t>
          </a:r>
          <a:r>
            <a:rPr lang="en-US" sz="2000" kern="1200" dirty="0" err="1"/>
            <a:t>toplama</a:t>
          </a:r>
          <a:r>
            <a:rPr lang="en-US" sz="2000" kern="1200" dirty="0"/>
            <a:t> /Test</a:t>
          </a:r>
        </a:p>
      </dsp:txBody>
      <dsp:txXfrm>
        <a:off x="3907881" y="851312"/>
        <a:ext cx="1730258" cy="961670"/>
      </dsp:txXfrm>
    </dsp:sp>
    <dsp:sp modelId="{06883017-4480-7D45-8BCF-14F06FB258B5}">
      <dsp:nvSpPr>
        <dsp:cNvPr id="0" name=""/>
        <dsp:cNvSpPr/>
      </dsp:nvSpPr>
      <dsp:spPr>
        <a:xfrm>
          <a:off x="5781879" y="799288"/>
          <a:ext cx="1834306" cy="1065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Kabul/Red</a:t>
          </a:r>
        </a:p>
      </dsp:txBody>
      <dsp:txXfrm>
        <a:off x="5833903" y="851312"/>
        <a:ext cx="1730258" cy="961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43500-F072-6E44-BB84-F0AD66EAFF74}">
      <dsp:nvSpPr>
        <dsp:cNvPr id="0" name=""/>
        <dsp:cNvSpPr/>
      </dsp:nvSpPr>
      <dsp:spPr>
        <a:xfrm>
          <a:off x="571499" y="0"/>
          <a:ext cx="6477000" cy="2304256"/>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798B6F-A8AE-A348-B32B-8716E4FFDABA}">
      <dsp:nvSpPr>
        <dsp:cNvPr id="0" name=""/>
        <dsp:cNvSpPr/>
      </dsp:nvSpPr>
      <dsp:spPr>
        <a:xfrm>
          <a:off x="578347" y="691276"/>
          <a:ext cx="1620065" cy="92170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Gözlem</a:t>
          </a:r>
          <a:r>
            <a:rPr lang="en-US" sz="1700" kern="1200" dirty="0"/>
            <a:t>   /          </a:t>
          </a:r>
          <a:r>
            <a:rPr lang="en-US" sz="1700" kern="1200" dirty="0" err="1"/>
            <a:t>Veri</a:t>
          </a:r>
          <a:r>
            <a:rPr lang="en-US" sz="1700" kern="1200" dirty="0"/>
            <a:t> </a:t>
          </a:r>
          <a:r>
            <a:rPr lang="en-US" sz="1700" kern="1200" dirty="0" err="1"/>
            <a:t>toplama</a:t>
          </a:r>
          <a:r>
            <a:rPr lang="en-US" sz="1700" kern="1200" dirty="0"/>
            <a:t> /   Test</a:t>
          </a:r>
        </a:p>
      </dsp:txBody>
      <dsp:txXfrm>
        <a:off x="623341" y="736270"/>
        <a:ext cx="1530077" cy="831714"/>
      </dsp:txXfrm>
    </dsp:sp>
    <dsp:sp modelId="{E3B8FEC3-74CA-B14E-A52C-EB6928C723CB}">
      <dsp:nvSpPr>
        <dsp:cNvPr id="0" name=""/>
        <dsp:cNvSpPr/>
      </dsp:nvSpPr>
      <dsp:spPr>
        <a:xfrm>
          <a:off x="2334032" y="691276"/>
          <a:ext cx="2286000" cy="92170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Aynı</a:t>
          </a:r>
          <a:r>
            <a:rPr lang="en-US" sz="1700" kern="1200" dirty="0"/>
            <a:t> </a:t>
          </a:r>
          <a:r>
            <a:rPr lang="en-US" sz="1700" kern="1200" dirty="0" err="1"/>
            <a:t>tür</a:t>
          </a:r>
          <a:r>
            <a:rPr lang="en-US" sz="1700" kern="1200" dirty="0"/>
            <a:t> </a:t>
          </a:r>
          <a:r>
            <a:rPr lang="en-US" sz="1700" kern="1200" dirty="0" err="1"/>
            <a:t>pattern’ları</a:t>
          </a:r>
          <a:r>
            <a:rPr lang="en-US" sz="1700" kern="1200" dirty="0"/>
            <a:t> </a:t>
          </a:r>
          <a:r>
            <a:rPr lang="en-US" sz="1700" kern="1200" dirty="0" err="1"/>
            <a:t>belirleme</a:t>
          </a:r>
          <a:endParaRPr lang="en-US" sz="1700" kern="1200" dirty="0"/>
        </a:p>
      </dsp:txBody>
      <dsp:txXfrm>
        <a:off x="2379026" y="736270"/>
        <a:ext cx="2196012" cy="831714"/>
      </dsp:txXfrm>
    </dsp:sp>
    <dsp:sp modelId="{06883017-4480-7D45-8BCF-14F06FB258B5}">
      <dsp:nvSpPr>
        <dsp:cNvPr id="0" name=""/>
        <dsp:cNvSpPr/>
      </dsp:nvSpPr>
      <dsp:spPr>
        <a:xfrm>
          <a:off x="4755652" y="691276"/>
          <a:ext cx="2286000" cy="92170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Yeni</a:t>
          </a:r>
          <a:r>
            <a:rPr lang="en-US" sz="1700" kern="1200" dirty="0"/>
            <a:t> </a:t>
          </a:r>
          <a:r>
            <a:rPr lang="en-US" sz="1700" kern="1200" dirty="0" err="1"/>
            <a:t>hipotez</a:t>
          </a:r>
          <a:r>
            <a:rPr lang="en-US" sz="1700" kern="1200" dirty="0"/>
            <a:t> </a:t>
          </a:r>
          <a:r>
            <a:rPr lang="en-US" sz="1700" kern="1200" dirty="0" err="1"/>
            <a:t>veya</a:t>
          </a:r>
          <a:r>
            <a:rPr lang="en-US" sz="1700" kern="1200" dirty="0"/>
            <a:t> </a:t>
          </a:r>
          <a:r>
            <a:rPr lang="en-US" sz="1700" kern="1200" dirty="0" err="1"/>
            <a:t>teori</a:t>
          </a:r>
          <a:r>
            <a:rPr lang="en-US" sz="1700" kern="1200" dirty="0"/>
            <a:t> </a:t>
          </a:r>
          <a:r>
            <a:rPr lang="en-US" sz="1700" kern="1200" dirty="0" err="1"/>
            <a:t>üretimi</a:t>
          </a:r>
          <a:endParaRPr lang="en-US" sz="1700" kern="1200" dirty="0"/>
        </a:p>
      </dsp:txBody>
      <dsp:txXfrm>
        <a:off x="4800646" y="736270"/>
        <a:ext cx="2196012" cy="8317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defRPr>
            </a:lvl1pPr>
          </a:lstStyle>
          <a:p>
            <a:pPr>
              <a:defRPr/>
            </a:pPr>
            <a:endParaRPr lang="en-US"/>
          </a:p>
        </p:txBody>
      </p:sp>
      <p:sp>
        <p:nvSpPr>
          <p:cNvPr id="1361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defRPr>
            </a:lvl1pPr>
          </a:lstStyle>
          <a:p>
            <a:pPr>
              <a:defRPr/>
            </a:pPr>
            <a:endParaRPr lang="en-US"/>
          </a:p>
        </p:txBody>
      </p:sp>
      <p:sp>
        <p:nvSpPr>
          <p:cNvPr id="1361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defRPr>
            </a:lvl1pPr>
          </a:lstStyle>
          <a:p>
            <a:pPr>
              <a:defRPr/>
            </a:pPr>
            <a:r>
              <a:rPr lang="en-US"/>
              <a:t>Seminer Dersi Notları</a:t>
            </a:r>
          </a:p>
        </p:txBody>
      </p:sp>
      <p:sp>
        <p:nvSpPr>
          <p:cNvPr id="1361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8" charset="0"/>
              </a:defRPr>
            </a:lvl1pPr>
          </a:lstStyle>
          <a:p>
            <a:pPr>
              <a:defRPr/>
            </a:pPr>
            <a:fld id="{83388E64-8E86-4729-B27F-722E0FBF8C59}" type="slidenum">
              <a:rPr lang="en-US"/>
              <a:pPr>
                <a:defRPr/>
              </a:pPr>
              <a:t>‹#›</a:t>
            </a:fld>
            <a:endParaRPr lang="en-US"/>
          </a:p>
        </p:txBody>
      </p:sp>
    </p:spTree>
    <p:extLst>
      <p:ext uri="{BB962C8B-B14F-4D97-AF65-F5344CB8AC3E}">
        <p14:creationId xmlns:p14="http://schemas.microsoft.com/office/powerpoint/2010/main" val="15337000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defRPr>
            </a:lvl1pPr>
          </a:lstStyle>
          <a:p>
            <a:pPr>
              <a:defRPr/>
            </a:pPr>
            <a:endParaRPr lang="tr-TR"/>
          </a:p>
        </p:txBody>
      </p:sp>
      <p:sp>
        <p:nvSpPr>
          <p:cNvPr id="102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defRPr>
            </a:lvl1pPr>
          </a:lstStyle>
          <a:p>
            <a:pPr>
              <a:defRPr/>
            </a:pPr>
            <a:endParaRPr lang="tr-TR"/>
          </a:p>
        </p:txBody>
      </p:sp>
      <p:sp>
        <p:nvSpPr>
          <p:cNvPr id="14029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102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defRPr>
            </a:lvl1pPr>
          </a:lstStyle>
          <a:p>
            <a:pPr>
              <a:defRPr/>
            </a:pPr>
            <a:r>
              <a:rPr lang="tr-TR"/>
              <a:t>Seminer Dersi Notları</a:t>
            </a:r>
          </a:p>
        </p:txBody>
      </p:sp>
      <p:sp>
        <p:nvSpPr>
          <p:cNvPr id="102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8" charset="0"/>
              </a:defRPr>
            </a:lvl1pPr>
          </a:lstStyle>
          <a:p>
            <a:pPr>
              <a:defRPr/>
            </a:pPr>
            <a:fld id="{D37472DB-1F00-4A58-96E4-30890481AD13}" type="slidenum">
              <a:rPr lang="tr-TR"/>
              <a:pPr>
                <a:defRPr/>
              </a:pPr>
              <a:t>‹#›</a:t>
            </a:fld>
            <a:endParaRPr lang="tr-TR"/>
          </a:p>
        </p:txBody>
      </p:sp>
    </p:spTree>
    <p:extLst>
      <p:ext uri="{BB962C8B-B14F-4D97-AF65-F5344CB8AC3E}">
        <p14:creationId xmlns:p14="http://schemas.microsoft.com/office/powerpoint/2010/main" val="14205817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C7C23F7-A55C-4B8A-B86F-9100B5A09851}" type="slidenum">
              <a:rPr lang="tr-TR" altLang="tr-TR" smtClean="0"/>
              <a:pPr/>
              <a:t>1</a:t>
            </a:fld>
            <a:endParaRPr lang="tr-TR" altLang="tr-TR"/>
          </a:p>
        </p:txBody>
      </p:sp>
      <p:sp>
        <p:nvSpPr>
          <p:cNvPr id="141315" name="Rectangle 2"/>
          <p:cNvSpPr>
            <a:spLocks noGrp="1" noRot="1" noChangeAspect="1" noChangeArrowheads="1" noTextEdit="1"/>
          </p:cNvSpPr>
          <p:nvPr>
            <p:ph type="sldImg"/>
          </p:nvPr>
        </p:nvSpPr>
        <p:spPr>
          <a:xfrm>
            <a:off x="992188" y="768350"/>
            <a:ext cx="5114925" cy="3836988"/>
          </a:xfrm>
          <a:ln/>
        </p:spPr>
      </p:sp>
      <p:sp>
        <p:nvSpPr>
          <p:cNvPr id="141316" name="Rectangle 3"/>
          <p:cNvSpPr>
            <a:spLocks noGrp="1" noChangeArrowheads="1"/>
          </p:cNvSpPr>
          <p:nvPr>
            <p:ph type="body" idx="1"/>
          </p:nvPr>
        </p:nvSpPr>
        <p:spPr>
          <a:noFill/>
          <a:ln/>
        </p:spPr>
        <p:txBody>
          <a:bodyPr/>
          <a:lstStyle/>
          <a:p>
            <a:pPr eaLnBrk="1" hangingPunct="1"/>
            <a:endParaRPr lang="tr-TR" altLang="tr-TR"/>
          </a:p>
        </p:txBody>
      </p:sp>
      <p:sp>
        <p:nvSpPr>
          <p:cNvPr id="141317"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69694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10</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26739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11</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15764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12</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75854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13</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59863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0100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068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16</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55504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17</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62611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88441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19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457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C7C23F7-A55C-4B8A-B86F-9100B5A09851}" type="slidenum">
              <a:rPr lang="tr-TR" altLang="tr-TR" smtClean="0"/>
              <a:pPr/>
              <a:t>2</a:t>
            </a:fld>
            <a:endParaRPr lang="tr-TR" altLang="tr-TR"/>
          </a:p>
        </p:txBody>
      </p:sp>
      <p:sp>
        <p:nvSpPr>
          <p:cNvPr id="141315" name="Rectangle 2"/>
          <p:cNvSpPr>
            <a:spLocks noGrp="1" noRot="1" noChangeAspect="1" noChangeArrowheads="1" noTextEdit="1"/>
          </p:cNvSpPr>
          <p:nvPr>
            <p:ph type="sldImg"/>
          </p:nvPr>
        </p:nvSpPr>
        <p:spPr>
          <a:xfrm>
            <a:off x="992188" y="768350"/>
            <a:ext cx="5114925" cy="3836988"/>
          </a:xfrm>
          <a:ln/>
        </p:spPr>
      </p:sp>
      <p:sp>
        <p:nvSpPr>
          <p:cNvPr id="141316" name="Rectangle 3"/>
          <p:cNvSpPr>
            <a:spLocks noGrp="1" noChangeArrowheads="1"/>
          </p:cNvSpPr>
          <p:nvPr>
            <p:ph type="body" idx="1"/>
          </p:nvPr>
        </p:nvSpPr>
        <p:spPr>
          <a:noFill/>
          <a:ln/>
        </p:spPr>
        <p:txBody>
          <a:bodyPr/>
          <a:lstStyle/>
          <a:p>
            <a:pPr eaLnBrk="1" hangingPunct="1"/>
            <a:endParaRPr lang="tr-TR" altLang="tr-TR"/>
          </a:p>
        </p:txBody>
      </p:sp>
      <p:sp>
        <p:nvSpPr>
          <p:cNvPr id="141317"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80820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20</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60731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21</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22722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22</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12794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23</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7207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476113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552651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26</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75501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27</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04860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64751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29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95574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C7C23F7-A55C-4B8A-B86F-9100B5A09851}" type="slidenum">
              <a:rPr lang="tr-TR" altLang="tr-TR" smtClean="0"/>
              <a:pPr/>
              <a:t>3</a:t>
            </a:fld>
            <a:endParaRPr lang="tr-TR" altLang="tr-TR"/>
          </a:p>
        </p:txBody>
      </p:sp>
      <p:sp>
        <p:nvSpPr>
          <p:cNvPr id="141315" name="Rectangle 2"/>
          <p:cNvSpPr>
            <a:spLocks noGrp="1" noRot="1" noChangeAspect="1" noChangeArrowheads="1" noTextEdit="1"/>
          </p:cNvSpPr>
          <p:nvPr>
            <p:ph type="sldImg"/>
          </p:nvPr>
        </p:nvSpPr>
        <p:spPr>
          <a:xfrm>
            <a:off x="992188" y="768350"/>
            <a:ext cx="5114925" cy="3836988"/>
          </a:xfrm>
          <a:ln/>
        </p:spPr>
      </p:sp>
      <p:sp>
        <p:nvSpPr>
          <p:cNvPr id="141316" name="Rectangle 3"/>
          <p:cNvSpPr>
            <a:spLocks noGrp="1" noChangeArrowheads="1"/>
          </p:cNvSpPr>
          <p:nvPr>
            <p:ph type="body" idx="1"/>
          </p:nvPr>
        </p:nvSpPr>
        <p:spPr>
          <a:noFill/>
          <a:ln/>
        </p:spPr>
        <p:txBody>
          <a:bodyPr/>
          <a:lstStyle/>
          <a:p>
            <a:pPr eaLnBrk="1" hangingPunct="1"/>
            <a:endParaRPr lang="tr-TR" altLang="tr-TR"/>
          </a:p>
        </p:txBody>
      </p:sp>
      <p:sp>
        <p:nvSpPr>
          <p:cNvPr id="141317"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742051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30</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027014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31</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6023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32</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290779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33</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962926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263567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089738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36</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003888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37</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109168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049280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39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51610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C7C23F7-A55C-4B8A-B86F-9100B5A09851}" type="slidenum">
              <a:rPr lang="tr-TR" altLang="tr-TR" smtClean="0"/>
              <a:pPr/>
              <a:t>4</a:t>
            </a:fld>
            <a:endParaRPr lang="tr-TR" altLang="tr-TR"/>
          </a:p>
        </p:txBody>
      </p:sp>
      <p:sp>
        <p:nvSpPr>
          <p:cNvPr id="141315" name="Rectangle 2"/>
          <p:cNvSpPr>
            <a:spLocks noGrp="1" noRot="1" noChangeAspect="1" noChangeArrowheads="1" noTextEdit="1"/>
          </p:cNvSpPr>
          <p:nvPr>
            <p:ph type="sldImg"/>
          </p:nvPr>
        </p:nvSpPr>
        <p:spPr>
          <a:xfrm>
            <a:off x="992188" y="768350"/>
            <a:ext cx="5114925" cy="3836988"/>
          </a:xfrm>
          <a:ln/>
        </p:spPr>
      </p:sp>
      <p:sp>
        <p:nvSpPr>
          <p:cNvPr id="141316" name="Rectangle 3"/>
          <p:cNvSpPr>
            <a:spLocks noGrp="1" noChangeArrowheads="1"/>
          </p:cNvSpPr>
          <p:nvPr>
            <p:ph type="body" idx="1"/>
          </p:nvPr>
        </p:nvSpPr>
        <p:spPr>
          <a:noFill/>
          <a:ln/>
        </p:spPr>
        <p:txBody>
          <a:bodyPr/>
          <a:lstStyle/>
          <a:p>
            <a:pPr eaLnBrk="1" hangingPunct="1"/>
            <a:endParaRPr lang="tr-TR" altLang="tr-TR"/>
          </a:p>
        </p:txBody>
      </p:sp>
      <p:sp>
        <p:nvSpPr>
          <p:cNvPr id="141317"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956883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40</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423802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41</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182740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42</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593269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43</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839193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418820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83936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46</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694936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47</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096636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008694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49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09003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C7C23F7-A55C-4B8A-B86F-9100B5A09851}" type="slidenum">
              <a:rPr lang="tr-TR" altLang="tr-TR" smtClean="0"/>
              <a:pPr/>
              <a:t>5</a:t>
            </a:fld>
            <a:endParaRPr lang="tr-TR" altLang="tr-TR"/>
          </a:p>
        </p:txBody>
      </p:sp>
      <p:sp>
        <p:nvSpPr>
          <p:cNvPr id="141315" name="Rectangle 2"/>
          <p:cNvSpPr>
            <a:spLocks noGrp="1" noRot="1" noChangeAspect="1" noChangeArrowheads="1" noTextEdit="1"/>
          </p:cNvSpPr>
          <p:nvPr>
            <p:ph type="sldImg"/>
          </p:nvPr>
        </p:nvSpPr>
        <p:spPr>
          <a:xfrm>
            <a:off x="992188" y="768350"/>
            <a:ext cx="5114925" cy="3836988"/>
          </a:xfrm>
          <a:ln/>
        </p:spPr>
      </p:sp>
      <p:sp>
        <p:nvSpPr>
          <p:cNvPr id="141316" name="Rectangle 3"/>
          <p:cNvSpPr>
            <a:spLocks noGrp="1" noChangeArrowheads="1"/>
          </p:cNvSpPr>
          <p:nvPr>
            <p:ph type="body" idx="1"/>
          </p:nvPr>
        </p:nvSpPr>
        <p:spPr>
          <a:noFill/>
          <a:ln/>
        </p:spPr>
        <p:txBody>
          <a:bodyPr/>
          <a:lstStyle/>
          <a:p>
            <a:pPr eaLnBrk="1" hangingPunct="1"/>
            <a:endParaRPr lang="tr-TR" altLang="tr-TR"/>
          </a:p>
        </p:txBody>
      </p:sp>
      <p:sp>
        <p:nvSpPr>
          <p:cNvPr id="141317"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7786216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50</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774397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51</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017885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52</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143004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53</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234201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275953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27279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56</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059965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57</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544258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58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819237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59</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89687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C7C23F7-A55C-4B8A-B86F-9100B5A09851}" type="slidenum">
              <a:rPr lang="tr-TR" altLang="tr-TR" smtClean="0"/>
              <a:pPr/>
              <a:t>6</a:t>
            </a:fld>
            <a:endParaRPr lang="tr-TR" altLang="tr-TR"/>
          </a:p>
        </p:txBody>
      </p:sp>
      <p:sp>
        <p:nvSpPr>
          <p:cNvPr id="141315" name="Rectangle 2"/>
          <p:cNvSpPr>
            <a:spLocks noGrp="1" noRot="1" noChangeAspect="1" noChangeArrowheads="1" noTextEdit="1"/>
          </p:cNvSpPr>
          <p:nvPr>
            <p:ph type="sldImg"/>
          </p:nvPr>
        </p:nvSpPr>
        <p:spPr>
          <a:xfrm>
            <a:off x="992188" y="768350"/>
            <a:ext cx="5114925" cy="3836988"/>
          </a:xfrm>
          <a:ln/>
        </p:spPr>
      </p:sp>
      <p:sp>
        <p:nvSpPr>
          <p:cNvPr id="141316" name="Rectangle 3"/>
          <p:cNvSpPr>
            <a:spLocks noGrp="1" noChangeArrowheads="1"/>
          </p:cNvSpPr>
          <p:nvPr>
            <p:ph type="body" idx="1"/>
          </p:nvPr>
        </p:nvSpPr>
        <p:spPr>
          <a:noFill/>
          <a:ln/>
        </p:spPr>
        <p:txBody>
          <a:bodyPr/>
          <a:lstStyle/>
          <a:p>
            <a:pPr eaLnBrk="1" hangingPunct="1"/>
            <a:endParaRPr lang="tr-TR" altLang="tr-TR"/>
          </a:p>
        </p:txBody>
      </p:sp>
      <p:sp>
        <p:nvSpPr>
          <p:cNvPr id="141317"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021540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60</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5484610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61</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9880110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62</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9326413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696467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926026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66</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3993740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67</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6963609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6480644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69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48680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70</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33222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7</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4592639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71</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3781672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72</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650535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C537068-E0D2-4ABD-A175-A354F23366D9}" type="slidenum">
              <a:rPr lang="tr-TR" altLang="tr-TR" smtClean="0"/>
              <a:pPr/>
              <a:t>73</a:t>
            </a:fld>
            <a:endParaRPr lang="tr-TR" altLang="tr-TR"/>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a:ln/>
        </p:spPr>
        <p:txBody>
          <a:bodyPr/>
          <a:lstStyle/>
          <a:p>
            <a:pPr eaLnBrk="1" hangingPunct="1"/>
            <a:endParaRPr lang="tr-TR" altLang="tr-TR"/>
          </a:p>
        </p:txBody>
      </p:sp>
      <p:sp>
        <p:nvSpPr>
          <p:cNvPr id="143365"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1351389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74</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6613208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75</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9243048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76</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0909503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77</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4517037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42745781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79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29594079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80</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152316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8</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3066734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81</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58489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F60EFF2-FA09-43A4-AA64-0B51A79B1DEE}" type="slidenum">
              <a:rPr lang="tr-TR" altLang="tr-TR" smtClean="0"/>
              <a:pPr/>
              <a:t>9</a:t>
            </a:fld>
            <a:endParaRPr lang="tr-TR" altLang="tr-TR"/>
          </a:p>
        </p:txBody>
      </p:sp>
      <p:sp>
        <p:nvSpPr>
          <p:cNvPr id="144387" name="Rectangle 2"/>
          <p:cNvSpPr>
            <a:spLocks noGrp="1" noRot="1" noChangeAspect="1" noChangeArrowheads="1" noTextEdit="1"/>
          </p:cNvSpPr>
          <p:nvPr>
            <p:ph type="sldImg"/>
          </p:nvPr>
        </p:nvSpPr>
        <p:spPr>
          <a:xfrm>
            <a:off x="992188" y="768350"/>
            <a:ext cx="5114925" cy="3836988"/>
          </a:xfrm>
          <a:ln/>
        </p:spPr>
      </p:sp>
      <p:sp>
        <p:nvSpPr>
          <p:cNvPr id="144388" name="Rectangle 3"/>
          <p:cNvSpPr>
            <a:spLocks noGrp="1" noChangeArrowheads="1"/>
          </p:cNvSpPr>
          <p:nvPr>
            <p:ph type="body" idx="1"/>
          </p:nvPr>
        </p:nvSpPr>
        <p:spPr>
          <a:noFill/>
          <a:ln/>
        </p:spPr>
        <p:txBody>
          <a:bodyPr/>
          <a:lstStyle/>
          <a:p>
            <a:pPr eaLnBrk="1" hangingPunct="1"/>
            <a:endParaRPr lang="tr-TR" altLang="tr-TR"/>
          </a:p>
        </p:txBody>
      </p:sp>
      <p:sp>
        <p:nvSpPr>
          <p:cNvPr id="144389" name="4 Altbilgi Yer Tutucusu"/>
          <p:cNvSpPr>
            <a:spLocks noGrp="1"/>
          </p:cNvSpPr>
          <p:nvPr>
            <p:ph type="ftr" sz="quarter" idx="4"/>
          </p:nvPr>
        </p:nvSpPr>
        <p:spPr>
          <a:noFill/>
        </p:spPr>
        <p:txBody>
          <a:bodyPr/>
          <a:lstStyle/>
          <a:p>
            <a:r>
              <a:rPr lang="tr-TR" altLang="tr-TR"/>
              <a:t>Seminer Dersi Notları</a:t>
            </a:r>
          </a:p>
        </p:txBody>
      </p:sp>
    </p:spTree>
    <p:extLst>
      <p:ext uri="{BB962C8B-B14F-4D97-AF65-F5344CB8AC3E}">
        <p14:creationId xmlns:p14="http://schemas.microsoft.com/office/powerpoint/2010/main" val="73554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tr-TR" altLang="tr-T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grpSp>
      </p:grpSp>
      <p:sp>
        <p:nvSpPr>
          <p:cNvPr id="92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tr-TR"/>
              <a:t>Click to edit Master title style</a:t>
            </a:r>
          </a:p>
        </p:txBody>
      </p:sp>
      <p:sp>
        <p:nvSpPr>
          <p:cNvPr id="92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tr-TR"/>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tr-TR"/>
              <a:t>Yaz.Müh.Not #1</a:t>
            </a:r>
          </a:p>
        </p:txBody>
      </p:sp>
      <p:sp>
        <p:nvSpPr>
          <p:cNvPr id="19" name="Rectangle 17"/>
          <p:cNvSpPr>
            <a:spLocks noGrp="1" noChangeArrowheads="1"/>
          </p:cNvSpPr>
          <p:nvPr>
            <p:ph type="ftr" sz="quarter" idx="11"/>
          </p:nvPr>
        </p:nvSpPr>
        <p:spPr/>
        <p:txBody>
          <a:bodyPr/>
          <a:lstStyle>
            <a:lvl1pPr>
              <a:defRPr/>
            </a:lvl1pPr>
          </a:lstStyle>
          <a:p>
            <a:pPr>
              <a:defRPr/>
            </a:pPr>
            <a:endParaRPr lang="tr-TR"/>
          </a:p>
        </p:txBody>
      </p:sp>
      <p:sp>
        <p:nvSpPr>
          <p:cNvPr id="20" name="Rectangle 18"/>
          <p:cNvSpPr>
            <a:spLocks noGrp="1" noChangeArrowheads="1"/>
          </p:cNvSpPr>
          <p:nvPr>
            <p:ph type="sldNum" sz="quarter" idx="12"/>
          </p:nvPr>
        </p:nvSpPr>
        <p:spPr/>
        <p:txBody>
          <a:bodyPr/>
          <a:lstStyle>
            <a:lvl1pPr>
              <a:defRPr/>
            </a:lvl1pPr>
          </a:lstStyle>
          <a:p>
            <a:pPr>
              <a:defRPr/>
            </a:pPr>
            <a:fld id="{5B8B1BC1-90C4-43BF-AA0A-1D3131E9D09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5B893E63-B92D-49B8-8BB4-118823FDA4A0}"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457200"/>
            <a:ext cx="2057400" cy="54102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457200"/>
            <a:ext cx="6019800" cy="5410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6557C233-3F77-4F62-BFD0-5A9DA7BE34EE}"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B40FBD67-7CAF-4178-B6D7-3F9D063B10C8}"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67CB6812-0A17-45A6-91C6-6F8C9BCF43C2}"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F0044D67-00EC-48C1-BC8D-3B3ED0ED26E6}"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ftr" sz="quarter"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86EF5C98-AF7F-4164-B39E-76CD28E55E6A}" type="slidenum">
              <a:rPr lang="tr-TR"/>
              <a:pPr>
                <a:defRPr/>
              </a:pPr>
              <a:t>‹#›</a:t>
            </a:fld>
            <a:endParaRPr lang="tr-TR"/>
          </a:p>
        </p:txBody>
      </p:sp>
      <p:sp>
        <p:nvSpPr>
          <p:cNvPr id="9"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ftr" sz="quarter"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DD024F9C-1BCB-412F-A57B-159951CD5640}" type="slidenum">
              <a:rPr lang="tr-TR"/>
              <a:pPr>
                <a:defRPr/>
              </a:pPr>
              <a:t>‹#›</a:t>
            </a:fld>
            <a:endParaRPr lang="tr-TR"/>
          </a:p>
        </p:txBody>
      </p:sp>
      <p:sp>
        <p:nvSpPr>
          <p:cNvPr id="5"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7598E62F-5C91-4C05-A643-C5D3C2ECFEFC}" type="slidenum">
              <a:rPr lang="tr-TR"/>
              <a:pPr>
                <a:defRPr/>
              </a:pPr>
              <a:t>‹#›</a:t>
            </a:fld>
            <a:endParaRPr lang="tr-TR"/>
          </a:p>
        </p:txBody>
      </p:sp>
      <p:sp>
        <p:nvSpPr>
          <p:cNvPr id="4"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C577C88A-AB04-4E3B-B3A6-F9762036B5EE}"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0EB6E23F-BA63-4511-9EBC-13CFAB80815F}"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r>
              <a:rPr lang="tr-TR"/>
              <a:t>Yaz.Müh.Not #1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tr-TR"/>
          </a:p>
        </p:txBody>
      </p:sp>
      <p:sp>
        <p:nvSpPr>
          <p:cNvPr id="81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486808B7-C52F-4319-93D0-880E60314E9B}" type="slidenum">
              <a:rPr lang="tr-TR"/>
              <a:pPr>
                <a:defRPr/>
              </a:pPr>
              <a:t>‹#›</a:t>
            </a:fld>
            <a:endParaRPr lang="tr-TR"/>
          </a:p>
        </p:txBody>
      </p:sp>
      <p:grpSp>
        <p:nvGrpSpPr>
          <p:cNvPr id="2052"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tr-TR" altLang="tr-T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82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tr-TR"/>
              <a:t>Yaz.Müh.Not #1</a:t>
            </a:r>
          </a:p>
        </p:txBody>
      </p:sp>
    </p:spTree>
  </p:cSld>
  <p:clrMap bg1="lt1" tx1="dk1" bg2="lt2" tx2="dk2" accent1="accent1" accent2="accent2" accent3="accent3" accent4="accent4" accent5="accent5" accent6="accent6" hlink="hlink" folHlink="folHlink"/>
  <p:sldLayoutIdLst>
    <p:sldLayoutId id="2147484075"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dergi.omu.edu.tr/omujecm/article/viewFile/1009000971/1009001039"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 Id="rId9" Type="http://schemas.openxmlformats.org/officeDocument/2006/relationships/image" Target="../media/image12.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549275"/>
            <a:ext cx="9144000" cy="1015663"/>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 Ekim 2021</a:t>
            </a:r>
          </a:p>
          <a:p>
            <a:pPr algn="ctr"/>
            <a:r>
              <a:rPr lang="tr-TR" altLang="tr-TR" sz="2000" b="1" dirty="0">
                <a:solidFill>
                  <a:schemeClr val="bg2"/>
                </a:solidFill>
              </a:rPr>
              <a:t>Sunan:</a:t>
            </a:r>
            <a:r>
              <a:rPr lang="en-US" altLang="tr-TR" sz="2000" b="1" dirty="0">
                <a:solidFill>
                  <a:schemeClr val="bg2"/>
                </a:solidFill>
              </a:rPr>
              <a:t> 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endParaRPr lang="tr-TR" altLang="tr-TR" sz="2000" b="1" dirty="0">
              <a:solidFill>
                <a:schemeClr val="bg2"/>
              </a:solidFill>
            </a:endParaRPr>
          </a:p>
          <a:p>
            <a:pPr algn="ctr"/>
            <a:r>
              <a:rPr lang="tr-TR" altLang="tr-TR" sz="2000" b="1" dirty="0">
                <a:solidFill>
                  <a:schemeClr val="bg2"/>
                </a:solidFill>
              </a:rPr>
              <a:t>GENEL BİLGİLER</a:t>
            </a:r>
          </a:p>
        </p:txBody>
      </p:sp>
      <p:grpSp>
        <p:nvGrpSpPr>
          <p:cNvPr id="4100" name="9 Grup"/>
          <p:cNvGrpSpPr>
            <a:grpSpLocks/>
          </p:cNvGrpSpPr>
          <p:nvPr/>
        </p:nvGrpSpPr>
        <p:grpSpPr bwMode="auto">
          <a:xfrm>
            <a:off x="395288" y="3146083"/>
            <a:ext cx="8496300" cy="2083117"/>
            <a:chOff x="395288" y="4768850"/>
            <a:chExt cx="8496300" cy="2082018"/>
          </a:xfrm>
        </p:grpSpPr>
        <p:sp>
          <p:nvSpPr>
            <p:cNvPr id="4102"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İLETİŞİM</a:t>
              </a:r>
            </a:p>
          </p:txBody>
        </p:sp>
        <p:sp>
          <p:nvSpPr>
            <p:cNvPr id="4103" name="Text Box 9"/>
            <p:cNvSpPr txBox="1">
              <a:spLocks noChangeArrowheads="1"/>
            </p:cNvSpPr>
            <p:nvPr/>
          </p:nvSpPr>
          <p:spPr bwMode="auto">
            <a:xfrm>
              <a:off x="395288" y="5097467"/>
              <a:ext cx="8496300" cy="1753401"/>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İletişim bilgileri</a:t>
              </a:r>
            </a:p>
            <a:p>
              <a:pPr marL="914400" lvl="1" indent="-457200">
                <a:buFontTx/>
                <a:buChar char="•"/>
              </a:pPr>
              <a:r>
                <a:rPr lang="tr-TR" altLang="tr-TR" dirty="0">
                  <a:solidFill>
                    <a:schemeClr val="bg2"/>
                  </a:solidFill>
                </a:rPr>
                <a:t>Oda : </a:t>
              </a:r>
              <a:r>
                <a:rPr lang="en-US" altLang="tr-TR" dirty="0">
                  <a:solidFill>
                    <a:schemeClr val="bg2"/>
                  </a:solidFill>
                </a:rPr>
                <a:t>D-130</a:t>
              </a:r>
              <a:endParaRPr lang="tr-TR" altLang="tr-TR" dirty="0">
                <a:solidFill>
                  <a:schemeClr val="bg2"/>
                </a:solidFill>
              </a:endParaRPr>
            </a:p>
            <a:p>
              <a:pPr marL="914400" lvl="1" indent="-457200">
                <a:buFontTx/>
                <a:buChar char="•"/>
              </a:pPr>
              <a:r>
                <a:rPr lang="tr-TR" altLang="tr-TR" dirty="0">
                  <a:solidFill>
                    <a:schemeClr val="bg2"/>
                  </a:solidFill>
                </a:rPr>
                <a:t>e-mail: smyavuz@yildiz.edu.tr,  </a:t>
              </a:r>
              <a:r>
                <a:rPr lang="en-US" altLang="tr-TR" dirty="0" err="1">
                  <a:solidFill>
                    <a:schemeClr val="bg2"/>
                  </a:solidFill>
                </a:rPr>
                <a:t>sirmayavuz</a:t>
              </a:r>
              <a:r>
                <a:rPr lang="tr-TR" altLang="tr-TR" dirty="0">
                  <a:solidFill>
                    <a:schemeClr val="bg2"/>
                  </a:solidFill>
                </a:rPr>
                <a:t>@gmail.com</a:t>
              </a:r>
            </a:p>
            <a:p>
              <a:pPr marL="457200" indent="-457200">
                <a:buFontTx/>
                <a:buChar char="•"/>
              </a:pPr>
              <a:r>
                <a:rPr lang="tr-TR" altLang="tr-TR" dirty="0">
                  <a:solidFill>
                    <a:schemeClr val="bg2"/>
                  </a:solidFill>
                </a:rPr>
                <a:t>İletişim için: </a:t>
              </a:r>
            </a:p>
            <a:p>
              <a:pPr marL="914400" lvl="1" indent="-457200">
                <a:buFontTx/>
                <a:buChar char="•"/>
              </a:pPr>
              <a:r>
                <a:rPr lang="tr-TR" altLang="tr-TR" dirty="0">
                  <a:solidFill>
                    <a:schemeClr val="bg2"/>
                  </a:solidFill>
                </a:rPr>
                <a:t>Öncelikle e-mail gönderiniz,</a:t>
              </a:r>
            </a:p>
            <a:p>
              <a:pPr marL="914400" lvl="1" indent="-457200">
                <a:buFontTx/>
                <a:buChar char="•"/>
              </a:pPr>
              <a:r>
                <a:rPr lang="tr-TR" altLang="tr-TR" dirty="0">
                  <a:solidFill>
                    <a:schemeClr val="bg2"/>
                  </a:solidFill>
                </a:rPr>
                <a:t>Online görüşmemiz gerekiyor ise e-mail ile randevu isteyiniz</a:t>
              </a:r>
            </a:p>
          </p:txBody>
        </p:sp>
      </p:grpSp>
      <p:sp>
        <p:nvSpPr>
          <p:cNvPr id="4101" name="9 Slayt Numarası Yer Tutucusu"/>
          <p:cNvSpPr>
            <a:spLocks noGrp="1"/>
          </p:cNvSpPr>
          <p:nvPr>
            <p:ph type="sldNum" sz="quarter" idx="11"/>
          </p:nvPr>
        </p:nvSpPr>
        <p:spPr>
          <a:noFill/>
        </p:spPr>
        <p:txBody>
          <a:bodyPr/>
          <a:lstStyle/>
          <a:p>
            <a:fld id="{1E30A6BE-ABCD-4702-86F2-F661E78F7C06}" type="slidenum">
              <a:rPr lang="tr-TR" altLang="tr-TR" smtClean="0"/>
              <a:pPr/>
              <a:t>1</a:t>
            </a:fld>
            <a:endParaRPr lang="tr-TR" altLang="tr-TR" dirty="0"/>
          </a:p>
        </p:txBody>
      </p:sp>
      <p:grpSp>
        <p:nvGrpSpPr>
          <p:cNvPr id="13" name="9 Grup"/>
          <p:cNvGrpSpPr>
            <a:grpSpLocks/>
          </p:cNvGrpSpPr>
          <p:nvPr/>
        </p:nvGrpSpPr>
        <p:grpSpPr bwMode="auto">
          <a:xfrm>
            <a:off x="395288" y="1556792"/>
            <a:ext cx="8496300" cy="1529119"/>
            <a:chOff x="395288" y="4768850"/>
            <a:chExt cx="8496300" cy="1528313"/>
          </a:xfrm>
        </p:grpSpPr>
        <p:sp>
          <p:nvSpPr>
            <p:cNvPr id="14"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DERS GRUPLARI</a:t>
              </a:r>
            </a:p>
          </p:txBody>
        </p:sp>
        <p:sp>
          <p:nvSpPr>
            <p:cNvPr id="15" name="Text Box 9"/>
            <p:cNvSpPr txBox="1">
              <a:spLocks noChangeArrowheads="1"/>
            </p:cNvSpPr>
            <p:nvPr/>
          </p:nvSpPr>
          <p:spPr bwMode="auto">
            <a:xfrm>
              <a:off x="395288" y="5097467"/>
              <a:ext cx="8496300" cy="1199696"/>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Gr.1 Prof. Dr. Sırma ÇEKİRDEK YAVUZ</a:t>
              </a:r>
            </a:p>
            <a:p>
              <a:pPr marL="457200" indent="-457200">
                <a:buFontTx/>
                <a:buChar char="•"/>
              </a:pPr>
              <a:r>
                <a:rPr lang="tr-TR" altLang="tr-TR" dirty="0">
                  <a:solidFill>
                    <a:schemeClr val="bg2"/>
                  </a:solidFill>
                </a:rPr>
                <a:t>Gr.2 Doç. Dr. Mehmet Fatih AMASYALI</a:t>
              </a:r>
            </a:p>
            <a:p>
              <a:pPr marL="457200" indent="-457200">
                <a:buFontTx/>
                <a:buChar char="•"/>
              </a:pPr>
              <a:r>
                <a:rPr lang="tr-TR" altLang="tr-TR" dirty="0">
                  <a:solidFill>
                    <a:schemeClr val="bg2"/>
                  </a:solidFill>
                </a:rPr>
                <a:t>Gr.3 Dr. Öğretim Üyesi Yunus Emre SELÇUK</a:t>
              </a:r>
            </a:p>
            <a:p>
              <a:pPr marL="457200" indent="-457200">
                <a:buFontTx/>
                <a:buChar char="•"/>
              </a:pPr>
              <a:endParaRPr lang="tr-TR" altLang="tr-TR" dirty="0">
                <a:solidFill>
                  <a:schemeClr val="bg2"/>
                </a:solidFill>
              </a:endParaRPr>
            </a:p>
          </p:txBody>
        </p:sp>
      </p:grpSp>
      <p:grpSp>
        <p:nvGrpSpPr>
          <p:cNvPr id="10" name="8 Grup"/>
          <p:cNvGrpSpPr/>
          <p:nvPr/>
        </p:nvGrpSpPr>
        <p:grpSpPr>
          <a:xfrm>
            <a:off x="395536" y="5242222"/>
            <a:ext cx="8496300" cy="984057"/>
            <a:chOff x="323850" y="4256176"/>
            <a:chExt cx="8496300" cy="984057"/>
          </a:xfrm>
        </p:grpSpPr>
        <p:sp>
          <p:nvSpPr>
            <p:cNvPr id="11" name="Text Box 3"/>
            <p:cNvSpPr txBox="1">
              <a:spLocks noChangeArrowheads="1"/>
            </p:cNvSpPr>
            <p:nvPr/>
          </p:nvSpPr>
          <p:spPr bwMode="auto">
            <a:xfrm>
              <a:off x="323850" y="4256176"/>
              <a:ext cx="8496300" cy="366712"/>
            </a:xfrm>
            <a:prstGeom prst="rect">
              <a:avLst/>
            </a:prstGeom>
            <a:noFill/>
            <a:ln w="9525">
              <a:noFill/>
              <a:miter lim="800000"/>
              <a:headEnd/>
              <a:tailEnd/>
            </a:ln>
          </p:spPr>
          <p:txBody>
            <a:bodyPr>
              <a:spAutoFit/>
            </a:bodyPr>
            <a:lstStyle/>
            <a:p>
              <a:r>
                <a:rPr lang="tr-TR" altLang="tr-TR" b="1" dirty="0">
                  <a:solidFill>
                    <a:schemeClr val="bg2"/>
                  </a:solidFill>
                </a:rPr>
                <a:t>DERS NOTLARI</a:t>
              </a:r>
            </a:p>
          </p:txBody>
        </p:sp>
        <p:sp>
          <p:nvSpPr>
            <p:cNvPr id="12" name="Text Box 4"/>
            <p:cNvSpPr txBox="1">
              <a:spLocks noChangeArrowheads="1"/>
            </p:cNvSpPr>
            <p:nvPr/>
          </p:nvSpPr>
          <p:spPr bwMode="auto">
            <a:xfrm>
              <a:off x="323850" y="4593902"/>
              <a:ext cx="8496300" cy="646331"/>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https://avesis.yildiz.edu.tr/yselcuk/dokumanlar</a:t>
              </a:r>
            </a:p>
            <a:p>
              <a:pPr marL="914400" lvl="1" indent="-457200">
                <a:buFontTx/>
                <a:buChar char="•"/>
              </a:pPr>
              <a:r>
                <a:rPr lang="tr-TR" altLang="tr-TR" dirty="0">
                  <a:solidFill>
                    <a:schemeClr val="bg2"/>
                  </a:solidFill>
                </a:rPr>
                <a:t>Hazırlayanlar: Yunus E. Selçuk, </a:t>
              </a:r>
              <a:r>
                <a:rPr lang="tr-TR" altLang="tr-TR" dirty="0" err="1">
                  <a:solidFill>
                    <a:schemeClr val="bg2"/>
                  </a:solidFill>
                </a:rPr>
                <a:t>Zeyneb</a:t>
              </a:r>
              <a:r>
                <a:rPr lang="tr-TR" altLang="tr-TR" dirty="0">
                  <a:solidFill>
                    <a:schemeClr val="bg2"/>
                  </a:solidFill>
                </a:rPr>
                <a:t> Kurt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ARAŞTIRMANIN AMAÇLARI</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 konu ile ilgili önceden yapılmış çalışmaları incelemek (literatür taraması ile),</a:t>
            </a:r>
          </a:p>
          <a:p>
            <a:pPr marL="457200" indent="-457200">
              <a:buFontTx/>
              <a:buChar char="•"/>
            </a:pPr>
            <a:r>
              <a:rPr lang="tr-TR" altLang="tr-TR" dirty="0">
                <a:solidFill>
                  <a:schemeClr val="bg2"/>
                </a:solidFill>
              </a:rPr>
              <a:t>Bir hipotezin ispatına yönelik veri toplamak &amp; hipotezi test etme,</a:t>
            </a:r>
          </a:p>
          <a:p>
            <a:pPr marL="457200" indent="-457200">
              <a:buFontTx/>
              <a:buChar char="•"/>
            </a:pPr>
            <a:r>
              <a:rPr lang="tr-TR" altLang="tr-TR" dirty="0">
                <a:solidFill>
                  <a:schemeClr val="bg2"/>
                </a:solidFill>
              </a:rPr>
              <a:t>Bir durumun veya fenomenin/olgunun tespiti ve karakteristik özelliklerinin tanımlanması (betimleme)</a:t>
            </a:r>
          </a:p>
          <a:p>
            <a:pPr marL="457200" indent="-457200">
              <a:buFontTx/>
              <a:buChar char="•"/>
            </a:pPr>
            <a:r>
              <a:rPr lang="tr-TR" altLang="tr-TR" dirty="0">
                <a:solidFill>
                  <a:schemeClr val="bg2"/>
                </a:solidFill>
              </a:rPr>
              <a:t>Olguların gelecekte nasıl davranacaklarını tahmin etme (kestirim)</a:t>
            </a:r>
          </a:p>
          <a:p>
            <a:pPr marL="457200" indent="-457200">
              <a:buFontTx/>
              <a:buChar char="•"/>
            </a:pPr>
            <a:r>
              <a:rPr lang="tr-TR" altLang="tr-TR" dirty="0">
                <a:solidFill>
                  <a:schemeClr val="bg2"/>
                </a:solidFill>
              </a:rPr>
              <a:t>Açığa çıkan bir problemi çözmek veya daha önceden belirlenmiş bir problem için yeni bir çözüm önermek (ör: daha hızlı).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10</a:t>
            </a:fld>
            <a:endParaRPr lang="tr-TR" altLang="tr-TR"/>
          </a:p>
        </p:txBody>
      </p:sp>
      <p:sp>
        <p:nvSpPr>
          <p:cNvPr id="6" name="Text Box 4"/>
          <p:cNvSpPr txBox="1">
            <a:spLocks noChangeArrowheads="1"/>
          </p:cNvSpPr>
          <p:nvPr/>
        </p:nvSpPr>
        <p:spPr bwMode="auto">
          <a:xfrm>
            <a:off x="323528" y="3928988"/>
            <a:ext cx="8496300" cy="120032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Seçilen amaca göre farklı yöntem/yöntemler ve teknikler kullanılabilir (ileride işlenilecek)</a:t>
            </a:r>
          </a:p>
          <a:p>
            <a:pPr marL="457200" indent="-457200">
              <a:buFontTx/>
              <a:buChar char="•"/>
            </a:pPr>
            <a:r>
              <a:rPr lang="tr-TR" altLang="tr-TR" dirty="0">
                <a:solidFill>
                  <a:schemeClr val="bg2"/>
                </a:solidFill>
              </a:rPr>
              <a:t>Literatür taraması tek başına da amaç olabilmekle birlikte, her araştırmada yer alması gereken bir etkinliktir.</a:t>
            </a:r>
          </a:p>
        </p:txBody>
      </p:sp>
    </p:spTree>
    <p:extLst>
      <p:ext uri="{BB962C8B-B14F-4D97-AF65-F5344CB8AC3E}">
        <p14:creationId xmlns:p14="http://schemas.microsoft.com/office/powerpoint/2010/main" val="371299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ARAŞTIRMANIN AŞAMALARI</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11</a:t>
            </a:fld>
            <a:endParaRPr lang="tr-TR" altLang="tr-TR"/>
          </a:p>
        </p:txBody>
      </p:sp>
      <p:sp>
        <p:nvSpPr>
          <p:cNvPr id="7" name="3 Yuvarlatılmış Dikdörtgen"/>
          <p:cNvSpPr/>
          <p:nvPr/>
        </p:nvSpPr>
        <p:spPr>
          <a:xfrm>
            <a:off x="1115616" y="1556792"/>
            <a:ext cx="67687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Problemin fark edilmesi</a:t>
            </a:r>
          </a:p>
        </p:txBody>
      </p:sp>
      <p:sp>
        <p:nvSpPr>
          <p:cNvPr id="8" name="4 Yuvarlatılmış Dikdörtgen"/>
          <p:cNvSpPr/>
          <p:nvPr/>
        </p:nvSpPr>
        <p:spPr>
          <a:xfrm>
            <a:off x="1115616" y="2348880"/>
            <a:ext cx="67687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Problemin tanımlanması</a:t>
            </a:r>
          </a:p>
        </p:txBody>
      </p:sp>
      <p:sp>
        <p:nvSpPr>
          <p:cNvPr id="9" name="5 Yuvarlatılmış Dikdörtgen"/>
          <p:cNvSpPr/>
          <p:nvPr/>
        </p:nvSpPr>
        <p:spPr>
          <a:xfrm>
            <a:off x="1115616" y="3140968"/>
            <a:ext cx="67687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Çözüm yollarının tahmini</a:t>
            </a:r>
          </a:p>
        </p:txBody>
      </p:sp>
      <p:sp>
        <p:nvSpPr>
          <p:cNvPr id="10" name="6 Yuvarlatılmış Dikdörtgen"/>
          <p:cNvSpPr/>
          <p:nvPr/>
        </p:nvSpPr>
        <p:spPr>
          <a:xfrm>
            <a:off x="1115616" y="3933056"/>
            <a:ext cx="67687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Araştırma yönteminin geliştirilmesi</a:t>
            </a:r>
          </a:p>
        </p:txBody>
      </p:sp>
      <p:sp>
        <p:nvSpPr>
          <p:cNvPr id="11" name="7 Yuvarlatılmış Dikdörtgen"/>
          <p:cNvSpPr/>
          <p:nvPr/>
        </p:nvSpPr>
        <p:spPr>
          <a:xfrm>
            <a:off x="1115616" y="4725144"/>
            <a:ext cx="67687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Verilerin toplanması ve analizi</a:t>
            </a:r>
          </a:p>
        </p:txBody>
      </p:sp>
      <p:sp>
        <p:nvSpPr>
          <p:cNvPr id="12" name="8 Yuvarlatılmış Dikdörtgen"/>
          <p:cNvSpPr/>
          <p:nvPr/>
        </p:nvSpPr>
        <p:spPr>
          <a:xfrm>
            <a:off x="1115616" y="5517232"/>
            <a:ext cx="67687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Karar verme ve yorumlama</a:t>
            </a:r>
          </a:p>
        </p:txBody>
      </p:sp>
      <p:sp>
        <p:nvSpPr>
          <p:cNvPr id="13" name="9 Aşağı Ok"/>
          <p:cNvSpPr/>
          <p:nvPr/>
        </p:nvSpPr>
        <p:spPr>
          <a:xfrm>
            <a:off x="4211960" y="191683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0 Aşağı Ok"/>
          <p:cNvSpPr/>
          <p:nvPr/>
        </p:nvSpPr>
        <p:spPr>
          <a:xfrm>
            <a:off x="4211960" y="270892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1 Aşağı Ok"/>
          <p:cNvSpPr/>
          <p:nvPr/>
        </p:nvSpPr>
        <p:spPr>
          <a:xfrm>
            <a:off x="4211960" y="3501008"/>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2 Aşağı Ok"/>
          <p:cNvSpPr/>
          <p:nvPr/>
        </p:nvSpPr>
        <p:spPr>
          <a:xfrm>
            <a:off x="4211960" y="429309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3 Aşağı Ok"/>
          <p:cNvSpPr/>
          <p:nvPr/>
        </p:nvSpPr>
        <p:spPr>
          <a:xfrm>
            <a:off x="4211960" y="508518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78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TEMEL KAVRAMLAR</a:t>
            </a:r>
          </a:p>
        </p:txBody>
      </p:sp>
      <p:sp>
        <p:nvSpPr>
          <p:cNvPr id="7172" name="Text Box 4"/>
          <p:cNvSpPr txBox="1">
            <a:spLocks noChangeArrowheads="1"/>
          </p:cNvSpPr>
          <p:nvPr/>
        </p:nvSpPr>
        <p:spPr bwMode="auto">
          <a:xfrm>
            <a:off x="323850" y="1484313"/>
            <a:ext cx="8496300" cy="2031325"/>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Data (Veri): Henüz işlenmemiş ham bilgilerdir. </a:t>
            </a:r>
          </a:p>
          <a:p>
            <a:pPr marL="457200" indent="-457200">
              <a:buFontTx/>
              <a:buChar char="•"/>
            </a:pPr>
            <a:r>
              <a:rPr lang="tr-TR" altLang="tr-TR" dirty="0">
                <a:solidFill>
                  <a:schemeClr val="bg2"/>
                </a:solidFill>
              </a:rPr>
              <a:t>Information (Ma’lumat</a:t>
            </a:r>
            <a:r>
              <a:rPr lang="tr-TR" altLang="tr-TR" baseline="30000" dirty="0">
                <a:solidFill>
                  <a:schemeClr val="bg2"/>
                </a:solidFill>
              </a:rPr>
              <a:t>1</a:t>
            </a:r>
            <a:r>
              <a:rPr lang="tr-TR" altLang="tr-TR" dirty="0">
                <a:solidFill>
                  <a:schemeClr val="bg2"/>
                </a:solidFill>
              </a:rPr>
              <a:t>): İşlenmiş, özetlenmiş, organize edilmiş, anlam kazanmış veridir. </a:t>
            </a:r>
          </a:p>
          <a:p>
            <a:pPr marL="457200" indent="-457200">
              <a:buFontTx/>
              <a:buChar char="•"/>
            </a:pPr>
            <a:r>
              <a:rPr lang="tr-TR" altLang="tr-TR" dirty="0">
                <a:solidFill>
                  <a:schemeClr val="bg2"/>
                </a:solidFill>
              </a:rPr>
              <a:t>Knowledge (Bilgi): Bir karara varmak için, </a:t>
            </a:r>
            <a:r>
              <a:rPr lang="tr-TR" altLang="tr-TR" dirty="0" err="1">
                <a:solidFill>
                  <a:schemeClr val="bg2"/>
                </a:solidFill>
              </a:rPr>
              <a:t>ma’lumatın</a:t>
            </a:r>
            <a:r>
              <a:rPr lang="tr-TR" altLang="tr-TR" dirty="0">
                <a:solidFill>
                  <a:schemeClr val="bg2"/>
                </a:solidFill>
              </a:rPr>
              <a:t> deney, tecrübe, yorum, analiz ve sentezle zenginleştirilmiş hali</a:t>
            </a:r>
          </a:p>
          <a:p>
            <a:pPr marL="457200" indent="-457200">
              <a:buFontTx/>
              <a:buChar char="•"/>
            </a:pPr>
            <a:r>
              <a:rPr lang="en-US" altLang="tr-TR" dirty="0">
                <a:solidFill>
                  <a:schemeClr val="bg2"/>
                </a:solidFill>
              </a:rPr>
              <a:t>Wisdom</a:t>
            </a:r>
            <a:r>
              <a:rPr lang="tr-TR" altLang="tr-TR" dirty="0">
                <a:solidFill>
                  <a:schemeClr val="bg2"/>
                </a:solidFill>
              </a:rPr>
              <a:t> (İrfan, Bilgelik): Bilgi ve tecrübelerden elde edilen ve karar verme aşamasında kullanılan en değerli ve en üst seviyedeki gerçekler.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12</a:t>
            </a:fld>
            <a:endParaRPr lang="tr-TR" altLang="tr-TR"/>
          </a:p>
        </p:txBody>
      </p:sp>
      <p:sp>
        <p:nvSpPr>
          <p:cNvPr id="2" name="Dikdörtgen 1"/>
          <p:cNvSpPr/>
          <p:nvPr/>
        </p:nvSpPr>
        <p:spPr>
          <a:xfrm>
            <a:off x="539552" y="5930116"/>
            <a:ext cx="8352928" cy="523220"/>
          </a:xfrm>
          <a:prstGeom prst="rect">
            <a:avLst/>
          </a:prstGeom>
        </p:spPr>
        <p:txBody>
          <a:bodyPr wrap="square">
            <a:spAutoFit/>
          </a:bodyPr>
          <a:lstStyle/>
          <a:p>
            <a:pPr marL="457200" indent="-457200">
              <a:buFont typeface="+mj-lt"/>
              <a:buAutoNum type="arabicPeriod"/>
            </a:pPr>
            <a:r>
              <a:rPr lang="tr-TR" altLang="tr-TR" sz="1400" dirty="0" err="1">
                <a:solidFill>
                  <a:schemeClr val="bg2"/>
                </a:solidFill>
              </a:rPr>
              <a:t>Ma’lumat</a:t>
            </a:r>
            <a:r>
              <a:rPr lang="tr-TR" altLang="tr-TR" sz="1400" dirty="0">
                <a:solidFill>
                  <a:schemeClr val="bg2"/>
                </a:solidFill>
              </a:rPr>
              <a:t> Arapça kökenli bir kelime olup çoğul nitelik taşır.</a:t>
            </a:r>
            <a:br>
              <a:rPr lang="tr-TR" altLang="tr-TR" sz="1400" dirty="0">
                <a:solidFill>
                  <a:schemeClr val="bg2"/>
                </a:solidFill>
              </a:rPr>
            </a:br>
            <a:r>
              <a:rPr lang="tr-TR" altLang="tr-TR" sz="1400" dirty="0">
                <a:solidFill>
                  <a:schemeClr val="bg2"/>
                </a:solidFill>
              </a:rPr>
              <a:t>"Bu hakikatler artık çocukların bildikleri en basit malumat sırasına geçmiştir." - H. R. Gürpınar</a:t>
            </a:r>
          </a:p>
        </p:txBody>
      </p:sp>
    </p:spTree>
    <p:extLst>
      <p:ext uri="{BB962C8B-B14F-4D97-AF65-F5344CB8AC3E}">
        <p14:creationId xmlns:p14="http://schemas.microsoft.com/office/powerpoint/2010/main" val="33145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TEMEL KAVRAMLAR (Devam)</a:t>
            </a:r>
          </a:p>
        </p:txBody>
      </p:sp>
      <p:sp>
        <p:nvSpPr>
          <p:cNvPr id="7172" name="Text Box 4"/>
          <p:cNvSpPr txBox="1">
            <a:spLocks noChangeArrowheads="1"/>
          </p:cNvSpPr>
          <p:nvPr/>
        </p:nvSpPr>
        <p:spPr bwMode="auto">
          <a:xfrm>
            <a:off x="323850" y="1484313"/>
            <a:ext cx="8496300" cy="341632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Hipotez (varsayım, sav): Deneylerle henüz yeter derecede doğrulanmamış ancak doğrulanacağı umulan teorik düşünce.</a:t>
            </a:r>
          </a:p>
          <a:p>
            <a:pPr marL="457200" indent="-457200">
              <a:buFontTx/>
              <a:buChar char="•"/>
            </a:pPr>
            <a:r>
              <a:rPr lang="tr-TR" altLang="tr-TR" dirty="0">
                <a:solidFill>
                  <a:schemeClr val="bg2"/>
                </a:solidFill>
              </a:rPr>
              <a:t>Teori: Hipotezlerin kontrollü deneyler ile doğrulanması ile ortaya çıkar. Olguları açıklama ve yorumlamada kullanılan fikirler bütünüdür.</a:t>
            </a:r>
          </a:p>
          <a:p>
            <a:pPr marL="457200" indent="-457200">
              <a:buFontTx/>
              <a:buChar char="•"/>
            </a:pPr>
            <a:r>
              <a:rPr lang="tr-TR" altLang="tr-TR" dirty="0">
                <a:solidFill>
                  <a:schemeClr val="bg2"/>
                </a:solidFill>
              </a:rPr>
              <a:t>Kanun: Olgulardan türetilmiş, gözlem ve deneylerle iyi desteklenip kanıtlanmış, matematiksel olarak betimlenen (formüle edilebilen) genellemeler/prensiplerdir.</a:t>
            </a:r>
          </a:p>
          <a:p>
            <a:pPr marL="457200" indent="-457200">
              <a:buFontTx/>
              <a:buChar char="•"/>
            </a:pPr>
            <a:r>
              <a:rPr lang="tr-TR" altLang="tr-TR" b="1" dirty="0">
                <a:solidFill>
                  <a:schemeClr val="bg2"/>
                </a:solidFill>
              </a:rPr>
              <a:t>Hipotez ile teorinin farkı: </a:t>
            </a:r>
            <a:r>
              <a:rPr lang="tr-TR" altLang="tr-TR" dirty="0">
                <a:solidFill>
                  <a:schemeClr val="bg2"/>
                </a:solidFill>
              </a:rPr>
              <a:t>Deneylerle yapılan doğrulamadır.</a:t>
            </a:r>
            <a:endParaRPr lang="tr-TR" altLang="tr-TR" b="1" dirty="0">
              <a:solidFill>
                <a:schemeClr val="bg2"/>
              </a:solidFill>
            </a:endParaRPr>
          </a:p>
          <a:p>
            <a:pPr marL="457200" indent="-457200">
              <a:buFontTx/>
              <a:buChar char="•"/>
            </a:pPr>
            <a:r>
              <a:rPr lang="tr-TR" altLang="tr-TR" b="1" dirty="0">
                <a:solidFill>
                  <a:schemeClr val="bg2"/>
                </a:solidFill>
              </a:rPr>
              <a:t>Teori ile kanunun farkı: </a:t>
            </a:r>
            <a:r>
              <a:rPr lang="tr-TR" altLang="tr-TR" dirty="0">
                <a:solidFill>
                  <a:schemeClr val="bg2"/>
                </a:solidFill>
              </a:rPr>
              <a:t>teoriler, gözlemlediğimiz fenomenin neden (</a:t>
            </a:r>
            <a:r>
              <a:rPr lang="tr-TR" altLang="tr-TR" dirty="0" err="1">
                <a:solidFill>
                  <a:schemeClr val="bg2"/>
                </a:solidFill>
              </a:rPr>
              <a:t>why</a:t>
            </a:r>
            <a:r>
              <a:rPr lang="tr-TR" altLang="tr-TR" dirty="0">
                <a:solidFill>
                  <a:schemeClr val="bg2"/>
                </a:solidFill>
              </a:rPr>
              <a:t>) gerçekleştiğini, kanunlar ise ne olacağını (</a:t>
            </a:r>
            <a:r>
              <a:rPr lang="tr-TR" altLang="tr-TR" dirty="0" err="1">
                <a:solidFill>
                  <a:schemeClr val="bg2"/>
                </a:solidFill>
              </a:rPr>
              <a:t>what</a:t>
            </a:r>
            <a:r>
              <a:rPr lang="tr-TR" altLang="tr-TR" dirty="0">
                <a:solidFill>
                  <a:schemeClr val="bg2"/>
                </a:solidFill>
              </a:rPr>
              <a:t> </a:t>
            </a:r>
            <a:r>
              <a:rPr lang="tr-TR" altLang="tr-TR" dirty="0" err="1">
                <a:solidFill>
                  <a:schemeClr val="bg2"/>
                </a:solidFill>
              </a:rPr>
              <a:t>happens</a:t>
            </a:r>
            <a:r>
              <a:rPr lang="tr-TR" altLang="tr-TR" dirty="0">
                <a:solidFill>
                  <a:schemeClr val="bg2"/>
                </a:solidFill>
              </a:rPr>
              <a:t>) açıklar. </a:t>
            </a:r>
          </a:p>
          <a:p>
            <a:pPr marL="914400" lvl="1" indent="-457200">
              <a:buFontTx/>
              <a:buChar char="•"/>
            </a:pPr>
            <a:r>
              <a:rPr lang="en-US" altLang="tr-TR" dirty="0">
                <a:solidFill>
                  <a:schemeClr val="bg2"/>
                </a:solidFill>
              </a:rPr>
              <a:t>‘Laws describe the patterns we see in the data, but do not describe why these patterns exist’</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13</a:t>
            </a:fld>
            <a:endParaRPr lang="tr-TR" altLang="tr-TR"/>
          </a:p>
        </p:txBody>
      </p:sp>
    </p:spTree>
    <p:extLst>
      <p:ext uri="{BB962C8B-B14F-4D97-AF65-F5344CB8AC3E}">
        <p14:creationId xmlns:p14="http://schemas.microsoft.com/office/powerpoint/2010/main" val="274885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TEMEL KAVRAMLAR (Devam)</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 teori genelde iki öğeden oluşur: Aksiyom ve Hipotez</a:t>
            </a:r>
          </a:p>
          <a:p>
            <a:pPr marL="457200" indent="-457200">
              <a:buFontTx/>
              <a:buChar char="•"/>
            </a:pPr>
            <a:r>
              <a:rPr lang="tr-TR" altLang="tr-TR" dirty="0">
                <a:solidFill>
                  <a:schemeClr val="bg2"/>
                </a:solidFill>
              </a:rPr>
              <a:t>Aksiyom (</a:t>
            </a:r>
            <a:r>
              <a:rPr lang="tr-TR" altLang="tr-TR" dirty="0" err="1">
                <a:solidFill>
                  <a:schemeClr val="bg2"/>
                </a:solidFill>
              </a:rPr>
              <a:t>Sayıltı</a:t>
            </a:r>
            <a:r>
              <a:rPr lang="tr-TR" altLang="tr-TR" dirty="0">
                <a:solidFill>
                  <a:schemeClr val="bg2"/>
                </a:solidFill>
              </a:rPr>
              <a:t>): Test edilmeyen doğruluğu ve geçerliliği kabul edilen genel ilkelerdir. Gerçek olduğuna dair elde oldukça kuvvetli kanaatler bulunan ifadelerdir. </a:t>
            </a:r>
          </a:p>
          <a:p>
            <a:pPr marL="457200" indent="-457200">
              <a:buFontTx/>
              <a:buChar char="•"/>
            </a:pPr>
            <a:r>
              <a:rPr lang="tr-TR" altLang="tr-TR" dirty="0">
                <a:solidFill>
                  <a:schemeClr val="bg2"/>
                </a:solidFill>
              </a:rPr>
              <a:t>Hipotez (Denence): Test edilmek için düzenlenen genellemelerdir. Araştırmacının amacını, iddiasını oluşturur, araştırma içinde tekrar tekrar test edilir. Kesinlik ifade etmezler, verilerin toplanması, analizi, ölçme ve değerlendirmeden sonra doğrulukları veya yanlışlıkları ortaya çıkabilir.  </a:t>
            </a:r>
            <a:endParaRPr lang="en-US"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14</a:t>
            </a:fld>
            <a:endParaRPr lang="tr-TR" altLang="tr-TR"/>
          </a:p>
        </p:txBody>
      </p:sp>
    </p:spTree>
    <p:extLst>
      <p:ext uri="{BB962C8B-B14F-4D97-AF65-F5344CB8AC3E}">
        <p14:creationId xmlns:p14="http://schemas.microsoft.com/office/powerpoint/2010/main" val="40976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 YÖNTEMLERİ</a:t>
            </a:r>
          </a:p>
        </p:txBody>
      </p:sp>
      <p:sp>
        <p:nvSpPr>
          <p:cNvPr id="7172" name="Text Box 4"/>
          <p:cNvSpPr txBox="1">
            <a:spLocks noChangeArrowheads="1"/>
          </p:cNvSpPr>
          <p:nvPr/>
        </p:nvSpPr>
        <p:spPr bwMode="auto">
          <a:xfrm>
            <a:off x="323850" y="1484313"/>
            <a:ext cx="8496300" cy="3970318"/>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Tümdengelim - </a:t>
            </a:r>
            <a:r>
              <a:rPr lang="tr-TR" altLang="tr-TR" dirty="0" err="1">
                <a:solidFill>
                  <a:schemeClr val="bg2"/>
                </a:solidFill>
              </a:rPr>
              <a:t>Deductive</a:t>
            </a:r>
            <a:r>
              <a:rPr lang="tr-TR" altLang="tr-TR" dirty="0">
                <a:solidFill>
                  <a:schemeClr val="bg2"/>
                </a:solidFill>
              </a:rPr>
              <a:t> (Nicel): Genel yargılardan özel yargılara ulaşılır. Bir bütünde bulunan özelliklerden hareketle bütünü oluşturan parçaların özellikleri hakkında yargılara ulaşılır. </a:t>
            </a:r>
            <a:r>
              <a:rPr lang="tr-TR" altLang="tr-TR" dirty="0">
                <a:solidFill>
                  <a:srgbClr val="FF0000"/>
                </a:solidFill>
              </a:rPr>
              <a:t>(Uranüs Newton’a uymuyor, Neptün’ün keşfi)</a:t>
            </a:r>
          </a:p>
          <a:p>
            <a:pPr marL="914400" lvl="1" indent="-457200">
              <a:buFontTx/>
              <a:buChar char="•"/>
            </a:pPr>
            <a:endParaRPr lang="tr-TR" altLang="tr-TR" dirty="0">
              <a:solidFill>
                <a:schemeClr val="bg2"/>
              </a:solidFill>
            </a:endParaRPr>
          </a:p>
          <a:p>
            <a:pPr marL="457200" indent="-457200">
              <a:buFontTx/>
              <a:buChar char="•"/>
            </a:pPr>
            <a:r>
              <a:rPr lang="tr-TR" altLang="tr-TR" dirty="0">
                <a:solidFill>
                  <a:schemeClr val="bg2"/>
                </a:solidFill>
              </a:rPr>
              <a:t>Tümevarım - </a:t>
            </a:r>
            <a:r>
              <a:rPr lang="tr-TR" altLang="tr-TR" dirty="0" err="1">
                <a:solidFill>
                  <a:schemeClr val="bg2"/>
                </a:solidFill>
              </a:rPr>
              <a:t>Inductive</a:t>
            </a:r>
            <a:r>
              <a:rPr lang="tr-TR" altLang="tr-TR" dirty="0">
                <a:solidFill>
                  <a:schemeClr val="bg2"/>
                </a:solidFill>
              </a:rPr>
              <a:t> (Nitel): Tek tek olaylardan genel yargılara ulaşılır. Bütünü oluşturan parçaların ortak yönlerinden yola çıkarak genellemeler yapılır.</a:t>
            </a:r>
          </a:p>
          <a:p>
            <a:pPr marL="914400" lvl="1" indent="-457200">
              <a:buFontTx/>
              <a:buChar char="•"/>
            </a:pPr>
            <a:r>
              <a:rPr lang="tr-TR" altLang="tr-TR" dirty="0">
                <a:solidFill>
                  <a:srgbClr val="FF0000"/>
                </a:solidFill>
              </a:rPr>
              <a:t>Matematiksel Tümevarım </a:t>
            </a:r>
            <a:r>
              <a:rPr lang="tr-TR" altLang="tr-TR" dirty="0">
                <a:solidFill>
                  <a:schemeClr val="bg2"/>
                </a:solidFill>
              </a:rPr>
              <a:t>ile P(n) teoreminin ispatı:</a:t>
            </a:r>
          </a:p>
          <a:p>
            <a:pPr marL="1371600" lvl="2" indent="-457200">
              <a:buFontTx/>
              <a:buChar char="•"/>
            </a:pPr>
            <a:r>
              <a:rPr lang="tr-TR" altLang="tr-TR" dirty="0">
                <a:solidFill>
                  <a:schemeClr val="bg2"/>
                </a:solidFill>
              </a:rPr>
              <a:t>Temel durum: i=0, i=1 için P(0) ve P(1) doğruluğunu göster</a:t>
            </a:r>
          </a:p>
          <a:p>
            <a:pPr marL="1371600" lvl="2" indent="-457200">
              <a:buFontTx/>
              <a:buChar char="•"/>
            </a:pPr>
            <a:r>
              <a:rPr lang="tr-TR" altLang="tr-TR" dirty="0" err="1">
                <a:solidFill>
                  <a:schemeClr val="bg2"/>
                </a:solidFill>
              </a:rPr>
              <a:t>Tümevarımsal</a:t>
            </a:r>
            <a:r>
              <a:rPr lang="tr-TR" altLang="tr-TR" dirty="0">
                <a:solidFill>
                  <a:schemeClr val="bg2"/>
                </a:solidFill>
              </a:rPr>
              <a:t> adımlar: Her i için, P(i) doğru varsay. </a:t>
            </a:r>
          </a:p>
          <a:p>
            <a:pPr marL="1371600" lvl="2" indent="-457200">
              <a:buFontTx/>
              <a:buChar char="•"/>
            </a:pPr>
            <a:r>
              <a:rPr lang="tr-TR" altLang="tr-TR" dirty="0">
                <a:solidFill>
                  <a:schemeClr val="bg2"/>
                </a:solidFill>
              </a:rPr>
              <a:t>P(i) → P(i+1)’i gerektiriyorsa, P(n) dosdoğrudur denir.</a:t>
            </a:r>
          </a:p>
          <a:p>
            <a:pPr marL="1371600" lvl="2" indent="-457200">
              <a:buFontTx/>
              <a:buChar char="•"/>
            </a:pPr>
            <a:r>
              <a:rPr lang="tr-TR" altLang="tr-TR" dirty="0">
                <a:solidFill>
                  <a:srgbClr val="FF0000"/>
                </a:solidFill>
              </a:rPr>
              <a:t>P(i) nasıl bulunur?</a:t>
            </a:r>
          </a:p>
          <a:p>
            <a:pPr marL="1371600" lvl="2" indent="-457200">
              <a:buFontTx/>
              <a:buChar char="•"/>
            </a:pPr>
            <a:r>
              <a:rPr lang="tr-TR" altLang="tr-TR" dirty="0">
                <a:solidFill>
                  <a:schemeClr val="bg2"/>
                </a:solidFill>
              </a:rPr>
              <a:t>N&gt;0 ve N tamsayı için, 1’den </a:t>
            </a:r>
            <a:r>
              <a:rPr lang="tr-TR" altLang="tr-TR" dirty="0" err="1">
                <a:solidFill>
                  <a:schemeClr val="bg2"/>
                </a:solidFill>
              </a:rPr>
              <a:t>N’e</a:t>
            </a:r>
            <a:r>
              <a:rPr lang="tr-TR" altLang="tr-TR" dirty="0">
                <a:solidFill>
                  <a:schemeClr val="bg2"/>
                </a:solidFill>
              </a:rPr>
              <a:t> kadarki sayıların toplamı?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15</a:t>
            </a:fld>
            <a:endParaRPr lang="tr-TR" altLang="tr-TR"/>
          </a:p>
        </p:txBody>
      </p:sp>
    </p:spTree>
    <p:extLst>
      <p:ext uri="{BB962C8B-B14F-4D97-AF65-F5344CB8AC3E}">
        <p14:creationId xmlns:p14="http://schemas.microsoft.com/office/powerpoint/2010/main" val="330947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 YÖNTEMLERİ (devam)</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16</a:t>
            </a:fld>
            <a:endParaRPr lang="tr-TR" altLang="tr-TR"/>
          </a:p>
        </p:txBody>
      </p:sp>
      <p:sp>
        <p:nvSpPr>
          <p:cNvPr id="7" name="Content Placeholder 2"/>
          <p:cNvSpPr txBox="1">
            <a:spLocks/>
          </p:cNvSpPr>
          <p:nvPr/>
        </p:nvSpPr>
        <p:spPr>
          <a:xfrm>
            <a:off x="301752" y="1527048"/>
            <a:ext cx="8503920" cy="45720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endParaRPr lang="en-US" kern="0" dirty="0"/>
          </a:p>
        </p:txBody>
      </p:sp>
      <p:graphicFrame>
        <p:nvGraphicFramePr>
          <p:cNvPr id="8" name="Diagram 3"/>
          <p:cNvGraphicFramePr/>
          <p:nvPr>
            <p:extLst>
              <p:ext uri="{D42A27DB-BD31-4B8C-83A1-F6EECF244321}">
                <p14:modId xmlns:p14="http://schemas.microsoft.com/office/powerpoint/2010/main" val="984389368"/>
              </p:ext>
            </p:extLst>
          </p:nvPr>
        </p:nvGraphicFramePr>
        <p:xfrm>
          <a:off x="755576" y="1484784"/>
          <a:ext cx="762000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4"/>
          <p:cNvGraphicFramePr/>
          <p:nvPr>
            <p:extLst>
              <p:ext uri="{D42A27DB-BD31-4B8C-83A1-F6EECF244321}">
                <p14:modId xmlns:p14="http://schemas.microsoft.com/office/powerpoint/2010/main" val="976547651"/>
              </p:ext>
            </p:extLst>
          </p:nvPr>
        </p:nvGraphicFramePr>
        <p:xfrm>
          <a:off x="611560" y="4365104"/>
          <a:ext cx="7620000"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Box 4"/>
          <p:cNvSpPr txBox="1">
            <a:spLocks noChangeArrowheads="1"/>
          </p:cNvSpPr>
          <p:nvPr/>
        </p:nvSpPr>
        <p:spPr bwMode="auto">
          <a:xfrm>
            <a:off x="323850" y="1484313"/>
            <a:ext cx="8496300" cy="2862322"/>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Tümdengelim yöntemi:</a:t>
            </a: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a:p>
            <a:pPr marL="457200" indent="-457200">
              <a:buFontTx/>
              <a:buChar char="•"/>
            </a:pPr>
            <a:r>
              <a:rPr lang="tr-TR" altLang="tr-TR" dirty="0">
                <a:solidFill>
                  <a:schemeClr val="bg2"/>
                </a:solidFill>
              </a:rPr>
              <a:t>Tümevarım yöntemi:</a:t>
            </a:r>
          </a:p>
        </p:txBody>
      </p:sp>
    </p:spTree>
    <p:extLst>
      <p:ext uri="{BB962C8B-B14F-4D97-AF65-F5344CB8AC3E}">
        <p14:creationId xmlns:p14="http://schemas.microsoft.com/office/powerpoint/2010/main" val="401967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 YÖNTEMLERİ: TÜMDENGELİMSEL YÖNTEMLER</a:t>
            </a:r>
          </a:p>
        </p:txBody>
      </p:sp>
      <p:sp>
        <p:nvSpPr>
          <p:cNvPr id="7172" name="Text Box 4"/>
          <p:cNvSpPr txBox="1">
            <a:spLocks noChangeArrowheads="1"/>
          </p:cNvSpPr>
          <p:nvPr/>
        </p:nvSpPr>
        <p:spPr bwMode="auto">
          <a:xfrm>
            <a:off x="323850" y="1484313"/>
            <a:ext cx="8496300" cy="1477328"/>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Gözlem ve ölçmelerin tekrarlanabildiği ve objektif olarak yapıldığı araştırma yöntemlerine nicel (</a:t>
            </a:r>
            <a:r>
              <a:rPr lang="tr-TR" altLang="tr-TR" dirty="0" err="1">
                <a:solidFill>
                  <a:schemeClr val="bg2"/>
                </a:solidFill>
              </a:rPr>
              <a:t>quantitative</a:t>
            </a:r>
            <a:r>
              <a:rPr lang="tr-TR" altLang="tr-TR" dirty="0">
                <a:solidFill>
                  <a:schemeClr val="bg2"/>
                </a:solidFill>
              </a:rPr>
              <a:t>) yöntem denir.</a:t>
            </a:r>
          </a:p>
          <a:p>
            <a:pPr marL="457200" indent="-457200">
              <a:buFontTx/>
              <a:buChar char="•"/>
            </a:pPr>
            <a:r>
              <a:rPr lang="tr-TR" altLang="tr-TR" dirty="0">
                <a:solidFill>
                  <a:schemeClr val="bg2"/>
                </a:solidFill>
              </a:rPr>
              <a:t>Doğrulanacak veya </a:t>
            </a:r>
            <a:r>
              <a:rPr lang="tr-TR" altLang="tr-TR" dirty="0" err="1">
                <a:solidFill>
                  <a:schemeClr val="bg2"/>
                </a:solidFill>
              </a:rPr>
              <a:t>yanlışlanacak</a:t>
            </a:r>
            <a:r>
              <a:rPr lang="tr-TR" altLang="tr-TR" dirty="0">
                <a:solidFill>
                  <a:schemeClr val="bg2"/>
                </a:solidFill>
              </a:rPr>
              <a:t> bir dizi hipotez formüle edilerek başlar,…</a:t>
            </a:r>
          </a:p>
          <a:p>
            <a:pPr marL="457200" indent="-457200">
              <a:buFontTx/>
              <a:buChar char="•"/>
            </a:pPr>
            <a:r>
              <a:rPr lang="tr-TR" altLang="tr-TR" dirty="0">
                <a:solidFill>
                  <a:schemeClr val="bg2"/>
                </a:solidFill>
              </a:rPr>
              <a:t>… Hipotezlerin kabul veya reddedilmesi ile sonlanır.</a:t>
            </a:r>
          </a:p>
          <a:p>
            <a:pPr marL="914400" lvl="1" indent="-457200">
              <a:buFontTx/>
              <a:buChar char="•"/>
            </a:pPr>
            <a:r>
              <a:rPr lang="tr-TR" altLang="tr-TR" dirty="0">
                <a:solidFill>
                  <a:schemeClr val="bg2"/>
                </a:solidFill>
              </a:rPr>
              <a:t>Verilen şekli hatırlayınız</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17</a:t>
            </a:fld>
            <a:endParaRPr lang="tr-TR" altLang="tr-TR"/>
          </a:p>
        </p:txBody>
      </p:sp>
      <p:graphicFrame>
        <p:nvGraphicFramePr>
          <p:cNvPr id="6" name="Table 3"/>
          <p:cNvGraphicFramePr>
            <a:graphicFrameLocks noGrp="1"/>
          </p:cNvGraphicFramePr>
          <p:nvPr>
            <p:extLst>
              <p:ext uri="{D42A27DB-BD31-4B8C-83A1-F6EECF244321}">
                <p14:modId xmlns:p14="http://schemas.microsoft.com/office/powerpoint/2010/main" val="3713708861"/>
              </p:ext>
            </p:extLst>
          </p:nvPr>
        </p:nvGraphicFramePr>
        <p:xfrm>
          <a:off x="611560" y="3284984"/>
          <a:ext cx="8064896" cy="2595880"/>
        </p:xfrm>
        <a:graphic>
          <a:graphicData uri="http://schemas.openxmlformats.org/drawingml/2006/table">
            <a:tbl>
              <a:tblPr firstRow="1" bandRow="1">
                <a:tableStyleId>{B301B821-A1FF-4177-AEE7-76D212191A09}</a:tableStyleId>
              </a:tblPr>
              <a:tblGrid>
                <a:gridCol w="1893497">
                  <a:extLst>
                    <a:ext uri="{9D8B030D-6E8A-4147-A177-3AD203B41FA5}">
                      <a16:colId xmlns:a16="http://schemas.microsoft.com/office/drawing/2014/main" val="20000"/>
                    </a:ext>
                  </a:extLst>
                </a:gridCol>
                <a:gridCol w="6171399">
                  <a:extLst>
                    <a:ext uri="{9D8B030D-6E8A-4147-A177-3AD203B41FA5}">
                      <a16:colId xmlns:a16="http://schemas.microsoft.com/office/drawing/2014/main" val="20001"/>
                    </a:ext>
                  </a:extLst>
                </a:gridCol>
              </a:tblGrid>
              <a:tr h="370840">
                <a:tc>
                  <a:txBody>
                    <a:bodyPr/>
                    <a:lstStyle/>
                    <a:p>
                      <a:r>
                        <a:rPr lang="tr-TR" noProof="0" dirty="0"/>
                        <a:t>Özellik</a:t>
                      </a:r>
                    </a:p>
                  </a:txBody>
                  <a:tcPr/>
                </a:tc>
                <a:tc>
                  <a:txBody>
                    <a:bodyPr/>
                    <a:lstStyle/>
                    <a:p>
                      <a:r>
                        <a:rPr lang="tr-TR" noProof="0" dirty="0"/>
                        <a:t>Açıklama</a:t>
                      </a:r>
                    </a:p>
                  </a:txBody>
                  <a:tcPr/>
                </a:tc>
                <a:extLst>
                  <a:ext uri="{0D108BD9-81ED-4DB2-BD59-A6C34878D82A}">
                    <a16:rowId xmlns:a16="http://schemas.microsoft.com/office/drawing/2014/main" val="10000"/>
                  </a:ext>
                </a:extLst>
              </a:tr>
              <a:tr h="370840">
                <a:tc>
                  <a:txBody>
                    <a:bodyPr/>
                    <a:lstStyle/>
                    <a:p>
                      <a:r>
                        <a:rPr lang="tr-TR" noProof="0" dirty="0"/>
                        <a:t>Tümden</a:t>
                      </a:r>
                      <a:r>
                        <a:rPr lang="tr-TR" baseline="0" noProof="0" dirty="0"/>
                        <a:t> gelimci</a:t>
                      </a:r>
                      <a:endParaRPr lang="tr-TR" noProof="0" dirty="0"/>
                    </a:p>
                  </a:txBody>
                  <a:tcPr/>
                </a:tc>
                <a:tc>
                  <a:txBody>
                    <a:bodyPr/>
                    <a:lstStyle/>
                    <a:p>
                      <a:r>
                        <a:rPr lang="tr-TR" noProof="0" dirty="0"/>
                        <a:t>Hipotezler</a:t>
                      </a:r>
                      <a:r>
                        <a:rPr lang="tr-TR" baseline="0" noProof="0" dirty="0"/>
                        <a:t> belirlenir ve </a:t>
                      </a:r>
                      <a:r>
                        <a:rPr lang="tr-TR" b="1" baseline="0" noProof="0" dirty="0"/>
                        <a:t>test edilir</a:t>
                      </a:r>
                      <a:endParaRPr lang="tr-TR" b="1" noProof="0" dirty="0"/>
                    </a:p>
                  </a:txBody>
                  <a:tcPr/>
                </a:tc>
                <a:extLst>
                  <a:ext uri="{0D108BD9-81ED-4DB2-BD59-A6C34878D82A}">
                    <a16:rowId xmlns:a16="http://schemas.microsoft.com/office/drawing/2014/main" val="10001"/>
                  </a:ext>
                </a:extLst>
              </a:tr>
              <a:tr h="370840">
                <a:tc>
                  <a:txBody>
                    <a:bodyPr/>
                    <a:lstStyle/>
                    <a:p>
                      <a:r>
                        <a:rPr lang="tr-TR" noProof="0" dirty="0"/>
                        <a:t>Kontrollü çevre</a:t>
                      </a:r>
                    </a:p>
                  </a:txBody>
                  <a:tcPr/>
                </a:tc>
                <a:tc>
                  <a:txBody>
                    <a:bodyPr/>
                    <a:lstStyle/>
                    <a:p>
                      <a:r>
                        <a:rPr lang="tr-TR" noProof="0" dirty="0"/>
                        <a:t>Davranışları kontrol edilmiş koşullarda inceler</a:t>
                      </a:r>
                    </a:p>
                  </a:txBody>
                  <a:tcPr/>
                </a:tc>
                <a:extLst>
                  <a:ext uri="{0D108BD9-81ED-4DB2-BD59-A6C34878D82A}">
                    <a16:rowId xmlns:a16="http://schemas.microsoft.com/office/drawing/2014/main" val="10002"/>
                  </a:ext>
                </a:extLst>
              </a:tr>
              <a:tr h="370840">
                <a:tc>
                  <a:txBody>
                    <a:bodyPr/>
                    <a:lstStyle/>
                    <a:p>
                      <a:r>
                        <a:rPr lang="tr-TR" noProof="0" dirty="0"/>
                        <a:t>Sayısal veri</a:t>
                      </a:r>
                    </a:p>
                  </a:txBody>
                  <a:tcPr/>
                </a:tc>
                <a:tc>
                  <a:txBody>
                    <a:bodyPr/>
                    <a:lstStyle/>
                    <a:p>
                      <a:r>
                        <a:rPr lang="tr-TR" noProof="0" dirty="0"/>
                        <a:t>Geçerlik ve güvenirliği sağlanmış</a:t>
                      </a:r>
                      <a:r>
                        <a:rPr lang="tr-TR" baseline="0" noProof="0" dirty="0"/>
                        <a:t> araçlarla hassas ölçüm</a:t>
                      </a:r>
                      <a:endParaRPr lang="tr-TR" noProof="0" dirty="0"/>
                    </a:p>
                  </a:txBody>
                  <a:tcPr/>
                </a:tc>
                <a:extLst>
                  <a:ext uri="{0D108BD9-81ED-4DB2-BD59-A6C34878D82A}">
                    <a16:rowId xmlns:a16="http://schemas.microsoft.com/office/drawing/2014/main" val="10003"/>
                  </a:ext>
                </a:extLst>
              </a:tr>
              <a:tr h="370840">
                <a:tc>
                  <a:txBody>
                    <a:bodyPr/>
                    <a:lstStyle/>
                    <a:p>
                      <a:r>
                        <a:rPr lang="tr-TR" noProof="0" dirty="0"/>
                        <a:t>Nesnel</a:t>
                      </a:r>
                    </a:p>
                  </a:txBody>
                  <a:tcPr/>
                </a:tc>
                <a:tc>
                  <a:txBody>
                    <a:bodyPr/>
                    <a:lstStyle/>
                    <a:p>
                      <a:r>
                        <a:rPr lang="tr-TR" noProof="0" dirty="0"/>
                        <a:t>Araştırmacı kendi bakış açısını katamaz</a:t>
                      </a:r>
                    </a:p>
                  </a:txBody>
                  <a:tcPr/>
                </a:tc>
                <a:extLst>
                  <a:ext uri="{0D108BD9-81ED-4DB2-BD59-A6C34878D82A}">
                    <a16:rowId xmlns:a16="http://schemas.microsoft.com/office/drawing/2014/main" val="10004"/>
                  </a:ext>
                </a:extLst>
              </a:tr>
              <a:tr h="370840">
                <a:tc>
                  <a:txBody>
                    <a:bodyPr/>
                    <a:lstStyle/>
                    <a:p>
                      <a:r>
                        <a:rPr lang="tr-TR" noProof="0" dirty="0"/>
                        <a:t>Genelleme</a:t>
                      </a:r>
                    </a:p>
                  </a:txBody>
                  <a:tcPr/>
                </a:tc>
                <a:tc>
                  <a:txBody>
                    <a:bodyPr/>
                    <a:lstStyle/>
                    <a:p>
                      <a:r>
                        <a:rPr lang="tr-TR" noProof="0" dirty="0"/>
                        <a:t>Genellenebilir</a:t>
                      </a:r>
                      <a:r>
                        <a:rPr lang="tr-TR" baseline="0" noProof="0" dirty="0"/>
                        <a:t> sonuçlara ulaşmak</a:t>
                      </a:r>
                      <a:endParaRPr lang="tr-TR" noProof="0" dirty="0"/>
                    </a:p>
                  </a:txBody>
                  <a:tcPr/>
                </a:tc>
                <a:extLst>
                  <a:ext uri="{0D108BD9-81ED-4DB2-BD59-A6C34878D82A}">
                    <a16:rowId xmlns:a16="http://schemas.microsoft.com/office/drawing/2014/main" val="10005"/>
                  </a:ext>
                </a:extLst>
              </a:tr>
              <a:tr h="370840">
                <a:tc>
                  <a:txBody>
                    <a:bodyPr/>
                    <a:lstStyle/>
                    <a:p>
                      <a:r>
                        <a:rPr lang="tr-TR" noProof="0" dirty="0"/>
                        <a:t>İstatistik</a:t>
                      </a:r>
                    </a:p>
                  </a:txBody>
                  <a:tcPr/>
                </a:tc>
                <a:tc>
                  <a:txBody>
                    <a:bodyPr/>
                    <a:lstStyle/>
                    <a:p>
                      <a:r>
                        <a:rPr lang="tr-TR" noProof="0" dirty="0"/>
                        <a:t>Davranışların kestirilmesinde olasılık kullanır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503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 YÖNTEMLERİ: TÜMEVARIMSAL YÖNTEMLER</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Nitel yöntemler hipotezleri kesin ve açık olarak belirtmezler. </a:t>
            </a:r>
          </a:p>
          <a:p>
            <a:pPr marL="457200" indent="-457200">
              <a:buFontTx/>
              <a:buChar char="•"/>
            </a:pPr>
            <a:r>
              <a:rPr lang="tr-TR" altLang="tr-TR" dirty="0">
                <a:solidFill>
                  <a:schemeClr val="bg2"/>
                </a:solidFill>
              </a:rPr>
              <a:t>Önce veriler toplanır, sonra özelden genele gidilerek bu veriler sentezlenir, genel desenler (örüntü/</a:t>
            </a:r>
            <a:r>
              <a:rPr lang="tr-TR" altLang="tr-TR" dirty="0" err="1">
                <a:solidFill>
                  <a:schemeClr val="bg2"/>
                </a:solidFill>
              </a:rPr>
              <a:t>pattern</a:t>
            </a:r>
            <a:r>
              <a:rPr lang="tr-TR" altLang="tr-TR" dirty="0">
                <a:solidFill>
                  <a:schemeClr val="bg2"/>
                </a:solidFill>
              </a:rPr>
              <a:t>) tespit edilir ve çalışma sonunda genelleyici ve yeni hipotezler üretilir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18</a:t>
            </a:fld>
            <a:endParaRPr lang="tr-TR" altLang="tr-TR"/>
          </a:p>
        </p:txBody>
      </p:sp>
      <p:graphicFrame>
        <p:nvGraphicFramePr>
          <p:cNvPr id="7" name="Table 3"/>
          <p:cNvGraphicFramePr>
            <a:graphicFrameLocks noGrp="1"/>
          </p:cNvGraphicFramePr>
          <p:nvPr>
            <p:extLst>
              <p:ext uri="{D42A27DB-BD31-4B8C-83A1-F6EECF244321}">
                <p14:modId xmlns:p14="http://schemas.microsoft.com/office/powerpoint/2010/main" val="1042262758"/>
              </p:ext>
            </p:extLst>
          </p:nvPr>
        </p:nvGraphicFramePr>
        <p:xfrm>
          <a:off x="323528" y="2852936"/>
          <a:ext cx="8496944" cy="3403600"/>
        </p:xfrm>
        <a:graphic>
          <a:graphicData uri="http://schemas.openxmlformats.org/drawingml/2006/table">
            <a:tbl>
              <a:tblPr firstRow="1" bandRow="1">
                <a:tableStyleId>{B301B821-A1FF-4177-AEE7-76D212191A09}</a:tableStyleId>
              </a:tblPr>
              <a:tblGrid>
                <a:gridCol w="1994935">
                  <a:extLst>
                    <a:ext uri="{9D8B030D-6E8A-4147-A177-3AD203B41FA5}">
                      <a16:colId xmlns:a16="http://schemas.microsoft.com/office/drawing/2014/main" val="20000"/>
                    </a:ext>
                  </a:extLst>
                </a:gridCol>
                <a:gridCol w="6502009">
                  <a:extLst>
                    <a:ext uri="{9D8B030D-6E8A-4147-A177-3AD203B41FA5}">
                      <a16:colId xmlns:a16="http://schemas.microsoft.com/office/drawing/2014/main" val="20001"/>
                    </a:ext>
                  </a:extLst>
                </a:gridCol>
              </a:tblGrid>
              <a:tr h="370840">
                <a:tc>
                  <a:txBody>
                    <a:bodyPr/>
                    <a:lstStyle/>
                    <a:p>
                      <a:r>
                        <a:rPr lang="tr-TR" noProof="0" dirty="0"/>
                        <a:t>Özellik</a:t>
                      </a:r>
                    </a:p>
                  </a:txBody>
                  <a:tcPr/>
                </a:tc>
                <a:tc>
                  <a:txBody>
                    <a:bodyPr/>
                    <a:lstStyle/>
                    <a:p>
                      <a:r>
                        <a:rPr lang="tr-TR" noProof="0" dirty="0"/>
                        <a:t>Açıklama</a:t>
                      </a:r>
                    </a:p>
                  </a:txBody>
                  <a:tcPr/>
                </a:tc>
                <a:extLst>
                  <a:ext uri="{0D108BD9-81ED-4DB2-BD59-A6C34878D82A}">
                    <a16:rowId xmlns:a16="http://schemas.microsoft.com/office/drawing/2014/main" val="10000"/>
                  </a:ext>
                </a:extLst>
              </a:tr>
              <a:tr h="370840">
                <a:tc>
                  <a:txBody>
                    <a:bodyPr/>
                    <a:lstStyle/>
                    <a:p>
                      <a:r>
                        <a:rPr lang="tr-TR" noProof="0" dirty="0" err="1"/>
                        <a:t>Tümevarımcı</a:t>
                      </a:r>
                      <a:endParaRPr lang="tr-TR" noProof="0" dirty="0"/>
                    </a:p>
                  </a:txBody>
                  <a:tcPr/>
                </a:tc>
                <a:tc>
                  <a:txBody>
                    <a:bodyPr/>
                    <a:lstStyle/>
                    <a:p>
                      <a:r>
                        <a:rPr lang="tr-TR" noProof="0" dirty="0"/>
                        <a:t>Başlangıçta</a:t>
                      </a:r>
                      <a:r>
                        <a:rPr lang="tr-TR" baseline="0" noProof="0" dirty="0"/>
                        <a:t> sentezlenerek elde edilen bilgiden yola çıkarak ikna edici genellemeler yaparlar (özelden genele gidiş) </a:t>
                      </a:r>
                      <a:endParaRPr lang="tr-TR" noProof="0" dirty="0"/>
                    </a:p>
                  </a:txBody>
                  <a:tcPr/>
                </a:tc>
                <a:extLst>
                  <a:ext uri="{0D108BD9-81ED-4DB2-BD59-A6C34878D82A}">
                    <a16:rowId xmlns:a16="http://schemas.microsoft.com/office/drawing/2014/main" val="10001"/>
                  </a:ext>
                </a:extLst>
              </a:tr>
              <a:tr h="370840">
                <a:tc>
                  <a:txBody>
                    <a:bodyPr/>
                    <a:lstStyle/>
                    <a:p>
                      <a:r>
                        <a:rPr lang="tr-TR" noProof="0" dirty="0"/>
                        <a:t>Doğal</a:t>
                      </a:r>
                      <a:r>
                        <a:rPr lang="tr-TR" baseline="0" noProof="0" dirty="0"/>
                        <a:t> ortam</a:t>
                      </a:r>
                      <a:endParaRPr lang="tr-TR" noProof="0" dirty="0"/>
                    </a:p>
                  </a:txBody>
                  <a:tcPr/>
                </a:tc>
                <a:tc>
                  <a:txBody>
                    <a:bodyPr/>
                    <a:lstStyle/>
                    <a:p>
                      <a:r>
                        <a:rPr lang="tr-TR" noProof="0" dirty="0"/>
                        <a:t>Fenomenlerin, olguların ya</a:t>
                      </a:r>
                      <a:r>
                        <a:rPr lang="tr-TR" baseline="0" noProof="0" dirty="0"/>
                        <a:t> da davranışların gerçekleştiği doğal ortamda çalışılır (ör: hastane kliniği)</a:t>
                      </a:r>
                      <a:endParaRPr lang="tr-TR" noProof="0" dirty="0"/>
                    </a:p>
                  </a:txBody>
                  <a:tcPr/>
                </a:tc>
                <a:extLst>
                  <a:ext uri="{0D108BD9-81ED-4DB2-BD59-A6C34878D82A}">
                    <a16:rowId xmlns:a16="http://schemas.microsoft.com/office/drawing/2014/main" val="10002"/>
                  </a:ext>
                </a:extLst>
              </a:tr>
              <a:tr h="370840">
                <a:tc>
                  <a:txBody>
                    <a:bodyPr/>
                    <a:lstStyle/>
                    <a:p>
                      <a:r>
                        <a:rPr lang="tr-TR" noProof="0" dirty="0"/>
                        <a:t>Veri toplama</a:t>
                      </a:r>
                    </a:p>
                  </a:txBody>
                  <a:tcPr/>
                </a:tc>
                <a:tc>
                  <a:txBody>
                    <a:bodyPr/>
                    <a:lstStyle/>
                    <a:p>
                      <a:r>
                        <a:rPr lang="tr-TR" noProof="0" dirty="0"/>
                        <a:t>Araştırmacı verilere doğrudan</a:t>
                      </a:r>
                      <a:r>
                        <a:rPr lang="tr-TR" baseline="0" noProof="0" dirty="0"/>
                        <a:t> kaynağından ulaşır (ör: anket)</a:t>
                      </a:r>
                      <a:endParaRPr lang="tr-TR" noProof="0" dirty="0"/>
                    </a:p>
                  </a:txBody>
                  <a:tcPr/>
                </a:tc>
                <a:extLst>
                  <a:ext uri="{0D108BD9-81ED-4DB2-BD59-A6C34878D82A}">
                    <a16:rowId xmlns:a16="http://schemas.microsoft.com/office/drawing/2014/main" val="10003"/>
                  </a:ext>
                </a:extLst>
              </a:tr>
              <a:tr h="370840">
                <a:tc>
                  <a:txBody>
                    <a:bodyPr/>
                    <a:lstStyle/>
                    <a:p>
                      <a:r>
                        <a:rPr lang="tr-TR" noProof="0" dirty="0"/>
                        <a:t>Sürece</a:t>
                      </a:r>
                      <a:r>
                        <a:rPr lang="tr-TR" baseline="0" noProof="0" dirty="0"/>
                        <a:t> yönelik</a:t>
                      </a:r>
                      <a:endParaRPr lang="tr-TR" noProof="0" dirty="0"/>
                    </a:p>
                  </a:txBody>
                  <a:tcPr/>
                </a:tc>
                <a:tc>
                  <a:txBody>
                    <a:bodyPr/>
                    <a:lstStyle/>
                    <a:p>
                      <a:r>
                        <a:rPr lang="tr-TR" noProof="0" dirty="0"/>
                        <a:t>Fenomenlerin</a:t>
                      </a:r>
                      <a:r>
                        <a:rPr lang="tr-TR" baseline="0" noProof="0" dirty="0"/>
                        <a:t> nasıl ve neden gerçekleştiğine odaklanılır</a:t>
                      </a:r>
                      <a:endParaRPr lang="tr-TR" noProof="0" dirty="0"/>
                    </a:p>
                  </a:txBody>
                  <a:tcPr/>
                </a:tc>
                <a:extLst>
                  <a:ext uri="{0D108BD9-81ED-4DB2-BD59-A6C34878D82A}">
                    <a16:rowId xmlns:a16="http://schemas.microsoft.com/office/drawing/2014/main" val="10004"/>
                  </a:ext>
                </a:extLst>
              </a:tr>
              <a:tr h="370840">
                <a:tc>
                  <a:txBody>
                    <a:bodyPr/>
                    <a:lstStyle/>
                    <a:p>
                      <a:r>
                        <a:rPr lang="tr-TR" noProof="0" dirty="0"/>
                        <a:t>Öznel</a:t>
                      </a:r>
                    </a:p>
                  </a:txBody>
                  <a:tcPr/>
                </a:tc>
                <a:tc>
                  <a:txBody>
                    <a:bodyPr/>
                    <a:lstStyle/>
                    <a:p>
                      <a:r>
                        <a:rPr lang="tr-TR" noProof="0" dirty="0"/>
                        <a:t>Katılımcının bakış açısı dahil edilir, katılımcının anlaması</a:t>
                      </a:r>
                      <a:r>
                        <a:rPr lang="tr-TR" baseline="0" noProof="0" dirty="0"/>
                        <a:t> ve yorumlayışı şekillendirir</a:t>
                      </a:r>
                      <a:endParaRPr lang="tr-TR" noProof="0" dirty="0"/>
                    </a:p>
                  </a:txBody>
                  <a:tcPr/>
                </a:tc>
                <a:extLst>
                  <a:ext uri="{0D108BD9-81ED-4DB2-BD59-A6C34878D82A}">
                    <a16:rowId xmlns:a16="http://schemas.microsoft.com/office/drawing/2014/main" val="10005"/>
                  </a:ext>
                </a:extLst>
              </a:tr>
              <a:tr h="370840">
                <a:tc>
                  <a:txBody>
                    <a:bodyPr/>
                    <a:lstStyle/>
                    <a:p>
                      <a:r>
                        <a:rPr lang="tr-TR" noProof="0" dirty="0"/>
                        <a:t>Araştırma deseni</a:t>
                      </a:r>
                    </a:p>
                  </a:txBody>
                  <a:tcPr/>
                </a:tc>
                <a:tc>
                  <a:txBody>
                    <a:bodyPr/>
                    <a:lstStyle/>
                    <a:p>
                      <a:r>
                        <a:rPr lang="tr-TR" noProof="0" dirty="0"/>
                        <a:t>Esnektir, çalışmanın</a:t>
                      </a:r>
                      <a:r>
                        <a:rPr lang="tr-TR" baseline="0" noProof="0" dirty="0"/>
                        <a:t> gerçekleştiği duruma göre gelişip değişir</a:t>
                      </a:r>
                      <a:endParaRPr lang="tr-TR" noProof="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72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 YÖNTEMLERİNİN KARŞILAŞTIRILMASI</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19</a:t>
            </a:fld>
            <a:endParaRPr lang="tr-TR" altLang="tr-TR"/>
          </a:p>
        </p:txBody>
      </p:sp>
      <p:graphicFrame>
        <p:nvGraphicFramePr>
          <p:cNvPr id="8" name="Content Placeholder 3"/>
          <p:cNvGraphicFramePr>
            <a:graphicFrameLocks/>
          </p:cNvGraphicFramePr>
          <p:nvPr>
            <p:extLst>
              <p:ext uri="{D42A27DB-BD31-4B8C-83A1-F6EECF244321}">
                <p14:modId xmlns:p14="http://schemas.microsoft.com/office/powerpoint/2010/main" val="2139432363"/>
              </p:ext>
            </p:extLst>
          </p:nvPr>
        </p:nvGraphicFramePr>
        <p:xfrm>
          <a:off x="323528" y="1674584"/>
          <a:ext cx="8504238" cy="4490720"/>
        </p:xfrm>
        <a:graphic>
          <a:graphicData uri="http://schemas.openxmlformats.org/drawingml/2006/table">
            <a:tbl>
              <a:tblPr firstRow="1" bandRow="1">
                <a:tableStyleId>{5C22544A-7EE6-4342-B048-85BDC9FD1C3A}</a:tableStyleId>
              </a:tblPr>
              <a:tblGrid>
                <a:gridCol w="1174031">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657799">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t>Nicel</a:t>
                      </a:r>
                      <a:endParaRPr lang="en-US" dirty="0"/>
                    </a:p>
                  </a:txBody>
                  <a:tcPr/>
                </a:tc>
                <a:tc>
                  <a:txBody>
                    <a:bodyPr/>
                    <a:lstStyle/>
                    <a:p>
                      <a:r>
                        <a:rPr lang="en-US" dirty="0" err="1"/>
                        <a:t>Nitel</a:t>
                      </a:r>
                      <a:endParaRPr lang="en-US" dirty="0"/>
                    </a:p>
                  </a:txBody>
                  <a:tcPr/>
                </a:tc>
                <a:extLst>
                  <a:ext uri="{0D108BD9-81ED-4DB2-BD59-A6C34878D82A}">
                    <a16:rowId xmlns:a16="http://schemas.microsoft.com/office/drawing/2014/main" val="10000"/>
                  </a:ext>
                </a:extLst>
              </a:tr>
              <a:tr h="370840">
                <a:tc>
                  <a:txBody>
                    <a:bodyPr/>
                    <a:lstStyle/>
                    <a:p>
                      <a:r>
                        <a:rPr lang="tr-TR" b="0" noProof="0" dirty="0"/>
                        <a:t>Yaklaşım</a:t>
                      </a:r>
                    </a:p>
                  </a:txBody>
                  <a:tcPr/>
                </a:tc>
                <a:tc>
                  <a:txBody>
                    <a:bodyPr/>
                    <a:lstStyle/>
                    <a:p>
                      <a:r>
                        <a:rPr lang="tr-TR" noProof="0" dirty="0"/>
                        <a:t>Tümdengelim ile teorilerin test edilmesi (doğrulama/</a:t>
                      </a:r>
                      <a:r>
                        <a:rPr lang="tr-TR" noProof="0" dirty="0" err="1"/>
                        <a:t>yanlışlama</a:t>
                      </a:r>
                      <a:r>
                        <a:rPr lang="tr-TR" noProof="0" dirty="0"/>
                        <a:t>)</a:t>
                      </a:r>
                    </a:p>
                  </a:txBody>
                  <a:tcPr/>
                </a:tc>
                <a:tc>
                  <a:txBody>
                    <a:bodyPr/>
                    <a:lstStyle/>
                    <a:p>
                      <a:r>
                        <a:rPr lang="tr-TR" noProof="0" dirty="0"/>
                        <a:t>Tümevarım</a:t>
                      </a:r>
                      <a:r>
                        <a:rPr lang="tr-TR" baseline="0" noProof="0" dirty="0"/>
                        <a:t> ile teori/hipotez oluşturulması</a:t>
                      </a:r>
                      <a:endParaRPr lang="tr-TR" noProof="0" dirty="0"/>
                    </a:p>
                  </a:txBody>
                  <a:tcPr/>
                </a:tc>
                <a:extLst>
                  <a:ext uri="{0D108BD9-81ED-4DB2-BD59-A6C34878D82A}">
                    <a16:rowId xmlns:a16="http://schemas.microsoft.com/office/drawing/2014/main" val="10001"/>
                  </a:ext>
                </a:extLst>
              </a:tr>
              <a:tr h="370840">
                <a:tc>
                  <a:txBody>
                    <a:bodyPr/>
                    <a:lstStyle/>
                    <a:p>
                      <a:r>
                        <a:rPr lang="tr-TR" b="0" noProof="0" dirty="0"/>
                        <a:t>Amaç</a:t>
                      </a:r>
                    </a:p>
                  </a:txBody>
                  <a:tcPr/>
                </a:tc>
                <a:tc>
                  <a:txBody>
                    <a:bodyPr/>
                    <a:lstStyle/>
                    <a:p>
                      <a:r>
                        <a:rPr lang="tr-TR" noProof="0" dirty="0"/>
                        <a:t>Olgular arası bağlantıları ve</a:t>
                      </a:r>
                      <a:r>
                        <a:rPr lang="tr-TR" baseline="0" noProof="0" dirty="0"/>
                        <a:t> neden-sonuç ilişkisini inceleme</a:t>
                      </a:r>
                      <a:endParaRPr lang="tr-TR" noProof="0" dirty="0"/>
                    </a:p>
                  </a:txBody>
                  <a:tcPr/>
                </a:tc>
                <a:tc>
                  <a:txBody>
                    <a:bodyPr/>
                    <a:lstStyle/>
                    <a:p>
                      <a:r>
                        <a:rPr lang="tr-TR" noProof="0" dirty="0"/>
                        <a:t>Olguları detaylı bir</a:t>
                      </a:r>
                      <a:r>
                        <a:rPr lang="tr-TR" baseline="0" noProof="0" dirty="0"/>
                        <a:t> şekilde inceleme</a:t>
                      </a:r>
                      <a:endParaRPr lang="tr-TR" noProof="0" dirty="0"/>
                    </a:p>
                  </a:txBody>
                  <a:tcPr/>
                </a:tc>
                <a:extLst>
                  <a:ext uri="{0D108BD9-81ED-4DB2-BD59-A6C34878D82A}">
                    <a16:rowId xmlns:a16="http://schemas.microsoft.com/office/drawing/2014/main" val="10002"/>
                  </a:ext>
                </a:extLst>
              </a:tr>
              <a:tr h="370840">
                <a:tc>
                  <a:txBody>
                    <a:bodyPr/>
                    <a:lstStyle/>
                    <a:p>
                      <a:r>
                        <a:rPr lang="tr-TR" b="0" noProof="0" dirty="0"/>
                        <a:t>Akış</a:t>
                      </a:r>
                    </a:p>
                  </a:txBody>
                  <a:tcPr/>
                </a:tc>
                <a:tc>
                  <a:txBody>
                    <a:bodyPr/>
                    <a:lstStyle/>
                    <a:p>
                      <a:r>
                        <a:rPr lang="tr-TR" noProof="0" dirty="0"/>
                        <a:t>Teori ve hipotezle</a:t>
                      </a:r>
                      <a:r>
                        <a:rPr lang="tr-TR" baseline="0" noProof="0" dirty="0"/>
                        <a:t> başlar</a:t>
                      </a:r>
                      <a:endParaRPr lang="tr-T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a:t>Teori ve hipotezle</a:t>
                      </a:r>
                      <a:r>
                        <a:rPr lang="tr-TR" baseline="0" noProof="0" dirty="0"/>
                        <a:t> son bulur</a:t>
                      </a:r>
                      <a:endParaRPr lang="tr-TR" noProof="0" dirty="0"/>
                    </a:p>
                  </a:txBody>
                  <a:tcPr/>
                </a:tc>
                <a:extLst>
                  <a:ext uri="{0D108BD9-81ED-4DB2-BD59-A6C34878D82A}">
                    <a16:rowId xmlns:a16="http://schemas.microsoft.com/office/drawing/2014/main" val="10003"/>
                  </a:ext>
                </a:extLst>
              </a:tr>
              <a:tr h="370840">
                <a:tc>
                  <a:txBody>
                    <a:bodyPr/>
                    <a:lstStyle/>
                    <a:p>
                      <a:r>
                        <a:rPr lang="tr-TR" b="0" noProof="0" dirty="0" err="1"/>
                        <a:t>Pattern</a:t>
                      </a:r>
                      <a:r>
                        <a:rPr lang="tr-TR" b="0" baseline="0" noProof="0" dirty="0"/>
                        <a:t> (desen)</a:t>
                      </a:r>
                      <a:endParaRPr lang="tr-TR" b="0" noProof="0" dirty="0"/>
                    </a:p>
                  </a:txBody>
                  <a:tcPr/>
                </a:tc>
                <a:tc>
                  <a:txBody>
                    <a:bodyPr/>
                    <a:lstStyle/>
                    <a:p>
                      <a:r>
                        <a:rPr lang="tr-TR" noProof="0" dirty="0"/>
                        <a:t>Çalışmadan</a:t>
                      </a:r>
                      <a:r>
                        <a:rPr lang="tr-TR" baseline="0" noProof="0" dirty="0"/>
                        <a:t> önce oluşturulur</a:t>
                      </a:r>
                      <a:endParaRPr lang="tr-TR" noProof="0" dirty="0"/>
                    </a:p>
                  </a:txBody>
                  <a:tcPr/>
                </a:tc>
                <a:tc>
                  <a:txBody>
                    <a:bodyPr/>
                    <a:lstStyle/>
                    <a:p>
                      <a:r>
                        <a:rPr lang="tr-TR" noProof="0" dirty="0"/>
                        <a:t>Çalışma</a:t>
                      </a:r>
                      <a:r>
                        <a:rPr lang="tr-TR" baseline="0" noProof="0" dirty="0"/>
                        <a:t> süresince oluşturulur</a:t>
                      </a:r>
                      <a:endParaRPr lang="tr-TR" noProof="0" dirty="0"/>
                    </a:p>
                  </a:txBody>
                  <a:tcPr/>
                </a:tc>
                <a:extLst>
                  <a:ext uri="{0D108BD9-81ED-4DB2-BD59-A6C34878D82A}">
                    <a16:rowId xmlns:a16="http://schemas.microsoft.com/office/drawing/2014/main" val="10004"/>
                  </a:ext>
                </a:extLst>
              </a:tr>
              <a:tr h="370840">
                <a:tc>
                  <a:txBody>
                    <a:bodyPr/>
                    <a:lstStyle/>
                    <a:p>
                      <a:r>
                        <a:rPr lang="tr-TR" b="0" noProof="0" dirty="0"/>
                        <a:t>Veri kullanımı</a:t>
                      </a:r>
                    </a:p>
                  </a:txBody>
                  <a:tcPr/>
                </a:tc>
                <a:tc>
                  <a:txBody>
                    <a:bodyPr/>
                    <a:lstStyle/>
                    <a:p>
                      <a:r>
                        <a:rPr lang="tr-TR" noProof="0" dirty="0"/>
                        <a:t>Var olan bir</a:t>
                      </a:r>
                      <a:r>
                        <a:rPr lang="tr-TR" baseline="0" noProof="0" dirty="0"/>
                        <a:t> teoriyle ilişkili önermeler veya hipotezleri değerlendirmek için veri toplanır</a:t>
                      </a:r>
                      <a:endParaRPr lang="tr-TR" noProof="0" dirty="0"/>
                    </a:p>
                  </a:txBody>
                  <a:tcPr/>
                </a:tc>
                <a:tc>
                  <a:txBody>
                    <a:bodyPr/>
                    <a:lstStyle/>
                    <a:p>
                      <a:r>
                        <a:rPr lang="tr-TR" noProof="0" dirty="0"/>
                        <a:t>Kavramsal bir çerçeve oluşturmak,</a:t>
                      </a:r>
                      <a:r>
                        <a:rPr lang="tr-TR" baseline="0" noProof="0" dirty="0"/>
                        <a:t> desen/örüntüleri tanımlamak veya bir fenomeni incelemek amacıyla veri toplanır</a:t>
                      </a:r>
                      <a:endParaRPr lang="tr-TR" noProof="0" dirty="0"/>
                    </a:p>
                  </a:txBody>
                  <a:tcPr/>
                </a:tc>
                <a:extLst>
                  <a:ext uri="{0D108BD9-81ED-4DB2-BD59-A6C34878D82A}">
                    <a16:rowId xmlns:a16="http://schemas.microsoft.com/office/drawing/2014/main" val="10005"/>
                  </a:ext>
                </a:extLst>
              </a:tr>
              <a:tr h="370840">
                <a:tc>
                  <a:txBody>
                    <a:bodyPr/>
                    <a:lstStyle/>
                    <a:p>
                      <a:r>
                        <a:rPr lang="tr-TR" b="0" noProof="0" dirty="0"/>
                        <a:t>Analiz</a:t>
                      </a:r>
                    </a:p>
                  </a:txBody>
                  <a:tcPr/>
                </a:tc>
                <a:tc>
                  <a:txBody>
                    <a:bodyPr/>
                    <a:lstStyle/>
                    <a:p>
                      <a:r>
                        <a:rPr lang="tr-TR" noProof="0" dirty="0"/>
                        <a:t>Sayısal verilerin istatistiki analizi ve tahmin yapma</a:t>
                      </a:r>
                    </a:p>
                  </a:txBody>
                  <a:tcPr/>
                </a:tc>
                <a:tc>
                  <a:txBody>
                    <a:bodyPr/>
                    <a:lstStyle/>
                    <a:p>
                      <a:r>
                        <a:rPr lang="tr-TR" noProof="0" dirty="0"/>
                        <a:t>Sözel betimleme ve yorumlama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5677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549275"/>
            <a:ext cx="9144000" cy="400110"/>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 GENEL BİLGİLER</a:t>
            </a:r>
          </a:p>
        </p:txBody>
      </p:sp>
      <p:grpSp>
        <p:nvGrpSpPr>
          <p:cNvPr id="4100" name="9 Grup"/>
          <p:cNvGrpSpPr>
            <a:grpSpLocks/>
          </p:cNvGrpSpPr>
          <p:nvPr/>
        </p:nvGrpSpPr>
        <p:grpSpPr bwMode="auto">
          <a:xfrm>
            <a:off x="395288" y="1151926"/>
            <a:ext cx="8496300" cy="2637114"/>
            <a:chOff x="395288" y="4768850"/>
            <a:chExt cx="8496300" cy="2635723"/>
          </a:xfrm>
        </p:grpSpPr>
        <p:sp>
          <p:nvSpPr>
            <p:cNvPr id="4102"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BAŞARIM DEĞERLENDİRME</a:t>
              </a:r>
            </a:p>
          </p:txBody>
        </p:sp>
        <p:sp>
          <p:nvSpPr>
            <p:cNvPr id="4103" name="Text Box 9"/>
            <p:cNvSpPr txBox="1">
              <a:spLocks noChangeArrowheads="1"/>
            </p:cNvSpPr>
            <p:nvPr/>
          </p:nvSpPr>
          <p:spPr bwMode="auto">
            <a:xfrm>
              <a:off x="395288" y="5097467"/>
              <a:ext cx="8496300" cy="2307106"/>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highlight>
                    <a:srgbClr val="FFFF00"/>
                  </a:highlight>
                </a:rPr>
                <a:t>Ara sınav:  24 Kasım 2021 </a:t>
              </a:r>
              <a:r>
                <a:rPr lang="tr-TR" altLang="tr-TR" dirty="0">
                  <a:solidFill>
                    <a:schemeClr val="bg2"/>
                  </a:solidFill>
                </a:rPr>
                <a:t>(8.hafta) (bölümün sayfasında duyuracağı vize programa göre, </a:t>
              </a:r>
              <a:r>
                <a:rPr lang="tr-TR" altLang="tr-TR" dirty="0" err="1">
                  <a:solidFill>
                    <a:schemeClr val="bg2"/>
                  </a:solidFill>
                </a:rPr>
                <a:t>yüzyüze</a:t>
              </a:r>
              <a:r>
                <a:rPr lang="tr-TR" altLang="tr-TR" dirty="0">
                  <a:solidFill>
                    <a:schemeClr val="bg2"/>
                  </a:solidFill>
                </a:rPr>
                <a:t>)</a:t>
              </a:r>
            </a:p>
            <a:p>
              <a:pPr marL="457200" indent="-457200">
                <a:buFontTx/>
                <a:buChar char="•"/>
              </a:pPr>
              <a:r>
                <a:rPr lang="tr-TR" altLang="tr-TR" dirty="0">
                  <a:solidFill>
                    <a:schemeClr val="bg2"/>
                  </a:solidFill>
                </a:rPr>
                <a:t>Öğrenci sunumu: Kendi seçeceğiniz bir ilgi alanında</a:t>
              </a:r>
            </a:p>
            <a:p>
              <a:pPr marL="914400" lvl="1" indent="-457200">
                <a:buFontTx/>
                <a:buChar char="•"/>
              </a:pPr>
              <a:r>
                <a:rPr lang="tr-TR" altLang="tr-TR" dirty="0">
                  <a:solidFill>
                    <a:schemeClr val="bg2"/>
                  </a:solidFill>
                </a:rPr>
                <a:t>Sınavlarda öğrenci sunumlarından soru sorulmayacaktır.</a:t>
              </a:r>
            </a:p>
            <a:p>
              <a:pPr marL="457200" indent="-457200">
                <a:buFontTx/>
                <a:buChar char="•"/>
              </a:pPr>
              <a:r>
                <a:rPr lang="tr-TR" altLang="tr-TR" dirty="0">
                  <a:solidFill>
                    <a:schemeClr val="bg2"/>
                  </a:solidFill>
                </a:rPr>
                <a:t>Rapor teslimi ve Final sınavı: Final haftasında (bölümün sayfasında duyuracağı final programa göre)</a:t>
              </a:r>
            </a:p>
            <a:p>
              <a:pPr marL="457200" indent="-457200">
                <a:buFontTx/>
                <a:buChar char="•"/>
              </a:pPr>
              <a:r>
                <a:rPr lang="tr-TR" altLang="tr-TR" dirty="0">
                  <a:solidFill>
                    <a:schemeClr val="bg2"/>
                  </a:solidFill>
                </a:rPr>
                <a:t>Puanlama (değişebilir): </a:t>
              </a:r>
            </a:p>
            <a:p>
              <a:pPr marL="914400" lvl="1" indent="-457200">
                <a:buFontTx/>
                <a:buChar char="•"/>
              </a:pPr>
              <a:r>
                <a:rPr lang="tr-TR" altLang="tr-TR" dirty="0">
                  <a:solidFill>
                    <a:schemeClr val="bg2"/>
                  </a:solidFill>
                  <a:highlight>
                    <a:srgbClr val="FFFF00"/>
                  </a:highlight>
                </a:rPr>
                <a:t>Ara sınav %30, Sunum %30, Rapor %15, Final %25</a:t>
              </a:r>
            </a:p>
          </p:txBody>
        </p:sp>
      </p:grpSp>
      <p:sp>
        <p:nvSpPr>
          <p:cNvPr id="4101" name="9 Slayt Numarası Yer Tutucusu"/>
          <p:cNvSpPr>
            <a:spLocks noGrp="1"/>
          </p:cNvSpPr>
          <p:nvPr>
            <p:ph type="sldNum" sz="quarter" idx="11"/>
          </p:nvPr>
        </p:nvSpPr>
        <p:spPr>
          <a:noFill/>
        </p:spPr>
        <p:txBody>
          <a:bodyPr/>
          <a:lstStyle/>
          <a:p>
            <a:fld id="{1E30A6BE-ABCD-4702-86F2-F661E78F7C06}" type="slidenum">
              <a:rPr lang="tr-TR" altLang="tr-TR" smtClean="0"/>
              <a:pPr/>
              <a:t>2</a:t>
            </a:fld>
            <a:endParaRPr lang="tr-TR" altLang="tr-TR"/>
          </a:p>
        </p:txBody>
      </p:sp>
      <p:grpSp>
        <p:nvGrpSpPr>
          <p:cNvPr id="10" name="8 Grup"/>
          <p:cNvGrpSpPr/>
          <p:nvPr/>
        </p:nvGrpSpPr>
        <p:grpSpPr>
          <a:xfrm>
            <a:off x="396180" y="3918203"/>
            <a:ext cx="8496300" cy="2463125"/>
            <a:chOff x="323850" y="4256176"/>
            <a:chExt cx="8496300" cy="2463125"/>
          </a:xfrm>
        </p:grpSpPr>
        <p:sp>
          <p:nvSpPr>
            <p:cNvPr id="11" name="Text Box 3"/>
            <p:cNvSpPr txBox="1">
              <a:spLocks noChangeArrowheads="1"/>
            </p:cNvSpPr>
            <p:nvPr/>
          </p:nvSpPr>
          <p:spPr bwMode="auto">
            <a:xfrm>
              <a:off x="323850" y="4256176"/>
              <a:ext cx="8496300" cy="366712"/>
            </a:xfrm>
            <a:prstGeom prst="rect">
              <a:avLst/>
            </a:prstGeom>
            <a:noFill/>
            <a:ln w="9525">
              <a:noFill/>
              <a:miter lim="800000"/>
              <a:headEnd/>
              <a:tailEnd/>
            </a:ln>
          </p:spPr>
          <p:txBody>
            <a:bodyPr>
              <a:spAutoFit/>
            </a:bodyPr>
            <a:lstStyle/>
            <a:p>
              <a:r>
                <a:rPr lang="tr-TR" altLang="tr-TR" b="1" dirty="0">
                  <a:solidFill>
                    <a:schemeClr val="bg2"/>
                  </a:solidFill>
                </a:rPr>
                <a:t>DERS İÇERİĞİ</a:t>
              </a:r>
            </a:p>
          </p:txBody>
        </p:sp>
        <p:sp>
          <p:nvSpPr>
            <p:cNvPr id="12" name="Text Box 4"/>
            <p:cNvSpPr txBox="1">
              <a:spLocks noChangeArrowheads="1"/>
            </p:cNvSpPr>
            <p:nvPr/>
          </p:nvSpPr>
          <p:spPr bwMode="auto">
            <a:xfrm>
              <a:off x="323850" y="4687976"/>
              <a:ext cx="8496300" cy="2031325"/>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Araştırma yöntem ve teknikleri</a:t>
              </a:r>
            </a:p>
            <a:p>
              <a:pPr marL="457200" indent="-457200">
                <a:buFontTx/>
                <a:buChar char="•"/>
              </a:pPr>
              <a:r>
                <a:rPr lang="tr-TR" altLang="tr-TR" dirty="0">
                  <a:solidFill>
                    <a:schemeClr val="bg2"/>
                  </a:solidFill>
                </a:rPr>
                <a:t>Bilimsel yayınların ve raporların hazırlanması</a:t>
              </a:r>
            </a:p>
            <a:p>
              <a:pPr marL="457200" indent="-457200">
                <a:buFontTx/>
                <a:buChar char="•"/>
              </a:pPr>
              <a:r>
                <a:rPr lang="tr-TR" altLang="tr-TR" dirty="0">
                  <a:solidFill>
                    <a:schemeClr val="bg2"/>
                  </a:solidFill>
                </a:rPr>
                <a:t>Sunum hazırlanması ve hitabet becerileri</a:t>
              </a:r>
            </a:p>
            <a:p>
              <a:pPr marL="457200" indent="-457200">
                <a:buFontTx/>
                <a:buChar char="•"/>
              </a:pPr>
              <a:r>
                <a:rPr lang="tr-TR" altLang="tr-TR" dirty="0">
                  <a:solidFill>
                    <a:schemeClr val="bg2"/>
                  </a:solidFill>
                </a:rPr>
                <a:t>Yaşam boyu öğrenme</a:t>
              </a:r>
            </a:p>
            <a:p>
              <a:pPr marL="457200" indent="-457200">
                <a:buFontTx/>
                <a:buChar char="•"/>
              </a:pPr>
              <a:r>
                <a:rPr lang="tr-TR" altLang="tr-TR" dirty="0">
                  <a:solidFill>
                    <a:schemeClr val="bg2"/>
                  </a:solidFill>
                </a:rPr>
                <a:t>Girişimcilik</a:t>
              </a:r>
            </a:p>
            <a:p>
              <a:pPr marL="457200" indent="-457200">
                <a:buFontTx/>
                <a:buChar char="•"/>
              </a:pPr>
              <a:r>
                <a:rPr lang="tr-TR" altLang="tr-TR" dirty="0">
                  <a:solidFill>
                    <a:schemeClr val="bg2"/>
                  </a:solidFill>
                </a:rPr>
                <a:t>Sürdürülebilir kalkınma</a:t>
              </a:r>
            </a:p>
            <a:p>
              <a:pPr marL="457200" indent="-457200">
                <a:buFontTx/>
                <a:buChar char="•"/>
              </a:pPr>
              <a:r>
                <a:rPr lang="tr-TR" altLang="tr-TR" dirty="0">
                  <a:solidFill>
                    <a:schemeClr val="bg2"/>
                  </a:solidFill>
                </a:rPr>
                <a:t>Öğrenci sunumları</a:t>
              </a:r>
            </a:p>
          </p:txBody>
        </p:sp>
      </p:grpSp>
    </p:spTree>
    <p:extLst>
      <p:ext uri="{BB962C8B-B14F-4D97-AF65-F5344CB8AC3E}">
        <p14:creationId xmlns:p14="http://schemas.microsoft.com/office/powerpoint/2010/main" val="143003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VERİ TOPLAMA VE </a:t>
            </a:r>
            <a:r>
              <a:rPr lang="tr-TR" altLang="tr-TR" b="1" u="sng" dirty="0">
                <a:solidFill>
                  <a:schemeClr val="bg2"/>
                </a:solidFill>
              </a:rPr>
              <a:t>VERİ</a:t>
            </a:r>
            <a:r>
              <a:rPr lang="tr-TR" altLang="tr-TR" b="1" dirty="0">
                <a:solidFill>
                  <a:schemeClr val="bg2"/>
                </a:solidFill>
              </a:rPr>
              <a:t> TÜRLERİ</a:t>
            </a:r>
          </a:p>
        </p:txBody>
      </p:sp>
      <p:sp>
        <p:nvSpPr>
          <p:cNvPr id="7172" name="Text Box 4"/>
          <p:cNvSpPr txBox="1">
            <a:spLocks noChangeArrowheads="1"/>
          </p:cNvSpPr>
          <p:nvPr/>
        </p:nvSpPr>
        <p:spPr bwMode="auto">
          <a:xfrm>
            <a:off x="323850" y="1484313"/>
            <a:ext cx="8496300" cy="92333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Veri: İşlenmemiş ham bilgi olduğunu hatırlayınız.</a:t>
            </a:r>
          </a:p>
          <a:p>
            <a:pPr marL="914400" lvl="1" indent="-457200">
              <a:buFontTx/>
              <a:buChar char="•"/>
            </a:pPr>
            <a:r>
              <a:rPr lang="tr-TR" altLang="tr-TR" dirty="0">
                <a:solidFill>
                  <a:schemeClr val="bg2"/>
                </a:solidFill>
              </a:rPr>
              <a:t>Duyu organları veya algılayıcı cihazlar ile elde edilebilen, ölçülebilen, kaydedilebilen, analiz ve yorum yapılabilen her türlü öğedir.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20</a:t>
            </a:fld>
            <a:endParaRPr lang="tr-TR" altLang="tr-TR"/>
          </a:p>
        </p:txBody>
      </p:sp>
      <p:sp>
        <p:nvSpPr>
          <p:cNvPr id="6" name="Text Box 3"/>
          <p:cNvSpPr txBox="1">
            <a:spLocks noChangeArrowheads="1"/>
          </p:cNvSpPr>
          <p:nvPr/>
        </p:nvSpPr>
        <p:spPr bwMode="auto">
          <a:xfrm>
            <a:off x="323850" y="2677224"/>
            <a:ext cx="8496300" cy="366712"/>
          </a:xfrm>
          <a:prstGeom prst="rect">
            <a:avLst/>
          </a:prstGeom>
          <a:noFill/>
          <a:ln w="9525">
            <a:noFill/>
            <a:miter lim="800000"/>
            <a:headEnd/>
            <a:tailEnd/>
          </a:ln>
        </p:spPr>
        <p:txBody>
          <a:bodyPr>
            <a:spAutoFit/>
          </a:bodyPr>
          <a:lstStyle/>
          <a:p>
            <a:r>
              <a:rPr lang="tr-TR" altLang="tr-TR" b="1" dirty="0">
                <a:solidFill>
                  <a:schemeClr val="bg2"/>
                </a:solidFill>
              </a:rPr>
              <a:t>VERİ TOPLAMA VE </a:t>
            </a:r>
            <a:r>
              <a:rPr lang="tr-TR" altLang="tr-TR" b="1" u="sng" dirty="0">
                <a:solidFill>
                  <a:schemeClr val="bg2"/>
                </a:solidFill>
              </a:rPr>
              <a:t>VERİ TÜRLERİ: Olgusal ve Yargısal</a:t>
            </a:r>
          </a:p>
        </p:txBody>
      </p:sp>
      <p:sp>
        <p:nvSpPr>
          <p:cNvPr id="7" name="Text Box 4"/>
          <p:cNvSpPr txBox="1">
            <a:spLocks noChangeArrowheads="1"/>
          </p:cNvSpPr>
          <p:nvPr/>
        </p:nvSpPr>
        <p:spPr bwMode="auto">
          <a:xfrm>
            <a:off x="323850" y="3109024"/>
            <a:ext cx="8496300" cy="341632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Olgusal veriler: </a:t>
            </a:r>
          </a:p>
          <a:p>
            <a:pPr lvl="1"/>
            <a:r>
              <a:rPr lang="tr-TR" altLang="tr-TR" dirty="0">
                <a:solidFill>
                  <a:schemeClr val="bg2"/>
                </a:solidFill>
              </a:rPr>
              <a:t>+	Nesnel olan, herkesçe kabul edilen ve ölçülebilir nitelikte olan verilerdir </a:t>
            </a:r>
          </a:p>
          <a:p>
            <a:pPr marL="1371600" lvl="2" indent="-457200">
              <a:buFontTx/>
              <a:buChar char="•"/>
            </a:pPr>
            <a:r>
              <a:rPr lang="tr-TR" altLang="tr-TR" dirty="0">
                <a:solidFill>
                  <a:schemeClr val="bg2"/>
                </a:solidFill>
              </a:rPr>
              <a:t>Yaş, cinsiyet, ağırlık, vb.</a:t>
            </a:r>
          </a:p>
          <a:p>
            <a:pPr marL="457200" indent="-457200">
              <a:buFontTx/>
              <a:buChar char="•"/>
            </a:pPr>
            <a:endParaRPr lang="tr-TR" altLang="tr-TR" dirty="0">
              <a:solidFill>
                <a:schemeClr val="bg2"/>
              </a:solidFill>
            </a:endParaRPr>
          </a:p>
          <a:p>
            <a:pPr marL="457200" indent="-457200">
              <a:buFontTx/>
              <a:buChar char="•"/>
            </a:pPr>
            <a:r>
              <a:rPr lang="tr-TR" altLang="tr-TR" dirty="0">
                <a:solidFill>
                  <a:schemeClr val="bg2"/>
                </a:solidFill>
              </a:rPr>
              <a:t>Yargısal veriler: </a:t>
            </a:r>
          </a:p>
          <a:p>
            <a:pPr marL="914400" lvl="1" indent="-457200">
              <a:buFont typeface="Arial" panose="020B0604020202020204" pitchFamily="34" charset="0"/>
              <a:buChar char="−"/>
            </a:pPr>
            <a:r>
              <a:rPr lang="tr-TR" altLang="tr-TR" dirty="0">
                <a:solidFill>
                  <a:schemeClr val="bg2"/>
                </a:solidFill>
              </a:rPr>
              <a:t>Sübjektif verilerdir. </a:t>
            </a:r>
          </a:p>
          <a:p>
            <a:pPr marL="914400" lvl="1" indent="-457200">
              <a:buFont typeface="Arial" panose="020B0604020202020204" pitchFamily="34" charset="0"/>
              <a:buChar char="−"/>
            </a:pPr>
            <a:r>
              <a:rPr lang="tr-TR" altLang="tr-TR" dirty="0">
                <a:solidFill>
                  <a:schemeClr val="bg2"/>
                </a:solidFill>
              </a:rPr>
              <a:t>İnsanların görüş ve düşüncelerine, tutum ve davranışlarına göre oluşur (ör: anket), </a:t>
            </a:r>
          </a:p>
          <a:p>
            <a:pPr marL="914400" lvl="1" indent="-457200">
              <a:buFont typeface="Arial" panose="020B0604020202020204" pitchFamily="34" charset="0"/>
              <a:buChar char="−"/>
            </a:pPr>
            <a:r>
              <a:rPr lang="tr-TR" altLang="tr-TR" dirty="0">
                <a:solidFill>
                  <a:schemeClr val="bg2"/>
                </a:solidFill>
              </a:rPr>
              <a:t>Kısa bir süre içinde bile değişebilir. </a:t>
            </a:r>
          </a:p>
          <a:p>
            <a:pPr marL="914400" lvl="1" indent="-457200">
              <a:buFont typeface="Arial" panose="020B0604020202020204" pitchFamily="34" charset="0"/>
              <a:buChar char="−"/>
            </a:pPr>
            <a:r>
              <a:rPr lang="tr-TR" altLang="tr-TR" dirty="0">
                <a:solidFill>
                  <a:schemeClr val="bg2"/>
                </a:solidFill>
              </a:rPr>
              <a:t>Veri toplama anında insanlar samimi olmayabilir, sorulara içtenlikle cevap vermeyebilirler.</a:t>
            </a:r>
          </a:p>
          <a:p>
            <a:pPr marL="457200" indent="-457200">
              <a:buFontTx/>
              <a:buChar char="•"/>
            </a:pPr>
            <a:endParaRPr lang="tr-TR" altLang="tr-TR" dirty="0">
              <a:solidFill>
                <a:schemeClr val="bg2"/>
              </a:solidFill>
            </a:endParaRPr>
          </a:p>
        </p:txBody>
      </p:sp>
    </p:spTree>
    <p:extLst>
      <p:ext uri="{BB962C8B-B14F-4D97-AF65-F5344CB8AC3E}">
        <p14:creationId xmlns:p14="http://schemas.microsoft.com/office/powerpoint/2010/main" val="51309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VERİ TOPLAMA VE </a:t>
            </a:r>
            <a:r>
              <a:rPr lang="tr-TR" altLang="tr-TR" b="1" u="sng" dirty="0">
                <a:solidFill>
                  <a:schemeClr val="bg2"/>
                </a:solidFill>
              </a:rPr>
              <a:t>VERİ TÜRLERİ</a:t>
            </a:r>
          </a:p>
        </p:txBody>
      </p:sp>
      <p:sp>
        <p:nvSpPr>
          <p:cNvPr id="7172" name="Text Box 4"/>
          <p:cNvSpPr txBox="1">
            <a:spLocks noChangeArrowheads="1"/>
          </p:cNvSpPr>
          <p:nvPr/>
        </p:nvSpPr>
        <p:spPr bwMode="auto">
          <a:xfrm>
            <a:off x="323850" y="1484313"/>
            <a:ext cx="8496300" cy="369331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Yargısal verilerin öznelliğini ve diğer zayıf yönlerinin etkisini azaltmak üzere önerilen bir yöntem: </a:t>
            </a:r>
            <a:r>
              <a:rPr lang="tr-TR" altLang="tr-TR" dirty="0" err="1">
                <a:solidFill>
                  <a:schemeClr val="bg2"/>
                </a:solidFill>
              </a:rPr>
              <a:t>Delphi</a:t>
            </a:r>
            <a:r>
              <a:rPr lang="tr-TR" altLang="tr-TR" dirty="0">
                <a:solidFill>
                  <a:schemeClr val="bg2"/>
                </a:solidFill>
              </a:rPr>
              <a:t> metodu</a:t>
            </a:r>
          </a:p>
          <a:p>
            <a:pPr marL="914400" lvl="1" indent="-457200">
              <a:buFontTx/>
              <a:buChar char="•"/>
            </a:pPr>
            <a:r>
              <a:rPr lang="tr-TR" altLang="tr-TR" dirty="0">
                <a:solidFill>
                  <a:schemeClr val="bg2"/>
                </a:solidFill>
              </a:rPr>
              <a:t>Bir koordinatör yönetiminde bilirkişi ekibi tarafından birkaç kez yinelenen yazılı takdir miktarlarına göre ortak bir tahmin yapılmaktadır. </a:t>
            </a:r>
          </a:p>
          <a:p>
            <a:pPr marL="914400" lvl="1" indent="-457200">
              <a:buFontTx/>
              <a:buChar char="•"/>
            </a:pPr>
            <a:r>
              <a:rPr lang="tr-TR" altLang="tr-TR" dirty="0">
                <a:solidFill>
                  <a:schemeClr val="bg2"/>
                </a:solidFill>
              </a:rPr>
              <a:t>Yöntem:</a:t>
            </a:r>
          </a:p>
          <a:p>
            <a:pPr marL="1371600" lvl="2" indent="-457200">
              <a:buFontTx/>
              <a:buChar char="•"/>
            </a:pPr>
            <a:r>
              <a:rPr lang="tr-TR" altLang="tr-TR" dirty="0">
                <a:solidFill>
                  <a:schemeClr val="bg2"/>
                </a:solidFill>
              </a:rPr>
              <a:t>Koordinatör bilirkişilere "sistemi tanımlama" belgelerini ve birer "tahmin formu" verir. </a:t>
            </a:r>
          </a:p>
          <a:p>
            <a:pPr marL="1371600" lvl="2" indent="-457200">
              <a:buFontTx/>
              <a:buChar char="•"/>
            </a:pPr>
            <a:r>
              <a:rPr lang="tr-TR" altLang="tr-TR" dirty="0">
                <a:solidFill>
                  <a:schemeClr val="bg2"/>
                </a:solidFill>
              </a:rPr>
              <a:t>Bilirkişiler birbirinden habersiz, nedenleri ile birlikte tahminlerini yazılı olarak koordinatöre bildirir. </a:t>
            </a:r>
          </a:p>
          <a:p>
            <a:pPr marL="1371600" lvl="2" indent="-457200">
              <a:buFontTx/>
              <a:buChar char="•"/>
            </a:pPr>
            <a:r>
              <a:rPr lang="tr-TR" altLang="tr-TR" dirty="0">
                <a:solidFill>
                  <a:schemeClr val="bg2"/>
                </a:solidFill>
              </a:rPr>
              <a:t>Koordinatör ortanca ve aykırı tahmin sonuçlarını bilirkişilere vererek, yeni tahminde bulunmalarını ister. </a:t>
            </a:r>
          </a:p>
          <a:p>
            <a:pPr marL="1371600" lvl="2" indent="-457200">
              <a:buFontTx/>
              <a:buChar char="•"/>
            </a:pPr>
            <a:r>
              <a:rPr lang="tr-TR" altLang="tr-TR" dirty="0">
                <a:solidFill>
                  <a:schemeClr val="bg2"/>
                </a:solidFill>
              </a:rPr>
              <a:t>Ortak bir değere yaklaşıncaya kadar bu işlem yinelenmektedir.</a:t>
            </a:r>
          </a:p>
          <a:p>
            <a:pPr marL="914400" lvl="1"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21</a:t>
            </a:fld>
            <a:endParaRPr lang="tr-TR" altLang="tr-TR"/>
          </a:p>
        </p:txBody>
      </p:sp>
    </p:spTree>
    <p:extLst>
      <p:ext uri="{BB962C8B-B14F-4D97-AF65-F5344CB8AC3E}">
        <p14:creationId xmlns:p14="http://schemas.microsoft.com/office/powerpoint/2010/main" val="1386719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u="sng" dirty="0">
                <a:solidFill>
                  <a:schemeClr val="bg2"/>
                </a:solidFill>
              </a:rPr>
              <a:t>VERİ TOPLAMA VE VERİ TÜRLERİ: Birincil ve İkincil</a:t>
            </a:r>
          </a:p>
        </p:txBody>
      </p:sp>
      <p:sp>
        <p:nvSpPr>
          <p:cNvPr id="7172" name="Text Box 4"/>
          <p:cNvSpPr txBox="1">
            <a:spLocks noChangeArrowheads="1"/>
          </p:cNvSpPr>
          <p:nvPr/>
        </p:nvSpPr>
        <p:spPr bwMode="auto">
          <a:xfrm>
            <a:off x="323850" y="1484313"/>
            <a:ext cx="8496300" cy="2031325"/>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Birincil veriler: Araştırma, anket, gözlem, deney ve görüşme gibi bilimsel araştırma teknikleri toplanan ve yorumlanan özgün verilerdir. </a:t>
            </a:r>
          </a:p>
          <a:p>
            <a:pPr marL="457200" indent="-457200">
              <a:buFontTx/>
              <a:buChar char="•"/>
            </a:pPr>
            <a:endParaRPr lang="tr-TR" altLang="tr-TR" dirty="0">
              <a:solidFill>
                <a:schemeClr val="bg2"/>
              </a:solidFill>
            </a:endParaRPr>
          </a:p>
          <a:p>
            <a:pPr marL="457200" indent="-457200">
              <a:buFontTx/>
              <a:buChar char="•"/>
            </a:pPr>
            <a:r>
              <a:rPr lang="tr-TR" altLang="tr-TR" dirty="0">
                <a:solidFill>
                  <a:schemeClr val="bg2"/>
                </a:solidFill>
              </a:rPr>
              <a:t>İkincil veriler: Birincil veriler dışında kalan, daha önce başkaları tarafından oluşturulmuş tüm verilerdir. </a:t>
            </a:r>
          </a:p>
          <a:p>
            <a:pPr marL="914400" lvl="1" indent="-457200">
              <a:buFontTx/>
              <a:buChar char="•"/>
            </a:pPr>
            <a:r>
              <a:rPr lang="tr-TR" altLang="tr-TR" dirty="0">
                <a:solidFill>
                  <a:schemeClr val="bg2"/>
                </a:solidFill>
              </a:rPr>
              <a:t>Kütüphanelerden, arşivler, kitaplar, dergiler, tezler, istatistikler gibi kaynaklardan, literatür taraması yöntemi ile elde edilir. </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22</a:t>
            </a:fld>
            <a:endParaRPr lang="tr-TR" altLang="tr-TR"/>
          </a:p>
        </p:txBody>
      </p:sp>
    </p:spTree>
    <p:extLst>
      <p:ext uri="{BB962C8B-B14F-4D97-AF65-F5344CB8AC3E}">
        <p14:creationId xmlns:p14="http://schemas.microsoft.com/office/powerpoint/2010/main" val="502818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u="sng" dirty="0">
                <a:solidFill>
                  <a:schemeClr val="bg2"/>
                </a:solidFill>
              </a:rPr>
              <a:t>VERİ TOPLAMA VE VERİ TÜRLERİ: Birincil ve İkincil</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23</a:t>
            </a:fld>
            <a:endParaRPr lang="tr-TR" altLang="tr-TR"/>
          </a:p>
        </p:txBody>
      </p:sp>
      <p:pic>
        <p:nvPicPr>
          <p:cNvPr id="6" name="Picture 2" descr="Image result for primary vs secondary 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63521"/>
            <a:ext cx="7200800" cy="52833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274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u="sng" dirty="0">
                <a:solidFill>
                  <a:schemeClr val="bg2"/>
                </a:solidFill>
              </a:rPr>
              <a:t>VERİ TOPLAMA </a:t>
            </a:r>
            <a:r>
              <a:rPr lang="tr-TR" altLang="tr-TR" b="1" dirty="0">
                <a:solidFill>
                  <a:schemeClr val="bg2"/>
                </a:solidFill>
              </a:rPr>
              <a:t>VE VERİ TÜRLERİ</a:t>
            </a:r>
          </a:p>
        </p:txBody>
      </p:sp>
      <p:sp>
        <p:nvSpPr>
          <p:cNvPr id="7172" name="Text Box 4"/>
          <p:cNvSpPr txBox="1">
            <a:spLocks noChangeArrowheads="1"/>
          </p:cNvSpPr>
          <p:nvPr/>
        </p:nvSpPr>
        <p:spPr bwMode="auto">
          <a:xfrm>
            <a:off x="323850" y="1484313"/>
            <a:ext cx="8496300" cy="2031325"/>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 konu, durum veya fenomen ile ilgili bilimsel, objektif ve somut bir yargıya varmak veya bir hipotezin ispatı için veri toplanmalıdır </a:t>
            </a:r>
          </a:p>
          <a:p>
            <a:pPr marL="914400" lvl="1" indent="-457200">
              <a:buFontTx/>
              <a:buChar char="•"/>
            </a:pPr>
            <a:r>
              <a:rPr lang="tr-TR" altLang="tr-TR" dirty="0">
                <a:solidFill>
                  <a:schemeClr val="bg2"/>
                </a:solidFill>
              </a:rPr>
              <a:t>(doğruluk ve güvenirlik sağlanarak).</a:t>
            </a:r>
          </a:p>
          <a:p>
            <a:pPr marL="457200" indent="-457200">
              <a:buFontTx/>
              <a:buChar char="•"/>
            </a:pPr>
            <a:endParaRPr lang="tr-TR" altLang="tr-TR" dirty="0">
              <a:solidFill>
                <a:schemeClr val="bg2"/>
              </a:solidFill>
            </a:endParaRPr>
          </a:p>
          <a:p>
            <a:pPr marL="457200" indent="-457200">
              <a:buFontTx/>
              <a:buChar char="•"/>
            </a:pPr>
            <a:r>
              <a:rPr lang="tr-TR" altLang="tr-TR" dirty="0">
                <a:solidFill>
                  <a:schemeClr val="bg2"/>
                </a:solidFill>
              </a:rPr>
              <a:t>Veri rastgele toplanmaz, belli amaç, plan ve kısıtlamaların olması gerekir. </a:t>
            </a:r>
          </a:p>
          <a:p>
            <a:pPr marL="457200" indent="-457200">
              <a:buFontTx/>
              <a:buChar char="•"/>
            </a:pPr>
            <a:endParaRPr lang="tr-TR" altLang="tr-TR" dirty="0">
              <a:solidFill>
                <a:schemeClr val="bg2"/>
              </a:solidFill>
            </a:endParaRPr>
          </a:p>
          <a:p>
            <a:pPr marL="457200"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24</a:t>
            </a:fld>
            <a:endParaRPr lang="tr-TR" altLang="tr-TR"/>
          </a:p>
        </p:txBody>
      </p:sp>
      <p:sp>
        <p:nvSpPr>
          <p:cNvPr id="6" name="Text Box 3"/>
          <p:cNvSpPr txBox="1">
            <a:spLocks noChangeArrowheads="1"/>
          </p:cNvSpPr>
          <p:nvPr/>
        </p:nvSpPr>
        <p:spPr bwMode="auto">
          <a:xfrm>
            <a:off x="323850" y="3087206"/>
            <a:ext cx="8496300" cy="366712"/>
          </a:xfrm>
          <a:prstGeom prst="rect">
            <a:avLst/>
          </a:prstGeom>
          <a:noFill/>
          <a:ln w="9525">
            <a:noFill/>
            <a:miter lim="800000"/>
            <a:headEnd/>
            <a:tailEnd/>
          </a:ln>
        </p:spPr>
        <p:txBody>
          <a:bodyPr>
            <a:spAutoFit/>
          </a:bodyPr>
          <a:lstStyle/>
          <a:p>
            <a:r>
              <a:rPr lang="tr-TR" altLang="tr-TR" b="1" u="sng" dirty="0">
                <a:solidFill>
                  <a:schemeClr val="bg2"/>
                </a:solidFill>
              </a:rPr>
              <a:t>VERİ TOPLAMA: LİTERATÜR TARAMASI</a:t>
            </a:r>
            <a:endParaRPr lang="tr-TR" altLang="tr-TR" b="1" dirty="0">
              <a:solidFill>
                <a:schemeClr val="bg2"/>
              </a:solidFill>
            </a:endParaRPr>
          </a:p>
        </p:txBody>
      </p:sp>
      <p:sp>
        <p:nvSpPr>
          <p:cNvPr id="7" name="Text Box 4"/>
          <p:cNvSpPr txBox="1">
            <a:spLocks noChangeArrowheads="1"/>
          </p:cNvSpPr>
          <p:nvPr/>
        </p:nvSpPr>
        <p:spPr bwMode="auto">
          <a:xfrm>
            <a:off x="323850" y="3519006"/>
            <a:ext cx="8496300" cy="2862322"/>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Fiziksel kütüphane ya da süreli yayınlardan tarama:</a:t>
            </a:r>
          </a:p>
          <a:p>
            <a:pPr marL="914400" lvl="1" indent="-457200">
              <a:buFontTx/>
              <a:buChar char="•"/>
            </a:pPr>
            <a:r>
              <a:rPr lang="tr-TR" altLang="tr-TR" dirty="0">
                <a:solidFill>
                  <a:schemeClr val="bg2"/>
                </a:solidFill>
              </a:rPr>
              <a:t>Kütüphane kataloğunda tarama</a:t>
            </a:r>
          </a:p>
          <a:p>
            <a:pPr marL="1371600" lvl="2" indent="-457200">
              <a:buFontTx/>
              <a:buChar char="•"/>
            </a:pPr>
            <a:r>
              <a:rPr lang="tr-TR" altLang="tr-TR" dirty="0">
                <a:solidFill>
                  <a:schemeClr val="bg2"/>
                </a:solidFill>
              </a:rPr>
              <a:t>www.ktp.yildiz.edu.tr (YTÜ)</a:t>
            </a:r>
          </a:p>
          <a:p>
            <a:pPr marL="1371600" lvl="2" indent="-457200">
              <a:buFontTx/>
              <a:buChar char="•"/>
            </a:pPr>
            <a:r>
              <a:rPr lang="tr-TR" altLang="tr-TR" dirty="0">
                <a:solidFill>
                  <a:schemeClr val="bg2"/>
                </a:solidFill>
              </a:rPr>
              <a:t>www.mkutup.gov.tr (milli kütüphane)</a:t>
            </a:r>
          </a:p>
          <a:p>
            <a:pPr marL="1371600" lvl="2" indent="-457200">
              <a:buFontTx/>
              <a:buChar char="•"/>
            </a:pPr>
            <a:r>
              <a:rPr lang="tr-TR" altLang="tr-TR" dirty="0">
                <a:solidFill>
                  <a:schemeClr val="bg2"/>
                </a:solidFill>
              </a:rPr>
              <a:t>www.ulakbim.gov.tr (ULAKBİM ulusal veri tabanı)</a:t>
            </a:r>
          </a:p>
          <a:p>
            <a:pPr marL="457200" indent="-457200">
              <a:buFontTx/>
              <a:buChar char="•"/>
            </a:pPr>
            <a:r>
              <a:rPr lang="tr-TR" altLang="tr-TR" dirty="0">
                <a:solidFill>
                  <a:schemeClr val="bg2"/>
                </a:solidFill>
              </a:rPr>
              <a:t>İnternette tarama:</a:t>
            </a:r>
          </a:p>
          <a:p>
            <a:pPr marL="914400" lvl="1" indent="-457200">
              <a:buFontTx/>
              <a:buChar char="•"/>
            </a:pPr>
            <a:r>
              <a:rPr lang="tr-TR" altLang="tr-TR" dirty="0">
                <a:solidFill>
                  <a:schemeClr val="bg2"/>
                </a:solidFill>
              </a:rPr>
              <a:t>scholar.google.com, sciencedirect.com, pubmed.com ...</a:t>
            </a:r>
          </a:p>
          <a:p>
            <a:pPr marL="914400" lvl="1" indent="-457200">
              <a:buFontTx/>
              <a:buChar char="•"/>
            </a:pPr>
            <a:r>
              <a:rPr lang="tr-TR" altLang="tr-TR" dirty="0">
                <a:solidFill>
                  <a:schemeClr val="bg2"/>
                </a:solidFill>
              </a:rPr>
              <a:t>Örnek: Google akademik (derste uygulanacak)</a:t>
            </a:r>
          </a:p>
          <a:p>
            <a:pPr marL="457200" indent="-457200">
              <a:buFontTx/>
              <a:buChar char="•"/>
            </a:pPr>
            <a:r>
              <a:rPr lang="tr-TR" altLang="tr-TR" dirty="0">
                <a:solidFill>
                  <a:schemeClr val="bg2"/>
                </a:solidFill>
              </a:rPr>
              <a:t>YÖK ulusal tez merkezi:</a:t>
            </a:r>
          </a:p>
          <a:p>
            <a:pPr marL="914400" lvl="1" indent="-457200">
              <a:buFontTx/>
              <a:buChar char="•"/>
            </a:pPr>
            <a:r>
              <a:rPr lang="tr-TR" altLang="tr-TR" dirty="0">
                <a:solidFill>
                  <a:schemeClr val="bg2"/>
                </a:solidFill>
              </a:rPr>
              <a:t>tez.yok.gov.tr</a:t>
            </a:r>
          </a:p>
        </p:txBody>
      </p:sp>
    </p:spTree>
    <p:extLst>
      <p:ext uri="{BB962C8B-B14F-4D97-AF65-F5344CB8AC3E}">
        <p14:creationId xmlns:p14="http://schemas.microsoft.com/office/powerpoint/2010/main" val="329814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u="sng" dirty="0">
                <a:solidFill>
                  <a:schemeClr val="bg2"/>
                </a:solidFill>
              </a:rPr>
              <a:t>VERİ TOPLAMA: BİLGİNİN SAYGINLIĞI</a:t>
            </a:r>
            <a:endParaRPr lang="tr-TR" altLang="tr-TR" b="1"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25</a:t>
            </a:fld>
            <a:endParaRPr lang="tr-TR" altLang="tr-TR"/>
          </a:p>
        </p:txBody>
      </p:sp>
      <p:pic>
        <p:nvPicPr>
          <p:cNvPr id="6" name="Picture 2" descr="Image result for peer reviewed  sou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525588"/>
            <a:ext cx="5048456" cy="51800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621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26</a:t>
            </a:fld>
            <a:endParaRPr lang="tr-TR" altLang="tr-TR"/>
          </a:p>
        </p:txBody>
      </p:sp>
      <p:sp>
        <p:nvSpPr>
          <p:cNvPr id="5" name="4 Dikdörtgen"/>
          <p:cNvSpPr/>
          <p:nvPr/>
        </p:nvSpPr>
        <p:spPr>
          <a:xfrm>
            <a:off x="179512" y="620688"/>
            <a:ext cx="8784976" cy="369332"/>
          </a:xfrm>
          <a:prstGeom prst="rect">
            <a:avLst/>
          </a:prstGeom>
        </p:spPr>
        <p:txBody>
          <a:bodyPr wrap="square">
            <a:spAutoFit/>
          </a:bodyPr>
          <a:lstStyle/>
          <a:p>
            <a:pPr algn="ctr"/>
            <a:r>
              <a:rPr lang="tr-TR" dirty="0">
                <a:solidFill>
                  <a:schemeClr val="bg2"/>
                </a:solidFill>
              </a:rPr>
              <a:t>Bu yansı ders notlarının düzeni için boş bırakılmıştır.</a:t>
            </a:r>
          </a:p>
        </p:txBody>
      </p:sp>
    </p:spTree>
    <p:extLst>
      <p:ext uri="{BB962C8B-B14F-4D97-AF65-F5344CB8AC3E}">
        <p14:creationId xmlns:p14="http://schemas.microsoft.com/office/powerpoint/2010/main" val="166011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341438"/>
            <a:ext cx="9144000" cy="708025"/>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NOTLARI</a:t>
            </a:r>
          </a:p>
          <a:p>
            <a:pPr algn="ctr"/>
            <a:r>
              <a:rPr lang="tr-TR" altLang="tr-TR" sz="2000" b="1" dirty="0">
                <a:solidFill>
                  <a:schemeClr val="bg2"/>
                </a:solidFill>
              </a:rPr>
              <a:t>Sunan:</a:t>
            </a:r>
            <a:r>
              <a:rPr lang="en-US" altLang="tr-TR" sz="2000" b="1" dirty="0">
                <a:solidFill>
                  <a:schemeClr val="bg2"/>
                </a:solidFill>
              </a:rPr>
              <a:t> 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endParaRPr lang="tr-TR" altLang="tr-TR" sz="2000" b="1" dirty="0">
              <a:solidFill>
                <a:schemeClr val="bg2"/>
              </a:solidFill>
            </a:endParaRPr>
          </a:p>
        </p:txBody>
      </p:sp>
      <p:sp>
        <p:nvSpPr>
          <p:cNvPr id="6147" name="Text Box 2"/>
          <p:cNvSpPr txBox="1">
            <a:spLocks noChangeArrowheads="1"/>
          </p:cNvSpPr>
          <p:nvPr/>
        </p:nvSpPr>
        <p:spPr bwMode="auto">
          <a:xfrm>
            <a:off x="0" y="2671763"/>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27</a:t>
            </a:fld>
            <a:endParaRPr lang="tr-TR" altLang="tr-TR"/>
          </a:p>
        </p:txBody>
      </p:sp>
      <p:sp>
        <p:nvSpPr>
          <p:cNvPr id="5" name="4 Dikdörtgen"/>
          <p:cNvSpPr/>
          <p:nvPr/>
        </p:nvSpPr>
        <p:spPr>
          <a:xfrm>
            <a:off x="179512" y="3502749"/>
            <a:ext cx="8784976" cy="646331"/>
          </a:xfrm>
          <a:prstGeom prst="rect">
            <a:avLst/>
          </a:prstGeom>
        </p:spPr>
        <p:txBody>
          <a:bodyPr wrap="square">
            <a:spAutoFit/>
          </a:bodyPr>
          <a:lstStyle/>
          <a:p>
            <a:pPr algn="ctr"/>
            <a:r>
              <a:rPr lang="tr-TR" dirty="0">
                <a:solidFill>
                  <a:schemeClr val="bg2"/>
                </a:solidFill>
              </a:rPr>
              <a:t>Robert A. </a:t>
            </a:r>
            <a:r>
              <a:rPr lang="tr-TR" dirty="0" err="1">
                <a:solidFill>
                  <a:schemeClr val="bg2"/>
                </a:solidFill>
              </a:rPr>
              <a:t>Day</a:t>
            </a:r>
            <a:r>
              <a:rPr lang="tr-TR" dirty="0">
                <a:solidFill>
                  <a:schemeClr val="bg2"/>
                </a:solidFill>
              </a:rPr>
              <a:t> (Çeviri: Gülay </a:t>
            </a:r>
            <a:r>
              <a:rPr lang="tr-TR" dirty="0" err="1">
                <a:solidFill>
                  <a:schemeClr val="bg2"/>
                </a:solidFill>
              </a:rPr>
              <a:t>Aşkar</a:t>
            </a:r>
            <a:r>
              <a:rPr lang="tr-TR" dirty="0">
                <a:solidFill>
                  <a:schemeClr val="bg2"/>
                </a:solidFill>
              </a:rPr>
              <a:t> Altay), “Bilimsel Bir Makale Nasıl yazılır ve Yayımlanır?”. </a:t>
            </a:r>
            <a:r>
              <a:rPr lang="tr-TR" dirty="0" err="1">
                <a:solidFill>
                  <a:schemeClr val="bg2"/>
                </a:solidFill>
              </a:rPr>
              <a:t>Copyright</a:t>
            </a:r>
            <a:r>
              <a:rPr lang="tr-TR" dirty="0">
                <a:solidFill>
                  <a:schemeClr val="bg2"/>
                </a:solidFill>
              </a:rPr>
              <a:t> </a:t>
            </a:r>
            <a:r>
              <a:rPr lang="tr-TR" dirty="0" err="1">
                <a:solidFill>
                  <a:schemeClr val="bg2"/>
                </a:solidFill>
              </a:rPr>
              <a:t>Tübitak</a:t>
            </a:r>
            <a:r>
              <a:rPr lang="tr-TR" dirty="0">
                <a:solidFill>
                  <a:schemeClr val="bg2"/>
                </a:solidFill>
              </a:rPr>
              <a:t> 1996, </a:t>
            </a:r>
            <a:r>
              <a:rPr lang="tr-TR" dirty="0" err="1">
                <a:solidFill>
                  <a:schemeClr val="bg2"/>
                </a:solidFill>
              </a:rPr>
              <a:t>Oryx</a:t>
            </a:r>
            <a:r>
              <a:rPr lang="tr-TR" dirty="0">
                <a:solidFill>
                  <a:schemeClr val="bg2"/>
                </a:solidFill>
              </a:rPr>
              <a:t> </a:t>
            </a:r>
            <a:r>
              <a:rPr lang="tr-TR" dirty="0" err="1">
                <a:solidFill>
                  <a:schemeClr val="bg2"/>
                </a:solidFill>
              </a:rPr>
              <a:t>Press</a:t>
            </a:r>
            <a:r>
              <a:rPr lang="tr-TR" dirty="0">
                <a:solidFill>
                  <a:schemeClr val="bg2"/>
                </a:solidFill>
              </a:rPr>
              <a:t> izni ile.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BU BÖLÜMÜN KONU BAŞLIKLARI:</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İlk adımlar ve Zorluklar</a:t>
            </a:r>
          </a:p>
          <a:p>
            <a:pPr marL="457200" indent="-457200">
              <a:buFontTx/>
              <a:buChar char="•"/>
            </a:pPr>
            <a:r>
              <a:rPr lang="tr-TR" altLang="tr-TR" dirty="0">
                <a:solidFill>
                  <a:schemeClr val="bg2"/>
                </a:solidFill>
              </a:rPr>
              <a:t>Bilimsel Yayın Nedir?</a:t>
            </a:r>
          </a:p>
          <a:p>
            <a:pPr marL="457200" indent="-457200">
              <a:buFontTx/>
              <a:buChar char="•"/>
            </a:pPr>
            <a:r>
              <a:rPr lang="tr-TR" altLang="tr-TR" dirty="0">
                <a:solidFill>
                  <a:schemeClr val="bg2"/>
                </a:solidFill>
              </a:rPr>
              <a:t>Bilimsel Yayının Temel Bölümleri</a:t>
            </a:r>
          </a:p>
          <a:p>
            <a:pPr marL="457200" indent="-457200">
              <a:buFontTx/>
              <a:buChar char="•"/>
            </a:pPr>
            <a:r>
              <a:rPr lang="tr-TR" altLang="tr-TR" dirty="0">
                <a:solidFill>
                  <a:schemeClr val="bg2"/>
                </a:solidFill>
              </a:rPr>
              <a:t>Bilimsel Yayının Çeşitleri</a:t>
            </a:r>
          </a:p>
          <a:p>
            <a:pPr marL="457200" indent="-457200">
              <a:buFontTx/>
              <a:buChar char="•"/>
            </a:pPr>
            <a:r>
              <a:rPr lang="tr-TR" altLang="tr-TR" dirty="0">
                <a:solidFill>
                  <a:schemeClr val="bg2"/>
                </a:solidFill>
              </a:rPr>
              <a:t>Bilimsel Yayının Nitelikleri</a:t>
            </a:r>
          </a:p>
          <a:p>
            <a:pPr marL="457200" indent="-457200">
              <a:buFontTx/>
              <a:buChar char="•"/>
            </a:pPr>
            <a:r>
              <a:rPr lang="tr-TR" altLang="tr-TR" dirty="0">
                <a:solidFill>
                  <a:schemeClr val="bg2"/>
                </a:solidFill>
              </a:rPr>
              <a:t>Bilimsel Yayının Genel İçeriği</a:t>
            </a:r>
          </a:p>
          <a:p>
            <a:pPr marL="457200" indent="-457200">
              <a:buFontTx/>
              <a:buChar char="•"/>
            </a:pPr>
            <a:r>
              <a:rPr lang="tr-TR" altLang="tr-TR" dirty="0">
                <a:solidFill>
                  <a:schemeClr val="bg2"/>
                </a:solidFill>
              </a:rPr>
              <a:t>Püf Noktaları</a:t>
            </a:r>
          </a:p>
          <a:p>
            <a:pPr marL="457200" indent="-457200">
              <a:buFontTx/>
              <a:buChar char="•"/>
            </a:pPr>
            <a:r>
              <a:rPr lang="tr-TR" altLang="tr-TR" dirty="0">
                <a:solidFill>
                  <a:schemeClr val="bg2"/>
                </a:solidFill>
              </a:rPr>
              <a:t>Etik</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28</a:t>
            </a:fld>
            <a:endParaRPr lang="tr-TR" altLang="tr-TR"/>
          </a:p>
        </p:txBody>
      </p:sp>
    </p:spTree>
    <p:extLst>
      <p:ext uri="{BB962C8B-B14F-4D97-AF65-F5344CB8AC3E}">
        <p14:creationId xmlns:p14="http://schemas.microsoft.com/office/powerpoint/2010/main" val="1829319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HİÇ DÜŞÜNDÜNÜZ MÜ?</a:t>
            </a:r>
          </a:p>
        </p:txBody>
      </p:sp>
      <p:sp>
        <p:nvSpPr>
          <p:cNvPr id="7172" name="Text Box 4"/>
          <p:cNvSpPr txBox="1">
            <a:spLocks noChangeArrowheads="1"/>
          </p:cNvSpPr>
          <p:nvPr/>
        </p:nvSpPr>
        <p:spPr bwMode="auto">
          <a:xfrm>
            <a:off x="323850" y="1484313"/>
            <a:ext cx="8496300" cy="1477328"/>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 olayı, olguyu veya derdi bir başkasına aktarmak, ilk bakışta çok basit ve özel bir eğitim gerektirmeden yapılabilecek bir iş gibi gözükür.</a:t>
            </a:r>
          </a:p>
          <a:p>
            <a:pPr marL="914400" lvl="1" indent="-457200">
              <a:buFontTx/>
              <a:buChar char="•"/>
            </a:pPr>
            <a:r>
              <a:rPr lang="tr-TR" altLang="tr-TR" dirty="0">
                <a:solidFill>
                  <a:schemeClr val="bg2"/>
                </a:solidFill>
              </a:rPr>
              <a:t>Beş yaşındaki bir çocuğun telefondaki konuşması</a:t>
            </a:r>
          </a:p>
          <a:p>
            <a:pPr marL="914400" lvl="1" indent="-457200">
              <a:buFontTx/>
              <a:buChar char="•"/>
            </a:pPr>
            <a:r>
              <a:rPr lang="tr-TR" altLang="tr-TR" dirty="0">
                <a:solidFill>
                  <a:schemeClr val="bg2"/>
                </a:solidFill>
              </a:rPr>
              <a:t>Sınav kağıdında kendini ifade edememe</a:t>
            </a:r>
          </a:p>
          <a:p>
            <a:pPr marL="914400" lvl="1" indent="-457200">
              <a:buFontTx/>
              <a:buChar char="•"/>
            </a:pPr>
            <a:r>
              <a:rPr lang="tr-TR" altLang="tr-TR" dirty="0">
                <a:solidFill>
                  <a:schemeClr val="bg2"/>
                </a:solidFill>
              </a:rPr>
              <a:t>…</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29</a:t>
            </a:fld>
            <a:endParaRPr lang="tr-TR" alt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549275"/>
            <a:ext cx="9144000" cy="400110"/>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 GENEL BİLGİLER</a:t>
            </a:r>
          </a:p>
        </p:txBody>
      </p:sp>
      <p:sp>
        <p:nvSpPr>
          <p:cNvPr id="4101" name="9 Slayt Numarası Yer Tutucusu"/>
          <p:cNvSpPr>
            <a:spLocks noGrp="1"/>
          </p:cNvSpPr>
          <p:nvPr>
            <p:ph type="sldNum" sz="quarter" idx="11"/>
          </p:nvPr>
        </p:nvSpPr>
        <p:spPr>
          <a:noFill/>
        </p:spPr>
        <p:txBody>
          <a:bodyPr/>
          <a:lstStyle/>
          <a:p>
            <a:fld id="{1E30A6BE-ABCD-4702-86F2-F661E78F7C06}" type="slidenum">
              <a:rPr lang="tr-TR" altLang="tr-TR" smtClean="0"/>
              <a:pPr/>
              <a:t>3</a:t>
            </a:fld>
            <a:endParaRPr lang="tr-TR" altLang="tr-TR"/>
          </a:p>
        </p:txBody>
      </p:sp>
      <p:grpSp>
        <p:nvGrpSpPr>
          <p:cNvPr id="10" name="9 Grup"/>
          <p:cNvGrpSpPr>
            <a:grpSpLocks/>
          </p:cNvGrpSpPr>
          <p:nvPr/>
        </p:nvGrpSpPr>
        <p:grpSpPr bwMode="auto">
          <a:xfrm>
            <a:off x="395288" y="1140893"/>
            <a:ext cx="8496300" cy="2360115"/>
            <a:chOff x="395288" y="4768850"/>
            <a:chExt cx="8496300" cy="2358871"/>
          </a:xfrm>
        </p:grpSpPr>
        <p:sp>
          <p:nvSpPr>
            <p:cNvPr id="11"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2018-2019 Güz Döneminden İtibaren Geçerli Olan Önemli Yenilikler</a:t>
              </a:r>
            </a:p>
          </p:txBody>
        </p:sp>
        <p:sp>
          <p:nvSpPr>
            <p:cNvPr id="12" name="Text Box 9"/>
            <p:cNvSpPr txBox="1">
              <a:spLocks noChangeArrowheads="1"/>
            </p:cNvSpPr>
            <p:nvPr/>
          </p:nvSpPr>
          <p:spPr bwMode="auto">
            <a:xfrm>
              <a:off x="395288" y="5097467"/>
              <a:ext cx="8496300" cy="203025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Senato kararı uyarınca:</a:t>
              </a:r>
            </a:p>
            <a:p>
              <a:pPr marL="914400" lvl="1" indent="-457200">
                <a:buFontTx/>
                <a:buChar char="•"/>
              </a:pPr>
              <a:r>
                <a:rPr lang="tr-TR" altLang="tr-TR" dirty="0">
                  <a:solidFill>
                    <a:schemeClr val="bg2"/>
                  </a:solidFill>
                </a:rPr>
                <a:t>Öğrencinin ara sınav notunun %60'ı + Finalin %40'ı eğer "sayısal olarak" </a:t>
              </a:r>
              <a:r>
                <a:rPr lang="tr-TR" altLang="tr-TR" b="1" dirty="0">
                  <a:solidFill>
                    <a:schemeClr val="bg2"/>
                  </a:solidFill>
                </a:rPr>
                <a:t>40'ın altı</a:t>
              </a:r>
              <a:r>
                <a:rPr lang="tr-TR" altLang="tr-TR" dirty="0">
                  <a:solidFill>
                    <a:schemeClr val="bg2"/>
                  </a:solidFill>
                </a:rPr>
                <a:t>nda kalıyorsa öğrenci doğrudan "</a:t>
              </a:r>
              <a:r>
                <a:rPr lang="tr-TR" altLang="tr-TR" b="1" dirty="0">
                  <a:solidFill>
                    <a:schemeClr val="bg2"/>
                  </a:solidFill>
                </a:rPr>
                <a:t>FF</a:t>
              </a:r>
              <a:r>
                <a:rPr lang="tr-TR" altLang="tr-TR" dirty="0">
                  <a:solidFill>
                    <a:schemeClr val="bg2"/>
                  </a:solidFill>
                </a:rPr>
                <a:t> notu" </a:t>
              </a:r>
              <a:r>
                <a:rPr lang="tr-TR" altLang="tr-TR" b="1" dirty="0">
                  <a:solidFill>
                    <a:schemeClr val="bg2"/>
                  </a:solidFill>
                </a:rPr>
                <a:t>ile dersten kalmış sayılacaktır</a:t>
              </a:r>
              <a:r>
                <a:rPr lang="tr-TR" altLang="tr-TR" dirty="0">
                  <a:solidFill>
                    <a:schemeClr val="bg2"/>
                  </a:solidFill>
                </a:rPr>
                <a:t>.</a:t>
              </a:r>
            </a:p>
            <a:p>
              <a:pPr marL="914400" lvl="1" indent="-457200">
                <a:buFontTx/>
                <a:buChar char="•"/>
              </a:pPr>
              <a:r>
                <a:rPr lang="tr-TR" altLang="tr-TR" dirty="0">
                  <a:solidFill>
                    <a:schemeClr val="bg2"/>
                  </a:solidFill>
                </a:rPr>
                <a:t>Bütün öğrencilere derslere devam zorunluluğu gelmiştir (dersi tekrar alanların önceki notu ne olursa olsun).</a:t>
              </a:r>
            </a:p>
            <a:p>
              <a:pPr marL="914400" lvl="1" indent="-457200">
                <a:buFontTx/>
                <a:buChar char="•"/>
              </a:pPr>
              <a:endParaRPr lang="tr-TR" altLang="tr-TR" dirty="0">
                <a:solidFill>
                  <a:schemeClr val="bg2"/>
                </a:solidFill>
              </a:endParaRPr>
            </a:p>
          </p:txBody>
        </p:sp>
      </p:grpSp>
      <p:grpSp>
        <p:nvGrpSpPr>
          <p:cNvPr id="13" name="9 Grup"/>
          <p:cNvGrpSpPr>
            <a:grpSpLocks/>
          </p:cNvGrpSpPr>
          <p:nvPr/>
        </p:nvGrpSpPr>
        <p:grpSpPr bwMode="auto">
          <a:xfrm>
            <a:off x="395536" y="3212976"/>
            <a:ext cx="8496300" cy="1806118"/>
            <a:chOff x="395288" y="4768850"/>
            <a:chExt cx="8496300" cy="1805166"/>
          </a:xfrm>
        </p:grpSpPr>
        <p:sp>
          <p:nvSpPr>
            <p:cNvPr id="14"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2019-2020 Güz Döneminden İtibaren Geçerli Olan Önemli Yenilikler</a:t>
              </a:r>
            </a:p>
          </p:txBody>
        </p:sp>
        <p:sp>
          <p:nvSpPr>
            <p:cNvPr id="15" name="Text Box 9"/>
            <p:cNvSpPr txBox="1">
              <a:spLocks noChangeArrowheads="1"/>
            </p:cNvSpPr>
            <p:nvPr/>
          </p:nvSpPr>
          <p:spPr bwMode="auto">
            <a:xfrm>
              <a:off x="395288" y="5097467"/>
              <a:ext cx="8496300" cy="147654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Senato kararı uyarınca:</a:t>
              </a:r>
            </a:p>
            <a:p>
              <a:pPr marL="914400" lvl="1" indent="-457200">
                <a:buFontTx/>
                <a:buChar char="•"/>
              </a:pPr>
              <a:r>
                <a:rPr lang="tr-TR" altLang="tr-TR" dirty="0">
                  <a:solidFill>
                    <a:schemeClr val="bg2"/>
                  </a:solidFill>
                </a:rPr>
                <a:t>Derslere ait devam durumu ilgili öğretim üyesi tarafından yarıyıl sonu sınavları başlamadan önce öğrenci bilgi sisteminde ilan edilir.</a:t>
              </a:r>
            </a:p>
            <a:p>
              <a:pPr marL="914400" lvl="1" indent="-457200">
                <a:buFontTx/>
                <a:buChar char="•"/>
              </a:pPr>
              <a:r>
                <a:rPr lang="tr-TR" altLang="tr-TR" dirty="0">
                  <a:solidFill>
                    <a:schemeClr val="bg2"/>
                  </a:solidFill>
                </a:rPr>
                <a:t>Devamsızlıktan kalan öğrenciler yarıyıl sonu sınavına giremezler ve bu öğrencilerin ilgili derse ait başarı notu (F0) olarak bilgi sistemine işlenir.</a:t>
              </a:r>
            </a:p>
          </p:txBody>
        </p:sp>
      </p:grpSp>
      <p:grpSp>
        <p:nvGrpSpPr>
          <p:cNvPr id="16" name="9 Grup"/>
          <p:cNvGrpSpPr>
            <a:grpSpLocks/>
          </p:cNvGrpSpPr>
          <p:nvPr/>
        </p:nvGrpSpPr>
        <p:grpSpPr bwMode="auto">
          <a:xfrm>
            <a:off x="395536" y="5007258"/>
            <a:ext cx="8496300" cy="1806118"/>
            <a:chOff x="395288" y="4768850"/>
            <a:chExt cx="8496300" cy="1805166"/>
          </a:xfrm>
        </p:grpSpPr>
        <p:sp>
          <p:nvSpPr>
            <p:cNvPr id="17"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Salgın Süresince Geçerli Olan Önemli Yenilikler</a:t>
              </a:r>
            </a:p>
          </p:txBody>
        </p:sp>
        <p:sp>
          <p:nvSpPr>
            <p:cNvPr id="18" name="Text Box 9"/>
            <p:cNvSpPr txBox="1">
              <a:spLocks noChangeArrowheads="1"/>
            </p:cNvSpPr>
            <p:nvPr/>
          </p:nvSpPr>
          <p:spPr bwMode="auto">
            <a:xfrm>
              <a:off x="395288" y="5097467"/>
              <a:ext cx="8496300" cy="1476549"/>
            </a:xfrm>
            <a:prstGeom prst="rect">
              <a:avLst/>
            </a:prstGeom>
            <a:noFill/>
            <a:ln w="9525">
              <a:noFill/>
              <a:miter lim="800000"/>
              <a:headEnd/>
              <a:tailEnd/>
            </a:ln>
          </p:spPr>
          <p:txBody>
            <a:bodyPr>
              <a:spAutoFit/>
            </a:bodyPr>
            <a:lstStyle/>
            <a:p>
              <a:pPr marL="457200" indent="-457200">
                <a:buFontTx/>
                <a:buChar char="•"/>
              </a:pPr>
              <a:r>
                <a:rPr lang="tr-TR" altLang="tr-TR" strike="sngStrike" dirty="0">
                  <a:solidFill>
                    <a:schemeClr val="bg2"/>
                  </a:solidFill>
                </a:rPr>
                <a:t>Senato kararı uyarınca:</a:t>
              </a:r>
            </a:p>
            <a:p>
              <a:pPr marL="914400" lvl="1" indent="-457200">
                <a:buFontTx/>
                <a:buChar char="•"/>
              </a:pPr>
              <a:r>
                <a:rPr lang="tr-TR" altLang="tr-TR" strike="sngStrike" dirty="0">
                  <a:solidFill>
                    <a:schemeClr val="bg2"/>
                  </a:solidFill>
                </a:rPr>
                <a:t>Dersler, uygulamalar ve sınavlar çevrimiçi yapılacaktır. </a:t>
              </a:r>
            </a:p>
            <a:p>
              <a:pPr marL="914400" lvl="1" indent="-457200">
                <a:buFontTx/>
                <a:buChar char="•"/>
              </a:pPr>
              <a:r>
                <a:rPr lang="tr-TR" altLang="tr-TR" strike="sngStrike" dirty="0" err="1">
                  <a:solidFill>
                    <a:schemeClr val="bg2"/>
                  </a:solidFill>
                </a:rPr>
                <a:t>Lab</a:t>
              </a:r>
              <a:r>
                <a:rPr lang="tr-TR" altLang="tr-TR" strike="sngStrike" dirty="0">
                  <a:solidFill>
                    <a:schemeClr val="bg2"/>
                  </a:solidFill>
                </a:rPr>
                <a:t> yapılmayacak, ağırlığı vizelere dağıtılacaktır.</a:t>
              </a:r>
            </a:p>
            <a:p>
              <a:pPr marL="914400" lvl="1" indent="-457200">
                <a:buFontTx/>
                <a:buChar char="•"/>
              </a:pPr>
              <a:r>
                <a:rPr lang="tr-TR" altLang="tr-TR" strike="sngStrike" dirty="0">
                  <a:solidFill>
                    <a:schemeClr val="bg2"/>
                  </a:solidFill>
                </a:rPr>
                <a:t>Devam zorunluluğu askıya alınmıştır. Öğrenciler kaçırdıkları dersi online kampüs üzerinden izleyebilir.</a:t>
              </a:r>
            </a:p>
          </p:txBody>
        </p:sp>
      </p:grpSp>
    </p:spTree>
    <p:extLst>
      <p:ext uri="{BB962C8B-B14F-4D97-AF65-F5344CB8AC3E}">
        <p14:creationId xmlns:p14="http://schemas.microsoft.com/office/powerpoint/2010/main" val="115555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İLK ADIMLAR</a:t>
            </a:r>
          </a:p>
        </p:txBody>
      </p:sp>
      <p:sp>
        <p:nvSpPr>
          <p:cNvPr id="7172" name="Text Box 4"/>
          <p:cNvSpPr txBox="1">
            <a:spLocks noChangeArrowheads="1"/>
          </p:cNvSpPr>
          <p:nvPr/>
        </p:nvSpPr>
        <p:spPr bwMode="auto">
          <a:xfrm>
            <a:off x="323850" y="1484313"/>
            <a:ext cx="8496300" cy="2862322"/>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Bahis konusu havadisin başkasına sunulmaya değer olup olmadığına karar verilmesi (köpek ve adam örneği)</a:t>
            </a:r>
          </a:p>
          <a:p>
            <a:pPr marL="457200" indent="-457200">
              <a:buFontTx/>
              <a:buChar char="•"/>
            </a:pPr>
            <a:r>
              <a:rPr lang="tr-TR" altLang="tr-TR" dirty="0">
                <a:solidFill>
                  <a:schemeClr val="bg2"/>
                </a:solidFill>
              </a:rPr>
              <a:t>Konunun o günkü uluslararası düzeyinden haberdar olmak, sunulmaya uygun bulunduğunda belli bir düzende sunmak</a:t>
            </a:r>
          </a:p>
          <a:p>
            <a:pPr marL="457200" indent="-457200">
              <a:buFontTx/>
              <a:buChar char="•"/>
            </a:pPr>
            <a:r>
              <a:rPr lang="tr-TR" altLang="tr-TR" dirty="0">
                <a:solidFill>
                  <a:schemeClr val="bg2"/>
                </a:solidFill>
              </a:rPr>
              <a:t>Bu düzen bilim camiası tarafından oluşturulmuş, çoğu yazılı olmayan alışkanlık ve kurallardan oluşur ki bu düzen tecrübe de ister</a:t>
            </a:r>
          </a:p>
          <a:p>
            <a:pPr marL="457200" indent="-457200">
              <a:buFontTx/>
              <a:buChar char="•"/>
            </a:pPr>
            <a:r>
              <a:rPr lang="tr-TR" altLang="tr-TR" dirty="0">
                <a:solidFill>
                  <a:schemeClr val="bg2"/>
                </a:solidFill>
              </a:rPr>
              <a:t>Uzman okuyucuyu sıkmayacak, ancak konu dışındaki bir bilimciye tatminkar bilgi verebilecek şekilde olmalıdır</a:t>
            </a:r>
          </a:p>
          <a:p>
            <a:pPr marL="457200" indent="-457200">
              <a:buFontTx/>
              <a:buChar char="•"/>
            </a:pPr>
            <a:r>
              <a:rPr lang="tr-TR" altLang="tr-TR" dirty="0">
                <a:solidFill>
                  <a:schemeClr val="bg2"/>
                </a:solidFill>
              </a:rPr>
              <a:t>Yazının dili nasıl olmalıdır?  Gösterişten kaçınılmalıdır.</a:t>
            </a:r>
          </a:p>
          <a:p>
            <a:pPr marL="914400" lvl="1"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30</a:t>
            </a:fld>
            <a:endParaRPr lang="tr-TR" alt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ZORLUKLAR</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Uluslararası bilim diline yabancılık</a:t>
            </a:r>
          </a:p>
          <a:p>
            <a:pPr marL="457200" indent="-457200">
              <a:buFontTx/>
              <a:buChar char="•"/>
            </a:pPr>
            <a:r>
              <a:rPr lang="tr-TR" altLang="tr-TR" dirty="0">
                <a:solidFill>
                  <a:schemeClr val="bg2"/>
                </a:solidFill>
              </a:rPr>
              <a:t>Uluslararası bilim topluluğuna uzaklık</a:t>
            </a:r>
          </a:p>
          <a:p>
            <a:pPr marL="457200" indent="-457200">
              <a:buFontTx/>
              <a:buChar char="•"/>
            </a:pPr>
            <a:r>
              <a:rPr lang="tr-TR" altLang="tr-TR" dirty="0">
                <a:solidFill>
                  <a:schemeClr val="bg2"/>
                </a:solidFill>
              </a:rPr>
              <a:t>Yerli geleneklerimizin nesnel, eleştirel ve akılcı bilimsel düşünceye bizi hazırlamamış olması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31</a:t>
            </a:fld>
            <a:endParaRPr lang="tr-TR" altLang="tr-TR"/>
          </a:p>
        </p:txBody>
      </p:sp>
      <p:sp>
        <p:nvSpPr>
          <p:cNvPr id="2" name="Metin kutusu 1"/>
          <p:cNvSpPr txBox="1"/>
          <p:nvPr/>
        </p:nvSpPr>
        <p:spPr>
          <a:xfrm>
            <a:off x="184388" y="2896860"/>
            <a:ext cx="8635762" cy="3139321"/>
          </a:xfrm>
          <a:prstGeom prst="rect">
            <a:avLst/>
          </a:prstGeom>
          <a:noFill/>
        </p:spPr>
        <p:txBody>
          <a:bodyPr wrap="none" rtlCol="0">
            <a:spAutoFit/>
          </a:bodyPr>
          <a:lstStyle/>
          <a:p>
            <a:r>
              <a:rPr lang="tr-TR" dirty="0"/>
              <a:t>Doğruyu arayan sadece eskilerin yazdıkları üzerine çalışan</a:t>
            </a:r>
          </a:p>
          <a:p>
            <a:r>
              <a:rPr lang="tr-TR" dirty="0"/>
              <a:t>ve doğal içgüdüleriyle onlara güvenen değil, </a:t>
            </a:r>
          </a:p>
          <a:p>
            <a:r>
              <a:rPr lang="tr-TR" dirty="0"/>
              <a:t>aksine onlara olan inancını dizginleyen</a:t>
            </a:r>
          </a:p>
          <a:p>
            <a:r>
              <a:rPr lang="tr-TR" dirty="0"/>
              <a:t> ve onlardan öğrendiklerini sorgulayan, tartışan ve gözlemleyen, </a:t>
            </a:r>
          </a:p>
          <a:p>
            <a:r>
              <a:rPr lang="tr-TR" dirty="0"/>
              <a:t>ve doğuştan kusurlu ve bozuk olan insanoğlunun söylemlerine bel bağlamayandır. </a:t>
            </a:r>
          </a:p>
          <a:p>
            <a:r>
              <a:rPr lang="tr-TR" dirty="0"/>
              <a:t>Bundan dolayı önceki alimleri araştıran kişinin görevi, </a:t>
            </a:r>
          </a:p>
          <a:p>
            <a:r>
              <a:rPr lang="tr-TR" dirty="0"/>
              <a:t>eğer ki amacı hakikati bulmaksa, </a:t>
            </a:r>
          </a:p>
          <a:p>
            <a:r>
              <a:rPr lang="tr-TR" dirty="0"/>
              <a:t>kendini tüm okuduklarının düşmanı olarak görmek </a:t>
            </a:r>
          </a:p>
          <a:p>
            <a:r>
              <a:rPr lang="tr-TR" dirty="0"/>
              <a:t>ve aklını kullanarak okuduğu içeriğin özüne ve kapsamına her açıdan saldırmaktır. </a:t>
            </a:r>
          </a:p>
          <a:p>
            <a:r>
              <a:rPr lang="tr-TR" dirty="0"/>
              <a:t>Ve aynı zamanda bunları yaparken kendinden de şüphe duymaktır, </a:t>
            </a:r>
          </a:p>
          <a:p>
            <a:r>
              <a:rPr lang="tr-TR" dirty="0"/>
              <a:t>ki böylelikle önyargıya ve kayırmaya düşmekten kurtulabilsin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YAYIN NEDİR?</a:t>
            </a:r>
          </a:p>
        </p:txBody>
      </p:sp>
      <p:sp>
        <p:nvSpPr>
          <p:cNvPr id="7172" name="Text Box 4"/>
          <p:cNvSpPr txBox="1">
            <a:spLocks noChangeArrowheads="1"/>
          </p:cNvSpPr>
          <p:nvPr/>
        </p:nvSpPr>
        <p:spPr bwMode="auto">
          <a:xfrm>
            <a:off x="323850" y="1484313"/>
            <a:ext cx="8496300" cy="341632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Bilimsel yayın, özgün araştırma sonuçlarını tanımlayan, yazılmış ve basılmış rapordur.</a:t>
            </a:r>
          </a:p>
          <a:p>
            <a:pPr marL="457200" indent="-457200">
              <a:buFontTx/>
              <a:buChar char="•"/>
            </a:pPr>
            <a:r>
              <a:rPr lang="tr-TR" altLang="tr-TR" dirty="0">
                <a:solidFill>
                  <a:schemeClr val="bg2"/>
                </a:solidFill>
              </a:rPr>
              <a:t>Her türlü bilimsel yazı, bir bilginin düşünce ile yoğrularak oluşturduğu hamurun kalıplanmış şeklidir (Prof. Dr. Celal </a:t>
            </a:r>
            <a:r>
              <a:rPr lang="tr-TR" altLang="tr-TR" dirty="0" err="1">
                <a:solidFill>
                  <a:schemeClr val="bg2"/>
                </a:solidFill>
              </a:rPr>
              <a:t>Şengör</a:t>
            </a:r>
            <a:r>
              <a:rPr lang="tr-TR" altLang="tr-TR" dirty="0">
                <a:solidFill>
                  <a:schemeClr val="bg2"/>
                </a:solidFill>
              </a:rPr>
              <a:t>).</a:t>
            </a:r>
          </a:p>
          <a:p>
            <a:pPr marL="457200" indent="-457200">
              <a:buFontTx/>
              <a:buChar char="•"/>
            </a:pPr>
            <a:r>
              <a:rPr lang="tr-TR" altLang="tr-TR" dirty="0">
                <a:solidFill>
                  <a:schemeClr val="bg2"/>
                </a:solidFill>
              </a:rPr>
              <a:t>Bilimsel yayın, alıcıya açık bir bilginin iletilmesidir.</a:t>
            </a:r>
          </a:p>
          <a:p>
            <a:pPr marL="457200" indent="-457200">
              <a:buFontTx/>
              <a:buChar char="•"/>
            </a:pPr>
            <a:r>
              <a:rPr lang="tr-TR" altLang="tr-TR" dirty="0">
                <a:solidFill>
                  <a:schemeClr val="bg2"/>
                </a:solidFill>
              </a:rPr>
              <a:t>Yazının kelimeleri, mümkün olduğu kadar açık, basit ve iyi sıralanmış olmalıdır.</a:t>
            </a:r>
          </a:p>
          <a:p>
            <a:pPr marL="457200" indent="-457200">
              <a:buFontTx/>
              <a:buChar char="•"/>
            </a:pPr>
            <a:r>
              <a:rPr lang="tr-TR" altLang="tr-TR" dirty="0">
                <a:solidFill>
                  <a:schemeClr val="bg2"/>
                </a:solidFill>
              </a:rPr>
              <a:t>Süslemeye gerek yoktur.</a:t>
            </a:r>
          </a:p>
          <a:p>
            <a:pPr marL="457200" indent="-457200">
              <a:buFontTx/>
              <a:buChar char="•"/>
            </a:pPr>
            <a:r>
              <a:rPr lang="tr-TR" altLang="tr-TR" dirty="0">
                <a:solidFill>
                  <a:schemeClr val="bg2"/>
                </a:solidFill>
              </a:rPr>
              <a:t>Sadece meslektaşlar değil, mesleğe yeni girmekte olan öğrenciler, kendi dar konuları dışında okuyan bilim adamlarına ve özellikle ana dili </a:t>
            </a:r>
            <a:r>
              <a:rPr lang="tr-TR" altLang="tr-TR" dirty="0" err="1">
                <a:solidFill>
                  <a:schemeClr val="bg2"/>
                </a:solidFill>
              </a:rPr>
              <a:t>İngilizce’den</a:t>
            </a:r>
            <a:r>
              <a:rPr lang="tr-TR" altLang="tr-TR" dirty="0">
                <a:solidFill>
                  <a:schemeClr val="bg2"/>
                </a:solidFill>
              </a:rPr>
              <a:t> başka olan okurlara da hitap etmelidir.</a:t>
            </a:r>
          </a:p>
          <a:p>
            <a:pPr marL="457200" indent="-457200">
              <a:buFontTx/>
              <a:buChar char="•"/>
            </a:pPr>
            <a:r>
              <a:rPr lang="tr-TR" altLang="tr-TR" dirty="0">
                <a:solidFill>
                  <a:schemeClr val="bg2"/>
                </a:solidFill>
              </a:rPr>
              <a:t>En iyi metin, en az sayıda kısa kelimelerle anlamı veren metindir.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32</a:t>
            </a:fld>
            <a:endParaRPr lang="tr-TR" alt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BİR BİLİMSEL YAYININ TEMEL BÖLÜMLERİ</a:t>
            </a:r>
          </a:p>
        </p:txBody>
      </p:sp>
      <p:sp>
        <p:nvSpPr>
          <p:cNvPr id="7172" name="Text Box 4"/>
          <p:cNvSpPr txBox="1">
            <a:spLocks noChangeArrowheads="1"/>
          </p:cNvSpPr>
          <p:nvPr/>
        </p:nvSpPr>
        <p:spPr bwMode="auto">
          <a:xfrm>
            <a:off x="323850" y="1484313"/>
            <a:ext cx="8496300" cy="1477328"/>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Hangi problem incelendi? 	</a:t>
            </a:r>
            <a:r>
              <a:rPr lang="tr-TR" altLang="tr-TR" dirty="0" err="1">
                <a:solidFill>
                  <a:schemeClr val="bg2"/>
                </a:solidFill>
              </a:rPr>
              <a:t>Introduction</a:t>
            </a:r>
            <a:r>
              <a:rPr lang="tr-TR" altLang="tr-TR" dirty="0">
                <a:solidFill>
                  <a:schemeClr val="bg2"/>
                </a:solidFill>
              </a:rPr>
              <a:t>: Giriş</a:t>
            </a:r>
          </a:p>
          <a:p>
            <a:pPr marL="457200" indent="-457200">
              <a:buFontTx/>
              <a:buChar char="•"/>
            </a:pPr>
            <a:r>
              <a:rPr lang="tr-TR" altLang="tr-TR" dirty="0">
                <a:solidFill>
                  <a:schemeClr val="bg2"/>
                </a:solidFill>
              </a:rPr>
              <a:t>Problem nasıl incelendi? 	</a:t>
            </a:r>
            <a:r>
              <a:rPr lang="tr-TR" altLang="tr-TR" dirty="0" err="1">
                <a:solidFill>
                  <a:schemeClr val="bg2"/>
                </a:solidFill>
              </a:rPr>
              <a:t>Methods</a:t>
            </a:r>
            <a:r>
              <a:rPr lang="tr-TR" altLang="tr-TR" dirty="0">
                <a:solidFill>
                  <a:schemeClr val="bg2"/>
                </a:solidFill>
              </a:rPr>
              <a:t>: Yöntemler</a:t>
            </a:r>
          </a:p>
          <a:p>
            <a:pPr marL="457200" indent="-457200">
              <a:buFontTx/>
              <a:buChar char="•"/>
            </a:pPr>
            <a:r>
              <a:rPr lang="tr-TR" altLang="tr-TR" dirty="0">
                <a:solidFill>
                  <a:schemeClr val="bg2"/>
                </a:solidFill>
              </a:rPr>
              <a:t>İlgili diğer çalışmalar nelerdir?	</a:t>
            </a:r>
            <a:r>
              <a:rPr lang="tr-TR" altLang="tr-TR" dirty="0" err="1">
                <a:solidFill>
                  <a:schemeClr val="bg2"/>
                </a:solidFill>
              </a:rPr>
              <a:t>Related</a:t>
            </a:r>
            <a:r>
              <a:rPr lang="tr-TR" altLang="tr-TR" dirty="0">
                <a:solidFill>
                  <a:schemeClr val="bg2"/>
                </a:solidFill>
              </a:rPr>
              <a:t> </a:t>
            </a:r>
            <a:r>
              <a:rPr lang="tr-TR" altLang="tr-TR" dirty="0" err="1">
                <a:solidFill>
                  <a:schemeClr val="bg2"/>
                </a:solidFill>
              </a:rPr>
              <a:t>works</a:t>
            </a:r>
            <a:endParaRPr lang="tr-TR" altLang="tr-TR" dirty="0">
              <a:solidFill>
                <a:schemeClr val="bg2"/>
              </a:solidFill>
            </a:endParaRPr>
          </a:p>
          <a:p>
            <a:pPr marL="457200" indent="-457200">
              <a:buFontTx/>
              <a:buChar char="•"/>
            </a:pPr>
            <a:r>
              <a:rPr lang="tr-TR" altLang="tr-TR" dirty="0">
                <a:solidFill>
                  <a:schemeClr val="bg2"/>
                </a:solidFill>
              </a:rPr>
              <a:t>Neler bulundu ? 		</a:t>
            </a:r>
            <a:r>
              <a:rPr lang="tr-TR" altLang="tr-TR" dirty="0" err="1">
                <a:solidFill>
                  <a:schemeClr val="bg2"/>
                </a:solidFill>
              </a:rPr>
              <a:t>Results</a:t>
            </a:r>
            <a:r>
              <a:rPr lang="tr-TR" altLang="tr-TR" dirty="0">
                <a:solidFill>
                  <a:schemeClr val="bg2"/>
                </a:solidFill>
              </a:rPr>
              <a:t>: Sonuçlar</a:t>
            </a:r>
          </a:p>
          <a:p>
            <a:pPr marL="457200" indent="-457200">
              <a:buFontTx/>
              <a:buChar char="•"/>
            </a:pPr>
            <a:r>
              <a:rPr lang="tr-TR" altLang="tr-TR" dirty="0">
                <a:solidFill>
                  <a:schemeClr val="bg2"/>
                </a:solidFill>
              </a:rPr>
              <a:t>Bunlar ne anlam taşır? 	</a:t>
            </a:r>
            <a:r>
              <a:rPr lang="tr-TR" altLang="tr-TR" dirty="0" err="1">
                <a:solidFill>
                  <a:schemeClr val="bg2"/>
                </a:solidFill>
              </a:rPr>
              <a:t>Discussion</a:t>
            </a:r>
            <a:r>
              <a:rPr lang="tr-TR" altLang="tr-TR" dirty="0">
                <a:solidFill>
                  <a:schemeClr val="bg2"/>
                </a:solidFill>
              </a:rPr>
              <a:t>: Tartışma</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33</a:t>
            </a:fld>
            <a:endParaRPr lang="tr-TR" altLang="tr-TR"/>
          </a:p>
        </p:txBody>
      </p:sp>
      <p:sp>
        <p:nvSpPr>
          <p:cNvPr id="6" name="5 Dikdörtgen"/>
          <p:cNvSpPr/>
          <p:nvPr/>
        </p:nvSpPr>
        <p:spPr>
          <a:xfrm>
            <a:off x="323529" y="2924944"/>
            <a:ext cx="3456384" cy="923330"/>
          </a:xfrm>
          <a:prstGeom prst="rect">
            <a:avLst/>
          </a:prstGeom>
        </p:spPr>
        <p:txBody>
          <a:bodyPr wrap="square">
            <a:spAutoFit/>
          </a:bodyPr>
          <a:lstStyle/>
          <a:p>
            <a:pPr marL="457200" indent="-457200">
              <a:buFontTx/>
              <a:buChar char="•"/>
            </a:pPr>
            <a:r>
              <a:rPr lang="tr-TR" altLang="tr-TR" dirty="0">
                <a:solidFill>
                  <a:schemeClr val="bg2"/>
                </a:solidFill>
              </a:rPr>
              <a:t>Değinilen çalışmalara veya ayrıntısı ile değinilmeyen konulara nasıl ulaşılır?</a:t>
            </a:r>
          </a:p>
        </p:txBody>
      </p:sp>
      <p:sp>
        <p:nvSpPr>
          <p:cNvPr id="7" name="6 Dikdörtgen"/>
          <p:cNvSpPr/>
          <p:nvPr/>
        </p:nvSpPr>
        <p:spPr>
          <a:xfrm>
            <a:off x="3981868" y="2924944"/>
            <a:ext cx="3456384" cy="369332"/>
          </a:xfrm>
          <a:prstGeom prst="rect">
            <a:avLst/>
          </a:prstGeom>
        </p:spPr>
        <p:txBody>
          <a:bodyPr wrap="square">
            <a:spAutoFit/>
          </a:bodyPr>
          <a:lstStyle/>
          <a:p>
            <a:pPr marL="457200" indent="-457200"/>
            <a:r>
              <a:rPr lang="tr-TR" altLang="tr-TR" dirty="0" err="1">
                <a:solidFill>
                  <a:schemeClr val="bg2"/>
                </a:solidFill>
              </a:rPr>
              <a:t>References</a:t>
            </a:r>
            <a:r>
              <a:rPr lang="tr-TR" altLang="tr-TR" dirty="0">
                <a:solidFill>
                  <a:schemeClr val="bg2"/>
                </a:solidFill>
              </a:rPr>
              <a:t>: Kaynakça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YAYIN ÇEŞİTLERİ:</a:t>
            </a:r>
          </a:p>
        </p:txBody>
      </p:sp>
      <p:sp>
        <p:nvSpPr>
          <p:cNvPr id="7172" name="Text Box 4"/>
          <p:cNvSpPr txBox="1">
            <a:spLocks noChangeArrowheads="1"/>
          </p:cNvSpPr>
          <p:nvPr/>
        </p:nvSpPr>
        <p:spPr bwMode="auto">
          <a:xfrm>
            <a:off x="323850" y="1484313"/>
            <a:ext cx="8496300" cy="3139321"/>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Makale: Akademik süreli yayınlarda (dergilerde) çıkan ve özgün araştırma sonuçlarını içeren yayın.</a:t>
            </a:r>
          </a:p>
          <a:p>
            <a:pPr marL="914400" lvl="1" indent="-457200">
              <a:buFontTx/>
              <a:buChar char="•"/>
            </a:pPr>
            <a:r>
              <a:rPr lang="tr-TR" altLang="tr-TR" dirty="0">
                <a:solidFill>
                  <a:schemeClr val="bg2"/>
                </a:solidFill>
              </a:rPr>
              <a:t>Yeni bir düşünce veya yöntemi, analiz ve deneysel ayrıntıları içermeyen genişletilmiş özetler bilimsel makale olarak nitelendirilemez. </a:t>
            </a:r>
          </a:p>
          <a:p>
            <a:pPr marL="457200" indent="-457200">
              <a:buFontTx/>
              <a:buChar char="•"/>
            </a:pPr>
            <a:r>
              <a:rPr lang="tr-TR" altLang="tr-TR" dirty="0">
                <a:solidFill>
                  <a:schemeClr val="bg2"/>
                </a:solidFill>
              </a:rPr>
              <a:t>Tarama/Değerlendirme makalesi: Özgün içeriğe sahip olmamakla birlikte, belli bir konudaki bilimsel durumu özetler.</a:t>
            </a:r>
          </a:p>
          <a:p>
            <a:pPr marL="914400" lvl="1" indent="-457200">
              <a:buFontTx/>
              <a:buChar char="•"/>
            </a:pPr>
            <a:r>
              <a:rPr lang="tr-TR" altLang="tr-TR" dirty="0">
                <a:solidFill>
                  <a:schemeClr val="bg2"/>
                </a:solidFill>
              </a:rPr>
              <a:t>Yayımlanmış olan bilgiyi özetler, analiz eder, değerlendirir veya birleştirir.</a:t>
            </a:r>
          </a:p>
          <a:p>
            <a:pPr marL="914400" lvl="1" indent="-457200">
              <a:buFontTx/>
              <a:buChar char="•"/>
            </a:pPr>
            <a:r>
              <a:rPr lang="tr-TR" altLang="tr-TR" dirty="0">
                <a:solidFill>
                  <a:schemeClr val="bg2"/>
                </a:solidFill>
              </a:rPr>
              <a:t>Yeni bir şey içermese de, yeni sentez, fikir ve hatta modellerin ortaya çıkmasına neden olabilir.</a:t>
            </a:r>
          </a:p>
          <a:p>
            <a:pPr marL="457200" indent="-457200">
              <a:buFontTx/>
              <a:buChar char="•"/>
            </a:pPr>
            <a:r>
              <a:rPr lang="tr-TR" altLang="tr-TR" dirty="0">
                <a:solidFill>
                  <a:schemeClr val="bg2"/>
                </a:solidFill>
              </a:rPr>
              <a:t>Bildiri: Düzenli (genelde yıllık) yapılan akademik konferanslarda </a:t>
            </a:r>
            <a:r>
              <a:rPr lang="tr-TR" altLang="tr-TR" u="sng" dirty="0">
                <a:solidFill>
                  <a:schemeClr val="bg2"/>
                </a:solidFill>
              </a:rPr>
              <a:t>sunulan</a:t>
            </a:r>
            <a:r>
              <a:rPr lang="tr-TR" altLang="tr-TR" dirty="0">
                <a:solidFill>
                  <a:schemeClr val="bg2"/>
                </a:solidFill>
              </a:rPr>
              <a:t>, bir konudaki son çalışmalarının değerlendirilmesini sunan yayın.</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34</a:t>
            </a:fld>
            <a:endParaRPr lang="tr-TR" alt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BİR BİLİMSEL YAYININ TEMEL NİTELİKLERİ</a:t>
            </a:r>
          </a:p>
        </p:txBody>
      </p:sp>
      <p:sp>
        <p:nvSpPr>
          <p:cNvPr id="7172" name="Text Box 4"/>
          <p:cNvSpPr txBox="1">
            <a:spLocks noChangeArrowheads="1"/>
          </p:cNvSpPr>
          <p:nvPr/>
        </p:nvSpPr>
        <p:spPr bwMode="auto">
          <a:xfrm>
            <a:off x="323850" y="1484313"/>
            <a:ext cx="8496300" cy="1754326"/>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Bütün cümleler kendinizin olmalıdır: Kesinlikle bir yerden kopya olmamalıdır.</a:t>
            </a:r>
          </a:p>
          <a:p>
            <a:pPr marL="914400" lvl="1" indent="-457200">
              <a:buFontTx/>
              <a:buChar char="•"/>
            </a:pPr>
            <a:r>
              <a:rPr lang="tr-TR" altLang="tr-TR" dirty="0">
                <a:solidFill>
                  <a:schemeClr val="bg2"/>
                </a:solidFill>
              </a:rPr>
              <a:t>Bir başka çalışmadaki çok uygun bir cümleyi kullanacaksanız da mutlaka o çalışmaya referans vermelisiniz.</a:t>
            </a:r>
          </a:p>
          <a:p>
            <a:pPr marL="457200" indent="-457200">
              <a:buFontTx/>
              <a:buChar char="•"/>
            </a:pPr>
            <a:r>
              <a:rPr lang="tr-TR" altLang="tr-TR" dirty="0">
                <a:solidFill>
                  <a:schemeClr val="bg2"/>
                </a:solidFill>
              </a:rPr>
              <a:t>Bilimsel yayın edebi eser değildir. Bilimsel yayını hazırlayan kişi edebi anlamda yazar değildir ve öyle de davranmamalıdır.</a:t>
            </a:r>
          </a:p>
          <a:p>
            <a:pPr marL="457200" indent="-457200">
              <a:buFontTx/>
              <a:buChar char="•"/>
            </a:pPr>
            <a:r>
              <a:rPr lang="tr-TR" altLang="tr-TR" dirty="0">
                <a:solidFill>
                  <a:schemeClr val="bg2"/>
                </a:solidFill>
              </a:rPr>
              <a:t>Bilimsel yazımda iddialı kelimelere veya gösterişe yer yoktur.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35</a:t>
            </a:fld>
            <a:endParaRPr lang="tr-TR" alt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BİR BİLİMSEL YAYININ GENEL İÇERİĞİ</a:t>
            </a:r>
          </a:p>
        </p:txBody>
      </p:sp>
      <p:sp>
        <p:nvSpPr>
          <p:cNvPr id="7172" name="Text Box 4"/>
          <p:cNvSpPr txBox="1">
            <a:spLocks noChangeArrowheads="1"/>
          </p:cNvSpPr>
          <p:nvPr/>
        </p:nvSpPr>
        <p:spPr bwMode="auto">
          <a:xfrm>
            <a:off x="323850" y="1484313"/>
            <a:ext cx="8496300" cy="3970318"/>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Başlık                          </a:t>
            </a:r>
          </a:p>
          <a:p>
            <a:pPr marL="457200" indent="-457200">
              <a:buFontTx/>
              <a:buChar char="•"/>
            </a:pPr>
            <a:r>
              <a:rPr lang="tr-TR" altLang="tr-TR" dirty="0">
                <a:solidFill>
                  <a:schemeClr val="bg2"/>
                </a:solidFill>
              </a:rPr>
              <a:t>Yazarlar ve Adresleri</a:t>
            </a:r>
          </a:p>
          <a:p>
            <a:pPr marL="457200" indent="-457200">
              <a:buFontTx/>
              <a:buChar char="•"/>
            </a:pPr>
            <a:r>
              <a:rPr lang="tr-TR" altLang="tr-TR" dirty="0">
                <a:solidFill>
                  <a:schemeClr val="bg2"/>
                </a:solidFill>
              </a:rPr>
              <a:t>Özet                            </a:t>
            </a:r>
          </a:p>
          <a:p>
            <a:pPr marL="457200" indent="-457200">
              <a:buFontTx/>
              <a:buChar char="•"/>
            </a:pPr>
            <a:r>
              <a:rPr lang="tr-TR" altLang="tr-TR" dirty="0">
                <a:solidFill>
                  <a:schemeClr val="bg2"/>
                </a:solidFill>
              </a:rPr>
              <a:t>Anahtar Kelimeler </a:t>
            </a:r>
          </a:p>
          <a:p>
            <a:pPr marL="457200" indent="-457200">
              <a:buFontTx/>
              <a:buChar char="•"/>
            </a:pPr>
            <a:r>
              <a:rPr lang="tr-TR" altLang="tr-TR" dirty="0">
                <a:solidFill>
                  <a:schemeClr val="bg2"/>
                </a:solidFill>
              </a:rPr>
              <a:t>Giriş </a:t>
            </a:r>
          </a:p>
          <a:p>
            <a:pPr marL="914400" lvl="1" indent="-457200">
              <a:buFontTx/>
              <a:buChar char="•"/>
            </a:pPr>
            <a:r>
              <a:rPr lang="tr-TR" altLang="tr-TR" dirty="0">
                <a:solidFill>
                  <a:schemeClr val="bg2"/>
                </a:solidFill>
              </a:rPr>
              <a:t>Kavramsal Çerçeve: Konunun tanımlanması, sorunun ve çalışmanın ortaya konulması. </a:t>
            </a:r>
          </a:p>
          <a:p>
            <a:pPr marL="457200" indent="-457200">
              <a:buFontTx/>
              <a:buChar char="•"/>
            </a:pPr>
            <a:r>
              <a:rPr lang="tr-TR" altLang="tr-TR" dirty="0">
                <a:solidFill>
                  <a:schemeClr val="bg2"/>
                </a:solidFill>
              </a:rPr>
              <a:t>Yöntemler</a:t>
            </a:r>
          </a:p>
          <a:p>
            <a:pPr marL="914400" lvl="1" indent="-457200">
              <a:buFontTx/>
              <a:buChar char="•"/>
            </a:pPr>
            <a:r>
              <a:rPr lang="tr-TR" altLang="tr-TR" dirty="0">
                <a:solidFill>
                  <a:schemeClr val="bg2"/>
                </a:solidFill>
              </a:rPr>
              <a:t>Mevcut Durum: Dünyada ve Türkiye'de sorun alanı ile ilgili durum </a:t>
            </a:r>
          </a:p>
          <a:p>
            <a:pPr marL="914400" lvl="1" indent="-457200">
              <a:buFontTx/>
              <a:buChar char="•"/>
            </a:pPr>
            <a:r>
              <a:rPr lang="tr-TR" altLang="tr-TR" dirty="0">
                <a:solidFill>
                  <a:schemeClr val="bg2"/>
                </a:solidFill>
              </a:rPr>
              <a:t>Yöntem: Konunun nasıl ele alındığı, ne tür araştırmalar yapıldığı, nasıl bilgi toplandığı, bu bilgilerin nasıl analiz edildiği vb.</a:t>
            </a:r>
          </a:p>
          <a:p>
            <a:pPr marL="457200" indent="-457200">
              <a:buFontTx/>
              <a:buChar char="•"/>
            </a:pPr>
            <a:r>
              <a:rPr lang="tr-TR" altLang="tr-TR" dirty="0">
                <a:solidFill>
                  <a:schemeClr val="bg2"/>
                </a:solidFill>
              </a:rPr>
              <a:t>Sonuçlar, Öneriler, Yapılabilecek gelecek çalışmalar </a:t>
            </a:r>
          </a:p>
          <a:p>
            <a:pPr marL="457200" indent="-457200">
              <a:buFontTx/>
              <a:buChar char="•"/>
            </a:pPr>
            <a:r>
              <a:rPr lang="tr-TR" altLang="tr-TR" dirty="0">
                <a:solidFill>
                  <a:schemeClr val="bg2"/>
                </a:solidFill>
              </a:rPr>
              <a:t>Kaynakça </a:t>
            </a:r>
          </a:p>
          <a:p>
            <a:pPr marL="457200" indent="-457200">
              <a:buFontTx/>
              <a:buChar char="•"/>
            </a:pPr>
            <a:r>
              <a:rPr lang="tr-TR" altLang="tr-TR" dirty="0">
                <a:solidFill>
                  <a:schemeClr val="bg2"/>
                </a:solidFill>
              </a:rPr>
              <a:t>Ekler </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36</a:t>
            </a:fld>
            <a:endParaRPr lang="tr-TR" alt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BAZI PÜF NOKTALARI</a:t>
            </a:r>
          </a:p>
        </p:txBody>
      </p:sp>
      <p:sp>
        <p:nvSpPr>
          <p:cNvPr id="7172" name="Text Box 4"/>
          <p:cNvSpPr txBox="1">
            <a:spLocks noChangeArrowheads="1"/>
          </p:cNvSpPr>
          <p:nvPr/>
        </p:nvSpPr>
        <p:spPr bwMode="auto">
          <a:xfrm>
            <a:off x="323850" y="1484313"/>
            <a:ext cx="8496300" cy="480131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Başlık ilk izlenimi verir, ilk izlenimler de çok önemlidir.</a:t>
            </a:r>
          </a:p>
          <a:p>
            <a:pPr marL="914400" lvl="1" indent="-457200">
              <a:buFontTx/>
              <a:buChar char="•"/>
            </a:pPr>
            <a:r>
              <a:rPr lang="tr-TR" altLang="tr-TR" dirty="0">
                <a:solidFill>
                  <a:schemeClr val="bg2"/>
                </a:solidFill>
              </a:rPr>
              <a:t>Bütün kelimeleri çok dikkatli seçilmeli ve birbiri ile ilişkileri dikkatli kurulmalıdır.</a:t>
            </a:r>
          </a:p>
          <a:p>
            <a:pPr marL="914400" lvl="1" indent="-457200">
              <a:buFontTx/>
              <a:buChar char="•"/>
            </a:pPr>
            <a:r>
              <a:rPr lang="tr-TR" altLang="tr-TR" dirty="0">
                <a:solidFill>
                  <a:schemeClr val="bg2"/>
                </a:solidFill>
              </a:rPr>
              <a:t>Uzun olmamalıdır, içeriği yeterli ölçüde en az sayıda kelime dizisi ile anlatmalıdır.</a:t>
            </a:r>
          </a:p>
          <a:p>
            <a:pPr marL="457200" indent="-457200">
              <a:buFontTx/>
              <a:buChar char="•"/>
            </a:pPr>
            <a:r>
              <a:rPr lang="tr-TR" altLang="tr-TR" dirty="0">
                <a:solidFill>
                  <a:schemeClr val="bg2"/>
                </a:solidFill>
              </a:rPr>
              <a:t>Makalenin özeti ilk izlenimi pekiştirir.</a:t>
            </a:r>
          </a:p>
          <a:p>
            <a:pPr marL="914400" lvl="1" indent="-457200">
              <a:buFontTx/>
              <a:buChar char="•"/>
            </a:pPr>
            <a:r>
              <a:rPr lang="tr-TR" altLang="tr-TR" dirty="0">
                <a:solidFill>
                  <a:schemeClr val="bg2"/>
                </a:solidFill>
              </a:rPr>
              <a:t>Okuyucunun, kendi ilgi alanlarıyla/gereksinimleriyle ilişkisini saptamasını ve böylece dokümanı bütünüyle okuyup okumamaya karar vermesini sağlar.</a:t>
            </a:r>
          </a:p>
          <a:p>
            <a:pPr marL="914400" lvl="1" indent="-457200">
              <a:buFontTx/>
              <a:buChar char="•"/>
            </a:pPr>
            <a:r>
              <a:rPr lang="tr-TR" altLang="tr-TR" dirty="0">
                <a:solidFill>
                  <a:schemeClr val="bg2"/>
                </a:solidFill>
              </a:rPr>
              <a:t>Önce makaleyi yazıp ardından özetin hazırlanması daha iyi bir yaklaşımdır.</a:t>
            </a:r>
          </a:p>
          <a:p>
            <a:pPr marL="457200" indent="-457200">
              <a:buFontTx/>
              <a:buChar char="•"/>
            </a:pPr>
            <a:r>
              <a:rPr lang="tr-TR" altLang="tr-TR" dirty="0">
                <a:solidFill>
                  <a:schemeClr val="bg2"/>
                </a:solidFill>
              </a:rPr>
              <a:t>Anahtar kelimeler:</a:t>
            </a:r>
          </a:p>
          <a:p>
            <a:pPr marL="914400" lvl="1" indent="-457200">
              <a:buFontTx/>
              <a:buChar char="•"/>
            </a:pPr>
            <a:r>
              <a:rPr lang="tr-TR" altLang="tr-TR" dirty="0">
                <a:solidFill>
                  <a:schemeClr val="bg2"/>
                </a:solidFill>
              </a:rPr>
              <a:t>Makalelerde dizin olarak kullanılır.</a:t>
            </a:r>
          </a:p>
          <a:p>
            <a:pPr marL="914400" lvl="1" indent="-457200">
              <a:buFontTx/>
              <a:buChar char="•"/>
            </a:pPr>
            <a:r>
              <a:rPr lang="tr-TR" altLang="tr-TR" dirty="0">
                <a:solidFill>
                  <a:schemeClr val="bg2"/>
                </a:solidFill>
              </a:rPr>
              <a:t>Makalenin ilgi alanının ve özgün katkısının ne(</a:t>
            </a:r>
            <a:r>
              <a:rPr lang="tr-TR" altLang="tr-TR" dirty="0" err="1">
                <a:solidFill>
                  <a:schemeClr val="bg2"/>
                </a:solidFill>
              </a:rPr>
              <a:t>ler</a:t>
            </a:r>
            <a:r>
              <a:rPr lang="tr-TR" altLang="tr-TR" dirty="0">
                <a:solidFill>
                  <a:schemeClr val="bg2"/>
                </a:solidFill>
              </a:rPr>
              <a:t>) ile ilgili olduğunu vurgular.</a:t>
            </a:r>
          </a:p>
          <a:p>
            <a:pPr marL="914400" lvl="1" indent="-457200">
              <a:buFontTx/>
              <a:buChar char="•"/>
            </a:pPr>
            <a:r>
              <a:rPr lang="tr-TR" altLang="tr-TR" dirty="0">
                <a:solidFill>
                  <a:schemeClr val="bg2"/>
                </a:solidFill>
              </a:rPr>
              <a:t>Literatür taramasını kolaylaştırır.</a:t>
            </a:r>
          </a:p>
          <a:p>
            <a:pPr marL="457200" indent="-457200">
              <a:buFontTx/>
              <a:buChar char="•"/>
            </a:pPr>
            <a:r>
              <a:rPr lang="tr-TR" altLang="tr-TR" dirty="0">
                <a:solidFill>
                  <a:schemeClr val="bg2"/>
                </a:solidFill>
              </a:rPr>
              <a:t>Referanslardan yapılan alıntılar mutlaka ana metinde işaretlenmelidir. </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37</a:t>
            </a:fld>
            <a:endParaRPr lang="tr-TR" alt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AHLAK, HAKLAR VE İZİNLER</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 makalenin bir dergiye gönderilmesi için:</a:t>
            </a:r>
          </a:p>
          <a:p>
            <a:pPr marL="914400" lvl="1" indent="-457200">
              <a:buFontTx/>
              <a:buChar char="•"/>
            </a:pPr>
            <a:r>
              <a:rPr lang="tr-TR" altLang="tr-TR" dirty="0">
                <a:solidFill>
                  <a:schemeClr val="bg2"/>
                </a:solidFill>
              </a:rPr>
              <a:t>Daha önceden yayınlanmamış olması,</a:t>
            </a:r>
          </a:p>
          <a:p>
            <a:pPr marL="914400" lvl="1" indent="-457200">
              <a:buFontTx/>
              <a:buChar char="•"/>
            </a:pPr>
            <a:r>
              <a:rPr lang="tr-TR" altLang="tr-TR" dirty="0">
                <a:solidFill>
                  <a:schemeClr val="bg2"/>
                </a:solidFill>
              </a:rPr>
              <a:t>Başka yerde yayımlanmak üzere incelemede olmayan kabul edildiği taktirde, İngilizce veya başka bir dilde, editörün izni olmadan başka yerde yayımlanmayacak olması,</a:t>
            </a:r>
          </a:p>
          <a:p>
            <a:pPr marL="914400" lvl="1" indent="-457200">
              <a:buFontTx/>
              <a:buChar char="•"/>
            </a:pPr>
            <a:r>
              <a:rPr lang="tr-TR" altLang="tr-TR" dirty="0">
                <a:solidFill>
                  <a:schemeClr val="bg2"/>
                </a:solidFill>
              </a:rPr>
              <a:t>Özgün araştırma sonuçları veya fikirlerini sunması, </a:t>
            </a:r>
          </a:p>
          <a:p>
            <a:pPr marL="1371600" lvl="2" indent="-457200">
              <a:buFontTx/>
              <a:buChar char="•"/>
            </a:pPr>
            <a:r>
              <a:rPr lang="tr-TR" altLang="tr-TR" dirty="0">
                <a:solidFill>
                  <a:schemeClr val="bg2"/>
                </a:solidFill>
              </a:rPr>
              <a:t>İntihal/aşırma içermemesi,</a:t>
            </a:r>
          </a:p>
          <a:p>
            <a:pPr marL="914400" lvl="1" indent="-457200">
              <a:buFontTx/>
              <a:buChar char="•"/>
            </a:pPr>
            <a:r>
              <a:rPr lang="tr-TR" altLang="tr-TR" dirty="0">
                <a:solidFill>
                  <a:schemeClr val="bg2"/>
                </a:solidFill>
              </a:rPr>
              <a:t>Telif hakları formunun doldurularak gönderilmesi gerekir.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38</a:t>
            </a:fld>
            <a:endParaRPr lang="tr-TR" alt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KAYNAKÇA/REFERANSLAR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39</a:t>
            </a:fld>
            <a:endParaRPr lang="tr-TR" altLang="tr-TR"/>
          </a:p>
        </p:txBody>
      </p:sp>
      <p:sp>
        <p:nvSpPr>
          <p:cNvPr id="7" name="Text Box 4"/>
          <p:cNvSpPr txBox="1">
            <a:spLocks noChangeArrowheads="1"/>
          </p:cNvSpPr>
          <p:nvPr/>
        </p:nvSpPr>
        <p:spPr bwMode="auto">
          <a:xfrm>
            <a:off x="323528" y="1412776"/>
            <a:ext cx="8496300" cy="341632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[Numara] veya (</a:t>
            </a:r>
            <a:r>
              <a:rPr lang="tr-TR" altLang="tr-TR" dirty="0" err="1">
                <a:solidFill>
                  <a:schemeClr val="bg2"/>
                </a:solidFill>
              </a:rPr>
              <a:t>Soyad</a:t>
            </a:r>
            <a:r>
              <a:rPr lang="tr-TR" altLang="tr-TR" dirty="0">
                <a:solidFill>
                  <a:schemeClr val="bg2"/>
                </a:solidFill>
              </a:rPr>
              <a:t>, yıl) gösterimi:</a:t>
            </a:r>
          </a:p>
          <a:p>
            <a:pPr marL="914400" lvl="1" indent="-457200">
              <a:buFontTx/>
              <a:buChar char="•"/>
            </a:pPr>
            <a:r>
              <a:rPr lang="tr-TR" altLang="tr-TR" dirty="0">
                <a:solidFill>
                  <a:schemeClr val="bg2"/>
                </a:solidFill>
              </a:rPr>
              <a:t>[1] </a:t>
            </a:r>
            <a:r>
              <a:rPr lang="tr-TR" altLang="tr-TR" dirty="0" err="1">
                <a:solidFill>
                  <a:schemeClr val="bg2"/>
                </a:solidFill>
              </a:rPr>
              <a:t>Hakkoymaz</a:t>
            </a:r>
            <a:r>
              <a:rPr lang="tr-TR" altLang="tr-TR" dirty="0">
                <a:solidFill>
                  <a:schemeClr val="bg2"/>
                </a:solidFill>
              </a:rPr>
              <a:t> V., </a:t>
            </a:r>
            <a:r>
              <a:rPr lang="tr-TR" altLang="tr-TR" dirty="0" err="1">
                <a:solidFill>
                  <a:schemeClr val="bg2"/>
                </a:solidFill>
              </a:rPr>
              <a:t>Thalij</a:t>
            </a:r>
            <a:r>
              <a:rPr lang="tr-TR" altLang="tr-TR" dirty="0">
                <a:solidFill>
                  <a:schemeClr val="bg2"/>
                </a:solidFill>
              </a:rPr>
              <a:t> S.H., "</a:t>
            </a:r>
            <a:r>
              <a:rPr lang="tr-TR" altLang="tr-TR" dirty="0" err="1">
                <a:solidFill>
                  <a:schemeClr val="bg2"/>
                </a:solidFill>
              </a:rPr>
              <a:t>Dynamic</a:t>
            </a:r>
            <a:r>
              <a:rPr lang="tr-TR" altLang="tr-TR" dirty="0">
                <a:solidFill>
                  <a:schemeClr val="bg2"/>
                </a:solidFill>
              </a:rPr>
              <a:t> Data Distribution </a:t>
            </a:r>
            <a:r>
              <a:rPr lang="tr-TR" altLang="tr-TR" dirty="0" err="1">
                <a:solidFill>
                  <a:schemeClr val="bg2"/>
                </a:solidFill>
              </a:rPr>
              <a:t>for</a:t>
            </a:r>
            <a:r>
              <a:rPr lang="tr-TR" altLang="tr-TR" dirty="0">
                <a:solidFill>
                  <a:schemeClr val="bg2"/>
                </a:solidFill>
              </a:rPr>
              <a:t> </a:t>
            </a:r>
            <a:r>
              <a:rPr lang="tr-TR" altLang="tr-TR" dirty="0" err="1">
                <a:solidFill>
                  <a:schemeClr val="bg2"/>
                </a:solidFill>
              </a:rPr>
              <a:t>Merge</a:t>
            </a:r>
            <a:r>
              <a:rPr lang="tr-TR" altLang="tr-TR" dirty="0">
                <a:solidFill>
                  <a:schemeClr val="bg2"/>
                </a:solidFill>
              </a:rPr>
              <a:t> Replication in Databases", IOSR J. </a:t>
            </a:r>
            <a:r>
              <a:rPr lang="tr-TR" altLang="tr-TR" dirty="0" err="1">
                <a:solidFill>
                  <a:schemeClr val="bg2"/>
                </a:solidFill>
              </a:rPr>
              <a:t>Comp</a:t>
            </a:r>
            <a:r>
              <a:rPr lang="tr-TR" altLang="tr-TR" dirty="0">
                <a:solidFill>
                  <a:schemeClr val="bg2"/>
                </a:solidFill>
              </a:rPr>
              <a:t>. </a:t>
            </a:r>
            <a:r>
              <a:rPr lang="tr-TR" altLang="tr-TR" dirty="0" err="1">
                <a:solidFill>
                  <a:schemeClr val="bg2"/>
                </a:solidFill>
              </a:rPr>
              <a:t>Eng</a:t>
            </a:r>
            <a:r>
              <a:rPr lang="tr-TR" altLang="tr-TR" dirty="0">
                <a:solidFill>
                  <a:schemeClr val="bg2"/>
                </a:solidFill>
              </a:rPr>
              <a:t>., </a:t>
            </a:r>
            <a:r>
              <a:rPr lang="tr-TR" altLang="tr-TR" b="1" dirty="0">
                <a:solidFill>
                  <a:schemeClr val="bg2"/>
                </a:solidFill>
              </a:rPr>
              <a:t>19</a:t>
            </a:r>
            <a:r>
              <a:rPr lang="tr-TR" altLang="tr-TR" dirty="0">
                <a:solidFill>
                  <a:schemeClr val="bg2"/>
                </a:solidFill>
              </a:rPr>
              <a:t>(1), pp.41-46, 2017</a:t>
            </a:r>
          </a:p>
          <a:p>
            <a:pPr marL="1371600" lvl="2" indent="-457200">
              <a:buFontTx/>
              <a:buChar char="•"/>
            </a:pPr>
            <a:r>
              <a:rPr lang="tr-TR" altLang="tr-TR" dirty="0">
                <a:solidFill>
                  <a:schemeClr val="bg2"/>
                </a:solidFill>
              </a:rPr>
              <a:t>Numara veriş sırası, yazıda geçme sırası olmalıdır.</a:t>
            </a:r>
          </a:p>
          <a:p>
            <a:pPr marL="914400" lvl="1" indent="-457200">
              <a:buFontTx/>
              <a:buChar char="•"/>
            </a:pPr>
            <a:r>
              <a:rPr lang="tr-TR" altLang="tr-TR" dirty="0">
                <a:solidFill>
                  <a:schemeClr val="bg2"/>
                </a:solidFill>
              </a:rPr>
              <a:t>(</a:t>
            </a:r>
            <a:r>
              <a:rPr lang="tr-TR" altLang="tr-TR" dirty="0" err="1">
                <a:solidFill>
                  <a:schemeClr val="bg2"/>
                </a:solidFill>
              </a:rPr>
              <a:t>Hakkoymaz</a:t>
            </a:r>
            <a:r>
              <a:rPr lang="tr-TR" altLang="tr-TR" dirty="0">
                <a:solidFill>
                  <a:schemeClr val="bg2"/>
                </a:solidFill>
              </a:rPr>
              <a:t> ve </a:t>
            </a:r>
            <a:r>
              <a:rPr lang="tr-TR" altLang="tr-TR" dirty="0" err="1">
                <a:solidFill>
                  <a:schemeClr val="bg2"/>
                </a:solidFill>
              </a:rPr>
              <a:t>Thalij</a:t>
            </a:r>
            <a:r>
              <a:rPr lang="tr-TR" altLang="tr-TR" dirty="0">
                <a:solidFill>
                  <a:schemeClr val="bg2"/>
                </a:solidFill>
              </a:rPr>
              <a:t>, 2017) </a:t>
            </a:r>
            <a:r>
              <a:rPr lang="tr-TR" altLang="tr-TR" dirty="0" err="1">
                <a:solidFill>
                  <a:schemeClr val="bg2"/>
                </a:solidFill>
              </a:rPr>
              <a:t>Hakkoymaz</a:t>
            </a:r>
            <a:r>
              <a:rPr lang="tr-TR" altLang="tr-TR" dirty="0">
                <a:solidFill>
                  <a:schemeClr val="bg2"/>
                </a:solidFill>
              </a:rPr>
              <a:t> V., </a:t>
            </a:r>
            <a:r>
              <a:rPr lang="tr-TR" altLang="tr-TR" dirty="0" err="1">
                <a:solidFill>
                  <a:schemeClr val="bg2"/>
                </a:solidFill>
              </a:rPr>
              <a:t>Thalij</a:t>
            </a:r>
            <a:r>
              <a:rPr lang="tr-TR" altLang="tr-TR" dirty="0">
                <a:solidFill>
                  <a:schemeClr val="bg2"/>
                </a:solidFill>
              </a:rPr>
              <a:t> S.H., "</a:t>
            </a:r>
            <a:r>
              <a:rPr lang="tr-TR" altLang="tr-TR" dirty="0" err="1">
                <a:solidFill>
                  <a:schemeClr val="bg2"/>
                </a:solidFill>
              </a:rPr>
              <a:t>Dynamic</a:t>
            </a:r>
            <a:r>
              <a:rPr lang="tr-TR" altLang="tr-TR" dirty="0">
                <a:solidFill>
                  <a:schemeClr val="bg2"/>
                </a:solidFill>
              </a:rPr>
              <a:t> Data Distribution </a:t>
            </a:r>
            <a:r>
              <a:rPr lang="tr-TR" altLang="tr-TR" dirty="0" err="1">
                <a:solidFill>
                  <a:schemeClr val="bg2"/>
                </a:solidFill>
              </a:rPr>
              <a:t>for</a:t>
            </a:r>
            <a:r>
              <a:rPr lang="tr-TR" altLang="tr-TR" dirty="0">
                <a:solidFill>
                  <a:schemeClr val="bg2"/>
                </a:solidFill>
              </a:rPr>
              <a:t> </a:t>
            </a:r>
            <a:r>
              <a:rPr lang="tr-TR" altLang="tr-TR" dirty="0" err="1">
                <a:solidFill>
                  <a:schemeClr val="bg2"/>
                </a:solidFill>
              </a:rPr>
              <a:t>Merge</a:t>
            </a:r>
            <a:r>
              <a:rPr lang="tr-TR" altLang="tr-TR" dirty="0">
                <a:solidFill>
                  <a:schemeClr val="bg2"/>
                </a:solidFill>
              </a:rPr>
              <a:t> Replication in Databases", IOSR J. of </a:t>
            </a:r>
            <a:r>
              <a:rPr lang="tr-TR" altLang="tr-TR" dirty="0" err="1">
                <a:solidFill>
                  <a:schemeClr val="bg2"/>
                </a:solidFill>
              </a:rPr>
              <a:t>Computer</a:t>
            </a:r>
            <a:r>
              <a:rPr lang="tr-TR" altLang="tr-TR" dirty="0">
                <a:solidFill>
                  <a:schemeClr val="bg2"/>
                </a:solidFill>
              </a:rPr>
              <a:t> </a:t>
            </a:r>
            <a:r>
              <a:rPr lang="tr-TR" altLang="tr-TR" dirty="0" err="1">
                <a:solidFill>
                  <a:schemeClr val="bg2"/>
                </a:solidFill>
              </a:rPr>
              <a:t>Engineering</a:t>
            </a:r>
            <a:r>
              <a:rPr lang="tr-TR" altLang="tr-TR" dirty="0">
                <a:solidFill>
                  <a:schemeClr val="bg2"/>
                </a:solidFill>
              </a:rPr>
              <a:t>, vol.19, no.1, pp.41-46, 2017</a:t>
            </a:r>
          </a:p>
          <a:p>
            <a:pPr marL="1371600" lvl="2" indent="-457200">
              <a:buFontTx/>
              <a:buChar char="•"/>
            </a:pPr>
            <a:r>
              <a:rPr lang="tr-TR" altLang="tr-TR" dirty="0">
                <a:solidFill>
                  <a:schemeClr val="bg2"/>
                </a:solidFill>
              </a:rPr>
              <a:t>İlk yazarın soyadına göre sıralama yapılır.</a:t>
            </a:r>
          </a:p>
          <a:p>
            <a:pPr marL="457200" indent="-457200">
              <a:buFontTx/>
              <a:buChar char="•"/>
            </a:pPr>
            <a:r>
              <a:rPr lang="tr-TR" altLang="tr-TR" dirty="0">
                <a:solidFill>
                  <a:schemeClr val="bg2"/>
                </a:solidFill>
              </a:rPr>
              <a:t>Referanslar, bir ortaöğretim ödevinde olduğu gibi "yararlanılan kaynaklar" demek değildir.</a:t>
            </a:r>
          </a:p>
          <a:p>
            <a:pPr marL="914400" lvl="1" indent="-457200">
              <a:buFontTx/>
              <a:buChar char="•"/>
            </a:pPr>
            <a:r>
              <a:rPr lang="tr-TR" altLang="tr-TR" dirty="0">
                <a:solidFill>
                  <a:schemeClr val="bg2"/>
                </a:solidFill>
              </a:rPr>
              <a:t>Her verilen referans daima ana metinde geçmeli ve referanslar bölümünde yukarıda verilen şekillerden biri kullanılarak gösterilmelidir.</a:t>
            </a:r>
          </a:p>
        </p:txBody>
      </p:sp>
    </p:spTree>
    <p:extLst>
      <p:ext uri="{BB962C8B-B14F-4D97-AF65-F5344CB8AC3E}">
        <p14:creationId xmlns:p14="http://schemas.microsoft.com/office/powerpoint/2010/main" val="90489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549275"/>
            <a:ext cx="9144000" cy="400110"/>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 GENEL BİLGİLER</a:t>
            </a:r>
          </a:p>
        </p:txBody>
      </p:sp>
      <p:sp>
        <p:nvSpPr>
          <p:cNvPr id="4101" name="9 Slayt Numarası Yer Tutucusu"/>
          <p:cNvSpPr>
            <a:spLocks noGrp="1"/>
          </p:cNvSpPr>
          <p:nvPr>
            <p:ph type="sldNum" sz="quarter" idx="11"/>
          </p:nvPr>
        </p:nvSpPr>
        <p:spPr>
          <a:noFill/>
        </p:spPr>
        <p:txBody>
          <a:bodyPr/>
          <a:lstStyle/>
          <a:p>
            <a:fld id="{1E30A6BE-ABCD-4702-86F2-F661E78F7C06}" type="slidenum">
              <a:rPr lang="tr-TR" altLang="tr-TR" smtClean="0"/>
              <a:pPr/>
              <a:t>4</a:t>
            </a:fld>
            <a:endParaRPr lang="tr-TR" altLang="tr-TR"/>
          </a:p>
        </p:txBody>
      </p:sp>
      <p:grpSp>
        <p:nvGrpSpPr>
          <p:cNvPr id="10" name="9 Grup"/>
          <p:cNvGrpSpPr>
            <a:grpSpLocks/>
          </p:cNvGrpSpPr>
          <p:nvPr/>
        </p:nvGrpSpPr>
        <p:grpSpPr bwMode="auto">
          <a:xfrm>
            <a:off x="395288" y="1140893"/>
            <a:ext cx="8496300" cy="3745110"/>
            <a:chOff x="395288" y="4768850"/>
            <a:chExt cx="8496300" cy="3743136"/>
          </a:xfrm>
        </p:grpSpPr>
        <p:sp>
          <p:nvSpPr>
            <p:cNvPr id="11"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SUNUM HAFTALARI VE TARİHLER</a:t>
              </a:r>
            </a:p>
          </p:txBody>
        </p:sp>
        <p:sp>
          <p:nvSpPr>
            <p:cNvPr id="12" name="Text Box 9"/>
            <p:cNvSpPr txBox="1">
              <a:spLocks noChangeArrowheads="1"/>
            </p:cNvSpPr>
            <p:nvPr/>
          </p:nvSpPr>
          <p:spPr bwMode="auto">
            <a:xfrm>
              <a:off x="395288" y="5097467"/>
              <a:ext cx="8496300" cy="341451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highlight>
                    <a:srgbClr val="FFFF00"/>
                  </a:highlight>
                </a:rPr>
                <a:t>Sunumlar </a:t>
              </a:r>
              <a:r>
                <a:rPr lang="en-US" altLang="tr-TR" dirty="0">
                  <a:solidFill>
                    <a:srgbClr val="FF0000"/>
                  </a:solidFill>
                  <a:highlight>
                    <a:srgbClr val="FFFF00"/>
                  </a:highlight>
                </a:rPr>
                <a:t>5</a:t>
              </a:r>
              <a:r>
                <a:rPr lang="tr-TR" altLang="tr-TR" dirty="0">
                  <a:solidFill>
                    <a:srgbClr val="FF0000"/>
                  </a:solidFill>
                  <a:highlight>
                    <a:srgbClr val="FFFF00"/>
                  </a:highlight>
                </a:rPr>
                <a:t>. haftadan itibaren (</a:t>
              </a:r>
              <a:r>
                <a:rPr lang="en-US" altLang="tr-TR" dirty="0">
                  <a:solidFill>
                    <a:srgbClr val="FF0000"/>
                  </a:solidFill>
                  <a:highlight>
                    <a:srgbClr val="FFFF00"/>
                  </a:highlight>
                </a:rPr>
                <a:t>3</a:t>
              </a:r>
              <a:r>
                <a:rPr lang="tr-TR" altLang="tr-TR" dirty="0">
                  <a:solidFill>
                    <a:srgbClr val="FF0000"/>
                  </a:solidFill>
                  <a:highlight>
                    <a:srgbClr val="FFFF00"/>
                  </a:highlight>
                </a:rPr>
                <a:t>.1</a:t>
              </a:r>
              <a:r>
                <a:rPr lang="en-US" altLang="tr-TR" dirty="0">
                  <a:solidFill>
                    <a:srgbClr val="FF0000"/>
                  </a:solidFill>
                  <a:highlight>
                    <a:srgbClr val="FFFF00"/>
                  </a:highlight>
                </a:rPr>
                <a:t>1</a:t>
              </a:r>
              <a:r>
                <a:rPr lang="tr-TR" altLang="tr-TR" dirty="0">
                  <a:solidFill>
                    <a:srgbClr val="FF0000"/>
                  </a:solidFill>
                  <a:highlight>
                    <a:srgbClr val="FFFF00"/>
                  </a:highlight>
                </a:rPr>
                <a:t>.2021) </a:t>
              </a:r>
              <a:r>
                <a:rPr lang="tr-TR" altLang="tr-TR" dirty="0">
                  <a:solidFill>
                    <a:schemeClr val="bg2"/>
                  </a:solidFill>
                  <a:highlight>
                    <a:srgbClr val="FFFF00"/>
                  </a:highlight>
                </a:rPr>
                <a:t>başlayacaktır.</a:t>
              </a:r>
            </a:p>
            <a:p>
              <a:pPr marL="457200" indent="-457200">
                <a:buFontTx/>
                <a:buChar char="•"/>
              </a:pPr>
              <a:r>
                <a:rPr lang="tr-TR" altLang="tr-TR" dirty="0">
                  <a:solidFill>
                    <a:schemeClr val="bg2"/>
                  </a:solidFill>
                </a:rPr>
                <a:t>Her derste 5 öğrenci sunum yapacak, kişi başına </a:t>
              </a:r>
              <a:r>
                <a:rPr lang="en-US" altLang="tr-TR" dirty="0">
                  <a:solidFill>
                    <a:schemeClr val="bg2"/>
                  </a:solidFill>
                </a:rPr>
                <a:t>8</a:t>
              </a:r>
              <a:r>
                <a:rPr lang="tr-TR" altLang="tr-TR" dirty="0">
                  <a:solidFill>
                    <a:schemeClr val="bg2"/>
                  </a:solidFill>
                </a:rPr>
                <a:t> dakika sunum süresi verilecektir. Ardından 2 dakikalık soru-cevap kısmı gelecektir.</a:t>
              </a:r>
            </a:p>
            <a:p>
              <a:pPr marL="914400" lvl="1" indent="-457200">
                <a:buFontTx/>
                <a:buChar char="•"/>
              </a:pPr>
              <a:r>
                <a:rPr lang="tr-TR" altLang="tr-TR" dirty="0">
                  <a:solidFill>
                    <a:schemeClr val="bg2"/>
                  </a:solidFill>
                </a:rPr>
                <a:t>Sunumun </a:t>
              </a:r>
              <a:r>
                <a:rPr lang="en-US" altLang="tr-TR" dirty="0">
                  <a:solidFill>
                    <a:schemeClr val="bg2"/>
                  </a:solidFill>
                </a:rPr>
                <a:t>7</a:t>
              </a:r>
              <a:r>
                <a:rPr lang="tr-TR" altLang="tr-TR" dirty="0">
                  <a:solidFill>
                    <a:schemeClr val="bg2"/>
                  </a:solidFill>
                </a:rPr>
                <a:t>. dakikasına gelindiğinde ders yürütücüsü «Son 1 dk.» uyarısı yapacaktır.</a:t>
              </a:r>
            </a:p>
            <a:p>
              <a:pPr marL="914400" lvl="1" indent="-457200">
                <a:buFontTx/>
                <a:buChar char="•"/>
              </a:pPr>
              <a:r>
                <a:rPr lang="tr-TR" altLang="tr-TR" dirty="0">
                  <a:solidFill>
                    <a:schemeClr val="bg2"/>
                  </a:solidFill>
                </a:rPr>
                <a:t>Süreyi aşan öğrenci durması için uyarılacak ve henüz anlatacaklarını bitirememişse sunum notundan bir miktar puan kırılacaktır.</a:t>
              </a:r>
            </a:p>
            <a:p>
              <a:pPr marL="914400" lvl="1" indent="-457200">
                <a:buFontTx/>
                <a:buChar char="•"/>
              </a:pPr>
              <a:r>
                <a:rPr lang="tr-TR" altLang="tr-TR" dirty="0">
                  <a:solidFill>
                    <a:schemeClr val="bg2"/>
                  </a:solidFill>
                </a:rPr>
                <a:t>Böylece haftalık 1 ders saati şeklinde ayrılan süre aşılmamış olacaktır.</a:t>
              </a:r>
            </a:p>
            <a:p>
              <a:pPr marL="914400" lvl="1" indent="-457200">
                <a:buFontTx/>
                <a:buChar char="•"/>
              </a:pPr>
              <a:r>
                <a:rPr lang="tr-TR" altLang="tr-TR" dirty="0">
                  <a:solidFill>
                    <a:schemeClr val="bg2"/>
                  </a:solidFill>
                </a:rPr>
                <a:t>Sunum teknikleri konusunda anlatılacak olmakla birlikte, sunum gününden önce hazırladığınız sunumunuzun üzerinden kendiniz saat tutarak geçmeniz ve süreyi aştığınızı görürseniz sunum içeriğini düzenlemeniz bu noktada önerilir.  </a:t>
              </a:r>
            </a:p>
          </p:txBody>
        </p:sp>
      </p:grpSp>
    </p:spTree>
    <p:extLst>
      <p:ext uri="{BB962C8B-B14F-4D97-AF65-F5344CB8AC3E}">
        <p14:creationId xmlns:p14="http://schemas.microsoft.com/office/powerpoint/2010/main" val="190341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40</a:t>
            </a:fld>
            <a:endParaRPr lang="tr-TR" altLang="tr-TR"/>
          </a:p>
        </p:txBody>
      </p:sp>
      <p:sp>
        <p:nvSpPr>
          <p:cNvPr id="4"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BİLİMSEL YAYINLARIN HAZIRLANMASI</a:t>
            </a:r>
          </a:p>
        </p:txBody>
      </p:sp>
      <p:sp>
        <p:nvSpPr>
          <p:cNvPr id="6"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KAYNAKÇA/REFERANSLAR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052513"/>
            <a:ext cx="4824536" cy="5801658"/>
          </a:xfrm>
          <a:prstGeom prst="rect">
            <a:avLst/>
          </a:prstGeom>
        </p:spPr>
      </p:pic>
    </p:spTree>
    <p:extLst>
      <p:ext uri="{BB962C8B-B14F-4D97-AF65-F5344CB8AC3E}">
        <p14:creationId xmlns:p14="http://schemas.microsoft.com/office/powerpoint/2010/main" val="2129702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341438"/>
            <a:ext cx="9144000" cy="707886"/>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NOTLARI</a:t>
            </a:r>
          </a:p>
          <a:p>
            <a:pPr algn="ctr"/>
            <a:r>
              <a:rPr lang="tr-TR" altLang="tr-TR" sz="2000" b="1" dirty="0">
                <a:solidFill>
                  <a:schemeClr val="bg2"/>
                </a:solidFill>
              </a:rPr>
              <a:t>Sunan: </a:t>
            </a:r>
            <a:r>
              <a:rPr lang="en-US" altLang="tr-TR" sz="2000" b="1" dirty="0">
                <a:solidFill>
                  <a:schemeClr val="bg2"/>
                </a:solidFill>
              </a:rPr>
              <a:t>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p>
        </p:txBody>
      </p:sp>
      <p:sp>
        <p:nvSpPr>
          <p:cNvPr id="6147" name="Text Box 2"/>
          <p:cNvSpPr txBox="1">
            <a:spLocks noChangeArrowheads="1"/>
          </p:cNvSpPr>
          <p:nvPr/>
        </p:nvSpPr>
        <p:spPr bwMode="auto">
          <a:xfrm>
            <a:off x="0" y="2671763"/>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41</a:t>
            </a:fld>
            <a:endParaRPr lang="tr-TR" altLang="tr-TR"/>
          </a:p>
        </p:txBody>
      </p:sp>
      <p:sp>
        <p:nvSpPr>
          <p:cNvPr id="5" name="4 Dikdörtgen"/>
          <p:cNvSpPr/>
          <p:nvPr/>
        </p:nvSpPr>
        <p:spPr>
          <a:xfrm>
            <a:off x="179512" y="3502749"/>
            <a:ext cx="8784976" cy="1200329"/>
          </a:xfrm>
          <a:prstGeom prst="rect">
            <a:avLst/>
          </a:prstGeom>
        </p:spPr>
        <p:txBody>
          <a:bodyPr wrap="square">
            <a:spAutoFit/>
          </a:bodyPr>
          <a:lstStyle/>
          <a:p>
            <a:r>
              <a:rPr lang="tr-TR" b="1" dirty="0">
                <a:solidFill>
                  <a:schemeClr val="bg2"/>
                </a:solidFill>
              </a:rPr>
              <a:t>Ana Kaynak:</a:t>
            </a:r>
          </a:p>
          <a:p>
            <a:r>
              <a:rPr lang="tr-TR" dirty="0" err="1">
                <a:solidFill>
                  <a:schemeClr val="bg2"/>
                </a:solidFill>
              </a:rPr>
              <a:t>Leblebicioğlu</a:t>
            </a:r>
            <a:r>
              <a:rPr lang="tr-TR" dirty="0">
                <a:solidFill>
                  <a:schemeClr val="bg2"/>
                </a:solidFill>
              </a:rPr>
              <a:t>, H. (1988), “Etkili Sunum Yöntemleri”. O.M.Ü. Tıp Dergisi, 15(3), p191.</a:t>
            </a:r>
          </a:p>
          <a:p>
            <a:r>
              <a:rPr lang="tr-TR" dirty="0">
                <a:solidFill>
                  <a:schemeClr val="bg2"/>
                </a:solidFill>
              </a:rPr>
              <a:t>URL: </a:t>
            </a:r>
            <a:r>
              <a:rPr lang="tr-TR" dirty="0">
                <a:solidFill>
                  <a:schemeClr val="bg2"/>
                </a:solidFill>
                <a:hlinkClick r:id="rId3"/>
              </a:rPr>
              <a:t>http://dergi.omu.edu.tr/</a:t>
            </a:r>
            <a:r>
              <a:rPr lang="tr-TR" dirty="0" err="1">
                <a:solidFill>
                  <a:schemeClr val="bg2"/>
                </a:solidFill>
                <a:hlinkClick r:id="rId3"/>
              </a:rPr>
              <a:t>omujecm</a:t>
            </a:r>
            <a:r>
              <a:rPr lang="tr-TR" dirty="0">
                <a:solidFill>
                  <a:schemeClr val="bg2"/>
                </a:solidFill>
                <a:hlinkClick r:id="rId3"/>
              </a:rPr>
              <a:t>/</a:t>
            </a:r>
            <a:r>
              <a:rPr lang="tr-TR" dirty="0" err="1">
                <a:solidFill>
                  <a:schemeClr val="bg2"/>
                </a:solidFill>
                <a:hlinkClick r:id="rId3"/>
              </a:rPr>
              <a:t>article</a:t>
            </a:r>
            <a:r>
              <a:rPr lang="tr-TR" dirty="0">
                <a:solidFill>
                  <a:schemeClr val="bg2"/>
                </a:solidFill>
                <a:hlinkClick r:id="rId3"/>
              </a:rPr>
              <a:t>/</a:t>
            </a:r>
            <a:r>
              <a:rPr lang="tr-TR" dirty="0" err="1">
                <a:solidFill>
                  <a:schemeClr val="bg2"/>
                </a:solidFill>
                <a:hlinkClick r:id="rId3"/>
              </a:rPr>
              <a:t>viewFile</a:t>
            </a:r>
            <a:r>
              <a:rPr lang="tr-TR" dirty="0">
                <a:solidFill>
                  <a:schemeClr val="bg2"/>
                </a:solidFill>
                <a:hlinkClick r:id="rId3"/>
              </a:rPr>
              <a:t>/1009000971/1009001039</a:t>
            </a:r>
            <a:r>
              <a:rPr lang="tr-TR" dirty="0">
                <a:solidFill>
                  <a:schemeClr val="bg2"/>
                </a:solidFill>
              </a:rPr>
              <a:t>, </a:t>
            </a:r>
          </a:p>
          <a:p>
            <a:r>
              <a:rPr lang="tr-TR" dirty="0">
                <a:solidFill>
                  <a:schemeClr val="bg2"/>
                </a:solidFill>
              </a:rPr>
              <a:t>Son ziyaret: 22/02/2016.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BU BÖLÜMÜN KONU BAŞLIKLARI:</a:t>
            </a:r>
          </a:p>
        </p:txBody>
      </p:sp>
      <p:sp>
        <p:nvSpPr>
          <p:cNvPr id="7172" name="Text Box 4"/>
          <p:cNvSpPr txBox="1">
            <a:spLocks noChangeArrowheads="1"/>
          </p:cNvSpPr>
          <p:nvPr/>
        </p:nvSpPr>
        <p:spPr bwMode="auto">
          <a:xfrm>
            <a:off x="323850" y="1484313"/>
            <a:ext cx="8496300" cy="1754326"/>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Sunum yapılması ile ilgili eylemler:</a:t>
            </a:r>
          </a:p>
          <a:p>
            <a:pPr marL="914400" lvl="1" indent="-457200">
              <a:buFontTx/>
              <a:buChar char="•"/>
            </a:pPr>
            <a:r>
              <a:rPr lang="tr-TR" altLang="tr-TR" dirty="0">
                <a:solidFill>
                  <a:schemeClr val="bg2"/>
                </a:solidFill>
              </a:rPr>
              <a:t>Sunuma hazırlanma</a:t>
            </a:r>
          </a:p>
          <a:p>
            <a:pPr marL="914400" lvl="1" indent="-457200">
              <a:buFontTx/>
              <a:buChar char="•"/>
            </a:pPr>
            <a:r>
              <a:rPr lang="tr-TR" altLang="tr-TR" dirty="0">
                <a:solidFill>
                  <a:schemeClr val="bg2"/>
                </a:solidFill>
              </a:rPr>
              <a:t>Sunumu hazırlama</a:t>
            </a:r>
          </a:p>
          <a:p>
            <a:pPr marL="914400" lvl="1" indent="-457200">
              <a:buFontTx/>
              <a:buChar char="•"/>
            </a:pPr>
            <a:r>
              <a:rPr lang="tr-TR" altLang="tr-TR" dirty="0">
                <a:solidFill>
                  <a:schemeClr val="bg2"/>
                </a:solidFill>
              </a:rPr>
              <a:t>Yansıları hazırlama</a:t>
            </a:r>
          </a:p>
          <a:p>
            <a:pPr marL="457200" indent="-457200">
              <a:buFontTx/>
              <a:buChar char="•"/>
            </a:pPr>
            <a:r>
              <a:rPr lang="tr-TR" altLang="tr-TR" dirty="0">
                <a:solidFill>
                  <a:schemeClr val="bg2"/>
                </a:solidFill>
              </a:rPr>
              <a:t>İyi bir sunumun özellikleri</a:t>
            </a:r>
          </a:p>
          <a:p>
            <a:pPr marL="457200" indent="-457200">
              <a:buFontTx/>
              <a:buChar char="•"/>
            </a:pPr>
            <a:r>
              <a:rPr lang="tr-TR" altLang="tr-TR" dirty="0">
                <a:solidFill>
                  <a:schemeClr val="bg2"/>
                </a:solidFill>
              </a:rPr>
              <a:t>Kötü bir sunumun özellikleri</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42</a:t>
            </a:fld>
            <a:endParaRPr lang="tr-TR" alt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SUNUMA HAZIRLANMA</a:t>
            </a:r>
          </a:p>
        </p:txBody>
      </p:sp>
      <p:sp>
        <p:nvSpPr>
          <p:cNvPr id="7172" name="Text Box 4"/>
          <p:cNvSpPr txBox="1">
            <a:spLocks noChangeArrowheads="1"/>
          </p:cNvSpPr>
          <p:nvPr/>
        </p:nvSpPr>
        <p:spPr bwMode="auto">
          <a:xfrm>
            <a:off x="323850" y="1484313"/>
            <a:ext cx="8496300" cy="2862322"/>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Aşağıdaki soruların cevaplarına göre sunum hazırlanmalıdır:</a:t>
            </a:r>
          </a:p>
          <a:p>
            <a:pPr marL="914400" lvl="1" indent="-457200">
              <a:buFontTx/>
              <a:buChar char="•"/>
            </a:pPr>
            <a:r>
              <a:rPr lang="tr-TR" altLang="tr-TR" dirty="0">
                <a:solidFill>
                  <a:schemeClr val="bg2"/>
                </a:solidFill>
              </a:rPr>
              <a:t>Sunumun amacı nedir?</a:t>
            </a:r>
          </a:p>
          <a:p>
            <a:pPr marL="914400" lvl="1" indent="-457200">
              <a:buFontTx/>
              <a:buChar char="•"/>
            </a:pPr>
            <a:r>
              <a:rPr lang="tr-TR" altLang="tr-TR" dirty="0">
                <a:solidFill>
                  <a:schemeClr val="bg2"/>
                </a:solidFill>
              </a:rPr>
              <a:t>Nasıl bir kitleye hitap edilecek?</a:t>
            </a:r>
          </a:p>
          <a:p>
            <a:pPr marL="914400" lvl="1" indent="-457200">
              <a:buFontTx/>
              <a:buChar char="•"/>
            </a:pPr>
            <a:r>
              <a:rPr lang="tr-TR" altLang="tr-TR" dirty="0">
                <a:solidFill>
                  <a:schemeClr val="bg2"/>
                </a:solidFill>
              </a:rPr>
              <a:t>Sunumun süresi ne kadar olacak? </a:t>
            </a:r>
          </a:p>
          <a:p>
            <a:pPr marL="457200" indent="-457200">
              <a:buFontTx/>
              <a:buChar char="•"/>
            </a:pPr>
            <a:r>
              <a:rPr lang="tr-TR" altLang="tr-TR" dirty="0">
                <a:solidFill>
                  <a:schemeClr val="bg2"/>
                </a:solidFill>
              </a:rPr>
              <a:t>Ana soruların yanıtlarının belirleyeceği ayrıntılar:</a:t>
            </a:r>
          </a:p>
          <a:p>
            <a:pPr marL="914400" lvl="1" indent="-457200">
              <a:buFontTx/>
              <a:buChar char="•"/>
            </a:pPr>
            <a:r>
              <a:rPr lang="tr-TR" altLang="tr-TR" dirty="0">
                <a:solidFill>
                  <a:schemeClr val="bg2"/>
                </a:solidFill>
              </a:rPr>
              <a:t>Alt konu başlıklarının ne olacağı </a:t>
            </a:r>
          </a:p>
          <a:p>
            <a:pPr marL="914400" lvl="1" indent="-457200">
              <a:buFontTx/>
              <a:buChar char="•"/>
            </a:pPr>
            <a:r>
              <a:rPr lang="tr-TR" altLang="tr-TR" dirty="0">
                <a:solidFill>
                  <a:schemeClr val="bg2"/>
                </a:solidFill>
              </a:rPr>
              <a:t>Hangi alt başlığa ne kadar zaman ayrılacağı</a:t>
            </a:r>
          </a:p>
          <a:p>
            <a:pPr marL="914400" lvl="1" indent="-457200">
              <a:buFontTx/>
              <a:buChar char="•"/>
            </a:pPr>
            <a:r>
              <a:rPr lang="tr-TR" altLang="tr-TR" dirty="0">
                <a:solidFill>
                  <a:schemeClr val="bg2"/>
                </a:solidFill>
              </a:rPr>
              <a:t>Sunum dilinin ve görsel tasarımının biçimi</a:t>
            </a:r>
          </a:p>
          <a:p>
            <a:pPr marL="457200" indent="-457200">
              <a:buFontTx/>
              <a:buChar char="•"/>
            </a:pPr>
            <a:r>
              <a:rPr lang="tr-TR" altLang="tr-TR" dirty="0">
                <a:solidFill>
                  <a:schemeClr val="bg2"/>
                </a:solidFill>
              </a:rPr>
              <a:t>Ayrıca:</a:t>
            </a:r>
          </a:p>
          <a:p>
            <a:pPr marL="914400" lvl="1" indent="-457200">
              <a:buFontTx/>
              <a:buChar char="•"/>
            </a:pPr>
            <a:r>
              <a:rPr lang="tr-TR" altLang="tr-TR" dirty="0">
                <a:solidFill>
                  <a:schemeClr val="bg2"/>
                </a:solidFill>
              </a:rPr>
              <a:t>Sunumun gösterimi hangi yazılım ve donanım kullanılarak yapılacak?</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43</a:t>
            </a:fld>
            <a:endParaRPr lang="tr-TR" alt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SUNUMU HAZIRLAMA</a:t>
            </a:r>
          </a:p>
        </p:txBody>
      </p:sp>
      <p:sp>
        <p:nvSpPr>
          <p:cNvPr id="7172" name="Text Box 4"/>
          <p:cNvSpPr txBox="1">
            <a:spLocks noChangeArrowheads="1"/>
          </p:cNvSpPr>
          <p:nvPr/>
        </p:nvSpPr>
        <p:spPr bwMode="auto">
          <a:xfrm>
            <a:off x="323850" y="1484313"/>
            <a:ext cx="8496300" cy="2862322"/>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Bir sunumun sahip olması gereken bölümler ve içerikleri</a:t>
            </a:r>
          </a:p>
          <a:p>
            <a:pPr marL="914400" lvl="1" indent="-457200">
              <a:buFontTx/>
              <a:buChar char="•"/>
            </a:pPr>
            <a:r>
              <a:rPr lang="tr-TR" altLang="tr-TR" dirty="0">
                <a:solidFill>
                  <a:schemeClr val="bg2"/>
                </a:solidFill>
              </a:rPr>
              <a:t>Karşılama/başlık yansısı: </a:t>
            </a:r>
          </a:p>
          <a:p>
            <a:pPr marL="1371600" lvl="2" indent="-457200">
              <a:buFontTx/>
              <a:buChar char="•"/>
            </a:pPr>
            <a:r>
              <a:rPr lang="tr-TR" altLang="tr-TR" dirty="0">
                <a:solidFill>
                  <a:schemeClr val="bg2"/>
                </a:solidFill>
              </a:rPr>
              <a:t>Sunum başlığı, konuşmacının kurumu, </a:t>
            </a:r>
            <a:r>
              <a:rPr lang="tr-TR" altLang="tr-TR" dirty="0" err="1">
                <a:solidFill>
                  <a:schemeClr val="bg2"/>
                </a:solidFill>
              </a:rPr>
              <a:t>ünvanı</a:t>
            </a:r>
            <a:r>
              <a:rPr lang="tr-TR" altLang="tr-TR" dirty="0">
                <a:solidFill>
                  <a:schemeClr val="bg2"/>
                </a:solidFill>
              </a:rPr>
              <a:t>, adı-soyadı, iletişim bilgisi (son yansıda da olabilir), tarih, yer/sunumun hitap ettiği kurum (seçimlik), tarih</a:t>
            </a:r>
          </a:p>
          <a:p>
            <a:pPr marL="914400" lvl="1" indent="-457200">
              <a:buFontTx/>
              <a:buChar char="•"/>
            </a:pPr>
            <a:r>
              <a:rPr lang="tr-TR" altLang="tr-TR" dirty="0">
                <a:solidFill>
                  <a:schemeClr val="bg2"/>
                </a:solidFill>
              </a:rPr>
              <a:t>Sunum planı</a:t>
            </a:r>
          </a:p>
          <a:p>
            <a:pPr marL="914400" lvl="1" indent="-457200">
              <a:buFontTx/>
              <a:buChar char="•"/>
            </a:pPr>
            <a:r>
              <a:rPr lang="tr-TR" altLang="tr-TR" dirty="0">
                <a:solidFill>
                  <a:schemeClr val="bg2"/>
                </a:solidFill>
              </a:rPr>
              <a:t>Giriş yansısı/yansıları</a:t>
            </a:r>
          </a:p>
          <a:p>
            <a:pPr marL="914400" lvl="1" indent="-457200">
              <a:buFontTx/>
              <a:buChar char="•"/>
            </a:pPr>
            <a:r>
              <a:rPr lang="tr-TR" altLang="tr-TR" dirty="0">
                <a:solidFill>
                  <a:schemeClr val="bg2"/>
                </a:solidFill>
              </a:rPr>
              <a:t>Konunun ve diğer içeriğin aktarıldığı gövde yansılar</a:t>
            </a:r>
          </a:p>
          <a:p>
            <a:pPr marL="914400" lvl="1" indent="-457200">
              <a:buFontTx/>
              <a:buChar char="•"/>
            </a:pPr>
            <a:r>
              <a:rPr lang="tr-TR" altLang="tr-TR" dirty="0">
                <a:solidFill>
                  <a:schemeClr val="bg2"/>
                </a:solidFill>
              </a:rPr>
              <a:t>Sonuçlar/değerlendirmeler/genel özet</a:t>
            </a:r>
          </a:p>
          <a:p>
            <a:pPr marL="914400" lvl="1" indent="-457200">
              <a:buFontTx/>
              <a:buChar char="•"/>
            </a:pPr>
            <a:r>
              <a:rPr lang="tr-TR" altLang="tr-TR" dirty="0">
                <a:solidFill>
                  <a:schemeClr val="bg2"/>
                </a:solidFill>
              </a:rPr>
              <a:t>Sorular/görüşler/dinleyicilere teşekkür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44</a:t>
            </a:fld>
            <a:endParaRPr lang="tr-TR" alt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YANSI HAZIRLAMA: Yapılması Gerekenler</a:t>
            </a:r>
          </a:p>
        </p:txBody>
      </p:sp>
      <p:sp>
        <p:nvSpPr>
          <p:cNvPr id="7172" name="Text Box 4"/>
          <p:cNvSpPr txBox="1">
            <a:spLocks noChangeArrowheads="1"/>
          </p:cNvSpPr>
          <p:nvPr/>
        </p:nvSpPr>
        <p:spPr bwMode="auto">
          <a:xfrm>
            <a:off x="323850" y="1484313"/>
            <a:ext cx="8496300" cy="369331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Yansılar çok kalabalık tutulmamalıdır:</a:t>
            </a:r>
          </a:p>
          <a:p>
            <a:pPr marL="914400" lvl="1" indent="-457200">
              <a:buFontTx/>
              <a:buChar char="•"/>
            </a:pPr>
            <a:r>
              <a:rPr lang="tr-TR" altLang="tr-TR" dirty="0">
                <a:solidFill>
                  <a:schemeClr val="bg2"/>
                </a:solidFill>
              </a:rPr>
              <a:t>Az sözcükle çok şey anlatabilmek daha etkilidir.</a:t>
            </a:r>
          </a:p>
          <a:p>
            <a:pPr marL="914400" lvl="1" indent="-457200">
              <a:buFontTx/>
              <a:buChar char="•"/>
            </a:pPr>
            <a:r>
              <a:rPr lang="tr-TR" altLang="tr-TR" dirty="0">
                <a:solidFill>
                  <a:schemeClr val="bg2"/>
                </a:solidFill>
              </a:rPr>
              <a:t>Dinleyiciler yazıları okumaya odaklanırken sunucunun sözlerini ve söyleyeceği ek bilgileri kaçırırlar </a:t>
            </a:r>
          </a:p>
          <a:p>
            <a:pPr marL="914400" lvl="1" indent="-457200">
              <a:buFontTx/>
              <a:buChar char="•"/>
            </a:pPr>
            <a:r>
              <a:rPr lang="tr-TR" altLang="tr-TR" dirty="0">
                <a:solidFill>
                  <a:schemeClr val="bg2"/>
                </a:solidFill>
              </a:rPr>
              <a:t>Yansı mümkün olduğunca sade hazırlanmalıdır.</a:t>
            </a:r>
          </a:p>
          <a:p>
            <a:pPr marL="1371600" lvl="2" indent="-457200">
              <a:buFontTx/>
              <a:buChar char="•"/>
            </a:pPr>
            <a:r>
              <a:rPr lang="tr-TR" altLang="tr-TR" dirty="0">
                <a:solidFill>
                  <a:schemeClr val="bg2"/>
                </a:solidFill>
              </a:rPr>
              <a:t>Uçan-kaçan canlandırmalardan uzak durulmalıdır.</a:t>
            </a:r>
          </a:p>
          <a:p>
            <a:pPr marL="914400" lvl="1" indent="-457200">
              <a:buFontTx/>
              <a:buChar char="•"/>
            </a:pPr>
            <a:r>
              <a:rPr lang="tr-TR" altLang="tr-TR" dirty="0">
                <a:solidFill>
                  <a:schemeClr val="bg2"/>
                </a:solidFill>
              </a:rPr>
              <a:t>Amaca uygun ifadeler ve görsel(</a:t>
            </a:r>
            <a:r>
              <a:rPr lang="tr-TR" altLang="tr-TR" dirty="0" err="1">
                <a:solidFill>
                  <a:schemeClr val="bg2"/>
                </a:solidFill>
              </a:rPr>
              <a:t>ler</a:t>
            </a:r>
            <a:r>
              <a:rPr lang="tr-TR" altLang="tr-TR" dirty="0">
                <a:solidFill>
                  <a:schemeClr val="bg2"/>
                </a:solidFill>
              </a:rPr>
              <a:t>) içermelidir.</a:t>
            </a:r>
          </a:p>
          <a:p>
            <a:pPr marL="457200" indent="-457200">
              <a:buFontTx/>
              <a:buChar char="•"/>
            </a:pPr>
            <a:r>
              <a:rPr lang="tr-TR" altLang="tr-TR" dirty="0">
                <a:solidFill>
                  <a:schemeClr val="bg2"/>
                </a:solidFill>
              </a:rPr>
              <a:t>Uygun yazı tipi ve punto kullanılmalı</a:t>
            </a:r>
          </a:p>
          <a:p>
            <a:pPr marL="914400" lvl="1" indent="-457200">
              <a:buFontTx/>
              <a:buChar char="•"/>
            </a:pPr>
            <a:r>
              <a:rPr lang="tr-TR" altLang="tr-TR" dirty="0">
                <a:solidFill>
                  <a:schemeClr val="bg2"/>
                </a:solidFill>
              </a:rPr>
              <a:t>Okunamayan çok küçük harfler kullanılmamalıdır. En az 18 punto kullanınız.</a:t>
            </a:r>
          </a:p>
          <a:p>
            <a:pPr marL="914400" lvl="1" indent="-457200">
              <a:buFontTx/>
              <a:buChar char="•"/>
            </a:pPr>
            <a:r>
              <a:rPr lang="tr-TR" altLang="tr-TR" dirty="0">
                <a:solidFill>
                  <a:schemeClr val="bg2"/>
                </a:solidFill>
              </a:rPr>
              <a:t>Aynı metinde farklı yazı tipi ve puntolardan kaçınılmalıdır.</a:t>
            </a:r>
          </a:p>
          <a:p>
            <a:pPr marL="914400" lvl="1" indent="-457200">
              <a:buFontTx/>
              <a:buChar char="•"/>
            </a:pPr>
            <a:r>
              <a:rPr lang="tr-TR" altLang="tr-TR" dirty="0">
                <a:solidFill>
                  <a:schemeClr val="bg2"/>
                </a:solidFill>
              </a:rPr>
              <a:t>Bazı fontlar Türkçe karakterlerde sorun çıkarabilmektedir. </a:t>
            </a:r>
            <a:r>
              <a:rPr lang="tr-TR" altLang="tr-TR" dirty="0" err="1">
                <a:solidFill>
                  <a:schemeClr val="bg2"/>
                </a:solidFill>
              </a:rPr>
              <a:t>Times</a:t>
            </a:r>
            <a:r>
              <a:rPr lang="tr-TR" altLang="tr-TR" dirty="0">
                <a:solidFill>
                  <a:schemeClr val="bg2"/>
                </a:solidFill>
              </a:rPr>
              <a:t> New Roman, </a:t>
            </a:r>
            <a:r>
              <a:rPr lang="tr-TR" altLang="tr-TR" dirty="0" err="1">
                <a:solidFill>
                  <a:schemeClr val="bg2"/>
                </a:solidFill>
              </a:rPr>
              <a:t>Arial</a:t>
            </a:r>
            <a:r>
              <a:rPr lang="tr-TR" altLang="tr-TR" dirty="0">
                <a:solidFill>
                  <a:schemeClr val="bg2"/>
                </a:solidFill>
              </a:rPr>
              <a:t>, </a:t>
            </a:r>
            <a:r>
              <a:rPr lang="tr-TR" altLang="tr-TR" dirty="0" err="1">
                <a:solidFill>
                  <a:schemeClr val="bg2"/>
                </a:solidFill>
              </a:rPr>
              <a:t>Calibri</a:t>
            </a:r>
            <a:r>
              <a:rPr lang="tr-TR" altLang="tr-TR" dirty="0">
                <a:solidFill>
                  <a:schemeClr val="bg2"/>
                </a:solidFill>
              </a:rPr>
              <a:t>, </a:t>
            </a:r>
            <a:r>
              <a:rPr lang="tr-TR" altLang="tr-TR" dirty="0" err="1">
                <a:solidFill>
                  <a:schemeClr val="bg2"/>
                </a:solidFill>
              </a:rPr>
              <a:t>Verdana</a:t>
            </a:r>
            <a:r>
              <a:rPr lang="tr-TR" altLang="tr-TR" dirty="0">
                <a:solidFill>
                  <a:schemeClr val="bg2"/>
                </a:solidFill>
              </a:rPr>
              <a:t> tercih edilebilir.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45</a:t>
            </a:fld>
            <a:endParaRPr lang="tr-TR" alt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YANSI HAZIRLAMA: Kaçınılması Gerekenler</a:t>
            </a:r>
          </a:p>
        </p:txBody>
      </p:sp>
      <p:sp>
        <p:nvSpPr>
          <p:cNvPr id="7172" name="Text Box 4"/>
          <p:cNvSpPr txBox="1">
            <a:spLocks noChangeArrowheads="1"/>
          </p:cNvSpPr>
          <p:nvPr/>
        </p:nvSpPr>
        <p:spPr bwMode="auto">
          <a:xfrm>
            <a:off x="323850" y="1484313"/>
            <a:ext cx="8496300" cy="3416320"/>
          </a:xfrm>
          <a:prstGeom prst="rect">
            <a:avLst/>
          </a:prstGeom>
          <a:noFill/>
          <a:ln w="9525">
            <a:noFill/>
            <a:miter lim="800000"/>
            <a:headEnd/>
            <a:tailEnd/>
          </a:ln>
        </p:spPr>
        <p:txBody>
          <a:bodyPr>
            <a:spAutoFit/>
          </a:bodyPr>
          <a:lstStyle/>
          <a:p>
            <a:pPr marL="457200" indent="-457200">
              <a:buFontTx/>
              <a:buChar char="•"/>
            </a:pPr>
            <a:r>
              <a:rPr lang="tr-TR" altLang="tr-TR" dirty="0" err="1">
                <a:solidFill>
                  <a:schemeClr val="bg2"/>
                </a:solidFill>
              </a:rPr>
              <a:t>Eskik</a:t>
            </a:r>
            <a:r>
              <a:rPr lang="tr-TR" altLang="tr-TR" dirty="0">
                <a:solidFill>
                  <a:schemeClr val="bg2"/>
                </a:solidFill>
              </a:rPr>
              <a:t> ya da </a:t>
            </a:r>
            <a:r>
              <a:rPr lang="tr-TR" altLang="tr-TR" dirty="0" err="1">
                <a:solidFill>
                  <a:schemeClr val="bg2"/>
                </a:solidFill>
              </a:rPr>
              <a:t>hetalı</a:t>
            </a:r>
            <a:r>
              <a:rPr lang="tr-TR" altLang="tr-TR" dirty="0">
                <a:solidFill>
                  <a:schemeClr val="bg2"/>
                </a:solidFill>
              </a:rPr>
              <a:t> </a:t>
            </a:r>
            <a:r>
              <a:rPr lang="tr-TR" altLang="tr-TR" dirty="0" err="1">
                <a:solidFill>
                  <a:schemeClr val="bg2"/>
                </a:solidFill>
              </a:rPr>
              <a:t>hrf</a:t>
            </a:r>
            <a:r>
              <a:rPr lang="tr-TR" altLang="tr-TR" dirty="0">
                <a:solidFill>
                  <a:schemeClr val="bg2"/>
                </a:solidFill>
              </a:rPr>
              <a:t> klanımı</a:t>
            </a:r>
          </a:p>
          <a:p>
            <a:pPr marL="914400" lvl="1" indent="-457200">
              <a:buFontTx/>
              <a:buChar char="•"/>
            </a:pPr>
            <a:r>
              <a:rPr lang="tr-TR" altLang="tr-TR" dirty="0">
                <a:solidFill>
                  <a:schemeClr val="bg2"/>
                </a:solidFill>
              </a:rPr>
              <a:t>Dikkat dağıtır. Sizin de dikkatiniz dağıldı, değil mi?</a:t>
            </a:r>
          </a:p>
          <a:p>
            <a:pPr marL="914400" lvl="1" indent="-457200">
              <a:buFontTx/>
              <a:buChar char="•"/>
            </a:pPr>
            <a:r>
              <a:rPr lang="tr-TR" altLang="tr-TR" dirty="0">
                <a:solidFill>
                  <a:schemeClr val="bg2"/>
                </a:solidFill>
              </a:rPr>
              <a:t>Dinleyicinin sunum yapan kişinin anlattıklarına ilgisini ve güvenini azaltır.</a:t>
            </a:r>
          </a:p>
          <a:p>
            <a:pPr marL="914400" lvl="1" indent="-457200">
              <a:buFontTx/>
              <a:buChar char="•"/>
            </a:pPr>
            <a:r>
              <a:rPr lang="tr-TR" altLang="tr-TR" dirty="0">
                <a:solidFill>
                  <a:schemeClr val="bg2"/>
                </a:solidFill>
              </a:rPr>
              <a:t>Noktalama işaretlerinin kullanımı, de ve ki bağlaçlarının doğru yazılması gereğine de dikkat edilmeli, bu hatalardan da kaçınılmalıdır ki değindiğimiz sakıncalar gerçekleşmesin.</a:t>
            </a:r>
          </a:p>
          <a:p>
            <a:pPr marL="457200" indent="-457200">
              <a:buFontTx/>
              <a:buChar char="•"/>
            </a:pPr>
            <a:r>
              <a:rPr lang="tr-TR" altLang="tr-TR" dirty="0">
                <a:solidFill>
                  <a:schemeClr val="bg2"/>
                </a:solidFill>
              </a:rPr>
              <a:t>Yazıların tamamı büyük harf olmamalıdır.</a:t>
            </a:r>
          </a:p>
          <a:p>
            <a:pPr marL="914400" lvl="1" indent="-457200">
              <a:buFontTx/>
              <a:buChar char="•"/>
            </a:pPr>
            <a:r>
              <a:rPr lang="tr-TR" altLang="tr-TR" dirty="0">
                <a:solidFill>
                  <a:schemeClr val="bg2"/>
                </a:solidFill>
              </a:rPr>
              <a:t>Büyük harflerle yazılan ifadeler “kabaca bağırmak” anlamına gelmektedir.</a:t>
            </a:r>
          </a:p>
          <a:p>
            <a:pPr marL="457200" indent="-457200">
              <a:buFontTx/>
              <a:buChar char="•"/>
            </a:pPr>
            <a:r>
              <a:rPr lang="tr-TR" altLang="tr-TR" dirty="0">
                <a:solidFill>
                  <a:schemeClr val="bg2"/>
                </a:solidFill>
              </a:rPr>
              <a:t>İtalik yazı tiplerinden kaçınılmalıdır. Yatık yazı tipi okunabilirliği azaltmaktadır.</a:t>
            </a:r>
          </a:p>
          <a:p>
            <a:pPr marL="457200" indent="-457200">
              <a:buFontTx/>
              <a:buChar char="•"/>
            </a:pPr>
            <a:r>
              <a:rPr lang="tr-TR" altLang="tr-TR" dirty="0">
                <a:solidFill>
                  <a:schemeClr val="bg2"/>
                </a:solidFill>
              </a:rPr>
              <a:t>Yazı düzeniniz dağınık olmamalıdır.</a:t>
            </a:r>
          </a:p>
          <a:p>
            <a:pPr marL="914400" lvl="1" indent="-457200">
              <a:buFontTx/>
              <a:buChar char="•"/>
            </a:pPr>
            <a:r>
              <a:rPr lang="tr-TR" altLang="tr-TR" dirty="0">
                <a:solidFill>
                  <a:schemeClr val="bg2"/>
                </a:solidFill>
              </a:rPr>
              <a:t>Kimi sağa kimi sola kimi ortaya yaslanmış yazılar tutarsızlık, ciddiyetsizlik, ve/veya özensizlik göstergesidir.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46</a:t>
            </a:fld>
            <a:endParaRPr lang="tr-TR" alt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615878"/>
            <a:ext cx="4920208" cy="1861122"/>
          </a:xfrm>
          <a:prstGeom prst="rect">
            <a:avLst/>
          </a:prstGeom>
        </p:spPr>
      </p:pic>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YANSI HAZIRLAMA: Kaçınılması Gerekenler (Devam)</a:t>
            </a:r>
          </a:p>
        </p:txBody>
      </p:sp>
      <p:sp>
        <p:nvSpPr>
          <p:cNvPr id="7172" name="Text Box 4"/>
          <p:cNvSpPr txBox="1">
            <a:spLocks noChangeArrowheads="1"/>
          </p:cNvSpPr>
          <p:nvPr/>
        </p:nvSpPr>
        <p:spPr bwMode="auto">
          <a:xfrm>
            <a:off x="323850" y="1484313"/>
            <a:ext cx="8496300" cy="4524315"/>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Aynı yansıda çok fazla farklı renk kullanılmamalıdır.</a:t>
            </a:r>
          </a:p>
          <a:p>
            <a:pPr marL="914400" lvl="1" indent="-457200">
              <a:buFontTx/>
              <a:buChar char="•"/>
            </a:pPr>
            <a:r>
              <a:rPr lang="tr-TR" altLang="tr-TR" dirty="0">
                <a:solidFill>
                  <a:schemeClr val="bg2"/>
                </a:solidFill>
              </a:rPr>
              <a:t>Aksi yapılan yansılar zor okunur ve göz yorar.</a:t>
            </a:r>
          </a:p>
          <a:p>
            <a:pPr marL="457200" indent="-457200">
              <a:buFontTx/>
              <a:buChar char="•"/>
            </a:pPr>
            <a:r>
              <a:rPr lang="tr-TR" altLang="tr-TR" dirty="0">
                <a:solidFill>
                  <a:schemeClr val="bg2"/>
                </a:solidFill>
              </a:rPr>
              <a:t>Arka plan renkleri ve düzeninde koyu veya parlak renklerden kaçınılmalı</a:t>
            </a:r>
          </a:p>
          <a:p>
            <a:pPr marL="914400" lvl="1" indent="-457200">
              <a:buFontTx/>
              <a:buChar char="•"/>
            </a:pPr>
            <a:r>
              <a:rPr lang="tr-TR" altLang="tr-TR" dirty="0">
                <a:solidFill>
                  <a:schemeClr val="bg2"/>
                </a:solidFill>
              </a:rPr>
              <a:t>Metin rengi de arka plandan uzak olmalıdır.</a:t>
            </a:r>
          </a:p>
          <a:p>
            <a:pPr marL="914400" lvl="1" indent="-457200">
              <a:buFontTx/>
              <a:buChar char="•"/>
            </a:pPr>
            <a:r>
              <a:rPr lang="tr-TR" altLang="tr-TR" dirty="0">
                <a:solidFill>
                  <a:schemeClr val="bg2"/>
                </a:solidFill>
              </a:rPr>
              <a:t>Beyaz veya açık pastel bir zemin rengi ile koyu bir metin rengi seçilebilir.</a:t>
            </a:r>
          </a:p>
          <a:p>
            <a:pPr marL="914400" lvl="1" indent="-457200">
              <a:buFontTx/>
              <a:buChar char="•"/>
            </a:pPr>
            <a:r>
              <a:rPr lang="tr-TR" altLang="tr-TR" dirty="0">
                <a:solidFill>
                  <a:schemeClr val="bg2"/>
                </a:solidFill>
              </a:rPr>
              <a:t>Arka planda kurum amblemi olması gerekiyorsa çok silik olmalıdır veya arka plan yerine her yansıda uygun bir kenarda tekrarlanmak suretiyle kullanılmalıdır.</a:t>
            </a:r>
          </a:p>
          <a:p>
            <a:pPr marL="457200" indent="-457200">
              <a:buFontTx/>
              <a:buChar char="•"/>
            </a:pPr>
            <a:r>
              <a:rPr lang="tr-TR" altLang="tr-TR" dirty="0">
                <a:solidFill>
                  <a:schemeClr val="bg2"/>
                </a:solidFill>
              </a:rPr>
              <a:t>Dikkat dağıtan nesneler kullanılmamalıdır.</a:t>
            </a:r>
          </a:p>
          <a:p>
            <a:pPr marL="914400" lvl="1" indent="-457200">
              <a:buFontTx/>
              <a:buChar char="•"/>
            </a:pPr>
            <a:r>
              <a:rPr lang="tr-TR" altLang="tr-TR" dirty="0">
                <a:solidFill>
                  <a:schemeClr val="bg2"/>
                </a:solidFill>
              </a:rPr>
              <a:t>Aksi halde anlatılan konuya odaklanmak zorlaşır.</a:t>
            </a:r>
          </a:p>
          <a:p>
            <a:pPr marL="457200" indent="-457200">
              <a:buFontTx/>
              <a:buChar char="•"/>
            </a:pPr>
            <a:r>
              <a:rPr lang="tr-TR" altLang="tr-TR" dirty="0">
                <a:solidFill>
                  <a:schemeClr val="bg2"/>
                </a:solidFill>
              </a:rPr>
              <a:t>Bir yansıda çok fazla şey anlatılmaya çalışılmamalıdır.</a:t>
            </a:r>
          </a:p>
          <a:p>
            <a:pPr marL="457200" indent="-457200">
              <a:buFontTx/>
              <a:buChar char="•"/>
            </a:pPr>
            <a:r>
              <a:rPr lang="tr-TR" altLang="tr-TR" dirty="0">
                <a:solidFill>
                  <a:schemeClr val="bg2"/>
                </a:solidFill>
              </a:rPr>
              <a:t>Birbiri ile ilgili içerik </a:t>
            </a:r>
            <a:br>
              <a:rPr lang="tr-TR" altLang="tr-TR" dirty="0">
                <a:solidFill>
                  <a:schemeClr val="bg2"/>
                </a:solidFill>
              </a:rPr>
            </a:br>
            <a:r>
              <a:rPr lang="tr-TR" altLang="tr-TR" dirty="0">
                <a:solidFill>
                  <a:schemeClr val="bg2"/>
                </a:solidFill>
              </a:rPr>
              <a:t>(metin, grafik, vb.) </a:t>
            </a:r>
            <a:br>
              <a:rPr lang="tr-TR" altLang="tr-TR" dirty="0">
                <a:solidFill>
                  <a:schemeClr val="bg2"/>
                </a:solidFill>
              </a:rPr>
            </a:br>
            <a:r>
              <a:rPr lang="tr-TR" altLang="tr-TR" dirty="0">
                <a:solidFill>
                  <a:schemeClr val="bg2"/>
                </a:solidFill>
              </a:rPr>
              <a:t>yansıda birbirine yakın</a:t>
            </a:r>
            <a:br>
              <a:rPr lang="tr-TR" altLang="tr-TR" dirty="0">
                <a:solidFill>
                  <a:schemeClr val="bg2"/>
                </a:solidFill>
              </a:rPr>
            </a:br>
            <a:r>
              <a:rPr lang="tr-TR" altLang="tr-TR" dirty="0">
                <a:solidFill>
                  <a:schemeClr val="bg2"/>
                </a:solidFill>
              </a:rPr>
              <a:t>ve zıtlarından uzak </a:t>
            </a:r>
            <a:br>
              <a:rPr lang="tr-TR" altLang="tr-TR" dirty="0">
                <a:solidFill>
                  <a:schemeClr val="bg2"/>
                </a:solidFill>
              </a:rPr>
            </a:br>
            <a:r>
              <a:rPr lang="tr-TR" altLang="tr-TR" dirty="0">
                <a:solidFill>
                  <a:schemeClr val="bg2"/>
                </a:solidFill>
              </a:rPr>
              <a:t>konumlandırılmalıdır.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47</a:t>
            </a:fld>
            <a:endParaRPr lang="tr-TR" alt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SUNUCUNUN KAÇINMASI GEREKENLER</a:t>
            </a:r>
          </a:p>
        </p:txBody>
      </p:sp>
      <p:sp>
        <p:nvSpPr>
          <p:cNvPr id="7172" name="Text Box 4"/>
          <p:cNvSpPr txBox="1">
            <a:spLocks noChangeArrowheads="1"/>
          </p:cNvSpPr>
          <p:nvPr/>
        </p:nvSpPr>
        <p:spPr bwMode="auto">
          <a:xfrm>
            <a:off x="323850" y="1484313"/>
            <a:ext cx="8496300" cy="341632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Hazırlıksız yakalanılmamalıdır. </a:t>
            </a:r>
          </a:p>
          <a:p>
            <a:pPr marL="914400" lvl="1" indent="-457200">
              <a:buFontTx/>
              <a:buChar char="•"/>
            </a:pPr>
            <a:r>
              <a:rPr lang="tr-TR" altLang="tr-TR" dirty="0">
                <a:solidFill>
                  <a:schemeClr val="bg2"/>
                </a:solidFill>
              </a:rPr>
              <a:t>Sunumun üzerinden önceden bir kez geçilmelidir.</a:t>
            </a:r>
          </a:p>
          <a:p>
            <a:pPr marL="914400" lvl="1" indent="-457200">
              <a:buFontTx/>
              <a:buChar char="•"/>
            </a:pPr>
            <a:r>
              <a:rPr lang="tr-TR" altLang="tr-TR" dirty="0">
                <a:solidFill>
                  <a:schemeClr val="bg2"/>
                </a:solidFill>
              </a:rPr>
              <a:t>İlk kez yapılacak sunumlar en az üç kez ve zaman tutularak tekrarlanmalıdır.</a:t>
            </a:r>
          </a:p>
          <a:p>
            <a:pPr marL="457200" indent="-457200">
              <a:buFontTx/>
              <a:buChar char="•"/>
            </a:pPr>
            <a:r>
              <a:rPr lang="tr-TR" altLang="tr-TR" dirty="0">
                <a:solidFill>
                  <a:schemeClr val="bg2"/>
                </a:solidFill>
              </a:rPr>
              <a:t>Sunum sadece yansılarda yazılanların okunması şeklinde yapılmamalıdır.</a:t>
            </a:r>
          </a:p>
          <a:p>
            <a:pPr marL="457200" indent="-457200">
              <a:buFontTx/>
              <a:buChar char="•"/>
            </a:pPr>
            <a:r>
              <a:rPr lang="tr-TR" altLang="tr-TR" dirty="0">
                <a:solidFill>
                  <a:schemeClr val="bg2"/>
                </a:solidFill>
              </a:rPr>
              <a:t>Sunumda “</a:t>
            </a:r>
            <a:r>
              <a:rPr lang="tr-TR" altLang="tr-TR" dirty="0" err="1">
                <a:solidFill>
                  <a:schemeClr val="bg2"/>
                </a:solidFill>
              </a:rPr>
              <a:t>ııı</a:t>
            </a:r>
            <a:r>
              <a:rPr lang="tr-TR" altLang="tr-TR" dirty="0">
                <a:solidFill>
                  <a:schemeClr val="bg2"/>
                </a:solidFill>
              </a:rPr>
              <a:t>”, “</a:t>
            </a:r>
            <a:r>
              <a:rPr lang="tr-TR" altLang="tr-TR" dirty="0" err="1">
                <a:solidFill>
                  <a:schemeClr val="bg2"/>
                </a:solidFill>
              </a:rPr>
              <a:t>eee</a:t>
            </a:r>
            <a:r>
              <a:rPr lang="tr-TR" altLang="tr-TR" dirty="0">
                <a:solidFill>
                  <a:schemeClr val="bg2"/>
                </a:solidFill>
              </a:rPr>
              <a:t>”, “</a:t>
            </a:r>
            <a:r>
              <a:rPr lang="tr-TR" altLang="tr-TR" dirty="0" err="1">
                <a:solidFill>
                  <a:schemeClr val="bg2"/>
                </a:solidFill>
              </a:rPr>
              <a:t>hmm</a:t>
            </a:r>
            <a:r>
              <a:rPr lang="tr-TR" altLang="tr-TR" dirty="0">
                <a:solidFill>
                  <a:schemeClr val="bg2"/>
                </a:solidFill>
              </a:rPr>
              <a:t>”, “</a:t>
            </a:r>
            <a:r>
              <a:rPr lang="tr-TR" altLang="tr-TR" dirty="0" err="1">
                <a:solidFill>
                  <a:schemeClr val="bg2"/>
                </a:solidFill>
              </a:rPr>
              <a:t>şeyyy</a:t>
            </a:r>
            <a:r>
              <a:rPr lang="tr-TR" altLang="tr-TR" dirty="0">
                <a:solidFill>
                  <a:schemeClr val="bg2"/>
                </a:solidFill>
              </a:rPr>
              <a:t>” gibi ifadeler kullanılmamalıdır.</a:t>
            </a:r>
          </a:p>
          <a:p>
            <a:pPr marL="457200" indent="-457200">
              <a:buFontTx/>
              <a:buChar char="•"/>
            </a:pPr>
            <a:r>
              <a:rPr lang="tr-TR" altLang="tr-TR" dirty="0">
                <a:solidFill>
                  <a:schemeClr val="bg2"/>
                </a:solidFill>
              </a:rPr>
              <a:t>Sunum boyunca aynı tekdüze ses tonu kullanılmamalıdır.</a:t>
            </a:r>
          </a:p>
          <a:p>
            <a:pPr marL="914400" lvl="1" indent="-457200">
              <a:buFontTx/>
              <a:buChar char="•"/>
            </a:pPr>
            <a:r>
              <a:rPr lang="tr-TR" altLang="tr-TR" dirty="0">
                <a:solidFill>
                  <a:schemeClr val="bg2"/>
                </a:solidFill>
              </a:rPr>
              <a:t>Vurgulamaların ve beden dilinin kullanılması anlatımı kuvvetlendirir.</a:t>
            </a:r>
          </a:p>
          <a:p>
            <a:pPr marL="457200" indent="-457200">
              <a:buFontTx/>
              <a:buChar char="•"/>
            </a:pPr>
            <a:r>
              <a:rPr lang="tr-TR" altLang="tr-TR" dirty="0">
                <a:solidFill>
                  <a:schemeClr val="bg2"/>
                </a:solidFill>
              </a:rPr>
              <a:t>Çekingen bir tavır kullanılmamalıdır.</a:t>
            </a:r>
          </a:p>
          <a:p>
            <a:pPr marL="914400" lvl="1" indent="-457200">
              <a:buFontTx/>
              <a:buChar char="•"/>
            </a:pPr>
            <a:r>
              <a:rPr lang="tr-TR" altLang="tr-TR" dirty="0">
                <a:solidFill>
                  <a:schemeClr val="bg2"/>
                </a:solidFill>
              </a:rPr>
              <a:t>Dinleyici ile göz teması kurulmalıdır.</a:t>
            </a:r>
          </a:p>
          <a:p>
            <a:pPr marL="457200" indent="-457200">
              <a:buFontTx/>
              <a:buChar char="•"/>
            </a:pPr>
            <a:r>
              <a:rPr lang="tr-TR" altLang="tr-TR" dirty="0">
                <a:solidFill>
                  <a:schemeClr val="bg2"/>
                </a:solidFill>
              </a:rPr>
              <a:t>Vücut pozisyonunuz yansının önemli kısımlarını örtmemelidir.</a:t>
            </a:r>
          </a:p>
          <a:p>
            <a:pPr marL="914400" lvl="1" indent="-457200">
              <a:buFontTx/>
              <a:buChar char="•"/>
            </a:pPr>
            <a:r>
              <a:rPr lang="tr-TR" altLang="tr-TR" dirty="0">
                <a:solidFill>
                  <a:schemeClr val="bg2"/>
                </a:solidFill>
              </a:rPr>
              <a:t>Yürüyerek anlatma </a:t>
            </a:r>
            <a:r>
              <a:rPr lang="tr-TR" altLang="tr-TR">
                <a:solidFill>
                  <a:schemeClr val="bg2"/>
                </a:solidFill>
              </a:rPr>
              <a:t>yardımcı olabilir.</a:t>
            </a: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48</a:t>
            </a:fld>
            <a:endParaRPr lang="tr-TR" alt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SUNUM HAZIRLANMASI</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SUNUCUNUN YAPMASI GEREKENLER</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Giyim önemlidir:</a:t>
            </a:r>
          </a:p>
          <a:p>
            <a:pPr marL="914400" lvl="1" indent="-457200">
              <a:buFontTx/>
              <a:buChar char="•"/>
            </a:pPr>
            <a:r>
              <a:rPr lang="tr-TR" altLang="tr-TR" dirty="0">
                <a:solidFill>
                  <a:schemeClr val="bg2"/>
                </a:solidFill>
              </a:rPr>
              <a:t>Görünüş ve giysiye özen göstermek, izleyicilerinize saygının göstergesidir.</a:t>
            </a:r>
          </a:p>
          <a:p>
            <a:pPr marL="914400" lvl="1" indent="-457200">
              <a:buFontTx/>
              <a:buChar char="•"/>
            </a:pPr>
            <a:r>
              <a:rPr lang="tr-TR" altLang="tr-TR" dirty="0">
                <a:solidFill>
                  <a:schemeClr val="bg2"/>
                </a:solidFill>
              </a:rPr>
              <a:t>Dinleyicilerin kültürüne zıt giyim, sunucuya ve anlattıklarına ilgiyi ve güveni azaltır.</a:t>
            </a:r>
          </a:p>
          <a:p>
            <a:pPr marL="457200" indent="-457200">
              <a:buFontTx/>
              <a:buChar char="•"/>
            </a:pPr>
            <a:r>
              <a:rPr lang="tr-TR" altLang="tr-TR" dirty="0">
                <a:solidFill>
                  <a:schemeClr val="bg2"/>
                </a:solidFill>
              </a:rPr>
              <a:t>Sunum zamanı iyi kullanılmalıdır.</a:t>
            </a:r>
          </a:p>
          <a:p>
            <a:pPr marL="457200" indent="-457200">
              <a:buFontTx/>
              <a:buChar char="•"/>
            </a:pPr>
            <a:r>
              <a:rPr lang="tr-TR" altLang="tr-TR" dirty="0">
                <a:solidFill>
                  <a:schemeClr val="bg2"/>
                </a:solidFill>
              </a:rPr>
              <a:t>Konu ile ilgili kişisel deneyimler, anekdotlar veya laubali kaçmayacak fıkralarla sunum daha ilgi çekici hale getirilebilir.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49</a:t>
            </a:fld>
            <a:endParaRPr lang="tr-TR" alt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549275"/>
            <a:ext cx="9144000" cy="400110"/>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 GENEL BİLGİLER</a:t>
            </a:r>
          </a:p>
        </p:txBody>
      </p:sp>
      <p:sp>
        <p:nvSpPr>
          <p:cNvPr id="4101" name="9 Slayt Numarası Yer Tutucusu"/>
          <p:cNvSpPr>
            <a:spLocks noGrp="1"/>
          </p:cNvSpPr>
          <p:nvPr>
            <p:ph type="sldNum" sz="quarter" idx="11"/>
          </p:nvPr>
        </p:nvSpPr>
        <p:spPr>
          <a:noFill/>
        </p:spPr>
        <p:txBody>
          <a:bodyPr/>
          <a:lstStyle/>
          <a:p>
            <a:fld id="{1E30A6BE-ABCD-4702-86F2-F661E78F7C06}" type="slidenum">
              <a:rPr lang="tr-TR" altLang="tr-TR" smtClean="0"/>
              <a:pPr/>
              <a:t>5</a:t>
            </a:fld>
            <a:endParaRPr lang="tr-TR" altLang="tr-TR" dirty="0"/>
          </a:p>
        </p:txBody>
      </p:sp>
      <p:grpSp>
        <p:nvGrpSpPr>
          <p:cNvPr id="10" name="9 Grup"/>
          <p:cNvGrpSpPr>
            <a:grpSpLocks/>
          </p:cNvGrpSpPr>
          <p:nvPr/>
        </p:nvGrpSpPr>
        <p:grpSpPr bwMode="auto">
          <a:xfrm>
            <a:off x="395288" y="1140893"/>
            <a:ext cx="8496300" cy="4576107"/>
            <a:chOff x="395288" y="4768850"/>
            <a:chExt cx="8496300" cy="4573695"/>
          </a:xfrm>
        </p:grpSpPr>
        <p:sp>
          <p:nvSpPr>
            <p:cNvPr id="11"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SUNUM HAFTALARI VE TARİHLER (Devam)</a:t>
              </a:r>
            </a:p>
          </p:txBody>
        </p:sp>
        <p:sp>
          <p:nvSpPr>
            <p:cNvPr id="12" name="Text Box 9"/>
            <p:cNvSpPr txBox="1">
              <a:spLocks noChangeArrowheads="1"/>
            </p:cNvSpPr>
            <p:nvPr/>
          </p:nvSpPr>
          <p:spPr bwMode="auto">
            <a:xfrm>
              <a:off x="395288" y="5097467"/>
              <a:ext cx="8496300" cy="4245078"/>
            </a:xfrm>
            <a:prstGeom prst="rect">
              <a:avLst/>
            </a:prstGeom>
            <a:noFill/>
            <a:ln w="9525">
              <a:noFill/>
              <a:miter lim="800000"/>
              <a:headEnd/>
              <a:tailEnd/>
            </a:ln>
          </p:spPr>
          <p:txBody>
            <a:bodyPr>
              <a:spAutoFit/>
            </a:bodyPr>
            <a:lstStyle/>
            <a:p>
              <a:pPr marL="457200" indent="-457200">
                <a:buFontTx/>
                <a:buChar char="•"/>
              </a:pPr>
              <a:r>
                <a:rPr lang="tr-TR" altLang="tr-TR" b="1" dirty="0">
                  <a:solidFill>
                    <a:schemeClr val="bg2"/>
                  </a:solidFill>
                </a:rPr>
                <a:t>Öğrenciler istedikleri konuda sunum yapmakta serbesttir ancak </a:t>
              </a:r>
              <a:r>
                <a:rPr lang="en-US" altLang="tr-TR" b="1" dirty="0">
                  <a:solidFill>
                    <a:srgbClr val="FF0000"/>
                  </a:solidFill>
                </a:rPr>
                <a:t>26</a:t>
              </a:r>
              <a:r>
                <a:rPr lang="tr-TR" altLang="tr-TR" b="1" dirty="0">
                  <a:solidFill>
                    <a:srgbClr val="FF0000"/>
                  </a:solidFill>
                </a:rPr>
                <a:t> Ekim </a:t>
              </a:r>
              <a:r>
                <a:rPr lang="en-US" altLang="tr-TR" b="1" dirty="0" err="1">
                  <a:solidFill>
                    <a:srgbClr val="FF0000"/>
                  </a:solidFill>
                </a:rPr>
                <a:t>Salı</a:t>
              </a:r>
              <a:r>
                <a:rPr lang="tr-TR" altLang="tr-TR" b="1" dirty="0">
                  <a:solidFill>
                    <a:srgbClr val="FF0000"/>
                  </a:solidFill>
                </a:rPr>
                <a:t> akşamına kadar sunumlarının konusunu dersin yürütücüsüne e-posta ile bildirmeleri zorunludur.</a:t>
              </a:r>
              <a:r>
                <a:rPr lang="tr-TR" altLang="tr-TR" b="1" dirty="0">
                  <a:solidFill>
                    <a:schemeClr val="bg2"/>
                  </a:solidFill>
                </a:rPr>
                <a:t> </a:t>
              </a:r>
              <a:r>
                <a:rPr lang="tr-TR" altLang="tr-TR" dirty="0">
                  <a:solidFill>
                    <a:schemeClr val="bg2"/>
                  </a:solidFill>
                </a:rPr>
                <a:t>Bildirim yapmayanlar sunum da yapamayacağından önemli bir not bileşeninden mahrum kalacaklardır.</a:t>
              </a:r>
            </a:p>
            <a:p>
              <a:pPr marL="457200" indent="-457200">
                <a:buFontTx/>
                <a:buChar char="•"/>
              </a:pPr>
              <a:r>
                <a:rPr lang="tr-TR" altLang="tr-TR" dirty="0">
                  <a:solidFill>
                    <a:schemeClr val="bg2"/>
                  </a:solidFill>
                </a:rPr>
                <a:t>Sunum-öğrenci takvimi rastgele belirlenecektir ve ilgili hocanın sayfasında duyurulacaktır. Karşılıklı-değiştirme (becayiş) talebi olmadığı sürece, hiçbir öğrencinin sunum haftası kesinlikle değiştirilmeyecektir.</a:t>
              </a:r>
            </a:p>
            <a:p>
              <a:pPr marL="457200" indent="-457200">
                <a:buFontTx/>
                <a:buChar char="•"/>
              </a:pPr>
              <a:r>
                <a:rPr lang="tr-TR" altLang="tr-TR" b="1" dirty="0">
                  <a:solidFill>
                    <a:srgbClr val="FF0000"/>
                  </a:solidFill>
                </a:rPr>
                <a:t>Sunum tarihinden bağımsız olarak tüm öğrenciler sunumlarını </a:t>
              </a:r>
              <a:r>
                <a:rPr lang="en-US" altLang="tr-TR" b="1" dirty="0">
                  <a:solidFill>
                    <a:srgbClr val="FF0000"/>
                  </a:solidFill>
                </a:rPr>
                <a:t>1 </a:t>
              </a:r>
              <a:r>
                <a:rPr lang="en-US" altLang="tr-TR" b="1" dirty="0" err="1">
                  <a:solidFill>
                    <a:srgbClr val="FF0000"/>
                  </a:solidFill>
                </a:rPr>
                <a:t>Kasım</a:t>
              </a:r>
              <a:r>
                <a:rPr lang="tr-TR" altLang="tr-TR" b="1" dirty="0">
                  <a:solidFill>
                    <a:srgbClr val="FF0000"/>
                  </a:solidFill>
                </a:rPr>
                <a:t> Pazartesi akşamına kadar PPT formatında ilgili hocanın e-posta adresine</a:t>
              </a:r>
              <a:r>
                <a:rPr lang="tr-TR" altLang="tr-TR" b="1" dirty="0">
                  <a:solidFill>
                    <a:schemeClr val="bg2"/>
                  </a:solidFill>
                </a:rPr>
                <a:t> (Gr.</a:t>
              </a:r>
              <a:r>
                <a:rPr lang="en-US" altLang="tr-TR" b="1" dirty="0">
                  <a:solidFill>
                    <a:schemeClr val="bg2"/>
                  </a:solidFill>
                </a:rPr>
                <a:t>1</a:t>
              </a:r>
              <a:r>
                <a:rPr lang="tr-TR" altLang="tr-TR" b="1" dirty="0">
                  <a:solidFill>
                    <a:schemeClr val="bg2"/>
                  </a:solidFill>
                </a:rPr>
                <a:t>: </a:t>
              </a:r>
              <a:r>
                <a:rPr lang="en-US" altLang="tr-TR" b="1" dirty="0" err="1">
                  <a:solidFill>
                    <a:schemeClr val="bg2"/>
                  </a:solidFill>
                </a:rPr>
                <a:t>sirmayavuz</a:t>
              </a:r>
              <a:r>
                <a:rPr lang="tr-TR" altLang="tr-TR" b="1" dirty="0">
                  <a:solidFill>
                    <a:schemeClr val="bg2"/>
                  </a:solidFill>
                </a:rPr>
                <a:t>@gmail.com) ileteceklerdir. </a:t>
              </a:r>
              <a:r>
                <a:rPr lang="tr-TR" altLang="tr-TR" dirty="0">
                  <a:solidFill>
                    <a:schemeClr val="bg2"/>
                  </a:solidFill>
                </a:rPr>
                <a:t>Geciken sunum gönderimleri için süre ile orantılı olarak ceza puanı kesilecektir.</a:t>
              </a:r>
            </a:p>
            <a:p>
              <a:pPr marL="457200" indent="-457200">
                <a:buFontTx/>
                <a:buChar char="•"/>
              </a:pPr>
              <a:r>
                <a:rPr lang="tr-TR" altLang="tr-TR" dirty="0">
                  <a:solidFill>
                    <a:schemeClr val="bg2"/>
                  </a:solidFill>
                </a:rPr>
                <a:t>Sunumlar konusunda zorunlu zamanlamaya uyamayan öğrenciler, yönetmeliklerle belirlenmiş kurallara uygun mazeretlerini dilekçe ile bölüme iletebilir. Dilekçeleri kabul olan öğrenciler dersin son telafi haftasında (5 Ocak 2022) sunumlarını yapacaklardır. </a:t>
              </a:r>
            </a:p>
          </p:txBody>
        </p:sp>
      </p:grpSp>
    </p:spTree>
    <p:extLst>
      <p:ext uri="{BB962C8B-B14F-4D97-AF65-F5344CB8AC3E}">
        <p14:creationId xmlns:p14="http://schemas.microsoft.com/office/powerpoint/2010/main" val="1843840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50</a:t>
            </a:fld>
            <a:endParaRPr lang="tr-TR" altLang="tr-TR"/>
          </a:p>
        </p:txBody>
      </p:sp>
      <p:sp>
        <p:nvSpPr>
          <p:cNvPr id="5" name="4 Dikdörtgen"/>
          <p:cNvSpPr/>
          <p:nvPr/>
        </p:nvSpPr>
        <p:spPr>
          <a:xfrm>
            <a:off x="179512" y="620688"/>
            <a:ext cx="8784976" cy="369332"/>
          </a:xfrm>
          <a:prstGeom prst="rect">
            <a:avLst/>
          </a:prstGeom>
        </p:spPr>
        <p:txBody>
          <a:bodyPr wrap="square">
            <a:spAutoFit/>
          </a:bodyPr>
          <a:lstStyle/>
          <a:p>
            <a:pPr algn="ctr"/>
            <a:r>
              <a:rPr lang="tr-TR" dirty="0">
                <a:solidFill>
                  <a:schemeClr val="bg2"/>
                </a:solidFill>
              </a:rPr>
              <a:t>Bu yansı ders notlarının düzeni için boş bırakılmıştır.</a:t>
            </a:r>
          </a:p>
        </p:txBody>
      </p:sp>
    </p:spTree>
    <p:extLst>
      <p:ext uri="{BB962C8B-B14F-4D97-AF65-F5344CB8AC3E}">
        <p14:creationId xmlns:p14="http://schemas.microsoft.com/office/powerpoint/2010/main" val="463299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341438"/>
            <a:ext cx="9144000" cy="708025"/>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NOTLARI</a:t>
            </a:r>
          </a:p>
          <a:p>
            <a:pPr algn="ctr"/>
            <a:r>
              <a:rPr lang="tr-TR" altLang="tr-TR" sz="2000" b="1" dirty="0">
                <a:solidFill>
                  <a:schemeClr val="bg2"/>
                </a:solidFill>
              </a:rPr>
              <a:t>Sunan:</a:t>
            </a:r>
            <a:r>
              <a:rPr lang="en-US" altLang="tr-TR" sz="2000" b="1" dirty="0">
                <a:solidFill>
                  <a:schemeClr val="bg2"/>
                </a:solidFill>
              </a:rPr>
              <a:t> 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endParaRPr lang="tr-TR" altLang="tr-TR" sz="2000" b="1" dirty="0">
              <a:solidFill>
                <a:schemeClr val="bg2"/>
              </a:solidFill>
            </a:endParaRPr>
          </a:p>
        </p:txBody>
      </p:sp>
      <p:sp>
        <p:nvSpPr>
          <p:cNvPr id="6147" name="Text Box 2"/>
          <p:cNvSpPr txBox="1">
            <a:spLocks noChangeArrowheads="1"/>
          </p:cNvSpPr>
          <p:nvPr/>
        </p:nvSpPr>
        <p:spPr bwMode="auto">
          <a:xfrm>
            <a:off x="0" y="2671763"/>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51</a:t>
            </a:fld>
            <a:endParaRPr lang="tr-TR" altLang="tr-TR"/>
          </a:p>
        </p:txBody>
      </p:sp>
      <p:sp>
        <p:nvSpPr>
          <p:cNvPr id="5" name="4 Dikdörtgen"/>
          <p:cNvSpPr/>
          <p:nvPr/>
        </p:nvSpPr>
        <p:spPr>
          <a:xfrm>
            <a:off x="179512" y="3502749"/>
            <a:ext cx="8784976" cy="1477328"/>
          </a:xfrm>
          <a:prstGeom prst="rect">
            <a:avLst/>
          </a:prstGeom>
        </p:spPr>
        <p:txBody>
          <a:bodyPr wrap="square">
            <a:spAutoFit/>
          </a:bodyPr>
          <a:lstStyle/>
          <a:p>
            <a:r>
              <a:rPr lang="tr-TR" b="1" dirty="0">
                <a:solidFill>
                  <a:schemeClr val="bg2"/>
                </a:solidFill>
              </a:rPr>
              <a:t>Ana Kaynak:</a:t>
            </a:r>
          </a:p>
          <a:p>
            <a:r>
              <a:rPr lang="tr-TR" dirty="0">
                <a:solidFill>
                  <a:schemeClr val="bg2"/>
                </a:solidFill>
              </a:rPr>
              <a:t>İsmail Güleç vd. (2012), “Yaşam Boyu Öğrenme Nedir? Kavram ve Kapsamı Üzerine Bir Değerlendirme”. Sakarya </a:t>
            </a:r>
            <a:r>
              <a:rPr lang="tr-TR" dirty="0" err="1">
                <a:solidFill>
                  <a:schemeClr val="bg2"/>
                </a:solidFill>
              </a:rPr>
              <a:t>Univ</a:t>
            </a:r>
            <a:r>
              <a:rPr lang="tr-TR" dirty="0">
                <a:solidFill>
                  <a:schemeClr val="bg2"/>
                </a:solidFill>
              </a:rPr>
              <a:t>. </a:t>
            </a:r>
            <a:r>
              <a:rPr lang="tr-TR" dirty="0" err="1">
                <a:solidFill>
                  <a:schemeClr val="bg2"/>
                </a:solidFill>
              </a:rPr>
              <a:t>Journal</a:t>
            </a:r>
            <a:r>
              <a:rPr lang="tr-TR" dirty="0">
                <a:solidFill>
                  <a:schemeClr val="bg2"/>
                </a:solidFill>
              </a:rPr>
              <a:t> of </a:t>
            </a:r>
            <a:r>
              <a:rPr lang="tr-TR" dirty="0" err="1">
                <a:solidFill>
                  <a:schemeClr val="bg2"/>
                </a:solidFill>
              </a:rPr>
              <a:t>Education</a:t>
            </a:r>
            <a:r>
              <a:rPr lang="tr-TR" dirty="0">
                <a:solidFill>
                  <a:schemeClr val="bg2"/>
                </a:solidFill>
              </a:rPr>
              <a:t>, 2(3), pp.34-48</a:t>
            </a:r>
          </a:p>
          <a:p>
            <a:r>
              <a:rPr lang="tr-TR" dirty="0">
                <a:solidFill>
                  <a:schemeClr val="bg2"/>
                </a:solidFill>
              </a:rPr>
              <a:t>URL: http://dergipark.gov.tr/</a:t>
            </a:r>
            <a:r>
              <a:rPr lang="tr-TR" dirty="0" err="1">
                <a:solidFill>
                  <a:schemeClr val="bg2"/>
                </a:solidFill>
              </a:rPr>
              <a:t>download</a:t>
            </a:r>
            <a:r>
              <a:rPr lang="tr-TR" dirty="0">
                <a:solidFill>
                  <a:schemeClr val="bg2"/>
                </a:solidFill>
              </a:rPr>
              <a:t>/</a:t>
            </a:r>
            <a:r>
              <a:rPr lang="tr-TR" dirty="0" err="1">
                <a:solidFill>
                  <a:schemeClr val="bg2"/>
                </a:solidFill>
              </a:rPr>
              <a:t>article</a:t>
            </a:r>
            <a:r>
              <a:rPr lang="tr-TR" dirty="0">
                <a:solidFill>
                  <a:schemeClr val="bg2"/>
                </a:solidFill>
              </a:rPr>
              <a:t>-file/192264, </a:t>
            </a:r>
          </a:p>
          <a:p>
            <a:r>
              <a:rPr lang="tr-TR" dirty="0">
                <a:solidFill>
                  <a:schemeClr val="bg2"/>
                </a:solidFill>
              </a:rPr>
              <a:t>Son ziyaret: 06/11/2018.</a:t>
            </a:r>
          </a:p>
        </p:txBody>
      </p:sp>
    </p:spTree>
    <p:extLst>
      <p:ext uri="{BB962C8B-B14F-4D97-AF65-F5344CB8AC3E}">
        <p14:creationId xmlns:p14="http://schemas.microsoft.com/office/powerpoint/2010/main" val="3235871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BU BÖLÜMÜN KONU BAŞLIKLARI:</a:t>
            </a:r>
          </a:p>
        </p:txBody>
      </p:sp>
      <p:sp>
        <p:nvSpPr>
          <p:cNvPr id="7172" name="Text Box 4"/>
          <p:cNvSpPr txBox="1">
            <a:spLocks noChangeArrowheads="1"/>
          </p:cNvSpPr>
          <p:nvPr/>
        </p:nvSpPr>
        <p:spPr bwMode="auto">
          <a:xfrm>
            <a:off x="323850" y="1484313"/>
            <a:ext cx="8496300" cy="923330"/>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Yaşam boyu öğrenme nedir?</a:t>
            </a:r>
          </a:p>
          <a:p>
            <a:pPr marL="457200" indent="-457200">
              <a:buFontTx/>
              <a:buChar char="•"/>
            </a:pPr>
            <a:r>
              <a:rPr lang="tr-TR" altLang="tr-TR" dirty="0">
                <a:solidFill>
                  <a:schemeClr val="bg2"/>
                </a:solidFill>
              </a:rPr>
              <a:t>Yaşam boyu öğrenmeye neden gereksinim duyulmaktadır?</a:t>
            </a:r>
          </a:p>
          <a:p>
            <a:pPr marL="457200" indent="-457200">
              <a:buFontTx/>
              <a:buChar char="•"/>
            </a:pPr>
            <a:r>
              <a:rPr lang="tr-TR" altLang="tr-TR" dirty="0">
                <a:solidFill>
                  <a:schemeClr val="bg2"/>
                </a:solidFill>
              </a:rPr>
              <a:t>Yaşam boyu öğrenmenin kapsamı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52</a:t>
            </a:fld>
            <a:endParaRPr lang="tr-TR" altLang="tr-TR"/>
          </a:p>
        </p:txBody>
      </p:sp>
    </p:spTree>
    <p:extLst>
      <p:ext uri="{BB962C8B-B14F-4D97-AF65-F5344CB8AC3E}">
        <p14:creationId xmlns:p14="http://schemas.microsoft.com/office/powerpoint/2010/main" val="992070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YAŞAM BOYU ÖĞRENME NEDİR?</a:t>
            </a:r>
          </a:p>
        </p:txBody>
      </p:sp>
      <p:sp>
        <p:nvSpPr>
          <p:cNvPr id="7172" name="Text Box 4"/>
          <p:cNvSpPr txBox="1">
            <a:spLocks noChangeArrowheads="1"/>
          </p:cNvSpPr>
          <p:nvPr/>
        </p:nvSpPr>
        <p:spPr bwMode="auto">
          <a:xfrm>
            <a:off x="323850" y="1484313"/>
            <a:ext cx="8496300" cy="5078313"/>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Farklı tanımlarda bulunulabilir:</a:t>
            </a:r>
          </a:p>
          <a:p>
            <a:pPr marL="914400" lvl="1" indent="-457200">
              <a:buFontTx/>
              <a:buChar char="•"/>
            </a:pPr>
            <a:r>
              <a:rPr lang="tr-TR" altLang="tr-TR" dirty="0">
                <a:solidFill>
                  <a:schemeClr val="bg2"/>
                </a:solidFill>
              </a:rPr>
              <a:t>İnsanın "resmi" öğrencilik sıfatını taşıdığı sürenin ardından, tüm hayatı boyunca sürdürdüğü öğrenme etkinliğidir.</a:t>
            </a:r>
          </a:p>
          <a:p>
            <a:pPr marL="914400" lvl="1" indent="-457200">
              <a:buFontTx/>
              <a:buChar char="•"/>
            </a:pPr>
            <a:r>
              <a:rPr lang="tr-TR" altLang="tr-TR" dirty="0">
                <a:solidFill>
                  <a:schemeClr val="bg2"/>
                </a:solidFill>
              </a:rPr>
              <a:t>Farklı zaman ve farklı yerlerde esnek, çeşitli ve kullanılabilir yaşam boyu sürdürülecek olan öğrenme etkinliğidir.</a:t>
            </a:r>
          </a:p>
          <a:p>
            <a:pPr marL="914400" lvl="1" indent="-457200">
              <a:buFontTx/>
              <a:buChar char="•"/>
            </a:pPr>
            <a:r>
              <a:rPr lang="tr-TR" altLang="tr-TR" dirty="0" err="1">
                <a:solidFill>
                  <a:schemeClr val="bg2"/>
                </a:solidFill>
              </a:rPr>
              <a:t>Kulich</a:t>
            </a:r>
            <a:r>
              <a:rPr lang="tr-TR" altLang="tr-TR" dirty="0">
                <a:solidFill>
                  <a:schemeClr val="bg2"/>
                </a:solidFill>
              </a:rPr>
              <a:t> (1982) yaşam boyu öğrenmeyi bireye yaşamları boyunca eğitimin sunulması olarak tanımlamıştır.</a:t>
            </a:r>
          </a:p>
          <a:p>
            <a:pPr marL="914400" lvl="1" indent="-457200">
              <a:buFontTx/>
              <a:buChar char="•"/>
            </a:pPr>
            <a:r>
              <a:rPr lang="tr-TR" altLang="tr-TR" dirty="0">
                <a:solidFill>
                  <a:schemeClr val="bg2"/>
                </a:solidFill>
              </a:rPr>
              <a:t>White (1982) bireylerin yaşamlarını yönetebilmeleri için gerekli bilgileri edinmesi şeklinde ele almıştır.</a:t>
            </a:r>
          </a:p>
          <a:p>
            <a:pPr marL="914400" lvl="1" indent="-457200">
              <a:buFontTx/>
              <a:buChar char="•"/>
            </a:pPr>
            <a:r>
              <a:rPr lang="tr-TR" altLang="tr-TR" dirty="0">
                <a:solidFill>
                  <a:schemeClr val="bg2"/>
                </a:solidFill>
              </a:rPr>
              <a:t>vb.</a:t>
            </a:r>
          </a:p>
          <a:p>
            <a:pPr marL="457200" indent="-457200">
              <a:buFontTx/>
              <a:buChar char="•"/>
            </a:pPr>
            <a:r>
              <a:rPr lang="tr-TR" altLang="tr-TR" dirty="0">
                <a:solidFill>
                  <a:schemeClr val="bg2"/>
                </a:solidFill>
              </a:rPr>
              <a:t>1970’lerde UNESCO’nun politikası olan yaşam boyu öğrenme, OECD başta olmak üzere bütün eğitimciler ve eğitim politikacıları arasında sürekli eğitim kavramı olarak popülerleşmiştir.</a:t>
            </a:r>
          </a:p>
          <a:p>
            <a:pPr marL="914400" lvl="1" indent="-457200">
              <a:buFontTx/>
              <a:buChar char="•"/>
            </a:pPr>
            <a:r>
              <a:rPr lang="tr-TR" altLang="tr-TR" dirty="0">
                <a:solidFill>
                  <a:schemeClr val="bg2"/>
                </a:solidFill>
              </a:rPr>
              <a:t>UNESCO: </a:t>
            </a:r>
            <a:r>
              <a:rPr lang="en-US" altLang="tr-TR" dirty="0">
                <a:solidFill>
                  <a:schemeClr val="bg2"/>
                </a:solidFill>
              </a:rPr>
              <a:t>The United Nations Educational, Scientific and Cultural Organization</a:t>
            </a:r>
            <a:r>
              <a:rPr lang="tr-TR" altLang="tr-TR" dirty="0">
                <a:solidFill>
                  <a:schemeClr val="bg2"/>
                </a:solidFill>
              </a:rPr>
              <a:t> (Birleşmiş Milletler Eğitim, Bilim ve Kültür Örgütü)</a:t>
            </a:r>
          </a:p>
          <a:p>
            <a:pPr marL="914400" lvl="1" indent="-457200">
              <a:buFontTx/>
              <a:buChar char="•"/>
            </a:pPr>
            <a:r>
              <a:rPr lang="tr-TR" altLang="tr-TR" dirty="0">
                <a:solidFill>
                  <a:schemeClr val="bg2"/>
                </a:solidFill>
              </a:rPr>
              <a:t>OECD: </a:t>
            </a:r>
            <a:r>
              <a:rPr lang="en-US" altLang="tr-TR" dirty="0">
                <a:solidFill>
                  <a:schemeClr val="bg2"/>
                </a:solidFill>
              </a:rPr>
              <a:t>The </a:t>
            </a:r>
            <a:r>
              <a:rPr lang="en-US" altLang="tr-TR" dirty="0" err="1">
                <a:solidFill>
                  <a:schemeClr val="bg2"/>
                </a:solidFill>
              </a:rPr>
              <a:t>Organisation</a:t>
            </a:r>
            <a:r>
              <a:rPr lang="en-US" altLang="tr-TR" dirty="0">
                <a:solidFill>
                  <a:schemeClr val="bg2"/>
                </a:solidFill>
              </a:rPr>
              <a:t> for Economic Co-operation and Development</a:t>
            </a:r>
            <a:r>
              <a:rPr lang="tr-TR" altLang="tr-TR" dirty="0">
                <a:solidFill>
                  <a:schemeClr val="bg2"/>
                </a:solidFill>
              </a:rPr>
              <a:t> (Ekonomik Kalkınma ve İşbirliği Örgütü)</a:t>
            </a:r>
          </a:p>
          <a:p>
            <a:pPr marL="914400" lvl="1"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53</a:t>
            </a:fld>
            <a:endParaRPr lang="tr-TR" altLang="tr-TR"/>
          </a:p>
        </p:txBody>
      </p:sp>
    </p:spTree>
    <p:extLst>
      <p:ext uri="{BB962C8B-B14F-4D97-AF65-F5344CB8AC3E}">
        <p14:creationId xmlns:p14="http://schemas.microsoft.com/office/powerpoint/2010/main" val="4280511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YAŞAM BOYU ÖĞRENME NEDİR?</a:t>
            </a:r>
          </a:p>
        </p:txBody>
      </p:sp>
      <p:sp>
        <p:nvSpPr>
          <p:cNvPr id="7172" name="Text Box 4"/>
          <p:cNvSpPr txBox="1">
            <a:spLocks noChangeArrowheads="1"/>
          </p:cNvSpPr>
          <p:nvPr/>
        </p:nvSpPr>
        <p:spPr bwMode="auto">
          <a:xfrm>
            <a:off x="323850" y="1484313"/>
            <a:ext cx="8496300" cy="369331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Eğitim biçimleri:</a:t>
            </a:r>
          </a:p>
          <a:p>
            <a:pPr marL="914400" lvl="1" indent="-457200">
              <a:buFontTx/>
              <a:buChar char="•"/>
            </a:pPr>
            <a:r>
              <a:rPr lang="tr-TR" altLang="tr-TR" dirty="0">
                <a:solidFill>
                  <a:schemeClr val="bg2"/>
                </a:solidFill>
              </a:rPr>
              <a:t>Örgün eğitim: Resmi olarak planlanan ve ardışık biçimde düzenlenen, öğretmen ve öğrencinin üzerine düşen görevlerin açıkça tanımlandığı, öğretmenin eğitim amacıyla öğrenciyi yönetmeye çalıştığı ve sorumluluk aldığı, öğrencilerin yazılma veya alınmasıyla ilgili işlemlerin yerine getirilmesini gerektiren eğitimdir.</a:t>
            </a:r>
          </a:p>
          <a:p>
            <a:pPr marL="914400" lvl="1" indent="-457200">
              <a:buFontTx/>
              <a:buChar char="•"/>
            </a:pPr>
            <a:r>
              <a:rPr lang="tr-TR" altLang="tr-TR" dirty="0">
                <a:solidFill>
                  <a:schemeClr val="bg2"/>
                </a:solidFill>
              </a:rPr>
              <a:t>Yaygın eğitim: Öğrencilerin yazılması veya alınması gibi işlemleri gerektirmeyen veya bu gibi işlemleri istemeyen eğitim programları</a:t>
            </a:r>
          </a:p>
          <a:p>
            <a:pPr marL="914400" lvl="1" indent="-457200">
              <a:buFontTx/>
              <a:buChar char="•"/>
            </a:pPr>
            <a:r>
              <a:rPr lang="tr-TR" altLang="tr-TR" dirty="0">
                <a:solidFill>
                  <a:schemeClr val="bg2"/>
                </a:solidFill>
              </a:rPr>
              <a:t>Algın eğitim: Her bireye yaşam boyu günlük yaşantılardan, eğitimsel etkilerden ve çevre kaynaklarından - aileden, komşulardan, işten, oyundan, pazardan, kitaplardan ve kitle iletişim araçlarından - tutumlar, değerler, beceri ve bilgiler kazandıran süreç</a:t>
            </a:r>
          </a:p>
          <a:p>
            <a:pPr marL="457200" indent="-457200">
              <a:buFontTx/>
              <a:buChar char="•"/>
            </a:pPr>
            <a:r>
              <a:rPr lang="tr-TR" altLang="tr-TR" dirty="0">
                <a:solidFill>
                  <a:schemeClr val="bg2"/>
                </a:solidFill>
              </a:rPr>
              <a:t>Yaşam boyu öğrenme yukarıdaki tüm eğitim biçimlerini içerir.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54</a:t>
            </a:fld>
            <a:endParaRPr lang="tr-TR" altLang="tr-TR"/>
          </a:p>
        </p:txBody>
      </p:sp>
    </p:spTree>
    <p:extLst>
      <p:ext uri="{BB962C8B-B14F-4D97-AF65-F5344CB8AC3E}">
        <p14:creationId xmlns:p14="http://schemas.microsoft.com/office/powerpoint/2010/main" val="2003000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YAŞAM BOYU ÖĞRENME NEDİR?</a:t>
            </a:r>
          </a:p>
        </p:txBody>
      </p:sp>
      <p:sp>
        <p:nvSpPr>
          <p:cNvPr id="7172" name="Text Box 4"/>
          <p:cNvSpPr txBox="1">
            <a:spLocks noChangeArrowheads="1"/>
          </p:cNvSpPr>
          <p:nvPr/>
        </p:nvSpPr>
        <p:spPr bwMode="auto">
          <a:xfrm>
            <a:off x="323850" y="1484313"/>
            <a:ext cx="8496300" cy="1754326"/>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Yaşam boyu öğrenme kavramının daha önce ortaya atılan eğitim kavramlarından bazı farkları:</a:t>
            </a:r>
          </a:p>
          <a:p>
            <a:pPr marL="914400" lvl="1" indent="-457200">
              <a:buFontTx/>
              <a:buChar char="•"/>
            </a:pPr>
            <a:r>
              <a:rPr lang="tr-TR" altLang="tr-TR" dirty="0">
                <a:solidFill>
                  <a:schemeClr val="bg2"/>
                </a:solidFill>
              </a:rPr>
              <a:t>Bireyi merkez alan bir yaklaşımın benimsenmesi, </a:t>
            </a:r>
          </a:p>
          <a:p>
            <a:pPr marL="914400" lvl="1" indent="-457200">
              <a:buFontTx/>
              <a:buChar char="•"/>
            </a:pPr>
            <a:r>
              <a:rPr lang="tr-TR" altLang="tr-TR" dirty="0">
                <a:solidFill>
                  <a:schemeClr val="bg2"/>
                </a:solidFill>
              </a:rPr>
              <a:t>Okul dışı öğrenmeye önem verilmesi, </a:t>
            </a:r>
          </a:p>
          <a:p>
            <a:pPr marL="914400" lvl="1" indent="-457200">
              <a:buFontTx/>
              <a:buChar char="•"/>
            </a:pPr>
            <a:r>
              <a:rPr lang="tr-TR" altLang="tr-TR" dirty="0">
                <a:solidFill>
                  <a:schemeClr val="bg2"/>
                </a:solidFill>
              </a:rPr>
              <a:t>Eğitimin belli bir zaman diliminde sınırlandırılmaması </a:t>
            </a:r>
          </a:p>
          <a:p>
            <a:pPr marL="457200"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55</a:t>
            </a:fld>
            <a:endParaRPr lang="tr-TR" altLang="tr-TR"/>
          </a:p>
        </p:txBody>
      </p:sp>
    </p:spTree>
    <p:extLst>
      <p:ext uri="{BB962C8B-B14F-4D97-AF65-F5344CB8AC3E}">
        <p14:creationId xmlns:p14="http://schemas.microsoft.com/office/powerpoint/2010/main" val="1840580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YAŞAM BOYU ÖĞRENMEYE NEDEN GEREKSİNİM DUYULMAKTADIR?</a:t>
            </a:r>
          </a:p>
        </p:txBody>
      </p:sp>
      <p:sp>
        <p:nvSpPr>
          <p:cNvPr id="7172" name="Text Box 4"/>
          <p:cNvSpPr txBox="1">
            <a:spLocks noChangeArrowheads="1"/>
          </p:cNvSpPr>
          <p:nvPr/>
        </p:nvSpPr>
        <p:spPr bwMode="auto">
          <a:xfrm>
            <a:off x="323850" y="1484313"/>
            <a:ext cx="8496300" cy="3970318"/>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Yaşam boyu öğrenimin ortaya çıkmasında çeşitli sosyal, ekonomik ve kişisel nedenler yatmaktadır:</a:t>
            </a:r>
          </a:p>
          <a:p>
            <a:pPr marL="914400" lvl="1" indent="-457200">
              <a:buFontTx/>
              <a:buChar char="•"/>
            </a:pPr>
            <a:r>
              <a:rPr lang="tr-TR" altLang="tr-TR" dirty="0">
                <a:solidFill>
                  <a:schemeClr val="bg2"/>
                </a:solidFill>
              </a:rPr>
              <a:t>Sanayinin ve toplumun hızlı değişen ihtiyaçlarına yanıt vermede örgün eğitimin yeterli çevikliği gösterememesi</a:t>
            </a:r>
          </a:p>
          <a:p>
            <a:pPr marL="914400" lvl="1" indent="-457200">
              <a:buFontTx/>
              <a:buChar char="•"/>
            </a:pPr>
            <a:r>
              <a:rPr lang="tr-TR" altLang="tr-TR" dirty="0">
                <a:solidFill>
                  <a:schemeClr val="bg2"/>
                </a:solidFill>
              </a:rPr>
              <a:t>Yaşam boyu öğrenmenin öğrenmede fırsatlar yaratarak bireylerin kişisel gelişimlerini sağlaması</a:t>
            </a:r>
          </a:p>
          <a:p>
            <a:pPr marL="914400" lvl="1" indent="-457200">
              <a:buFontTx/>
              <a:buChar char="•"/>
            </a:pPr>
            <a:r>
              <a:rPr lang="tr-TR" altLang="tr-TR" dirty="0">
                <a:solidFill>
                  <a:schemeClr val="bg2"/>
                </a:solidFill>
              </a:rPr>
              <a:t>Yaşam boyu öğrenmenin toplumsal bütünleşmeyi kolaylaştırması (özellikle yoğun göç hareketlerinde)</a:t>
            </a:r>
          </a:p>
          <a:p>
            <a:pPr marL="914400" lvl="1" indent="-457200">
              <a:buFontTx/>
              <a:buChar char="•"/>
            </a:pPr>
            <a:r>
              <a:rPr lang="tr-TR" altLang="tr-TR" dirty="0">
                <a:solidFill>
                  <a:schemeClr val="bg2"/>
                </a:solidFill>
              </a:rPr>
              <a:t>Yaşam boyu öğrenmenin ekonomik büyümeye ve istihdama olumlu katkıda bulunması</a:t>
            </a:r>
          </a:p>
          <a:p>
            <a:pPr marL="457200" indent="-457200">
              <a:buFontTx/>
              <a:buChar char="•"/>
            </a:pPr>
            <a:r>
              <a:rPr lang="tr-TR" altLang="tr-TR" b="1" u="sng" dirty="0">
                <a:solidFill>
                  <a:schemeClr val="bg2"/>
                </a:solidFill>
              </a:rPr>
              <a:t>Özellikle hızlı gelişen meslek alanlarında yaşam boyu öğrenmenin önemi büyüktür.</a:t>
            </a:r>
          </a:p>
          <a:p>
            <a:pPr marL="914400" lvl="1" indent="-457200">
              <a:buFontTx/>
              <a:buChar char="•"/>
            </a:pPr>
            <a:r>
              <a:rPr lang="tr-TR" altLang="tr-TR" b="1" u="sng" dirty="0">
                <a:solidFill>
                  <a:schemeClr val="bg2"/>
                </a:solidFill>
              </a:rPr>
              <a:t>Bilgisayar mühendisliği ise en hızlı gelişen uzmanlık alanlarından biridir.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56</a:t>
            </a:fld>
            <a:endParaRPr lang="tr-TR" altLang="tr-TR"/>
          </a:p>
        </p:txBody>
      </p:sp>
    </p:spTree>
    <p:extLst>
      <p:ext uri="{BB962C8B-B14F-4D97-AF65-F5344CB8AC3E}">
        <p14:creationId xmlns:p14="http://schemas.microsoft.com/office/powerpoint/2010/main" val="809911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YAŞAM BOYU ÖĞRENMENİN KAPSAMI</a:t>
            </a:r>
          </a:p>
        </p:txBody>
      </p:sp>
      <p:sp>
        <p:nvSpPr>
          <p:cNvPr id="7172" name="Text Box 4"/>
          <p:cNvSpPr txBox="1">
            <a:spLocks noChangeArrowheads="1"/>
          </p:cNvSpPr>
          <p:nvPr/>
        </p:nvSpPr>
        <p:spPr bwMode="auto">
          <a:xfrm>
            <a:off x="323850" y="1484313"/>
            <a:ext cx="8496300" cy="4247317"/>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Yaşam boyu öğrenme; kişisel, sivil, sosyal ve/veya istihdam ile ilişkili bir bakış açısı içinde bilgi, beceri ve yetkinlikleri geliştirmek amacıyla tüm yaşam boyunca üstlenilen her türlü öğrenme etkinliklerini kapsamaktadır.</a:t>
            </a:r>
          </a:p>
          <a:p>
            <a:pPr marL="914400" lvl="1" indent="-457200">
              <a:buFontTx/>
              <a:buChar char="•"/>
            </a:pPr>
            <a:r>
              <a:rPr lang="tr-TR" altLang="tr-TR" dirty="0">
                <a:solidFill>
                  <a:schemeClr val="bg2"/>
                </a:solidFill>
              </a:rPr>
              <a:t>Yaşam boyu öğrenme;  örgün öğrenmeyi, yaygın öğrenmeyi, teknik eğitim ve becerilerin kazanılmasını sağlayan kursları, iş yerinde kazanılan mesleki becerileri ve diğer becerilerin kazanılmasına yol açan öğrenmeyi de içermektedir.</a:t>
            </a:r>
          </a:p>
          <a:p>
            <a:pPr marL="914400" lvl="1" indent="-457200">
              <a:buFontTx/>
              <a:buChar char="•"/>
            </a:pPr>
            <a:r>
              <a:rPr lang="tr-TR" altLang="tr-TR" dirty="0">
                <a:solidFill>
                  <a:schemeClr val="bg2"/>
                </a:solidFill>
              </a:rPr>
              <a:t>Bu yüzden yaşam boyu öğrenme yaş, statü ya da eğitim seviyesine bakılmaksızın okullarda, üniversitelerde, evde, işte ya da toplum içinde diğer herhangi bir yerde gerçekleştirilebilmektedir.</a:t>
            </a:r>
          </a:p>
          <a:p>
            <a:pPr marL="457200" indent="-457200">
              <a:buFontTx/>
              <a:buChar char="•"/>
            </a:pPr>
            <a:r>
              <a:rPr lang="tr-TR" altLang="tr-TR" dirty="0">
                <a:solidFill>
                  <a:schemeClr val="bg2"/>
                </a:solidFill>
              </a:rPr>
              <a:t>Yeni bir kavram olan yaşam boyu öğrenmenin, Türk eğitim sistemine girmesi 1960 yılında toplanan içinde Türkiye’nin de bulunduğu OECD ülkelerinin aldığı kararla olmuştur.</a:t>
            </a:r>
          </a:p>
          <a:p>
            <a:pPr marL="914400" lvl="1" indent="-457200">
              <a:buFontTx/>
              <a:buChar char="•"/>
            </a:pPr>
            <a:r>
              <a:rPr lang="tr-TR" altLang="tr-TR" dirty="0">
                <a:solidFill>
                  <a:schemeClr val="bg2"/>
                </a:solidFill>
              </a:rPr>
              <a:t>AB çapında ve ulusal düzeyde bir çok rapor ve girişim için sunumun kaynağı incelenebilir.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57</a:t>
            </a:fld>
            <a:endParaRPr lang="tr-TR" altLang="tr-TR"/>
          </a:p>
        </p:txBody>
      </p:sp>
    </p:spTree>
    <p:extLst>
      <p:ext uri="{BB962C8B-B14F-4D97-AF65-F5344CB8AC3E}">
        <p14:creationId xmlns:p14="http://schemas.microsoft.com/office/powerpoint/2010/main" val="3817684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YAŞAM BOYU ÖĞRENME</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ALINTILAR</a:t>
            </a:r>
          </a:p>
        </p:txBody>
      </p:sp>
      <p:sp>
        <p:nvSpPr>
          <p:cNvPr id="7172" name="Text Box 4"/>
          <p:cNvSpPr txBox="1">
            <a:spLocks noChangeArrowheads="1"/>
          </p:cNvSpPr>
          <p:nvPr/>
        </p:nvSpPr>
        <p:spPr bwMode="auto">
          <a:xfrm>
            <a:off x="323850" y="1484313"/>
            <a:ext cx="8496300" cy="480131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“21. yüzyılın cahilleri okuma yazması olmayanlar değil; öğrenmeyi, unutmayı ve yeniden öğrenmeyi beceremeyenler olacaktır” – </a:t>
            </a:r>
            <a:r>
              <a:rPr lang="tr-TR" altLang="tr-TR" dirty="0" err="1">
                <a:solidFill>
                  <a:schemeClr val="bg2"/>
                </a:solidFill>
              </a:rPr>
              <a:t>Alvin</a:t>
            </a:r>
            <a:r>
              <a:rPr lang="tr-TR" altLang="tr-TR" dirty="0">
                <a:solidFill>
                  <a:schemeClr val="bg2"/>
                </a:solidFill>
              </a:rPr>
              <a:t> </a:t>
            </a:r>
            <a:r>
              <a:rPr lang="tr-TR" altLang="tr-TR" dirty="0" err="1">
                <a:solidFill>
                  <a:schemeClr val="bg2"/>
                </a:solidFill>
              </a:rPr>
              <a:t>Toffler</a:t>
            </a:r>
            <a:endParaRPr lang="tr-TR" altLang="tr-TR" dirty="0">
              <a:solidFill>
                <a:schemeClr val="bg2"/>
              </a:solidFill>
            </a:endParaRPr>
          </a:p>
          <a:p>
            <a:pPr marL="457200" indent="-457200">
              <a:buFontTx/>
              <a:buChar char="•"/>
            </a:pPr>
            <a:r>
              <a:rPr lang="tr-TR" altLang="tr-TR" dirty="0">
                <a:solidFill>
                  <a:schemeClr val="bg2"/>
                </a:solidFill>
              </a:rPr>
              <a:t>“Eğitim; dünyayı değiştirmek için kullanabileceğiniz en güçlü silahtır” – Nelson Mandela</a:t>
            </a:r>
          </a:p>
          <a:p>
            <a:pPr marL="457200" indent="-457200">
              <a:buFontTx/>
              <a:buChar char="•"/>
            </a:pPr>
            <a:r>
              <a:rPr lang="tr-TR" altLang="tr-TR" dirty="0">
                <a:solidFill>
                  <a:schemeClr val="bg2"/>
                </a:solidFill>
              </a:rPr>
              <a:t>“Öğrenmeyi bıraktığınızda, ölmeye başlarsınız!” – Albert Einstein</a:t>
            </a:r>
          </a:p>
          <a:p>
            <a:pPr marL="457200" indent="-457200">
              <a:buFontTx/>
              <a:buChar char="•"/>
            </a:pPr>
            <a:r>
              <a:rPr lang="tr-TR" altLang="tr-TR" dirty="0">
                <a:solidFill>
                  <a:schemeClr val="bg2"/>
                </a:solidFill>
              </a:rPr>
              <a:t>“Bilim ve fen nerede ise oradan alacağız ve her ulus kişisinin kafasına koyacağız. Bilim ve fen için kayıt ve şart yoktur.” – Mustafa Kemal Atatürk</a:t>
            </a:r>
          </a:p>
          <a:p>
            <a:pPr marL="457200" indent="-457200">
              <a:buFontTx/>
              <a:buChar char="•"/>
            </a:pPr>
            <a:r>
              <a:rPr lang="tr-TR" altLang="tr-TR" dirty="0">
                <a:solidFill>
                  <a:schemeClr val="bg2"/>
                </a:solidFill>
              </a:rPr>
              <a:t>“İlim ve fennin yaşadığımız her dakikadaki safhalarının gelişmesini kavramak ve izlemek şarttır. ” – Mustafa Kemal Atatürk</a:t>
            </a:r>
          </a:p>
          <a:p>
            <a:pPr marL="457200" indent="-457200">
              <a:buFontTx/>
              <a:buChar char="•"/>
            </a:pPr>
            <a:r>
              <a:rPr lang="tr-TR" altLang="tr-TR" dirty="0">
                <a:solidFill>
                  <a:schemeClr val="bg2"/>
                </a:solidFill>
              </a:rPr>
              <a:t>“Çocukken fakirdim. İki kuruş elime geçince bir kuruşunu kitaba verirdim. Eğer böyle olmasaydı, bu yaptıklarımın hiç birini yapamazdım.” – Mustafa Kemal Atatürk</a:t>
            </a:r>
          </a:p>
          <a:p>
            <a:pPr marL="457200" indent="-457200">
              <a:buFontTx/>
              <a:buChar char="•"/>
            </a:pPr>
            <a:r>
              <a:rPr lang="tr-TR" altLang="tr-TR" dirty="0">
                <a:solidFill>
                  <a:schemeClr val="bg2"/>
                </a:solidFill>
              </a:rPr>
              <a:t>“İnsan eğitimle doğmaz ama eğitimle yaşar.” – Cervantes</a:t>
            </a:r>
          </a:p>
          <a:p>
            <a:pPr marL="457200" indent="-457200">
              <a:buFontTx/>
              <a:buChar char="•"/>
            </a:pPr>
            <a:r>
              <a:rPr lang="tr-TR" altLang="tr-TR" dirty="0">
                <a:solidFill>
                  <a:schemeClr val="bg2"/>
                </a:solidFill>
              </a:rPr>
              <a:t>“Bana bir harf öğretenin kırk yıl kölesi olurum.” – Hz. Ali</a:t>
            </a:r>
          </a:p>
          <a:p>
            <a:pPr marL="457200" indent="-457200">
              <a:buFontTx/>
              <a:buChar char="•"/>
            </a:pPr>
            <a:r>
              <a:rPr lang="tr-TR" altLang="tr-TR" dirty="0">
                <a:solidFill>
                  <a:schemeClr val="bg2"/>
                </a:solidFill>
              </a:rPr>
              <a:t>“Bir kişiye iyilik yapmak istiyorsan ona balık verme, balık tutmayı öğret.” – </a:t>
            </a:r>
            <a:r>
              <a:rPr lang="tr-TR" altLang="tr-TR" dirty="0" err="1">
                <a:solidFill>
                  <a:schemeClr val="bg2"/>
                </a:solidFill>
              </a:rPr>
              <a:t>Konfüçyus</a:t>
            </a:r>
            <a:endParaRPr lang="tr-TR" altLang="tr-TR" dirty="0">
              <a:solidFill>
                <a:schemeClr val="bg2"/>
              </a:solidFill>
            </a:endParaRPr>
          </a:p>
          <a:p>
            <a:pPr marL="457200"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58</a:t>
            </a:fld>
            <a:endParaRPr lang="tr-TR" altLang="tr-TR"/>
          </a:p>
        </p:txBody>
      </p:sp>
    </p:spTree>
    <p:extLst>
      <p:ext uri="{BB962C8B-B14F-4D97-AF65-F5344CB8AC3E}">
        <p14:creationId xmlns:p14="http://schemas.microsoft.com/office/powerpoint/2010/main" val="2573536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341438"/>
            <a:ext cx="9144000" cy="708025"/>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NOTLARI</a:t>
            </a:r>
          </a:p>
          <a:p>
            <a:pPr algn="ctr"/>
            <a:r>
              <a:rPr lang="tr-TR" altLang="tr-TR" sz="2000" b="1" dirty="0">
                <a:solidFill>
                  <a:schemeClr val="bg2"/>
                </a:solidFill>
              </a:rPr>
              <a:t>Sunan:</a:t>
            </a:r>
            <a:r>
              <a:rPr lang="en-US" altLang="tr-TR" sz="2000" b="1" dirty="0">
                <a:solidFill>
                  <a:schemeClr val="bg2"/>
                </a:solidFill>
              </a:rPr>
              <a:t> 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endParaRPr lang="tr-TR" altLang="tr-TR" sz="2000" b="1" dirty="0">
              <a:solidFill>
                <a:schemeClr val="bg2"/>
              </a:solidFill>
            </a:endParaRPr>
          </a:p>
        </p:txBody>
      </p:sp>
      <p:sp>
        <p:nvSpPr>
          <p:cNvPr id="6147" name="Text Box 2"/>
          <p:cNvSpPr txBox="1">
            <a:spLocks noChangeArrowheads="1"/>
          </p:cNvSpPr>
          <p:nvPr/>
        </p:nvSpPr>
        <p:spPr bwMode="auto">
          <a:xfrm>
            <a:off x="0" y="2671763"/>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59</a:t>
            </a:fld>
            <a:endParaRPr lang="tr-TR" altLang="tr-TR"/>
          </a:p>
        </p:txBody>
      </p:sp>
      <p:sp>
        <p:nvSpPr>
          <p:cNvPr id="5" name="4 Dikdörtgen"/>
          <p:cNvSpPr/>
          <p:nvPr/>
        </p:nvSpPr>
        <p:spPr>
          <a:xfrm>
            <a:off x="179512" y="3502749"/>
            <a:ext cx="8784976" cy="2308324"/>
          </a:xfrm>
          <a:prstGeom prst="rect">
            <a:avLst/>
          </a:prstGeom>
        </p:spPr>
        <p:txBody>
          <a:bodyPr wrap="square">
            <a:spAutoFit/>
          </a:bodyPr>
          <a:lstStyle/>
          <a:p>
            <a:r>
              <a:rPr lang="tr-TR" b="1" dirty="0">
                <a:solidFill>
                  <a:schemeClr val="bg2"/>
                </a:solidFill>
              </a:rPr>
              <a:t>Kaynaklar:</a:t>
            </a:r>
          </a:p>
          <a:p>
            <a:pPr marL="285750" indent="-285750">
              <a:buFont typeface="Arial" panose="020B0604020202020204" pitchFamily="34" charset="0"/>
              <a:buChar char="•"/>
            </a:pPr>
            <a:r>
              <a:rPr lang="tr-TR" dirty="0">
                <a:solidFill>
                  <a:schemeClr val="bg2"/>
                </a:solidFill>
              </a:rPr>
              <a:t>Harun </a:t>
            </a:r>
            <a:r>
              <a:rPr lang="tr-TR" dirty="0" err="1">
                <a:solidFill>
                  <a:schemeClr val="bg2"/>
                </a:solidFill>
              </a:rPr>
              <a:t>Büber</a:t>
            </a:r>
            <a:r>
              <a:rPr lang="tr-TR" dirty="0">
                <a:solidFill>
                  <a:schemeClr val="bg2"/>
                </a:solidFill>
              </a:rPr>
              <a:t> vd. (2016), “Girişimcilik Tutum ve Algısı İle Altyapı Algısı Özelliklerinin TR33 Bölgesi ve Almanya’daki Türk Girişimciler Açısından Analizi”. İnsan ve Toplum Bilimleri Araştırmaları Dergisi, Cilt: 5, Sayı: 7, Sayfa: 2092-2105</a:t>
            </a:r>
          </a:p>
          <a:p>
            <a:pPr marL="285750" indent="-285750">
              <a:buFont typeface="Arial" panose="020B0604020202020204" pitchFamily="34" charset="0"/>
              <a:buChar char="•"/>
            </a:pPr>
            <a:r>
              <a:rPr lang="tr-TR" dirty="0">
                <a:solidFill>
                  <a:schemeClr val="bg2"/>
                </a:solidFill>
              </a:rPr>
              <a:t>Dr. Ethem Duygulu, “Girişimcilik”. Dokuz Eylül Ü. İİBF, İşletme Bölümü, Girişimcilik ders sunumu. URL: http://kisi.deu.edu.tr/ethem.duygulu/</a:t>
            </a:r>
          </a:p>
          <a:p>
            <a:pPr marL="285750" indent="-285750">
              <a:buFont typeface="Arial" panose="020B0604020202020204" pitchFamily="34" charset="0"/>
              <a:buChar char="•"/>
            </a:pPr>
            <a:endParaRPr lang="tr-TR" dirty="0">
              <a:solidFill>
                <a:schemeClr val="bg2"/>
              </a:solidFill>
            </a:endParaRPr>
          </a:p>
          <a:p>
            <a:endParaRPr lang="tr-TR" dirty="0">
              <a:solidFill>
                <a:schemeClr val="bg2"/>
              </a:solidFill>
            </a:endParaRPr>
          </a:p>
        </p:txBody>
      </p:sp>
    </p:spTree>
    <p:extLst>
      <p:ext uri="{BB962C8B-B14F-4D97-AF65-F5344CB8AC3E}">
        <p14:creationId xmlns:p14="http://schemas.microsoft.com/office/powerpoint/2010/main" val="93287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549275"/>
            <a:ext cx="9144000" cy="400110"/>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 GENEL BİLGİLER</a:t>
            </a:r>
          </a:p>
        </p:txBody>
      </p:sp>
      <p:sp>
        <p:nvSpPr>
          <p:cNvPr id="4101" name="9 Slayt Numarası Yer Tutucusu"/>
          <p:cNvSpPr>
            <a:spLocks noGrp="1"/>
          </p:cNvSpPr>
          <p:nvPr>
            <p:ph type="sldNum" sz="quarter" idx="11"/>
          </p:nvPr>
        </p:nvSpPr>
        <p:spPr>
          <a:noFill/>
        </p:spPr>
        <p:txBody>
          <a:bodyPr/>
          <a:lstStyle/>
          <a:p>
            <a:fld id="{1E30A6BE-ABCD-4702-86F2-F661E78F7C06}" type="slidenum">
              <a:rPr lang="tr-TR" altLang="tr-TR" smtClean="0"/>
              <a:pPr/>
              <a:t>6</a:t>
            </a:fld>
            <a:endParaRPr lang="tr-TR" altLang="tr-TR"/>
          </a:p>
        </p:txBody>
      </p:sp>
      <p:grpSp>
        <p:nvGrpSpPr>
          <p:cNvPr id="10" name="9 Grup"/>
          <p:cNvGrpSpPr>
            <a:grpSpLocks/>
          </p:cNvGrpSpPr>
          <p:nvPr/>
        </p:nvGrpSpPr>
        <p:grpSpPr bwMode="auto">
          <a:xfrm>
            <a:off x="395288" y="1140893"/>
            <a:ext cx="8496300" cy="4022109"/>
            <a:chOff x="395288" y="4768850"/>
            <a:chExt cx="8496300" cy="4019989"/>
          </a:xfrm>
        </p:grpSpPr>
        <p:sp>
          <p:nvSpPr>
            <p:cNvPr id="11" name="Text Box 8"/>
            <p:cNvSpPr txBox="1">
              <a:spLocks noChangeArrowheads="1"/>
            </p:cNvSpPr>
            <p:nvPr/>
          </p:nvSpPr>
          <p:spPr bwMode="auto">
            <a:xfrm>
              <a:off x="395288" y="4768850"/>
              <a:ext cx="8496300" cy="366713"/>
            </a:xfrm>
            <a:prstGeom prst="rect">
              <a:avLst/>
            </a:prstGeom>
            <a:noFill/>
            <a:ln w="9525">
              <a:noFill/>
              <a:miter lim="800000"/>
              <a:headEnd/>
              <a:tailEnd/>
            </a:ln>
          </p:spPr>
          <p:txBody>
            <a:bodyPr>
              <a:spAutoFit/>
            </a:bodyPr>
            <a:lstStyle/>
            <a:p>
              <a:r>
                <a:rPr lang="tr-TR" altLang="tr-TR" b="1" dirty="0">
                  <a:solidFill>
                    <a:schemeClr val="bg2"/>
                  </a:solidFill>
                </a:rPr>
                <a:t>ARA SINAV TELAFİSİ, SUNUM RAPORU VE TARİHLER</a:t>
              </a:r>
            </a:p>
          </p:txBody>
        </p:sp>
        <p:sp>
          <p:nvSpPr>
            <p:cNvPr id="12" name="Text Box 9"/>
            <p:cNvSpPr txBox="1">
              <a:spLocks noChangeArrowheads="1"/>
            </p:cNvSpPr>
            <p:nvPr/>
          </p:nvSpPr>
          <p:spPr bwMode="auto">
            <a:xfrm>
              <a:off x="395288" y="5097467"/>
              <a:ext cx="8496300" cy="3691372"/>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Dersin ara sınavına giremeyen öğrenciler, yönetmeliklerle belirlenmiş kurallara uygun mazeretlerini dilekçe ile bölüme iletebilir. Dilekçeleri kabul olan öğrenciler dersin son telafi haftasında (5 Ocak 2022) mazeret sınavına gireceklerdir. </a:t>
              </a:r>
            </a:p>
            <a:p>
              <a:pPr marL="457200" indent="-457200">
                <a:buFontTx/>
                <a:buChar char="•"/>
              </a:pPr>
              <a:r>
                <a:rPr lang="tr-TR" altLang="tr-TR" dirty="0">
                  <a:solidFill>
                    <a:schemeClr val="bg2"/>
                  </a:solidFill>
                </a:rPr>
                <a:t>Mazeret sınavı ve mazeret sunumları paralel olarak yürütüleceğinden, bir öğrenci bunlardan ikisine birden giremez.</a:t>
              </a:r>
            </a:p>
            <a:p>
              <a:pPr marL="457200" indent="-457200">
                <a:buFontTx/>
                <a:buChar char="•"/>
              </a:pPr>
              <a:r>
                <a:rPr lang="tr-TR" altLang="tr-TR" b="1" dirty="0">
                  <a:solidFill>
                    <a:srgbClr val="FF0000"/>
                  </a:solidFill>
                </a:rPr>
                <a:t>Her öğrenci kendi sunumuna dayanarak hazırlayacağı raporu ilgili hocaya final haftasının ilk gününde iletecektir</a:t>
              </a:r>
              <a:r>
                <a:rPr lang="tr-TR" altLang="tr-TR" b="1" dirty="0">
                  <a:solidFill>
                    <a:schemeClr val="bg2"/>
                  </a:solidFill>
                </a:rPr>
                <a:t>.</a:t>
              </a:r>
            </a:p>
            <a:p>
              <a:pPr marL="457200" indent="-457200">
                <a:buFontTx/>
                <a:buChar char="•"/>
              </a:pPr>
              <a:r>
                <a:rPr lang="tr-TR" altLang="tr-TR" dirty="0">
                  <a:solidFill>
                    <a:schemeClr val="bg2"/>
                  </a:solidFill>
                </a:rPr>
                <a:t>Ek ayrıntılar ve olası değişiklikler ilgili hocaların </a:t>
              </a:r>
              <a:r>
                <a:rPr lang="tr-TR" altLang="tr-TR" dirty="0" err="1">
                  <a:solidFill>
                    <a:schemeClr val="bg2"/>
                  </a:solidFill>
                </a:rPr>
                <a:t>Avesis</a:t>
              </a:r>
              <a:r>
                <a:rPr lang="tr-TR" altLang="tr-TR" dirty="0">
                  <a:solidFill>
                    <a:schemeClr val="bg2"/>
                  </a:solidFill>
                </a:rPr>
                <a:t> sayfaları, USIS üzerinden gönderilecek toplu iletiler ve çeşitli ek yöntemler ile ilerleyen günlerde duyurulacaktır. Duyuru kanalları hakkında güncel bilgiler için ders oturumlarına katılmaya veya kayıt edilmiş ders ile sunum oturumlarını izlemeye devam ediniz.</a:t>
              </a:r>
            </a:p>
          </p:txBody>
        </p:sp>
      </p:grpSp>
    </p:spTree>
    <p:extLst>
      <p:ext uri="{BB962C8B-B14F-4D97-AF65-F5344CB8AC3E}">
        <p14:creationId xmlns:p14="http://schemas.microsoft.com/office/powerpoint/2010/main" val="838287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BU BÖLÜMÜN KONU BAŞLIKLARI:</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Girişimcilik Nedir?</a:t>
            </a:r>
          </a:p>
          <a:p>
            <a:pPr marL="457200" indent="-457200">
              <a:buFontTx/>
              <a:buChar char="•"/>
            </a:pPr>
            <a:r>
              <a:rPr lang="tr-TR" altLang="tr-TR" dirty="0">
                <a:solidFill>
                  <a:schemeClr val="bg2"/>
                </a:solidFill>
              </a:rPr>
              <a:t>Girişimciliğin Boyutları</a:t>
            </a:r>
          </a:p>
          <a:p>
            <a:pPr marL="457200" indent="-457200">
              <a:buFontTx/>
              <a:buChar char="•"/>
            </a:pPr>
            <a:r>
              <a:rPr lang="tr-TR" altLang="tr-TR" dirty="0">
                <a:solidFill>
                  <a:schemeClr val="bg2"/>
                </a:solidFill>
              </a:rPr>
              <a:t>İş Kurma Sürecinin Temel Adımları</a:t>
            </a:r>
          </a:p>
          <a:p>
            <a:pPr marL="457200" indent="-457200">
              <a:buFontTx/>
              <a:buChar char="•"/>
            </a:pPr>
            <a:r>
              <a:rPr lang="tr-TR" altLang="tr-TR" dirty="0">
                <a:solidFill>
                  <a:schemeClr val="bg2"/>
                </a:solidFill>
              </a:rPr>
              <a:t>Destek Programları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60</a:t>
            </a:fld>
            <a:endParaRPr lang="tr-TR" altLang="tr-TR"/>
          </a:p>
        </p:txBody>
      </p:sp>
    </p:spTree>
    <p:extLst>
      <p:ext uri="{BB962C8B-B14F-4D97-AF65-F5344CB8AC3E}">
        <p14:creationId xmlns:p14="http://schemas.microsoft.com/office/powerpoint/2010/main" val="1171953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GİRİŞİMCİLİK NEDİR?</a:t>
            </a:r>
          </a:p>
        </p:txBody>
      </p:sp>
      <p:sp>
        <p:nvSpPr>
          <p:cNvPr id="7172" name="Text Box 4"/>
          <p:cNvSpPr txBox="1">
            <a:spLocks noChangeArrowheads="1"/>
          </p:cNvSpPr>
          <p:nvPr/>
        </p:nvSpPr>
        <p:spPr bwMode="auto">
          <a:xfrm>
            <a:off x="323850" y="1484313"/>
            <a:ext cx="8496300" cy="369331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Girişimcilik, en genel şeklinde kâr amacı ile riski üstüne alan ve iş kuran kişinin yaptığı atılım olarak tanımlanabilir.</a:t>
            </a:r>
          </a:p>
          <a:p>
            <a:pPr marL="457200" indent="-457200">
              <a:buFontTx/>
              <a:buChar char="•"/>
            </a:pPr>
            <a:r>
              <a:rPr lang="tr-TR" altLang="tr-TR" dirty="0">
                <a:solidFill>
                  <a:schemeClr val="bg2"/>
                </a:solidFill>
              </a:rPr>
              <a:t>Girişimcilik kurumsal düzeyde de olabilir.</a:t>
            </a:r>
          </a:p>
          <a:p>
            <a:pPr marL="457200" indent="-457200">
              <a:buFontTx/>
              <a:buChar char="•"/>
            </a:pPr>
            <a:r>
              <a:rPr lang="tr-TR" altLang="tr-TR" dirty="0">
                <a:solidFill>
                  <a:schemeClr val="bg2"/>
                </a:solidFill>
              </a:rPr>
              <a:t>Girişimcilik kavramının gelişimini etkileyen tarihi süreçler mevcuttur:</a:t>
            </a:r>
          </a:p>
          <a:p>
            <a:pPr marL="914400" lvl="1" indent="-457200">
              <a:buFontTx/>
              <a:buChar char="•"/>
            </a:pPr>
            <a:r>
              <a:rPr lang="tr-TR" altLang="tr-TR" dirty="0">
                <a:solidFill>
                  <a:schemeClr val="bg2"/>
                </a:solidFill>
              </a:rPr>
              <a:t>15-16. yy. coğrafi keşifler dönemi</a:t>
            </a:r>
          </a:p>
          <a:p>
            <a:pPr marL="914400" lvl="1" indent="-457200">
              <a:buFontTx/>
              <a:buChar char="•"/>
            </a:pPr>
            <a:r>
              <a:rPr lang="tr-TR" altLang="tr-TR" dirty="0">
                <a:solidFill>
                  <a:schemeClr val="bg2"/>
                </a:solidFill>
              </a:rPr>
              <a:t>17-18. yy. sanayi devrimi </a:t>
            </a:r>
          </a:p>
          <a:p>
            <a:pPr marL="914400" lvl="1" indent="-457200">
              <a:buFontTx/>
              <a:buChar char="•"/>
            </a:pPr>
            <a:r>
              <a:rPr lang="tr-TR" altLang="tr-TR" dirty="0">
                <a:solidFill>
                  <a:schemeClr val="bg2"/>
                </a:solidFill>
              </a:rPr>
              <a:t>20-21. yy. küreselleşme (ekonomik anlamı ile, 1980’lerden itibaren)</a:t>
            </a:r>
          </a:p>
          <a:p>
            <a:pPr marL="457200" indent="-457200">
              <a:buFontTx/>
              <a:buChar char="•"/>
            </a:pPr>
            <a:r>
              <a:rPr lang="tr-TR" altLang="tr-TR" dirty="0">
                <a:solidFill>
                  <a:schemeClr val="bg2"/>
                </a:solidFill>
              </a:rPr>
              <a:t>Girişimcilik kavramının literatürde pek çok farklı tanımı yapılmış ve her tanımda girişimciliğin farklı boyutlarına değinilmiştir. </a:t>
            </a:r>
          </a:p>
          <a:p>
            <a:pPr marL="457200" indent="-457200">
              <a:buFontTx/>
              <a:buChar char="•"/>
            </a:pPr>
            <a:r>
              <a:rPr lang="tr-TR" altLang="tr-TR" dirty="0">
                <a:solidFill>
                  <a:schemeClr val="bg2"/>
                </a:solidFill>
              </a:rPr>
              <a:t>Bu boyutlardan en çok üzerinde durulanlar izleyen bölümlerde incelenecektir:</a:t>
            </a:r>
          </a:p>
          <a:p>
            <a:pPr marL="914400" lvl="1" indent="-457200">
              <a:buFont typeface="+mj-lt"/>
              <a:buAutoNum type="arabicPeriod"/>
            </a:pPr>
            <a:r>
              <a:rPr lang="tr-TR" altLang="tr-TR" dirty="0">
                <a:solidFill>
                  <a:schemeClr val="bg2"/>
                </a:solidFill>
              </a:rPr>
              <a:t>Fırsatları Değerlendirme</a:t>
            </a:r>
          </a:p>
          <a:p>
            <a:pPr marL="914400" lvl="1" indent="-457200">
              <a:buFont typeface="+mj-lt"/>
              <a:buAutoNum type="arabicPeriod"/>
            </a:pPr>
            <a:r>
              <a:rPr lang="tr-TR" altLang="tr-TR" dirty="0">
                <a:solidFill>
                  <a:schemeClr val="bg2"/>
                </a:solidFill>
              </a:rPr>
              <a:t>Risk Alma</a:t>
            </a:r>
          </a:p>
          <a:p>
            <a:pPr marL="914400" lvl="1" indent="-457200">
              <a:buFont typeface="+mj-lt"/>
              <a:buAutoNum type="arabicPeriod"/>
            </a:pPr>
            <a:r>
              <a:rPr lang="tr-TR" altLang="tr-TR" dirty="0">
                <a:solidFill>
                  <a:schemeClr val="bg2"/>
                </a:solidFill>
              </a:rPr>
              <a:t>Yenilikçilik</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61</a:t>
            </a:fld>
            <a:endParaRPr lang="tr-TR" altLang="tr-TR"/>
          </a:p>
        </p:txBody>
      </p:sp>
    </p:spTree>
    <p:extLst>
      <p:ext uri="{BB962C8B-B14F-4D97-AF65-F5344CB8AC3E}">
        <p14:creationId xmlns:p14="http://schemas.microsoft.com/office/powerpoint/2010/main" val="1425279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GİRİŞİMCİLİĞİN BOYUTLARI</a:t>
            </a:r>
          </a:p>
        </p:txBody>
      </p:sp>
      <p:sp>
        <p:nvSpPr>
          <p:cNvPr id="7172" name="Text Box 4"/>
          <p:cNvSpPr txBox="1">
            <a:spLocks noChangeArrowheads="1"/>
          </p:cNvSpPr>
          <p:nvPr/>
        </p:nvSpPr>
        <p:spPr bwMode="auto">
          <a:xfrm>
            <a:off x="323850" y="1484313"/>
            <a:ext cx="8496300" cy="4524315"/>
          </a:xfrm>
          <a:prstGeom prst="rect">
            <a:avLst/>
          </a:prstGeom>
          <a:noFill/>
          <a:ln w="9525">
            <a:noFill/>
            <a:miter lim="800000"/>
            <a:headEnd/>
            <a:tailEnd/>
          </a:ln>
        </p:spPr>
        <p:txBody>
          <a:bodyPr>
            <a:spAutoFit/>
          </a:bodyPr>
          <a:lstStyle/>
          <a:p>
            <a:pPr marL="457200" indent="-457200">
              <a:buFont typeface="+mj-lt"/>
              <a:buAutoNum type="arabicPeriod"/>
            </a:pPr>
            <a:r>
              <a:rPr lang="tr-TR" altLang="tr-TR" dirty="0">
                <a:solidFill>
                  <a:schemeClr val="bg2"/>
                </a:solidFill>
              </a:rPr>
              <a:t>Fırsatları Değerlendirme</a:t>
            </a:r>
          </a:p>
          <a:p>
            <a:pPr marL="914400" lvl="1" indent="-457200">
              <a:buFont typeface="Arial" panose="020B0604020202020204" pitchFamily="34" charset="0"/>
              <a:buChar char="•"/>
            </a:pPr>
            <a:r>
              <a:rPr lang="tr-TR" altLang="tr-TR" dirty="0">
                <a:solidFill>
                  <a:schemeClr val="bg2"/>
                </a:solidFill>
              </a:rPr>
              <a:t>Girişimcilik en geniş tanımı ile; iktisadi mal veya hizmet üretimi için üretim faktörlerinin bir araya getirilerek, ekonomik fırsatların yeni değerlere dönüştürüldüğü organizasyonun oluşturulmasıdır.</a:t>
            </a:r>
          </a:p>
          <a:p>
            <a:pPr marL="457200" indent="-457200">
              <a:buFont typeface="+mj-lt"/>
              <a:buAutoNum type="arabicPeriod"/>
            </a:pPr>
            <a:r>
              <a:rPr lang="tr-TR" altLang="tr-TR" dirty="0">
                <a:solidFill>
                  <a:schemeClr val="bg2"/>
                </a:solidFill>
              </a:rPr>
              <a:t>Risk Alma</a:t>
            </a:r>
          </a:p>
          <a:p>
            <a:pPr marL="914400" lvl="1" indent="-457200">
              <a:buFont typeface="Arial" panose="020B0604020202020204" pitchFamily="34" charset="0"/>
              <a:buChar char="•"/>
            </a:pPr>
            <a:r>
              <a:rPr lang="tr-TR" altLang="tr-TR" dirty="0">
                <a:solidFill>
                  <a:schemeClr val="bg2"/>
                </a:solidFill>
              </a:rPr>
              <a:t>Her girişim başarılı olacak diye bir kural yoktur!</a:t>
            </a:r>
          </a:p>
          <a:p>
            <a:pPr marL="914400" lvl="1" indent="-457200">
              <a:buFont typeface="Arial" panose="020B0604020202020204" pitchFamily="34" charset="0"/>
              <a:buChar char="•"/>
            </a:pPr>
            <a:r>
              <a:rPr lang="tr-TR" altLang="tr-TR" dirty="0">
                <a:solidFill>
                  <a:schemeClr val="bg2"/>
                </a:solidFill>
              </a:rPr>
              <a:t>Bazı riskler öngörülebilir, bazıları ise öngörülemez.</a:t>
            </a:r>
          </a:p>
          <a:p>
            <a:pPr marL="914400" lvl="1" indent="-457200">
              <a:buFont typeface="Arial" panose="020B0604020202020204" pitchFamily="34" charset="0"/>
              <a:buChar char="•"/>
            </a:pPr>
            <a:r>
              <a:rPr lang="tr-TR" altLang="tr-TR" dirty="0">
                <a:solidFill>
                  <a:schemeClr val="bg2"/>
                </a:solidFill>
              </a:rPr>
              <a:t>Öngörülebilir teknik risklerin yönetimi BLM 3722 Yazılım Mühendisliği dersinde ele alınacaktır.</a:t>
            </a:r>
          </a:p>
          <a:p>
            <a:pPr marL="457200" indent="-457200">
              <a:buFont typeface="+mj-lt"/>
              <a:buAutoNum type="arabicPeriod"/>
            </a:pPr>
            <a:r>
              <a:rPr lang="tr-TR" altLang="tr-TR" dirty="0">
                <a:solidFill>
                  <a:schemeClr val="bg2"/>
                </a:solidFill>
              </a:rPr>
              <a:t>Yenilikçilik (</a:t>
            </a:r>
            <a:r>
              <a:rPr lang="tr-TR" altLang="tr-TR" dirty="0" err="1">
                <a:solidFill>
                  <a:schemeClr val="bg2"/>
                </a:solidFill>
              </a:rPr>
              <a:t>innovation</a:t>
            </a:r>
            <a:r>
              <a:rPr lang="tr-TR" altLang="tr-TR" dirty="0">
                <a:solidFill>
                  <a:schemeClr val="bg2"/>
                </a:solidFill>
              </a:rPr>
              <a:t>):</a:t>
            </a:r>
          </a:p>
          <a:p>
            <a:pPr marL="914400" lvl="1" indent="-457200">
              <a:buFont typeface="Arial" panose="020B0604020202020204" pitchFamily="34" charset="0"/>
              <a:buChar char="•"/>
            </a:pPr>
            <a:r>
              <a:rPr lang="tr-TR" altLang="tr-TR" dirty="0">
                <a:solidFill>
                  <a:schemeClr val="bg2"/>
                </a:solidFill>
              </a:rPr>
              <a:t>Yenilikçilik teknolojik değişim sürecinin ve rekabet gücünün önemli bir kriteridir.</a:t>
            </a:r>
          </a:p>
          <a:p>
            <a:pPr marL="914400" lvl="1" indent="-457200">
              <a:buFont typeface="Arial" panose="020B0604020202020204" pitchFamily="34" charset="0"/>
              <a:buChar char="•"/>
            </a:pPr>
            <a:r>
              <a:rPr lang="tr-TR" altLang="tr-TR" dirty="0">
                <a:solidFill>
                  <a:schemeClr val="bg2"/>
                </a:solidFill>
              </a:rPr>
              <a:t>OECD tanımı: “Pazarlanabilir bir düşünce, ürün ya da hizmeti, yeni ya da geliştirilmiş bir imalat ya da dağıtım yöntemine, bir toplumsal hizmet yönetimine dönüştürmek.”</a:t>
            </a:r>
          </a:p>
          <a:p>
            <a:pPr marL="914400" lvl="1" indent="-457200">
              <a:buFont typeface="Arial" panose="020B0604020202020204" pitchFamily="34" charset="0"/>
              <a:buChar char="•"/>
            </a:pPr>
            <a:r>
              <a:rPr lang="tr-TR" altLang="tr-TR" dirty="0">
                <a:solidFill>
                  <a:schemeClr val="bg2"/>
                </a:solidFill>
              </a:rPr>
              <a:t>Rekabetçi olmayan bir girişim ise başarılı olamaz!</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62</a:t>
            </a:fld>
            <a:endParaRPr lang="tr-TR" altLang="tr-TR"/>
          </a:p>
        </p:txBody>
      </p:sp>
    </p:spTree>
    <p:extLst>
      <p:ext uri="{BB962C8B-B14F-4D97-AF65-F5344CB8AC3E}">
        <p14:creationId xmlns:p14="http://schemas.microsoft.com/office/powerpoint/2010/main" val="65064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3"/>
          <p:cNvSpPr>
            <a:spLocks noChangeArrowheads="1"/>
          </p:cNvSpPr>
          <p:nvPr/>
        </p:nvSpPr>
        <p:spPr bwMode="auto">
          <a:xfrm>
            <a:off x="0" y="1809303"/>
            <a:ext cx="1452563" cy="296863"/>
          </a:xfrm>
          <a:prstGeom prst="flowChartAlternateProcess">
            <a:avLst/>
          </a:prstGeom>
          <a:solidFill>
            <a:srgbClr val="FFFFFF"/>
          </a:solidFill>
          <a:ln w="9525">
            <a:solidFill>
              <a:srgbClr val="000000"/>
            </a:solidFill>
            <a:miter lim="800000"/>
            <a:headEnd/>
            <a:tailEnd/>
          </a:ln>
        </p:spPr>
        <p:txBody>
          <a:bodyPr/>
          <a:lstStyle/>
          <a:p>
            <a:pPr algn="ctr">
              <a:spcBef>
                <a:spcPts val="600"/>
              </a:spcBef>
              <a:defRPr/>
            </a:pPr>
            <a:r>
              <a:rPr lang="en-AU" altLang="tr-TR" sz="1000">
                <a:solidFill>
                  <a:schemeClr val="tx2"/>
                </a:solidFill>
                <a:effectLst>
                  <a:outerShdw blurRad="38100" dist="38100" dir="2700000" algn="tl">
                    <a:srgbClr val="C0C0C0"/>
                  </a:outerShdw>
                </a:effectLst>
              </a:rPr>
              <a:t>MOTİVASYON</a:t>
            </a:r>
          </a:p>
        </p:txBody>
      </p:sp>
      <p:sp>
        <p:nvSpPr>
          <p:cNvPr id="53252" name="AutoShape 4"/>
          <p:cNvSpPr>
            <a:spLocks noChangeArrowheads="1"/>
          </p:cNvSpPr>
          <p:nvPr/>
        </p:nvSpPr>
        <p:spPr bwMode="auto">
          <a:xfrm>
            <a:off x="2352675" y="1809303"/>
            <a:ext cx="1538288" cy="296863"/>
          </a:xfrm>
          <a:prstGeom prst="flowChartAlternateProcess">
            <a:avLst/>
          </a:prstGeom>
          <a:solidFill>
            <a:srgbClr val="FFFFFF"/>
          </a:solidFill>
          <a:ln w="9525">
            <a:solidFill>
              <a:srgbClr val="000000"/>
            </a:solidFill>
            <a:miter lim="800000"/>
            <a:headEnd/>
            <a:tailEnd/>
          </a:ln>
        </p:spPr>
        <p:txBody>
          <a:bodyPr/>
          <a:lstStyle/>
          <a:p>
            <a:pPr algn="ctr">
              <a:spcBef>
                <a:spcPts val="600"/>
              </a:spcBef>
              <a:defRPr/>
            </a:pPr>
            <a:r>
              <a:rPr lang="en-AU" altLang="tr-TR" sz="1000">
                <a:solidFill>
                  <a:schemeClr val="tx2"/>
                </a:solidFill>
                <a:effectLst>
                  <a:outerShdw blurRad="38100" dist="38100" dir="2700000" algn="tl">
                    <a:srgbClr val="C0C0C0"/>
                  </a:outerShdw>
                </a:effectLst>
              </a:rPr>
              <a:t>İŞ FİKRİ</a:t>
            </a:r>
          </a:p>
        </p:txBody>
      </p:sp>
      <p:sp>
        <p:nvSpPr>
          <p:cNvPr id="53253" name="AutoShape 5"/>
          <p:cNvSpPr>
            <a:spLocks noChangeArrowheads="1"/>
          </p:cNvSpPr>
          <p:nvPr/>
        </p:nvSpPr>
        <p:spPr bwMode="auto">
          <a:xfrm>
            <a:off x="4792663" y="1809303"/>
            <a:ext cx="1539875" cy="296863"/>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chemeClr val="folHlink"/>
                </a:solidFill>
              </a14:hiddenFill>
            </a:ext>
          </a:extLst>
        </p:spPr>
        <p:txBody>
          <a:bodyPr/>
          <a:lstStyle/>
          <a:p>
            <a:pPr algn="ctr">
              <a:defRPr/>
            </a:pPr>
            <a:r>
              <a:rPr lang="en-AU" altLang="tr-TR" sz="1000">
                <a:solidFill>
                  <a:schemeClr val="tx2"/>
                </a:solidFill>
                <a:effectLst>
                  <a:outerShdw blurRad="38100" dist="38100" dir="2700000" algn="tl">
                    <a:srgbClr val="C0C0C0"/>
                  </a:outerShdw>
                </a:effectLst>
              </a:rPr>
              <a:t>ÇALIŞMA PROGRAMI</a:t>
            </a:r>
          </a:p>
        </p:txBody>
      </p:sp>
      <p:sp>
        <p:nvSpPr>
          <p:cNvPr id="53254" name="AutoShape 6"/>
          <p:cNvSpPr>
            <a:spLocks noChangeArrowheads="1"/>
          </p:cNvSpPr>
          <p:nvPr/>
        </p:nvSpPr>
        <p:spPr bwMode="auto">
          <a:xfrm>
            <a:off x="7235825" y="1787078"/>
            <a:ext cx="1708150" cy="339725"/>
          </a:xfrm>
          <a:prstGeom prst="flowChartAlternateProcess">
            <a:avLst/>
          </a:prstGeom>
          <a:solidFill>
            <a:srgbClr val="FFFFFF"/>
          </a:solidFill>
          <a:ln w="9525">
            <a:solidFill>
              <a:srgbClr val="000000"/>
            </a:solidFill>
            <a:miter lim="800000"/>
            <a:headEnd/>
            <a:tailEnd/>
          </a:ln>
        </p:spPr>
        <p:txBody>
          <a:bodyPr/>
          <a:lstStyle/>
          <a:p>
            <a:pPr algn="ctr">
              <a:defRPr/>
            </a:pPr>
            <a:r>
              <a:rPr lang="en-AU" altLang="tr-TR" sz="1000">
                <a:solidFill>
                  <a:schemeClr val="tx2"/>
                </a:solidFill>
                <a:effectLst>
                  <a:outerShdw blurRad="38100" dist="38100" dir="2700000" algn="tl">
                    <a:srgbClr val="C0C0C0"/>
                  </a:outerShdw>
                </a:effectLst>
              </a:rPr>
              <a:t>ÖN DEĞERLENDİRME</a:t>
            </a:r>
          </a:p>
        </p:txBody>
      </p:sp>
      <p:sp>
        <p:nvSpPr>
          <p:cNvPr id="53255" name="AutoShape 7"/>
          <p:cNvSpPr>
            <a:spLocks noChangeArrowheads="1"/>
          </p:cNvSpPr>
          <p:nvPr/>
        </p:nvSpPr>
        <p:spPr bwMode="auto">
          <a:xfrm>
            <a:off x="0" y="4398963"/>
            <a:ext cx="1536700" cy="441325"/>
          </a:xfrm>
          <a:prstGeom prst="flowChartAlternateProcess">
            <a:avLst/>
          </a:prstGeom>
          <a:solidFill>
            <a:srgbClr val="FFFFFF"/>
          </a:solidFill>
          <a:ln w="9525">
            <a:solidFill>
              <a:srgbClr val="000000"/>
            </a:solidFill>
            <a:miter lim="800000"/>
            <a:headEnd/>
            <a:tailEnd/>
          </a:ln>
        </p:spPr>
        <p:txBody>
          <a:bodyPr/>
          <a:lstStyle/>
          <a:p>
            <a:pPr algn="ctr">
              <a:defRPr/>
            </a:pPr>
            <a:r>
              <a:rPr lang="en-AU" altLang="tr-TR" sz="1000">
                <a:solidFill>
                  <a:schemeClr val="tx2"/>
                </a:solidFill>
                <a:effectLst>
                  <a:outerShdw blurRad="38100" dist="38100" dir="2700000" algn="tl">
                    <a:srgbClr val="C0C0C0"/>
                  </a:outerShdw>
                </a:effectLst>
              </a:rPr>
              <a:t>YAPILABİLİRLİK ARAŞTIRMASI</a:t>
            </a:r>
          </a:p>
        </p:txBody>
      </p:sp>
      <p:sp>
        <p:nvSpPr>
          <p:cNvPr id="53256" name="AutoShape 8"/>
          <p:cNvSpPr>
            <a:spLocks noChangeArrowheads="1"/>
          </p:cNvSpPr>
          <p:nvPr/>
        </p:nvSpPr>
        <p:spPr bwMode="auto">
          <a:xfrm>
            <a:off x="2411413" y="4471988"/>
            <a:ext cx="1535112" cy="296862"/>
          </a:xfrm>
          <a:prstGeom prst="flowChartAlternateProcess">
            <a:avLst/>
          </a:prstGeom>
          <a:solidFill>
            <a:srgbClr val="FFFFFF"/>
          </a:solidFill>
          <a:ln w="9525">
            <a:solidFill>
              <a:srgbClr val="000000"/>
            </a:solidFill>
            <a:miter lim="800000"/>
            <a:headEnd/>
            <a:tailEnd/>
          </a:ln>
        </p:spPr>
        <p:txBody>
          <a:bodyPr/>
          <a:lstStyle/>
          <a:p>
            <a:pPr algn="ctr">
              <a:spcBef>
                <a:spcPts val="600"/>
              </a:spcBef>
              <a:defRPr/>
            </a:pPr>
            <a:r>
              <a:rPr lang="en-AU" altLang="tr-TR" sz="1000">
                <a:solidFill>
                  <a:schemeClr val="tx2"/>
                </a:solidFill>
                <a:effectLst>
                  <a:outerShdw blurRad="38100" dist="38100" dir="2700000" algn="tl">
                    <a:srgbClr val="C0C0C0"/>
                  </a:outerShdw>
                </a:effectLst>
              </a:rPr>
              <a:t>İŞ PLANI</a:t>
            </a:r>
          </a:p>
        </p:txBody>
      </p:sp>
      <p:sp>
        <p:nvSpPr>
          <p:cNvPr id="53257" name="AutoShape 9"/>
          <p:cNvSpPr>
            <a:spLocks noChangeArrowheads="1"/>
          </p:cNvSpPr>
          <p:nvPr/>
        </p:nvSpPr>
        <p:spPr bwMode="auto">
          <a:xfrm>
            <a:off x="4822825" y="4471988"/>
            <a:ext cx="1536700" cy="296862"/>
          </a:xfrm>
          <a:prstGeom prst="flowChartAlternateProcess">
            <a:avLst/>
          </a:prstGeom>
          <a:solidFill>
            <a:srgbClr val="FFFFFF"/>
          </a:solidFill>
          <a:ln w="9525">
            <a:solidFill>
              <a:srgbClr val="000000"/>
            </a:solidFill>
            <a:miter lim="800000"/>
            <a:headEnd/>
            <a:tailEnd/>
          </a:ln>
        </p:spPr>
        <p:txBody>
          <a:bodyPr/>
          <a:lstStyle/>
          <a:p>
            <a:pPr algn="ctr">
              <a:spcBef>
                <a:spcPts val="600"/>
              </a:spcBef>
              <a:defRPr/>
            </a:pPr>
            <a:r>
              <a:rPr lang="en-AU" altLang="tr-TR" sz="1000">
                <a:solidFill>
                  <a:schemeClr val="tx2"/>
                </a:solidFill>
                <a:effectLst>
                  <a:outerShdw blurRad="38100" dist="38100" dir="2700000" algn="tl">
                    <a:srgbClr val="C0C0C0"/>
                  </a:outerShdw>
                </a:effectLst>
              </a:rPr>
              <a:t>İŞİ KURMAK</a:t>
            </a:r>
          </a:p>
        </p:txBody>
      </p:sp>
      <p:sp>
        <p:nvSpPr>
          <p:cNvPr id="53258" name="AutoShape 10"/>
          <p:cNvSpPr>
            <a:spLocks noChangeArrowheads="1"/>
          </p:cNvSpPr>
          <p:nvPr/>
        </p:nvSpPr>
        <p:spPr bwMode="auto">
          <a:xfrm>
            <a:off x="7235825" y="4471988"/>
            <a:ext cx="1708150" cy="296862"/>
          </a:xfrm>
          <a:prstGeom prst="flowChartAlternateProcess">
            <a:avLst/>
          </a:prstGeom>
          <a:solidFill>
            <a:srgbClr val="FFFFFF"/>
          </a:solidFill>
          <a:ln w="9525">
            <a:solidFill>
              <a:srgbClr val="000000"/>
            </a:solidFill>
            <a:miter lim="800000"/>
            <a:headEnd/>
            <a:tailEnd/>
          </a:ln>
        </p:spPr>
        <p:txBody>
          <a:bodyPr/>
          <a:lstStyle/>
          <a:p>
            <a:pPr algn="ctr">
              <a:spcBef>
                <a:spcPts val="600"/>
              </a:spcBef>
              <a:defRPr/>
            </a:pPr>
            <a:r>
              <a:rPr lang="en-AU" altLang="tr-TR" sz="1000">
                <a:solidFill>
                  <a:schemeClr val="tx2"/>
                </a:solidFill>
                <a:effectLst>
                  <a:outerShdw blurRad="38100" dist="38100" dir="2700000" algn="tl">
                    <a:srgbClr val="C0C0C0"/>
                  </a:outerShdw>
                </a:effectLst>
              </a:rPr>
              <a:t>İŞİ GELİŞTİRMEK</a:t>
            </a:r>
          </a:p>
        </p:txBody>
      </p:sp>
      <p:sp>
        <p:nvSpPr>
          <p:cNvPr id="52235" name="AutoShape 11"/>
          <p:cNvSpPr>
            <a:spLocks noChangeArrowheads="1"/>
          </p:cNvSpPr>
          <p:nvPr/>
        </p:nvSpPr>
        <p:spPr bwMode="auto">
          <a:xfrm rot="16200000" flipH="1">
            <a:off x="1719262" y="1760091"/>
            <a:ext cx="366713" cy="395288"/>
          </a:xfrm>
          <a:prstGeom prst="downArrow">
            <a:avLst>
              <a:gd name="adj1" fmla="val 50000"/>
              <a:gd name="adj2" fmla="val 26948"/>
            </a:avLst>
          </a:prstGeom>
          <a:solidFill>
            <a:schemeClr val="tx1"/>
          </a:solidFill>
          <a:ln w="19050">
            <a:solidFill>
              <a:srgbClr val="000000"/>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6" name="AutoShape 12"/>
          <p:cNvSpPr>
            <a:spLocks noChangeArrowheads="1"/>
          </p:cNvSpPr>
          <p:nvPr/>
        </p:nvSpPr>
        <p:spPr bwMode="auto">
          <a:xfrm rot="16200000" flipH="1">
            <a:off x="6614320" y="4421981"/>
            <a:ext cx="366712" cy="396875"/>
          </a:xfrm>
          <a:prstGeom prst="downArrow">
            <a:avLst>
              <a:gd name="adj1" fmla="val 50000"/>
              <a:gd name="adj2" fmla="val 27056"/>
            </a:avLst>
          </a:prstGeom>
          <a:solidFill>
            <a:schemeClr val="tx1"/>
          </a:solidFill>
          <a:ln w="19050">
            <a:solidFill>
              <a:srgbClr val="000000"/>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7" name="AutoShape 13"/>
          <p:cNvSpPr>
            <a:spLocks noChangeArrowheads="1"/>
          </p:cNvSpPr>
          <p:nvPr/>
        </p:nvSpPr>
        <p:spPr bwMode="auto">
          <a:xfrm rot="16200000" flipH="1">
            <a:off x="4201320" y="4421981"/>
            <a:ext cx="366712" cy="396875"/>
          </a:xfrm>
          <a:prstGeom prst="downArrow">
            <a:avLst>
              <a:gd name="adj1" fmla="val 50000"/>
              <a:gd name="adj2" fmla="val 27056"/>
            </a:avLst>
          </a:prstGeom>
          <a:solidFill>
            <a:schemeClr val="tx1"/>
          </a:solidFill>
          <a:ln w="19050">
            <a:solidFill>
              <a:srgbClr val="000000"/>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8" name="AutoShape 14"/>
          <p:cNvSpPr>
            <a:spLocks noChangeArrowheads="1"/>
          </p:cNvSpPr>
          <p:nvPr/>
        </p:nvSpPr>
        <p:spPr bwMode="auto">
          <a:xfrm rot="16200000" flipH="1">
            <a:off x="1789907" y="4421981"/>
            <a:ext cx="366712" cy="396875"/>
          </a:xfrm>
          <a:prstGeom prst="downArrow">
            <a:avLst>
              <a:gd name="adj1" fmla="val 50000"/>
              <a:gd name="adj2" fmla="val 27056"/>
            </a:avLst>
          </a:prstGeom>
          <a:solidFill>
            <a:schemeClr val="tx1"/>
          </a:solidFill>
          <a:ln w="19050">
            <a:solidFill>
              <a:srgbClr val="000000"/>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9" name="AutoShape 15"/>
          <p:cNvSpPr>
            <a:spLocks noChangeArrowheads="1"/>
          </p:cNvSpPr>
          <p:nvPr/>
        </p:nvSpPr>
        <p:spPr bwMode="auto">
          <a:xfrm rot="16200000" flipH="1">
            <a:off x="6600032" y="1757709"/>
            <a:ext cx="366712" cy="396875"/>
          </a:xfrm>
          <a:prstGeom prst="downArrow">
            <a:avLst>
              <a:gd name="adj1" fmla="val 50000"/>
              <a:gd name="adj2" fmla="val 27056"/>
            </a:avLst>
          </a:prstGeom>
          <a:solidFill>
            <a:schemeClr val="tx1"/>
          </a:solidFill>
          <a:ln w="19050">
            <a:solidFill>
              <a:srgbClr val="000000"/>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0" name="AutoShape 16"/>
          <p:cNvSpPr>
            <a:spLocks noChangeArrowheads="1"/>
          </p:cNvSpPr>
          <p:nvPr/>
        </p:nvSpPr>
        <p:spPr bwMode="auto">
          <a:xfrm rot="16200000" flipH="1">
            <a:off x="4158456" y="1759297"/>
            <a:ext cx="366713" cy="396875"/>
          </a:xfrm>
          <a:prstGeom prst="downArrow">
            <a:avLst>
              <a:gd name="adj1" fmla="val 50000"/>
              <a:gd name="adj2" fmla="val 27056"/>
            </a:avLst>
          </a:prstGeom>
          <a:solidFill>
            <a:schemeClr val="tx1"/>
          </a:solidFill>
          <a:ln w="19050">
            <a:solidFill>
              <a:srgbClr val="000000"/>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pic>
        <p:nvPicPr>
          <p:cNvPr id="52241" name="Picture 17" descr="j02908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241103"/>
            <a:ext cx="8270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8"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2241103"/>
            <a:ext cx="10128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19" descr="co01p"/>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787900" y="2314128"/>
            <a:ext cx="17478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0" descr="j0363682"/>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a:stretch>
            <a:fillRect/>
          </a:stretch>
        </p:blipFill>
        <p:spPr bwMode="auto">
          <a:xfrm>
            <a:off x="7380288" y="2314128"/>
            <a:ext cx="1363662"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21" descr="monu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57788"/>
            <a:ext cx="18986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Picture 22" descr="pa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0" y="5181600"/>
            <a:ext cx="20066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23" descr="BD05297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9338" y="5157788"/>
            <a:ext cx="14573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24" descr="BD04972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950" y="5157788"/>
            <a:ext cx="18176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GİRİŞİMCİNİN İŞ KURMA SÜRECİNDEKİ TEMEL ADIMLARI</a:t>
            </a:r>
          </a:p>
        </p:txBody>
      </p:sp>
      <p:sp>
        <p:nvSpPr>
          <p:cNvPr id="27"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cxnSp>
        <p:nvCxnSpPr>
          <p:cNvPr id="5" name="Dirsek Bağlayıcısı 4"/>
          <p:cNvCxnSpPr>
            <a:stCxn id="52244" idx="2"/>
            <a:endCxn id="53255" idx="0"/>
          </p:cNvCxnSpPr>
          <p:nvPr/>
        </p:nvCxnSpPr>
        <p:spPr>
          <a:xfrm rot="5400000">
            <a:off x="4002262" y="339105"/>
            <a:ext cx="825947" cy="7293769"/>
          </a:xfrm>
          <a:prstGeom prst="bentConnector3">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355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1- Motivasyon</a:t>
            </a:r>
          </a:p>
        </p:txBody>
      </p:sp>
      <p:sp>
        <p:nvSpPr>
          <p:cNvPr id="7172" name="Text Box 4"/>
          <p:cNvSpPr txBox="1">
            <a:spLocks noChangeArrowheads="1"/>
          </p:cNvSpPr>
          <p:nvPr/>
        </p:nvSpPr>
        <p:spPr bwMode="auto">
          <a:xfrm>
            <a:off x="323850" y="1484313"/>
            <a:ext cx="8496300" cy="3139321"/>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Bireysel girişimcinin motivasyon kaynaklarına örnekler:</a:t>
            </a:r>
          </a:p>
          <a:p>
            <a:pPr marL="914400" lvl="1" indent="-457200">
              <a:buFont typeface="Arial" panose="020B0604020202020204" pitchFamily="34" charset="0"/>
              <a:buChar char="•"/>
            </a:pPr>
            <a:r>
              <a:rPr lang="tr-TR" altLang="tr-TR" dirty="0">
                <a:solidFill>
                  <a:schemeClr val="bg2"/>
                </a:solidFill>
              </a:rPr>
              <a:t>Kendi kendinin patronu olma, başkalarından emir alarak çalışmama isteği,</a:t>
            </a:r>
          </a:p>
          <a:p>
            <a:pPr marL="914400" lvl="1" indent="-457200">
              <a:buFont typeface="Arial" panose="020B0604020202020204" pitchFamily="34" charset="0"/>
              <a:buChar char="•"/>
            </a:pPr>
            <a:r>
              <a:rPr lang="tr-TR" altLang="tr-TR" dirty="0">
                <a:solidFill>
                  <a:schemeClr val="bg2"/>
                </a:solidFill>
              </a:rPr>
              <a:t>Mevcut iş seçeneklerinin verdiği maddi-manevi kazanımlardan daha fazlasına ulaşma isteği,</a:t>
            </a:r>
          </a:p>
          <a:p>
            <a:pPr marL="914400" lvl="1" indent="-457200">
              <a:buFont typeface="Arial" panose="020B0604020202020204" pitchFamily="34" charset="0"/>
              <a:buChar char="•"/>
            </a:pPr>
            <a:r>
              <a:rPr lang="tr-TR" altLang="tr-TR" dirty="0">
                <a:solidFill>
                  <a:schemeClr val="bg2"/>
                </a:solidFill>
              </a:rPr>
              <a:t>Kendi geleceğini kendi karar ve çabaları ile şekillendirme isteği,</a:t>
            </a:r>
          </a:p>
          <a:p>
            <a:pPr marL="914400" lvl="1" indent="-457200">
              <a:buFont typeface="Arial" panose="020B0604020202020204" pitchFamily="34" charset="0"/>
              <a:buChar char="•"/>
            </a:pPr>
            <a:r>
              <a:rPr lang="tr-TR" altLang="tr-TR" dirty="0">
                <a:solidFill>
                  <a:schemeClr val="bg2"/>
                </a:solidFill>
              </a:rPr>
              <a:t>Emekli vb. gruplarda olduğu gibi iş kurarak daha çok manevi tatmin sağlama çabası,</a:t>
            </a:r>
          </a:p>
          <a:p>
            <a:pPr marL="914400" lvl="1" indent="-457200">
              <a:buFont typeface="Arial" panose="020B0604020202020204" pitchFamily="34" charset="0"/>
              <a:buChar char="•"/>
            </a:pPr>
            <a:r>
              <a:rPr lang="tr-TR" altLang="tr-TR" dirty="0">
                <a:solidFill>
                  <a:schemeClr val="bg2"/>
                </a:solidFill>
              </a:rPr>
              <a:t>Bağımsız ya da esnek bir iş ortamına sahip olmak,</a:t>
            </a:r>
          </a:p>
          <a:p>
            <a:pPr marL="914400" lvl="1" indent="-457200">
              <a:buFont typeface="Arial" panose="020B0604020202020204" pitchFamily="34" charset="0"/>
              <a:buChar char="•"/>
            </a:pPr>
            <a:r>
              <a:rPr lang="tr-TR" altLang="tr-TR" dirty="0">
                <a:solidFill>
                  <a:schemeClr val="bg2"/>
                </a:solidFill>
              </a:rPr>
              <a:t>İş fırsatlarını değerlendirme isteği,</a:t>
            </a:r>
          </a:p>
          <a:p>
            <a:pPr marL="914400" lvl="1" indent="-457200">
              <a:buFont typeface="Arial" panose="020B0604020202020204" pitchFamily="34" charset="0"/>
              <a:buChar char="•"/>
            </a:pPr>
            <a:r>
              <a:rPr lang="tr-TR" altLang="tr-TR" dirty="0">
                <a:solidFill>
                  <a:schemeClr val="bg2"/>
                </a:solidFill>
              </a:rPr>
              <a:t>vd.</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64</a:t>
            </a:fld>
            <a:endParaRPr lang="tr-TR" altLang="tr-TR"/>
          </a:p>
        </p:txBody>
      </p:sp>
    </p:spTree>
    <p:extLst>
      <p:ext uri="{BB962C8B-B14F-4D97-AF65-F5344CB8AC3E}">
        <p14:creationId xmlns:p14="http://schemas.microsoft.com/office/powerpoint/2010/main" val="4152901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2 - Başarılı Bir İş Fikri Belirlemek</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İş fikirlerinin kaynakları:</a:t>
            </a:r>
          </a:p>
          <a:p>
            <a:pPr marL="914400" lvl="1" indent="-457200">
              <a:buFont typeface="Arial" panose="020B0604020202020204" pitchFamily="34" charset="0"/>
              <a:buChar char="•"/>
            </a:pPr>
            <a:r>
              <a:rPr lang="tr-TR" altLang="tr-TR" dirty="0">
                <a:solidFill>
                  <a:schemeClr val="bg2"/>
                </a:solidFill>
              </a:rPr>
              <a:t>Geçmiş deneyim,</a:t>
            </a:r>
          </a:p>
          <a:p>
            <a:pPr marL="914400" lvl="1" indent="-457200">
              <a:buFont typeface="Arial" panose="020B0604020202020204" pitchFamily="34" charset="0"/>
              <a:buChar char="•"/>
            </a:pPr>
            <a:r>
              <a:rPr lang="tr-TR" altLang="tr-TR" dirty="0">
                <a:solidFill>
                  <a:schemeClr val="bg2"/>
                </a:solidFill>
              </a:rPr>
              <a:t>Bilgi ve beceriler</a:t>
            </a:r>
          </a:p>
          <a:p>
            <a:pPr marL="914400" lvl="1" indent="-457200">
              <a:buFont typeface="Arial" panose="020B0604020202020204" pitchFamily="34" charset="0"/>
              <a:buChar char="•"/>
            </a:pPr>
            <a:r>
              <a:rPr lang="tr-TR" altLang="tr-TR" dirty="0">
                <a:solidFill>
                  <a:schemeClr val="bg2"/>
                </a:solidFill>
              </a:rPr>
              <a:t>Piyasadaki fırsatlar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65</a:t>
            </a:fld>
            <a:endParaRPr lang="tr-TR" altLang="tr-TR"/>
          </a:p>
        </p:txBody>
      </p:sp>
    </p:spTree>
    <p:extLst>
      <p:ext uri="{BB962C8B-B14F-4D97-AF65-F5344CB8AC3E}">
        <p14:creationId xmlns:p14="http://schemas.microsoft.com/office/powerpoint/2010/main" val="4085461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3 - Çalışma Programı Yapmak</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İş fikrinin belirlenmesinden, işin kurulması, ürün ve hizmetlerin ilk müşterilere ulaştırılmasına kadar geçen </a:t>
            </a:r>
            <a:r>
              <a:rPr lang="tr-TR" altLang="tr-TR" b="1" u="sng" dirty="0">
                <a:solidFill>
                  <a:schemeClr val="bg2"/>
                </a:solidFill>
              </a:rPr>
              <a:t>tüm süreçte </a:t>
            </a:r>
            <a:r>
              <a:rPr lang="tr-TR" altLang="tr-TR" dirty="0">
                <a:solidFill>
                  <a:schemeClr val="bg2"/>
                </a:solidFill>
              </a:rPr>
              <a:t>yer alan araştırmalar, planlamalar ve uygulamalar eksiksiz ve gerektiği kapsamda yapılmalıdır. </a:t>
            </a:r>
          </a:p>
          <a:p>
            <a:pPr marL="457200" indent="-457200">
              <a:buFont typeface="Arial" panose="020B0604020202020204" pitchFamily="34" charset="0"/>
              <a:buChar char="•"/>
            </a:pPr>
            <a:r>
              <a:rPr lang="tr-TR" altLang="tr-TR" dirty="0">
                <a:solidFill>
                  <a:schemeClr val="bg2"/>
                </a:solidFill>
              </a:rPr>
              <a:t>Girişimcinin bunu başarabilmesi için iş kurma sürecinin tamamını içeren bir çalışma programı yapması ve süreç boyunca bu programı geliştirmesi gereklidir.</a:t>
            </a:r>
          </a:p>
          <a:p>
            <a:pPr marL="457200" indent="-457200">
              <a:buFont typeface="Arial" panose="020B0604020202020204" pitchFamily="34" charset="0"/>
              <a:buChar char="•"/>
            </a:pPr>
            <a:r>
              <a:rPr lang="tr-TR" altLang="tr-TR" dirty="0">
                <a:solidFill>
                  <a:schemeClr val="bg2"/>
                </a:solidFill>
              </a:rPr>
              <a:t>Sonraki adımlar olan iş fikri ön değerlendirmesi ve yapılabilirlik çalışması, bu adımın ve iş planı adımının içeriğini etkileyebilir.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66</a:t>
            </a:fld>
            <a:endParaRPr lang="tr-TR" altLang="tr-TR"/>
          </a:p>
        </p:txBody>
      </p:sp>
    </p:spTree>
    <p:extLst>
      <p:ext uri="{BB962C8B-B14F-4D97-AF65-F5344CB8AC3E}">
        <p14:creationId xmlns:p14="http://schemas.microsoft.com/office/powerpoint/2010/main" val="1122363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4 – Ön Değerlendirme</a:t>
            </a:r>
          </a:p>
        </p:txBody>
      </p:sp>
      <p:sp>
        <p:nvSpPr>
          <p:cNvPr id="7172" name="Text Box 4"/>
          <p:cNvSpPr txBox="1">
            <a:spLocks noChangeArrowheads="1"/>
          </p:cNvSpPr>
          <p:nvPr/>
        </p:nvSpPr>
        <p:spPr bwMode="auto">
          <a:xfrm>
            <a:off x="323850" y="1484313"/>
            <a:ext cx="8496300" cy="2585323"/>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Ön değerlendirmenin önemi:</a:t>
            </a:r>
          </a:p>
          <a:p>
            <a:pPr marL="914400" lvl="1" indent="-457200">
              <a:buFont typeface="Arial" panose="020B0604020202020204" pitchFamily="34" charset="0"/>
              <a:buChar char="•"/>
            </a:pPr>
            <a:r>
              <a:rPr lang="tr-TR" altLang="tr-TR" dirty="0">
                <a:solidFill>
                  <a:schemeClr val="bg2"/>
                </a:solidFill>
              </a:rPr>
              <a:t>Girişimciler iş fikirlerini, yapılabilirlik araştırması detayında incelemeye almadan önce, genel özellikleri çerçevesinde </a:t>
            </a:r>
            <a:r>
              <a:rPr lang="tr-TR" altLang="tr-TR" b="1" dirty="0">
                <a:solidFill>
                  <a:schemeClr val="bg2"/>
                </a:solidFill>
              </a:rPr>
              <a:t>kurulmalarına engel bir faktör</a:t>
            </a:r>
            <a:r>
              <a:rPr lang="tr-TR" altLang="tr-TR" dirty="0">
                <a:solidFill>
                  <a:schemeClr val="bg2"/>
                </a:solidFill>
              </a:rPr>
              <a:t> olup olmadığını araştırmalıdırlar.</a:t>
            </a:r>
          </a:p>
          <a:p>
            <a:pPr marL="914400" lvl="1" indent="-457200">
              <a:buFont typeface="Arial" panose="020B0604020202020204" pitchFamily="34" charset="0"/>
              <a:buChar char="•"/>
            </a:pPr>
            <a:r>
              <a:rPr lang="tr-TR" altLang="tr-TR" dirty="0">
                <a:solidFill>
                  <a:schemeClr val="bg2"/>
                </a:solidFill>
              </a:rPr>
              <a:t>İş kurma sürecinde ön değerlendirme çalışması doğru bir seçime dayanmayan iş fikirleri için girişimcinin detaylı yapılabilirlik araştırması sürecinde </a:t>
            </a:r>
            <a:r>
              <a:rPr lang="tr-TR" altLang="tr-TR" b="1" dirty="0">
                <a:solidFill>
                  <a:schemeClr val="bg2"/>
                </a:solidFill>
              </a:rPr>
              <a:t>zaman kaybetmesini engeller</a:t>
            </a:r>
            <a:r>
              <a:rPr lang="tr-TR" altLang="tr-TR" dirty="0">
                <a:solidFill>
                  <a:schemeClr val="bg2"/>
                </a:solidFill>
              </a:rPr>
              <a:t>. Ayrıca birden fazla iş fikrinin hangisinin uygulanacağının belirlenmesi amacıyla da ön değerlendirme çalışması yapılır ve </a:t>
            </a:r>
            <a:r>
              <a:rPr lang="tr-TR" altLang="tr-TR" b="1" dirty="0">
                <a:solidFill>
                  <a:schemeClr val="bg2"/>
                </a:solidFill>
              </a:rPr>
              <a:t>iş fikri teke </a:t>
            </a:r>
            <a:r>
              <a:rPr lang="tr-TR" altLang="tr-TR" dirty="0">
                <a:solidFill>
                  <a:schemeClr val="bg2"/>
                </a:solidFill>
              </a:rPr>
              <a:t>indirir.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67</a:t>
            </a:fld>
            <a:endParaRPr lang="tr-TR" altLang="tr-TR"/>
          </a:p>
        </p:txBody>
      </p:sp>
    </p:spTree>
    <p:extLst>
      <p:ext uri="{BB962C8B-B14F-4D97-AF65-F5344CB8AC3E}">
        <p14:creationId xmlns:p14="http://schemas.microsoft.com/office/powerpoint/2010/main" val="518156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4 – Ön Değerlendirme</a:t>
            </a:r>
          </a:p>
        </p:txBody>
      </p:sp>
      <p:sp>
        <p:nvSpPr>
          <p:cNvPr id="7172" name="Text Box 4"/>
          <p:cNvSpPr txBox="1">
            <a:spLocks noChangeArrowheads="1"/>
          </p:cNvSpPr>
          <p:nvPr/>
        </p:nvSpPr>
        <p:spPr bwMode="auto">
          <a:xfrm>
            <a:off x="323850" y="1484313"/>
            <a:ext cx="8496300" cy="5078313"/>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Ön değerlendirme soruları:</a:t>
            </a:r>
          </a:p>
          <a:p>
            <a:pPr marL="914400" lvl="1" indent="-457200">
              <a:buFont typeface="+mj-lt"/>
              <a:buAutoNum type="arabicPeriod"/>
            </a:pPr>
            <a:r>
              <a:rPr lang="tr-TR" altLang="tr-TR" dirty="0">
                <a:solidFill>
                  <a:schemeClr val="bg2"/>
                </a:solidFill>
              </a:rPr>
              <a:t>Girişimcinin sahip olduğu iş fikrinin/fikirlerinin uygulanmasında </a:t>
            </a:r>
            <a:r>
              <a:rPr lang="tr-TR" altLang="tr-TR" b="1" dirty="0">
                <a:solidFill>
                  <a:schemeClr val="bg2"/>
                </a:solidFill>
              </a:rPr>
              <a:t>yerine getirilmesi olanaksız bir yasal gereklilik, izin ya da ruhsat var mı? </a:t>
            </a:r>
          </a:p>
          <a:p>
            <a:pPr marL="914400" lvl="1" indent="-457200">
              <a:buFont typeface="+mj-lt"/>
              <a:buAutoNum type="arabicPeriod"/>
            </a:pPr>
            <a:r>
              <a:rPr lang="tr-TR" altLang="tr-TR" dirty="0">
                <a:solidFill>
                  <a:schemeClr val="bg2"/>
                </a:solidFill>
              </a:rPr>
              <a:t>İş fikrinin uygulanması ve başarılı bir girişimin kurulması için zorunlu olan ve </a:t>
            </a:r>
            <a:r>
              <a:rPr lang="tr-TR" altLang="tr-TR" b="1" dirty="0">
                <a:solidFill>
                  <a:schemeClr val="bg2"/>
                </a:solidFill>
              </a:rPr>
              <a:t>girişimci tarafından temini olanaklı olmayan özel bilgi, beceri, ustalık ve işgücü girdileri var mı?</a:t>
            </a:r>
          </a:p>
          <a:p>
            <a:pPr marL="914400" lvl="1" indent="-457200">
              <a:buFont typeface="+mj-lt"/>
              <a:buAutoNum type="arabicPeriod"/>
            </a:pPr>
            <a:r>
              <a:rPr lang="tr-TR" altLang="tr-TR" dirty="0">
                <a:solidFill>
                  <a:schemeClr val="bg2"/>
                </a:solidFill>
              </a:rPr>
              <a:t>Kurmak istediği işin genel çalışma şekli ve kendisinden talep edeceği </a:t>
            </a:r>
            <a:r>
              <a:rPr lang="tr-TR" altLang="tr-TR" b="1" dirty="0">
                <a:solidFill>
                  <a:schemeClr val="bg2"/>
                </a:solidFill>
              </a:rPr>
              <a:t>çabalardan girişimcinin yerine getirmekte zorlanacağı noktalar var mı?</a:t>
            </a:r>
          </a:p>
          <a:p>
            <a:pPr marL="914400" lvl="1" indent="-457200">
              <a:buFont typeface="+mj-lt"/>
              <a:buAutoNum type="arabicPeriod"/>
            </a:pPr>
            <a:r>
              <a:rPr lang="tr-TR" altLang="tr-TR" dirty="0">
                <a:solidFill>
                  <a:schemeClr val="bg2"/>
                </a:solidFill>
              </a:rPr>
              <a:t>İş fikrinin gerçekleştirilmesi için gerekli finansmanın yaklaşık büyüklüğü nedir? Girişimcinin ulaşabileceği potansiyel kaynaklar açısından </a:t>
            </a:r>
            <a:r>
              <a:rPr lang="tr-TR" altLang="tr-TR" b="1" dirty="0">
                <a:solidFill>
                  <a:schemeClr val="bg2"/>
                </a:solidFill>
              </a:rPr>
              <a:t>gerekli finansman miktarı karşılanması olanaksız bir düzeyde midir?</a:t>
            </a:r>
          </a:p>
          <a:p>
            <a:pPr marL="914400" lvl="1" indent="-457200">
              <a:buFont typeface="+mj-lt"/>
              <a:buAutoNum type="arabicPeriod"/>
            </a:pPr>
            <a:r>
              <a:rPr lang="tr-TR" altLang="tr-TR" dirty="0">
                <a:solidFill>
                  <a:schemeClr val="bg2"/>
                </a:solidFill>
              </a:rPr>
              <a:t>Hedeflenen ürünlerin üretiminde gerekli </a:t>
            </a:r>
            <a:r>
              <a:rPr lang="tr-TR" altLang="tr-TR" b="1" dirty="0">
                <a:solidFill>
                  <a:schemeClr val="bg2"/>
                </a:solidFill>
              </a:rPr>
              <a:t>olan teknik ve idari süreçlerin oluşturulması ve uygulanması girişimci için olanaksız mı?</a:t>
            </a:r>
          </a:p>
          <a:p>
            <a:pPr marL="914400" lvl="1" indent="-457200">
              <a:buFont typeface="+mj-lt"/>
              <a:buAutoNum type="arabicPeriod"/>
            </a:pPr>
            <a:r>
              <a:rPr lang="tr-TR" altLang="tr-TR" dirty="0">
                <a:solidFill>
                  <a:schemeClr val="bg2"/>
                </a:solidFill>
              </a:rPr>
              <a:t>Girişimcinin </a:t>
            </a:r>
            <a:r>
              <a:rPr lang="tr-TR" altLang="tr-TR" b="1" dirty="0">
                <a:solidFill>
                  <a:schemeClr val="bg2"/>
                </a:solidFill>
              </a:rPr>
              <a:t>iş fikrinin temel başarı kriteri nedir? </a:t>
            </a:r>
            <a:r>
              <a:rPr lang="tr-TR" altLang="tr-TR" dirty="0">
                <a:solidFill>
                  <a:schemeClr val="bg2"/>
                </a:solidFill>
              </a:rPr>
              <a:t>Girişimcinin kuracağı işin başarı şansına yönelik genel değerlendirmesi nedir?</a:t>
            </a:r>
          </a:p>
          <a:p>
            <a:pPr marL="457200" indent="-457200">
              <a:buFont typeface="Arial" panose="020B0604020202020204" pitchFamily="34" charset="0"/>
              <a:buChar char="•"/>
            </a:pPr>
            <a:r>
              <a:rPr lang="tr-TR" altLang="tr-TR" dirty="0">
                <a:solidFill>
                  <a:schemeClr val="bg2"/>
                </a:solidFill>
              </a:rPr>
              <a:t>Bunlardan birincisi engelleyicidir, diğerleri ise yapılabilirlik araştırmasında karşılanacak şekilde planlanabilir.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68</a:t>
            </a:fld>
            <a:endParaRPr lang="tr-TR" altLang="tr-TR"/>
          </a:p>
        </p:txBody>
      </p:sp>
    </p:spTree>
    <p:extLst>
      <p:ext uri="{BB962C8B-B14F-4D97-AF65-F5344CB8AC3E}">
        <p14:creationId xmlns:p14="http://schemas.microsoft.com/office/powerpoint/2010/main" val="1065902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5 – Yapılabilirlik Araştırması (Fizibilite)</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Girişimci iş kurma sürecinin başında, işi kurmak ve sürdürmek için gerekli tüm ihtiyaç kalemlerini belirlemeli ve maliyet hesabını yapmalıdır.</a:t>
            </a:r>
          </a:p>
          <a:p>
            <a:pPr marL="457200" indent="-457200">
              <a:buFont typeface="Arial" panose="020B0604020202020204" pitchFamily="34" charset="0"/>
              <a:buChar char="•"/>
            </a:pPr>
            <a:r>
              <a:rPr lang="tr-TR" altLang="tr-TR" dirty="0">
                <a:solidFill>
                  <a:schemeClr val="bg2"/>
                </a:solidFill>
              </a:rPr>
              <a:t>Yapılan hesaplamaya göre kâra geçiş zamanı belirlenmeli, buna göre işin sürdürülebilir olup olmadığına karar verilmelidir.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69</a:t>
            </a:fld>
            <a:endParaRPr lang="tr-TR" altLang="tr-TR"/>
          </a:p>
        </p:txBody>
      </p:sp>
      <p:grpSp>
        <p:nvGrpSpPr>
          <p:cNvPr id="4" name="Grup 3"/>
          <p:cNvGrpSpPr/>
          <p:nvPr/>
        </p:nvGrpSpPr>
        <p:grpSpPr>
          <a:xfrm>
            <a:off x="2378024" y="2924944"/>
            <a:ext cx="4175176" cy="2308325"/>
            <a:chOff x="324172" y="3020759"/>
            <a:chExt cx="4175176" cy="2308325"/>
          </a:xfrm>
        </p:grpSpPr>
        <p:sp>
          <p:nvSpPr>
            <p:cNvPr id="8" name="Text Box 4"/>
            <p:cNvSpPr txBox="1">
              <a:spLocks noChangeArrowheads="1"/>
            </p:cNvSpPr>
            <p:nvPr/>
          </p:nvSpPr>
          <p:spPr bwMode="auto">
            <a:xfrm>
              <a:off x="324172" y="3020759"/>
              <a:ext cx="1727548" cy="2308324"/>
            </a:xfrm>
            <a:prstGeom prst="rect">
              <a:avLst/>
            </a:prstGeom>
            <a:noFill/>
            <a:ln w="9525">
              <a:noFill/>
              <a:miter lim="800000"/>
              <a:headEnd/>
              <a:tailEnd/>
            </a:ln>
          </p:spPr>
          <p:txBody>
            <a:bodyPr wrap="square">
              <a:spAutoFit/>
            </a:bodyPr>
            <a:lstStyle/>
            <a:p>
              <a:r>
                <a:rPr lang="tr-TR" altLang="tr-TR" dirty="0">
                  <a:solidFill>
                    <a:schemeClr val="bg2"/>
                  </a:solidFill>
                </a:rPr>
                <a:t>İş fikri</a:t>
              </a:r>
            </a:p>
            <a:p>
              <a:r>
                <a:rPr lang="tr-TR" altLang="tr-TR" dirty="0">
                  <a:solidFill>
                    <a:schemeClr val="bg2"/>
                  </a:solidFill>
                </a:rPr>
                <a:t>Ölçek</a:t>
              </a:r>
            </a:p>
            <a:p>
              <a:r>
                <a:rPr lang="tr-TR" altLang="tr-TR" dirty="0">
                  <a:solidFill>
                    <a:schemeClr val="bg2"/>
                  </a:solidFill>
                </a:rPr>
                <a:t>Zaman</a:t>
              </a:r>
            </a:p>
            <a:p>
              <a:r>
                <a:rPr lang="tr-TR" altLang="tr-TR" dirty="0">
                  <a:solidFill>
                    <a:schemeClr val="bg2"/>
                  </a:solidFill>
                </a:rPr>
                <a:t>Ortaklar</a:t>
              </a:r>
            </a:p>
            <a:p>
              <a:r>
                <a:rPr lang="tr-TR" altLang="tr-TR" dirty="0">
                  <a:solidFill>
                    <a:schemeClr val="bg2"/>
                  </a:solidFill>
                </a:rPr>
                <a:t>Yer</a:t>
              </a:r>
            </a:p>
            <a:p>
              <a:r>
                <a:rPr lang="tr-TR" altLang="tr-TR" dirty="0">
                  <a:solidFill>
                    <a:schemeClr val="bg2"/>
                  </a:solidFill>
                </a:rPr>
                <a:t>Müşteriler </a:t>
              </a:r>
            </a:p>
            <a:p>
              <a:r>
                <a:rPr lang="tr-TR" altLang="tr-TR" dirty="0">
                  <a:solidFill>
                    <a:schemeClr val="bg2"/>
                  </a:solidFill>
                </a:rPr>
                <a:t>Üretim araçları</a:t>
              </a:r>
            </a:p>
            <a:p>
              <a:r>
                <a:rPr lang="tr-TR" altLang="tr-TR" dirty="0">
                  <a:solidFill>
                    <a:schemeClr val="bg2"/>
                  </a:solidFill>
                </a:rPr>
                <a:t>vb.</a:t>
              </a:r>
            </a:p>
          </p:txBody>
        </p:sp>
        <p:sp>
          <p:nvSpPr>
            <p:cNvPr id="9" name="AutoShape 4"/>
            <p:cNvSpPr>
              <a:spLocks/>
            </p:cNvSpPr>
            <p:nvPr/>
          </p:nvSpPr>
          <p:spPr bwMode="auto">
            <a:xfrm flipH="1">
              <a:off x="2051720" y="3020760"/>
              <a:ext cx="412750" cy="2308324"/>
            </a:xfrm>
            <a:prstGeom prst="leftBrace">
              <a:avLst>
                <a:gd name="adj1" fmla="val 52660"/>
                <a:gd name="adj2" fmla="val 50000"/>
              </a:avLst>
            </a:prstGeom>
            <a:noFill/>
            <a:ln w="28575">
              <a:solidFill>
                <a:schemeClr val="bg2"/>
              </a:solidFill>
              <a:round/>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0" name="Text Box 4"/>
            <p:cNvSpPr txBox="1">
              <a:spLocks noChangeArrowheads="1"/>
            </p:cNvSpPr>
            <p:nvPr/>
          </p:nvSpPr>
          <p:spPr bwMode="auto">
            <a:xfrm>
              <a:off x="2771800" y="3596823"/>
              <a:ext cx="1727548" cy="1200329"/>
            </a:xfrm>
            <a:prstGeom prst="rect">
              <a:avLst/>
            </a:prstGeom>
            <a:noFill/>
            <a:ln w="9525">
              <a:noFill/>
              <a:miter lim="800000"/>
              <a:headEnd/>
              <a:tailEnd/>
            </a:ln>
          </p:spPr>
          <p:txBody>
            <a:bodyPr wrap="square">
              <a:spAutoFit/>
            </a:bodyPr>
            <a:lstStyle/>
            <a:p>
              <a:r>
                <a:rPr lang="tr-TR" altLang="tr-TR" dirty="0">
                  <a:solidFill>
                    <a:schemeClr val="bg2"/>
                  </a:solidFill>
                </a:rPr>
                <a:t>Doğru mu?</a:t>
              </a:r>
            </a:p>
            <a:p>
              <a:r>
                <a:rPr lang="tr-TR" altLang="tr-TR" dirty="0">
                  <a:solidFill>
                    <a:schemeClr val="bg2"/>
                  </a:solidFill>
                </a:rPr>
                <a:t>Eksiksiz mi?</a:t>
              </a:r>
            </a:p>
            <a:p>
              <a:r>
                <a:rPr lang="tr-TR" altLang="tr-TR" dirty="0">
                  <a:solidFill>
                    <a:schemeClr val="bg2"/>
                  </a:solidFill>
                </a:rPr>
                <a:t>Yeterli mi?</a:t>
              </a:r>
            </a:p>
            <a:p>
              <a:r>
                <a:rPr lang="tr-TR" altLang="tr-TR" dirty="0">
                  <a:solidFill>
                    <a:schemeClr val="bg2"/>
                  </a:solidFill>
                </a:rPr>
                <a:t>???</a:t>
              </a:r>
            </a:p>
          </p:txBody>
        </p:sp>
      </p:grpSp>
    </p:spTree>
    <p:extLst>
      <p:ext uri="{BB962C8B-B14F-4D97-AF65-F5344CB8AC3E}">
        <p14:creationId xmlns:p14="http://schemas.microsoft.com/office/powerpoint/2010/main" val="410236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341438"/>
            <a:ext cx="9144000" cy="708025"/>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NOTLARI</a:t>
            </a:r>
          </a:p>
          <a:p>
            <a:pPr algn="ctr"/>
            <a:r>
              <a:rPr lang="tr-TR" altLang="tr-TR" sz="2000" b="1" dirty="0">
                <a:solidFill>
                  <a:schemeClr val="bg2"/>
                </a:solidFill>
              </a:rPr>
              <a:t>Sunan: </a:t>
            </a:r>
            <a:r>
              <a:rPr lang="en-US" altLang="tr-TR" sz="2000" b="1" dirty="0">
                <a:solidFill>
                  <a:schemeClr val="bg2"/>
                </a:solidFill>
              </a:rPr>
              <a:t>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endParaRPr lang="tr-TR" altLang="tr-TR" sz="2000" b="1" dirty="0">
              <a:solidFill>
                <a:schemeClr val="bg2"/>
              </a:solidFill>
            </a:endParaRPr>
          </a:p>
        </p:txBody>
      </p:sp>
      <p:sp>
        <p:nvSpPr>
          <p:cNvPr id="6147" name="Text Box 2"/>
          <p:cNvSpPr txBox="1">
            <a:spLocks noChangeArrowheads="1"/>
          </p:cNvSpPr>
          <p:nvPr/>
        </p:nvSpPr>
        <p:spPr bwMode="auto">
          <a:xfrm>
            <a:off x="0" y="2671763"/>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7</a:t>
            </a:fld>
            <a:endParaRPr lang="tr-TR" altLang="tr-TR"/>
          </a:p>
        </p:txBody>
      </p:sp>
      <p:sp>
        <p:nvSpPr>
          <p:cNvPr id="5" name="4 Dikdörtgen"/>
          <p:cNvSpPr/>
          <p:nvPr/>
        </p:nvSpPr>
        <p:spPr>
          <a:xfrm>
            <a:off x="179512" y="3502749"/>
            <a:ext cx="8784976" cy="1754326"/>
          </a:xfrm>
          <a:prstGeom prst="rect">
            <a:avLst/>
          </a:prstGeom>
        </p:spPr>
        <p:txBody>
          <a:bodyPr wrap="square">
            <a:spAutoFit/>
          </a:bodyPr>
          <a:lstStyle/>
          <a:p>
            <a:pPr algn="ctr"/>
            <a:r>
              <a:rPr lang="tr-TR" dirty="0">
                <a:solidFill>
                  <a:schemeClr val="bg2"/>
                </a:solidFill>
              </a:rPr>
              <a:t>Kaynaklar:</a:t>
            </a:r>
          </a:p>
          <a:p>
            <a:r>
              <a:rPr lang="tr-TR" dirty="0">
                <a:solidFill>
                  <a:schemeClr val="bg2"/>
                </a:solidFill>
              </a:rPr>
              <a:t>[1] </a:t>
            </a:r>
            <a:r>
              <a:rPr lang="tr-TR" dirty="0" err="1">
                <a:solidFill>
                  <a:schemeClr val="bg2"/>
                </a:solidFill>
              </a:rPr>
              <a:t>Saunders</a:t>
            </a:r>
            <a:r>
              <a:rPr lang="tr-TR" dirty="0">
                <a:solidFill>
                  <a:schemeClr val="bg2"/>
                </a:solidFill>
              </a:rPr>
              <a:t>, M., </a:t>
            </a:r>
            <a:r>
              <a:rPr lang="tr-TR" dirty="0" err="1">
                <a:solidFill>
                  <a:schemeClr val="bg2"/>
                </a:solidFill>
              </a:rPr>
              <a:t>Lewis</a:t>
            </a:r>
            <a:r>
              <a:rPr lang="tr-TR" dirty="0">
                <a:solidFill>
                  <a:schemeClr val="bg2"/>
                </a:solidFill>
              </a:rPr>
              <a:t>, P. &amp; </a:t>
            </a:r>
            <a:r>
              <a:rPr lang="tr-TR" dirty="0" err="1">
                <a:solidFill>
                  <a:schemeClr val="bg2"/>
                </a:solidFill>
              </a:rPr>
              <a:t>Thornhill</a:t>
            </a:r>
            <a:r>
              <a:rPr lang="tr-TR" dirty="0">
                <a:solidFill>
                  <a:schemeClr val="bg2"/>
                </a:solidFill>
              </a:rPr>
              <a:t>, A. (2012) “</a:t>
            </a:r>
            <a:r>
              <a:rPr lang="tr-TR" dirty="0" err="1">
                <a:solidFill>
                  <a:schemeClr val="bg2"/>
                </a:solidFill>
              </a:rPr>
              <a:t>Research</a:t>
            </a:r>
            <a:r>
              <a:rPr lang="tr-TR" dirty="0">
                <a:solidFill>
                  <a:schemeClr val="bg2"/>
                </a:solidFill>
              </a:rPr>
              <a:t> </a:t>
            </a:r>
            <a:r>
              <a:rPr lang="tr-TR" dirty="0" err="1">
                <a:solidFill>
                  <a:schemeClr val="bg2"/>
                </a:solidFill>
              </a:rPr>
              <a:t>Methods</a:t>
            </a:r>
            <a:r>
              <a:rPr lang="tr-TR" dirty="0">
                <a:solidFill>
                  <a:schemeClr val="bg2"/>
                </a:solidFill>
              </a:rPr>
              <a:t> </a:t>
            </a:r>
            <a:r>
              <a:rPr lang="tr-TR" dirty="0" err="1">
                <a:solidFill>
                  <a:schemeClr val="bg2"/>
                </a:solidFill>
              </a:rPr>
              <a:t>for</a:t>
            </a:r>
            <a:r>
              <a:rPr lang="tr-TR" dirty="0">
                <a:solidFill>
                  <a:schemeClr val="bg2"/>
                </a:solidFill>
              </a:rPr>
              <a:t> Business </a:t>
            </a:r>
            <a:r>
              <a:rPr lang="tr-TR" dirty="0" err="1">
                <a:solidFill>
                  <a:schemeClr val="bg2"/>
                </a:solidFill>
              </a:rPr>
              <a:t>Students</a:t>
            </a:r>
            <a:r>
              <a:rPr lang="tr-TR" dirty="0">
                <a:solidFill>
                  <a:schemeClr val="bg2"/>
                </a:solidFill>
              </a:rPr>
              <a:t>” 6th ed., </a:t>
            </a:r>
            <a:r>
              <a:rPr lang="tr-TR" dirty="0" err="1">
                <a:solidFill>
                  <a:schemeClr val="bg2"/>
                </a:solidFill>
              </a:rPr>
              <a:t>Pearson</a:t>
            </a:r>
            <a:r>
              <a:rPr lang="tr-TR" dirty="0">
                <a:solidFill>
                  <a:schemeClr val="bg2"/>
                </a:solidFill>
              </a:rPr>
              <a:t> </a:t>
            </a:r>
            <a:r>
              <a:rPr lang="tr-TR" dirty="0" err="1">
                <a:solidFill>
                  <a:schemeClr val="bg2"/>
                </a:solidFill>
              </a:rPr>
              <a:t>Education</a:t>
            </a:r>
            <a:r>
              <a:rPr lang="tr-TR" dirty="0">
                <a:solidFill>
                  <a:schemeClr val="bg2"/>
                </a:solidFill>
              </a:rPr>
              <a:t> Limited</a:t>
            </a:r>
          </a:p>
          <a:p>
            <a:r>
              <a:rPr lang="tr-TR" dirty="0">
                <a:solidFill>
                  <a:schemeClr val="bg2"/>
                </a:solidFill>
              </a:rPr>
              <a:t>[2] Prof. Dr. İbrahim Arslanoğlu'nun araştırma teknikleri üzerine yazısı, Ankara Üniversitesi, Dil tarih coğrafya fakültesi, felsefe bölümü. </a:t>
            </a:r>
          </a:p>
          <a:p>
            <a:pPr algn="ctr"/>
            <a:endParaRPr lang="tr-TR" dirty="0">
              <a:solidFill>
                <a:schemeClr val="bg2"/>
              </a:solidFill>
            </a:endParaRPr>
          </a:p>
        </p:txBody>
      </p:sp>
    </p:spTree>
    <p:extLst>
      <p:ext uri="{BB962C8B-B14F-4D97-AF65-F5344CB8AC3E}">
        <p14:creationId xmlns:p14="http://schemas.microsoft.com/office/powerpoint/2010/main" val="2635633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ADIM 6 – İş Planının Hazırlanması</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İşi kurmak için yapılacak etkinliklerin planlanmasıdır:</a:t>
            </a:r>
          </a:p>
          <a:p>
            <a:pPr marL="914400" lvl="1" indent="-457200">
              <a:buFont typeface="Arial" panose="020B0604020202020204" pitchFamily="34" charset="0"/>
              <a:buChar char="•"/>
            </a:pPr>
            <a:r>
              <a:rPr lang="tr-TR" altLang="tr-TR" dirty="0">
                <a:solidFill>
                  <a:schemeClr val="bg2"/>
                </a:solidFill>
              </a:rPr>
              <a:t>Neler, ne zaman yapılacak?</a:t>
            </a:r>
          </a:p>
          <a:p>
            <a:pPr marL="914400" lvl="1" indent="-457200">
              <a:buFont typeface="Arial" panose="020B0604020202020204" pitchFamily="34" charset="0"/>
              <a:buChar char="•"/>
            </a:pPr>
            <a:r>
              <a:rPr lang="tr-TR" altLang="tr-TR" dirty="0">
                <a:solidFill>
                  <a:schemeClr val="bg2"/>
                </a:solidFill>
              </a:rPr>
              <a:t>Aktiviteler arası ilişkiler ve zamanlama nasıl olacak?</a:t>
            </a:r>
          </a:p>
          <a:p>
            <a:pPr marL="914400" lvl="1" indent="-457200">
              <a:buFont typeface="Arial" panose="020B0604020202020204" pitchFamily="34" charset="0"/>
              <a:buChar char="•"/>
            </a:pPr>
            <a:r>
              <a:rPr lang="tr-TR" altLang="tr-TR" dirty="0">
                <a:solidFill>
                  <a:schemeClr val="bg2"/>
                </a:solidFill>
              </a:rPr>
              <a:t>İş kurma sürecinde rehberlik/danışmanlık alınacak mı?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70</a:t>
            </a:fld>
            <a:endParaRPr lang="tr-TR" altLang="tr-TR"/>
          </a:p>
        </p:txBody>
      </p:sp>
      <p:sp>
        <p:nvSpPr>
          <p:cNvPr id="6" name="Text Box 3"/>
          <p:cNvSpPr txBox="1">
            <a:spLocks noChangeArrowheads="1"/>
          </p:cNvSpPr>
          <p:nvPr/>
        </p:nvSpPr>
        <p:spPr bwMode="auto">
          <a:xfrm>
            <a:off x="323850" y="2705100"/>
            <a:ext cx="8496300" cy="369332"/>
          </a:xfrm>
          <a:prstGeom prst="rect">
            <a:avLst/>
          </a:prstGeom>
          <a:noFill/>
          <a:ln w="9525">
            <a:noFill/>
            <a:miter lim="800000"/>
            <a:headEnd/>
            <a:tailEnd/>
          </a:ln>
        </p:spPr>
        <p:txBody>
          <a:bodyPr>
            <a:spAutoFit/>
          </a:bodyPr>
          <a:lstStyle/>
          <a:p>
            <a:r>
              <a:rPr lang="tr-TR" altLang="tr-TR" b="1" dirty="0">
                <a:solidFill>
                  <a:schemeClr val="bg2"/>
                </a:solidFill>
              </a:rPr>
              <a:t>ADIM 7 – İşi Kurmak</a:t>
            </a:r>
          </a:p>
        </p:txBody>
      </p:sp>
      <p:sp>
        <p:nvSpPr>
          <p:cNvPr id="7" name="Text Box 4"/>
          <p:cNvSpPr txBox="1">
            <a:spLocks noChangeArrowheads="1"/>
          </p:cNvSpPr>
          <p:nvPr/>
        </p:nvSpPr>
        <p:spPr bwMode="auto">
          <a:xfrm>
            <a:off x="323850" y="3136900"/>
            <a:ext cx="8496300" cy="2308324"/>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İşin fiilen kurulmasıdır:</a:t>
            </a:r>
          </a:p>
          <a:p>
            <a:pPr marL="914400" lvl="1" indent="-457200">
              <a:buFont typeface="Arial" panose="020B0604020202020204" pitchFamily="34" charset="0"/>
              <a:buChar char="•"/>
            </a:pPr>
            <a:r>
              <a:rPr lang="tr-TR" altLang="tr-TR" dirty="0">
                <a:solidFill>
                  <a:schemeClr val="bg2"/>
                </a:solidFill>
              </a:rPr>
              <a:t>İşyerini kiralama, </a:t>
            </a:r>
          </a:p>
          <a:p>
            <a:pPr marL="914400" lvl="1" indent="-457200">
              <a:buFont typeface="Arial" panose="020B0604020202020204" pitchFamily="34" charset="0"/>
              <a:buChar char="•"/>
            </a:pPr>
            <a:r>
              <a:rPr lang="tr-TR" altLang="tr-TR" dirty="0">
                <a:solidFill>
                  <a:schemeClr val="bg2"/>
                </a:solidFill>
              </a:rPr>
              <a:t>Makine-ekipman ve malzeme satın alınması</a:t>
            </a:r>
          </a:p>
          <a:p>
            <a:pPr marL="914400" lvl="1" indent="-457200">
              <a:buFont typeface="Arial" panose="020B0604020202020204" pitchFamily="34" charset="0"/>
              <a:buChar char="•"/>
            </a:pPr>
            <a:r>
              <a:rPr lang="tr-TR" altLang="tr-TR" dirty="0">
                <a:solidFill>
                  <a:schemeClr val="bg2"/>
                </a:solidFill>
              </a:rPr>
              <a:t>Yasal kuruluş işlemleri, </a:t>
            </a:r>
          </a:p>
          <a:p>
            <a:pPr marL="914400" lvl="1" indent="-457200">
              <a:buFont typeface="Arial" panose="020B0604020202020204" pitchFamily="34" charset="0"/>
              <a:buChar char="•"/>
            </a:pPr>
            <a:r>
              <a:rPr lang="tr-TR" altLang="tr-TR" dirty="0">
                <a:solidFill>
                  <a:schemeClr val="bg2"/>
                </a:solidFill>
              </a:rPr>
              <a:t>Kredi işlemleri</a:t>
            </a:r>
          </a:p>
          <a:p>
            <a:pPr marL="914400" lvl="1" indent="-457200">
              <a:buFont typeface="Arial" panose="020B0604020202020204" pitchFamily="34" charset="0"/>
              <a:buChar char="•"/>
            </a:pPr>
            <a:r>
              <a:rPr lang="tr-TR" altLang="tr-TR" dirty="0">
                <a:solidFill>
                  <a:schemeClr val="bg2"/>
                </a:solidFill>
              </a:rPr>
              <a:t>Personel temini,</a:t>
            </a:r>
          </a:p>
          <a:p>
            <a:pPr marL="914400" lvl="1" indent="-457200">
              <a:buFont typeface="Arial" panose="020B0604020202020204" pitchFamily="34" charset="0"/>
              <a:buChar char="•"/>
            </a:pPr>
            <a:r>
              <a:rPr lang="tr-TR" altLang="tr-TR" dirty="0">
                <a:solidFill>
                  <a:schemeClr val="bg2"/>
                </a:solidFill>
              </a:rPr>
              <a:t>Deneme üretimi, </a:t>
            </a:r>
          </a:p>
          <a:p>
            <a:pPr marL="914400" lvl="1" indent="-457200">
              <a:buFont typeface="Arial" panose="020B0604020202020204" pitchFamily="34" charset="0"/>
              <a:buChar char="•"/>
            </a:pPr>
            <a:r>
              <a:rPr lang="tr-TR" altLang="tr-TR" dirty="0">
                <a:solidFill>
                  <a:schemeClr val="bg2"/>
                </a:solidFill>
              </a:rPr>
              <a:t>vb.</a:t>
            </a:r>
          </a:p>
        </p:txBody>
      </p:sp>
      <p:sp>
        <p:nvSpPr>
          <p:cNvPr id="8" name="Text Box 3"/>
          <p:cNvSpPr txBox="1">
            <a:spLocks noChangeArrowheads="1"/>
          </p:cNvSpPr>
          <p:nvPr/>
        </p:nvSpPr>
        <p:spPr bwMode="auto">
          <a:xfrm>
            <a:off x="323850" y="5447213"/>
            <a:ext cx="8496300" cy="369332"/>
          </a:xfrm>
          <a:prstGeom prst="rect">
            <a:avLst/>
          </a:prstGeom>
          <a:noFill/>
          <a:ln w="9525">
            <a:noFill/>
            <a:miter lim="800000"/>
            <a:headEnd/>
            <a:tailEnd/>
          </a:ln>
        </p:spPr>
        <p:txBody>
          <a:bodyPr>
            <a:spAutoFit/>
          </a:bodyPr>
          <a:lstStyle/>
          <a:p>
            <a:r>
              <a:rPr lang="tr-TR" altLang="tr-TR" b="1" dirty="0">
                <a:solidFill>
                  <a:schemeClr val="bg2"/>
                </a:solidFill>
              </a:rPr>
              <a:t>ADIM 8 – İşi/İşletmeyi Geliştirmek</a:t>
            </a:r>
          </a:p>
        </p:txBody>
      </p:sp>
      <p:sp>
        <p:nvSpPr>
          <p:cNvPr id="9" name="Text Box 4"/>
          <p:cNvSpPr txBox="1">
            <a:spLocks noChangeArrowheads="1"/>
          </p:cNvSpPr>
          <p:nvPr/>
        </p:nvSpPr>
        <p:spPr bwMode="auto">
          <a:xfrm>
            <a:off x="323850" y="5879013"/>
            <a:ext cx="8496300" cy="646331"/>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İşletme kâra geçme noktasını geçip yeterli ek birikimi elde ettikten sonra, işletmeye yeni kapasiteler eklenir.</a:t>
            </a:r>
          </a:p>
        </p:txBody>
      </p:sp>
    </p:spTree>
    <p:extLst>
      <p:ext uri="{BB962C8B-B14F-4D97-AF65-F5344CB8AC3E}">
        <p14:creationId xmlns:p14="http://schemas.microsoft.com/office/powerpoint/2010/main" val="1711628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GİRİŞİMCİLİK</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DESTEK PROGRAMLARI</a:t>
            </a:r>
          </a:p>
        </p:txBody>
      </p:sp>
      <p:sp>
        <p:nvSpPr>
          <p:cNvPr id="7172" name="Text Box 4"/>
          <p:cNvSpPr txBox="1">
            <a:spLocks noChangeArrowheads="1"/>
          </p:cNvSpPr>
          <p:nvPr/>
        </p:nvSpPr>
        <p:spPr bwMode="auto">
          <a:xfrm>
            <a:off x="323850" y="1484313"/>
            <a:ext cx="8496300" cy="5078313"/>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Girişimlerin desteklenmesine yönelik devlet kurumlarının ve özel kurumların çeşitli destek programları bulunmaktadır:</a:t>
            </a:r>
          </a:p>
          <a:p>
            <a:pPr marL="914400" lvl="1" indent="-457200">
              <a:buFont typeface="Arial" panose="020B0604020202020204" pitchFamily="34" charset="0"/>
              <a:buChar char="•"/>
            </a:pPr>
            <a:r>
              <a:rPr lang="tr-TR" altLang="tr-TR" dirty="0">
                <a:solidFill>
                  <a:schemeClr val="bg2"/>
                </a:solidFill>
              </a:rPr>
              <a:t>KOSGEB’in Girişimcilik Destek Programı (Küçük ve Orta Ölçekli İşletmeleri Geliştirme ve Destekleme İdaresi Başkanlığı, T.C. Sanayi ve Ticaret Bakanlığı’na bağlıdır)</a:t>
            </a:r>
          </a:p>
          <a:p>
            <a:pPr marL="914400" lvl="1" indent="-457200">
              <a:buFont typeface="Arial" panose="020B0604020202020204" pitchFamily="34" charset="0"/>
              <a:buChar char="•"/>
            </a:pPr>
            <a:r>
              <a:rPr lang="tr-TR" altLang="tr-TR" dirty="0">
                <a:solidFill>
                  <a:schemeClr val="bg2"/>
                </a:solidFill>
              </a:rPr>
              <a:t>TÜBİTAK’ın Ulusal Girişimcilik Destek Programları (Türkiye Bilimsel ve Teknolojik Araştırma Kurumu, T.C. Bilim, Sanayi ve Teknoloji Bakanlığı’na bağlıdır)</a:t>
            </a:r>
          </a:p>
          <a:p>
            <a:pPr marL="914400" lvl="1" indent="-457200">
              <a:buFont typeface="Arial" panose="020B0604020202020204" pitchFamily="34" charset="0"/>
              <a:buChar char="•"/>
            </a:pPr>
            <a:r>
              <a:rPr lang="tr-TR" altLang="tr-TR" dirty="0">
                <a:solidFill>
                  <a:schemeClr val="bg2"/>
                </a:solidFill>
              </a:rPr>
              <a:t>TÜBİTAK </a:t>
            </a:r>
            <a:r>
              <a:rPr lang="tr-TR" altLang="tr-TR" dirty="0" err="1">
                <a:solidFill>
                  <a:schemeClr val="bg2"/>
                </a:solidFill>
              </a:rPr>
              <a:t>TEYDEB’in</a:t>
            </a:r>
            <a:r>
              <a:rPr lang="tr-TR" altLang="tr-TR" dirty="0">
                <a:solidFill>
                  <a:schemeClr val="bg2"/>
                </a:solidFill>
              </a:rPr>
              <a:t> Ar-Ge Destek Programları</a:t>
            </a:r>
          </a:p>
          <a:p>
            <a:pPr marL="914400" lvl="1" indent="-457200">
              <a:buFont typeface="Arial" panose="020B0604020202020204" pitchFamily="34" charset="0"/>
              <a:buChar char="•"/>
            </a:pPr>
            <a:r>
              <a:rPr lang="tr-TR" altLang="tr-TR" dirty="0" err="1">
                <a:solidFill>
                  <a:schemeClr val="bg2"/>
                </a:solidFill>
              </a:rPr>
              <a:t>TÜSİAD’ın</a:t>
            </a:r>
            <a:r>
              <a:rPr lang="tr-TR" altLang="tr-TR" dirty="0">
                <a:solidFill>
                  <a:schemeClr val="bg2"/>
                </a:solidFill>
              </a:rPr>
              <a:t> programları (</a:t>
            </a:r>
            <a:r>
              <a:rPr lang="tr-TR" altLang="tr-TR" dirty="0" err="1">
                <a:solidFill>
                  <a:schemeClr val="bg2"/>
                </a:solidFill>
              </a:rPr>
              <a:t>TÜrk</a:t>
            </a:r>
            <a:r>
              <a:rPr lang="tr-TR" altLang="tr-TR" dirty="0">
                <a:solidFill>
                  <a:schemeClr val="bg2"/>
                </a:solidFill>
              </a:rPr>
              <a:t> Sanayicileri ve İş </a:t>
            </a:r>
            <a:r>
              <a:rPr lang="tr-TR" altLang="tr-TR" dirty="0" err="1">
                <a:solidFill>
                  <a:schemeClr val="bg2"/>
                </a:solidFill>
              </a:rPr>
              <a:t>insAnları</a:t>
            </a:r>
            <a:r>
              <a:rPr lang="tr-TR" altLang="tr-TR" dirty="0">
                <a:solidFill>
                  <a:schemeClr val="bg2"/>
                </a:solidFill>
              </a:rPr>
              <a:t> Derneği)</a:t>
            </a:r>
          </a:p>
          <a:p>
            <a:pPr marL="914400" lvl="1" indent="-457200">
              <a:buFont typeface="Arial" panose="020B0604020202020204" pitchFamily="34" charset="0"/>
              <a:buChar char="•"/>
            </a:pPr>
            <a:r>
              <a:rPr lang="tr-TR" altLang="tr-TR" dirty="0">
                <a:solidFill>
                  <a:schemeClr val="bg2"/>
                </a:solidFill>
              </a:rPr>
              <a:t>Çeşitli Melek Yatırımcılar:</a:t>
            </a:r>
          </a:p>
          <a:p>
            <a:pPr marL="1371600" lvl="2" indent="-457200">
              <a:buFont typeface="Arial" panose="020B0604020202020204" pitchFamily="34" charset="0"/>
              <a:buChar char="•"/>
            </a:pPr>
            <a:r>
              <a:rPr lang="tr-TR" altLang="tr-TR" dirty="0">
                <a:solidFill>
                  <a:schemeClr val="bg2"/>
                </a:solidFill>
              </a:rPr>
              <a:t>Galata Business </a:t>
            </a:r>
            <a:r>
              <a:rPr lang="tr-TR" altLang="tr-TR" dirty="0" err="1">
                <a:solidFill>
                  <a:schemeClr val="bg2"/>
                </a:solidFill>
              </a:rPr>
              <a:t>Angels</a:t>
            </a:r>
            <a:endParaRPr lang="tr-TR" altLang="tr-TR" dirty="0">
              <a:solidFill>
                <a:schemeClr val="bg2"/>
              </a:solidFill>
            </a:endParaRPr>
          </a:p>
          <a:p>
            <a:pPr marL="1371600" lvl="2" indent="-457200">
              <a:buFont typeface="Arial" panose="020B0604020202020204" pitchFamily="34" charset="0"/>
              <a:buChar char="•"/>
            </a:pPr>
            <a:r>
              <a:rPr lang="tr-TR" altLang="tr-TR" dirty="0" err="1">
                <a:solidFill>
                  <a:schemeClr val="bg2"/>
                </a:solidFill>
              </a:rPr>
              <a:t>Aslanoba</a:t>
            </a:r>
            <a:r>
              <a:rPr lang="tr-TR" altLang="tr-TR" dirty="0">
                <a:solidFill>
                  <a:schemeClr val="bg2"/>
                </a:solidFill>
              </a:rPr>
              <a:t> Yatırım</a:t>
            </a:r>
          </a:p>
          <a:p>
            <a:pPr marL="1371600" lvl="2" indent="-457200">
              <a:buFont typeface="Arial" panose="020B0604020202020204" pitchFamily="34" charset="0"/>
              <a:buChar char="•"/>
            </a:pPr>
            <a:r>
              <a:rPr lang="tr-TR" altLang="tr-TR" dirty="0">
                <a:solidFill>
                  <a:schemeClr val="bg2"/>
                </a:solidFill>
              </a:rPr>
              <a:t>Smart </a:t>
            </a:r>
            <a:r>
              <a:rPr lang="tr-TR" altLang="tr-TR" dirty="0" err="1">
                <a:solidFill>
                  <a:schemeClr val="bg2"/>
                </a:solidFill>
              </a:rPr>
              <a:t>Angels</a:t>
            </a:r>
            <a:endParaRPr lang="tr-TR" altLang="tr-TR" dirty="0">
              <a:solidFill>
                <a:schemeClr val="bg2"/>
              </a:solidFill>
            </a:endParaRPr>
          </a:p>
          <a:p>
            <a:pPr marL="1371600" lvl="2" indent="-457200">
              <a:buFont typeface="Arial" panose="020B0604020202020204" pitchFamily="34" charset="0"/>
              <a:buChar char="•"/>
            </a:pPr>
            <a:r>
              <a:rPr lang="tr-TR" altLang="tr-TR" dirty="0">
                <a:solidFill>
                  <a:schemeClr val="bg2"/>
                </a:solidFill>
              </a:rPr>
              <a:t>Girişimci İş Adamları Vakfı</a:t>
            </a:r>
          </a:p>
          <a:p>
            <a:pPr marL="1371600" lvl="2" indent="-457200">
              <a:buFont typeface="Arial" panose="020B0604020202020204" pitchFamily="34" charset="0"/>
              <a:buChar char="•"/>
            </a:pPr>
            <a:r>
              <a:rPr lang="tr-TR" altLang="tr-TR" dirty="0">
                <a:solidFill>
                  <a:schemeClr val="bg2"/>
                </a:solidFill>
              </a:rPr>
              <a:t>vb.</a:t>
            </a:r>
          </a:p>
          <a:p>
            <a:pPr marL="914400" lvl="1" indent="-457200">
              <a:buFont typeface="Arial" panose="020B0604020202020204" pitchFamily="34" charset="0"/>
              <a:buChar char="•"/>
            </a:pPr>
            <a:r>
              <a:rPr lang="tr-TR" altLang="tr-TR" dirty="0">
                <a:solidFill>
                  <a:schemeClr val="bg2"/>
                </a:solidFill>
              </a:rPr>
              <a:t>Üniversite teknoloji geliştirme bölgelerinin kuluçka programları</a:t>
            </a:r>
          </a:p>
          <a:p>
            <a:pPr marL="914400" lvl="1" indent="-457200">
              <a:buFont typeface="Arial" panose="020B0604020202020204" pitchFamily="34" charset="0"/>
              <a:buChar char="•"/>
            </a:pPr>
            <a:r>
              <a:rPr lang="tr-TR" altLang="tr-TR" dirty="0">
                <a:solidFill>
                  <a:schemeClr val="bg2"/>
                </a:solidFill>
              </a:rPr>
              <a:t>vb.</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71</a:t>
            </a:fld>
            <a:endParaRPr lang="tr-TR" altLang="tr-TR"/>
          </a:p>
        </p:txBody>
      </p:sp>
    </p:spTree>
    <p:extLst>
      <p:ext uri="{BB962C8B-B14F-4D97-AF65-F5344CB8AC3E}">
        <p14:creationId xmlns:p14="http://schemas.microsoft.com/office/powerpoint/2010/main" val="27599370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72</a:t>
            </a:fld>
            <a:endParaRPr lang="tr-TR" altLang="tr-TR"/>
          </a:p>
        </p:txBody>
      </p:sp>
      <p:sp>
        <p:nvSpPr>
          <p:cNvPr id="5" name="4 Dikdörtgen"/>
          <p:cNvSpPr/>
          <p:nvPr/>
        </p:nvSpPr>
        <p:spPr>
          <a:xfrm>
            <a:off x="179512" y="620688"/>
            <a:ext cx="8784976" cy="369332"/>
          </a:xfrm>
          <a:prstGeom prst="rect">
            <a:avLst/>
          </a:prstGeom>
        </p:spPr>
        <p:txBody>
          <a:bodyPr wrap="square">
            <a:spAutoFit/>
          </a:bodyPr>
          <a:lstStyle/>
          <a:p>
            <a:pPr algn="ctr"/>
            <a:r>
              <a:rPr lang="tr-TR" dirty="0">
                <a:solidFill>
                  <a:schemeClr val="bg2"/>
                </a:solidFill>
              </a:rPr>
              <a:t>Bu yansı ders notlarının düzeni için boş bırakılmıştır.</a:t>
            </a:r>
          </a:p>
        </p:txBody>
      </p:sp>
    </p:spTree>
    <p:extLst>
      <p:ext uri="{BB962C8B-B14F-4D97-AF65-F5344CB8AC3E}">
        <p14:creationId xmlns:p14="http://schemas.microsoft.com/office/powerpoint/2010/main" val="867479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341438"/>
            <a:ext cx="9144000" cy="708025"/>
          </a:xfrm>
          <a:prstGeom prst="rect">
            <a:avLst/>
          </a:prstGeom>
          <a:noFill/>
          <a:ln w="9525">
            <a:noFill/>
            <a:miter lim="800000"/>
            <a:headEnd/>
            <a:tailEnd/>
          </a:ln>
        </p:spPr>
        <p:txBody>
          <a:bodyPr>
            <a:spAutoFit/>
          </a:bodyPr>
          <a:lstStyle/>
          <a:p>
            <a:pPr algn="ctr"/>
            <a:r>
              <a:rPr lang="tr-TR" altLang="tr-TR" sz="2000" b="1" dirty="0">
                <a:solidFill>
                  <a:schemeClr val="bg2"/>
                </a:solidFill>
              </a:rPr>
              <a:t>BLM2051 SEMİNER DERSİ NOTLARI</a:t>
            </a:r>
          </a:p>
          <a:p>
            <a:pPr algn="ctr"/>
            <a:r>
              <a:rPr lang="tr-TR" altLang="tr-TR" sz="2000" b="1" dirty="0">
                <a:solidFill>
                  <a:schemeClr val="bg2"/>
                </a:solidFill>
              </a:rPr>
              <a:t>Sunan: </a:t>
            </a:r>
            <a:r>
              <a:rPr lang="en-US" altLang="tr-TR" sz="2000" b="1" dirty="0">
                <a:solidFill>
                  <a:schemeClr val="bg2"/>
                </a:solidFill>
              </a:rPr>
              <a:t>Prof</a:t>
            </a:r>
            <a:r>
              <a:rPr lang="tr-TR" altLang="tr-TR" sz="2000" b="1" dirty="0">
                <a:solidFill>
                  <a:schemeClr val="bg2"/>
                </a:solidFill>
              </a:rPr>
              <a:t>.</a:t>
            </a:r>
            <a:r>
              <a:rPr lang="en-US" altLang="tr-TR" sz="2000" b="1" dirty="0">
                <a:solidFill>
                  <a:schemeClr val="bg2"/>
                </a:solidFill>
              </a:rPr>
              <a:t> </a:t>
            </a:r>
            <a:r>
              <a:rPr lang="tr-TR" altLang="tr-TR" sz="2000" b="1" dirty="0">
                <a:solidFill>
                  <a:schemeClr val="bg2"/>
                </a:solidFill>
              </a:rPr>
              <a:t>Dr. </a:t>
            </a:r>
            <a:r>
              <a:rPr lang="en-US" altLang="tr-TR" sz="2000" b="1" dirty="0" err="1">
                <a:solidFill>
                  <a:schemeClr val="bg2"/>
                </a:solidFill>
              </a:rPr>
              <a:t>Sırma</a:t>
            </a:r>
            <a:r>
              <a:rPr lang="en-US" altLang="tr-TR" sz="2000" b="1" dirty="0">
                <a:solidFill>
                  <a:schemeClr val="bg2"/>
                </a:solidFill>
              </a:rPr>
              <a:t> YAVUZ</a:t>
            </a:r>
            <a:endParaRPr lang="tr-TR" altLang="tr-TR" sz="2000" b="1" dirty="0">
              <a:solidFill>
                <a:schemeClr val="bg2"/>
              </a:solidFill>
            </a:endParaRPr>
          </a:p>
        </p:txBody>
      </p:sp>
      <p:sp>
        <p:nvSpPr>
          <p:cNvPr id="6147" name="Text Box 2"/>
          <p:cNvSpPr txBox="1">
            <a:spLocks noChangeArrowheads="1"/>
          </p:cNvSpPr>
          <p:nvPr/>
        </p:nvSpPr>
        <p:spPr bwMode="auto">
          <a:xfrm>
            <a:off x="0" y="2671763"/>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6148" name="4 Slayt Numarası Yer Tutucusu"/>
          <p:cNvSpPr>
            <a:spLocks noGrp="1"/>
          </p:cNvSpPr>
          <p:nvPr>
            <p:ph type="sldNum" sz="quarter" idx="11"/>
          </p:nvPr>
        </p:nvSpPr>
        <p:spPr>
          <a:noFill/>
        </p:spPr>
        <p:txBody>
          <a:bodyPr/>
          <a:lstStyle/>
          <a:p>
            <a:fld id="{B893C1EF-69B2-4D72-AC3E-9CE1B9DE9622}" type="slidenum">
              <a:rPr lang="tr-TR" altLang="tr-TR" smtClean="0"/>
              <a:pPr/>
              <a:t>73</a:t>
            </a:fld>
            <a:endParaRPr lang="tr-TR" altLang="tr-TR"/>
          </a:p>
        </p:txBody>
      </p:sp>
      <p:sp>
        <p:nvSpPr>
          <p:cNvPr id="5" name="4 Dikdörtgen"/>
          <p:cNvSpPr/>
          <p:nvPr/>
        </p:nvSpPr>
        <p:spPr>
          <a:xfrm>
            <a:off x="179512" y="3502749"/>
            <a:ext cx="8784976" cy="2831544"/>
          </a:xfrm>
          <a:prstGeom prst="rect">
            <a:avLst/>
          </a:prstGeom>
        </p:spPr>
        <p:txBody>
          <a:bodyPr wrap="square">
            <a:spAutoFit/>
          </a:bodyPr>
          <a:lstStyle/>
          <a:p>
            <a:r>
              <a:rPr lang="tr-TR" b="1" dirty="0">
                <a:solidFill>
                  <a:schemeClr val="bg2"/>
                </a:solidFill>
              </a:rPr>
              <a:t>Kaynaklar:</a:t>
            </a:r>
          </a:p>
          <a:p>
            <a:pPr marL="285750" indent="-285750">
              <a:buFont typeface="Arial" panose="020B0604020202020204" pitchFamily="34" charset="0"/>
              <a:buChar char="•"/>
            </a:pPr>
            <a:r>
              <a:rPr lang="tr-TR" sz="1600" dirty="0">
                <a:solidFill>
                  <a:schemeClr val="bg2"/>
                </a:solidFill>
              </a:rPr>
              <a:t>Dr. Bakiye KILIÇ </a:t>
            </a:r>
            <a:r>
              <a:rPr lang="tr-TR" sz="1600" dirty="0" err="1">
                <a:solidFill>
                  <a:schemeClr val="bg2"/>
                </a:solidFill>
              </a:rPr>
              <a:t>TOPUZ’un</a:t>
            </a:r>
            <a:r>
              <a:rPr lang="tr-TR" sz="1600" dirty="0">
                <a:solidFill>
                  <a:schemeClr val="bg2"/>
                </a:solidFill>
              </a:rPr>
              <a:t> </a:t>
            </a:r>
            <a:r>
              <a:rPr lang="tr-TR" sz="1600" dirty="0" err="1">
                <a:solidFill>
                  <a:schemeClr val="bg2"/>
                </a:solidFill>
              </a:rPr>
              <a:t>Ian</a:t>
            </a:r>
            <a:r>
              <a:rPr lang="tr-TR" sz="1600" dirty="0">
                <a:solidFill>
                  <a:schemeClr val="bg2"/>
                </a:solidFill>
              </a:rPr>
              <a:t> </a:t>
            </a:r>
            <a:r>
              <a:rPr lang="tr-TR" sz="1600" dirty="0" err="1">
                <a:solidFill>
                  <a:schemeClr val="bg2"/>
                </a:solidFill>
              </a:rPr>
              <a:t>Moffatt</a:t>
            </a:r>
            <a:r>
              <a:rPr lang="tr-TR" sz="1600" dirty="0">
                <a:solidFill>
                  <a:schemeClr val="bg2"/>
                </a:solidFill>
              </a:rPr>
              <a:t> </a:t>
            </a:r>
            <a:r>
              <a:rPr lang="tr-TR" sz="1600" dirty="0" err="1">
                <a:solidFill>
                  <a:schemeClr val="bg2"/>
                </a:solidFill>
              </a:rPr>
              <a:t>vd</a:t>
            </a:r>
            <a:r>
              <a:rPr lang="tr-TR" sz="1600" dirty="0">
                <a:solidFill>
                  <a:schemeClr val="bg2"/>
                </a:solidFill>
              </a:rPr>
              <a:t>.’</a:t>
            </a:r>
            <a:r>
              <a:rPr lang="tr-TR" sz="1600" dirty="0" err="1">
                <a:solidFill>
                  <a:schemeClr val="bg2"/>
                </a:solidFill>
              </a:rPr>
              <a:t>nin</a:t>
            </a:r>
            <a:r>
              <a:rPr lang="tr-TR" sz="1600" dirty="0">
                <a:solidFill>
                  <a:schemeClr val="bg2"/>
                </a:solidFill>
              </a:rPr>
              <a:t> </a:t>
            </a:r>
            <a:r>
              <a:rPr lang="tr-TR" sz="1600" dirty="0" err="1">
                <a:solidFill>
                  <a:schemeClr val="bg2"/>
                </a:solidFill>
              </a:rPr>
              <a:t>Measuring</a:t>
            </a:r>
            <a:r>
              <a:rPr lang="tr-TR" sz="1600" dirty="0">
                <a:solidFill>
                  <a:schemeClr val="bg2"/>
                </a:solidFill>
              </a:rPr>
              <a:t> </a:t>
            </a:r>
            <a:r>
              <a:rPr lang="tr-TR" sz="1600" dirty="0" err="1">
                <a:solidFill>
                  <a:schemeClr val="bg2"/>
                </a:solidFill>
              </a:rPr>
              <a:t>and</a:t>
            </a:r>
            <a:r>
              <a:rPr lang="tr-TR" sz="1600" dirty="0">
                <a:solidFill>
                  <a:schemeClr val="bg2"/>
                </a:solidFill>
              </a:rPr>
              <a:t> </a:t>
            </a:r>
            <a:r>
              <a:rPr lang="tr-TR" sz="1600" dirty="0" err="1">
                <a:solidFill>
                  <a:schemeClr val="bg2"/>
                </a:solidFill>
              </a:rPr>
              <a:t>Modeling</a:t>
            </a:r>
            <a:r>
              <a:rPr lang="tr-TR" sz="1600" dirty="0">
                <a:solidFill>
                  <a:schemeClr val="bg2"/>
                </a:solidFill>
              </a:rPr>
              <a:t> </a:t>
            </a:r>
            <a:r>
              <a:rPr lang="tr-TR" sz="1600" dirty="0" err="1">
                <a:solidFill>
                  <a:schemeClr val="bg2"/>
                </a:solidFill>
              </a:rPr>
              <a:t>Sustainable</a:t>
            </a:r>
            <a:r>
              <a:rPr lang="tr-TR" sz="1600" dirty="0">
                <a:solidFill>
                  <a:schemeClr val="bg2"/>
                </a:solidFill>
              </a:rPr>
              <a:t> Development (CRC </a:t>
            </a:r>
            <a:r>
              <a:rPr lang="tr-TR" sz="1600" dirty="0" err="1">
                <a:solidFill>
                  <a:schemeClr val="bg2"/>
                </a:solidFill>
              </a:rPr>
              <a:t>Press</a:t>
            </a:r>
            <a:r>
              <a:rPr lang="tr-TR" sz="1600" dirty="0">
                <a:solidFill>
                  <a:schemeClr val="bg2"/>
                </a:solidFill>
              </a:rPr>
              <a:t>, 2001) adlı kitabından hazırladığı sunum. URL: https://personel.omu.edu.tr/docs/ders_dokumanlari/868_80261_345.ppt </a:t>
            </a:r>
            <a:br>
              <a:rPr lang="tr-TR" sz="1600" dirty="0">
                <a:solidFill>
                  <a:schemeClr val="bg2"/>
                </a:solidFill>
              </a:rPr>
            </a:br>
            <a:r>
              <a:rPr lang="tr-TR" sz="1600" dirty="0">
                <a:solidFill>
                  <a:schemeClr val="bg2"/>
                </a:solidFill>
              </a:rPr>
              <a:t>Son ziyaret: 22.08.2019</a:t>
            </a:r>
          </a:p>
          <a:p>
            <a:pPr marL="285750" indent="-285750">
              <a:buFont typeface="Arial" panose="020B0604020202020204" pitchFamily="34" charset="0"/>
              <a:buChar char="•"/>
            </a:pPr>
            <a:r>
              <a:rPr lang="tr-TR" sz="1600" dirty="0" err="1">
                <a:solidFill>
                  <a:schemeClr val="bg2"/>
                </a:solidFill>
              </a:rPr>
              <a:t>Prof.Dr</a:t>
            </a:r>
            <a:r>
              <a:rPr lang="tr-TR" sz="1600" dirty="0">
                <a:solidFill>
                  <a:schemeClr val="bg2"/>
                </a:solidFill>
              </a:rPr>
              <a:t>. Emine </a:t>
            </a:r>
            <a:r>
              <a:rPr lang="tr-TR" sz="1600" dirty="0" err="1">
                <a:solidFill>
                  <a:schemeClr val="bg2"/>
                </a:solidFill>
              </a:rPr>
              <a:t>OLHAN’ın</a:t>
            </a:r>
            <a:r>
              <a:rPr lang="tr-TR" sz="1600" dirty="0">
                <a:solidFill>
                  <a:schemeClr val="bg2"/>
                </a:solidFill>
              </a:rPr>
              <a:t> Ankara Ü. Açık Ders Malzemeleri altında yayınladığı ZTE318 Çevresel Tarım Politikası ders notları. </a:t>
            </a:r>
            <a:br>
              <a:rPr lang="tr-TR" sz="1600" dirty="0">
                <a:solidFill>
                  <a:schemeClr val="bg2"/>
                </a:solidFill>
              </a:rPr>
            </a:br>
            <a:r>
              <a:rPr lang="tr-TR" sz="1600" dirty="0">
                <a:solidFill>
                  <a:schemeClr val="bg2"/>
                </a:solidFill>
              </a:rPr>
              <a:t>URL: https://acikders.ankara.edu.tr/mod/resource/view.php?id=11391 </a:t>
            </a:r>
            <a:br>
              <a:rPr lang="tr-TR" sz="1600" dirty="0">
                <a:solidFill>
                  <a:schemeClr val="bg2"/>
                </a:solidFill>
              </a:rPr>
            </a:br>
            <a:r>
              <a:rPr lang="tr-TR" sz="1600" dirty="0">
                <a:solidFill>
                  <a:schemeClr val="bg2"/>
                </a:solidFill>
              </a:rPr>
              <a:t>Son ziyaret: 22.08.2019</a:t>
            </a:r>
          </a:p>
          <a:p>
            <a:pPr marL="285750" indent="-285750">
              <a:buFont typeface="Arial" panose="020B0604020202020204" pitchFamily="34" charset="0"/>
              <a:buChar char="•"/>
            </a:pPr>
            <a:r>
              <a:rPr lang="tr-TR" sz="1600" dirty="0" err="1">
                <a:solidFill>
                  <a:schemeClr val="bg2"/>
                </a:solidFill>
              </a:rPr>
              <a:t>Dr.Öğr.Üyesi</a:t>
            </a:r>
            <a:r>
              <a:rPr lang="tr-TR" sz="1600" dirty="0">
                <a:solidFill>
                  <a:schemeClr val="bg2"/>
                </a:solidFill>
              </a:rPr>
              <a:t> Nurdan Kuşat, "Sürdürülebilir İşletmeler için Kurumsal Sürdürülebilirlik ve İçsel Unsurları", Afyon Kocatepe </a:t>
            </a:r>
            <a:r>
              <a:rPr lang="tr-TR" sz="1600" dirty="0" err="1">
                <a:solidFill>
                  <a:schemeClr val="bg2"/>
                </a:solidFill>
              </a:rPr>
              <a:t>Üniv</a:t>
            </a:r>
            <a:r>
              <a:rPr lang="tr-TR" sz="1600" dirty="0">
                <a:solidFill>
                  <a:schemeClr val="bg2"/>
                </a:solidFill>
              </a:rPr>
              <a:t>., İİBF Dergisi 14:2, 2012</a:t>
            </a:r>
          </a:p>
        </p:txBody>
      </p:sp>
    </p:spTree>
    <p:extLst>
      <p:ext uri="{BB962C8B-B14F-4D97-AF65-F5344CB8AC3E}">
        <p14:creationId xmlns:p14="http://schemas.microsoft.com/office/powerpoint/2010/main" val="4164288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BU BÖLÜMÜN KONU BAŞLIKLARI:</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Genel Bilgi</a:t>
            </a:r>
          </a:p>
          <a:p>
            <a:pPr marL="457200" indent="-457200">
              <a:buFontTx/>
              <a:buChar char="•"/>
            </a:pPr>
            <a:r>
              <a:rPr lang="tr-TR" altLang="tr-TR" dirty="0">
                <a:solidFill>
                  <a:schemeClr val="bg2"/>
                </a:solidFill>
              </a:rPr>
              <a:t>Tanımlar</a:t>
            </a:r>
          </a:p>
          <a:p>
            <a:pPr marL="457200" indent="-457200">
              <a:buFontTx/>
              <a:buChar char="•"/>
            </a:pPr>
            <a:r>
              <a:rPr lang="tr-TR" altLang="tr-TR" dirty="0">
                <a:solidFill>
                  <a:schemeClr val="bg2"/>
                </a:solidFill>
              </a:rPr>
              <a:t>İlkeler</a:t>
            </a:r>
          </a:p>
          <a:p>
            <a:pPr marL="457200" indent="-457200">
              <a:buFontTx/>
              <a:buChar char="•"/>
            </a:pPr>
            <a:r>
              <a:rPr lang="tr-TR" altLang="tr-TR" dirty="0">
                <a:solidFill>
                  <a:schemeClr val="bg2"/>
                </a:solidFill>
              </a:rPr>
              <a:t>Özeleştiri</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74</a:t>
            </a:fld>
            <a:endParaRPr lang="tr-TR" altLang="tr-TR"/>
          </a:p>
        </p:txBody>
      </p:sp>
    </p:spTree>
    <p:extLst>
      <p:ext uri="{BB962C8B-B14F-4D97-AF65-F5344CB8AC3E}">
        <p14:creationId xmlns:p14="http://schemas.microsoft.com/office/powerpoint/2010/main" val="2043150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GENEL BİLGİ</a:t>
            </a:r>
          </a:p>
        </p:txBody>
      </p:sp>
      <p:sp>
        <p:nvSpPr>
          <p:cNvPr id="7172" name="Text Box 4"/>
          <p:cNvSpPr txBox="1">
            <a:spLocks noChangeArrowheads="1"/>
          </p:cNvSpPr>
          <p:nvPr/>
        </p:nvSpPr>
        <p:spPr bwMode="auto">
          <a:xfrm>
            <a:off x="323850" y="1484313"/>
            <a:ext cx="8496300" cy="3970318"/>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Sürdürülebilir kalkınma kavramı, insan faaliyetlerinin çevre üzerindeki olumsuz etkisinden gelişmiştir</a:t>
            </a:r>
          </a:p>
          <a:p>
            <a:pPr marL="457200" indent="-457200">
              <a:buFont typeface="Arial" panose="020B0604020202020204" pitchFamily="34" charset="0"/>
              <a:buChar char="•"/>
            </a:pPr>
            <a:r>
              <a:rPr lang="tr-TR" altLang="tr-TR" dirty="0">
                <a:solidFill>
                  <a:schemeClr val="bg2"/>
                </a:solidFill>
              </a:rPr>
              <a:t>Konu ile ilgili literatür daha eski olmakla birlikte (70’ler), sürdürülebilir kalkınmayla alakalı uluslararası çerçeve 1992’de kurulmuştur*:</a:t>
            </a:r>
          </a:p>
          <a:p>
            <a:pPr marL="914400" lvl="1" indent="-457200">
              <a:buFont typeface="Arial" panose="020B0604020202020204" pitchFamily="34" charset="0"/>
              <a:buChar char="•"/>
            </a:pPr>
            <a:r>
              <a:rPr lang="tr-TR" altLang="tr-TR" dirty="0">
                <a:solidFill>
                  <a:schemeClr val="bg2"/>
                </a:solidFill>
              </a:rPr>
              <a:t>Haziran 1992’de, Rio de </a:t>
            </a:r>
            <a:r>
              <a:rPr lang="tr-TR" altLang="tr-TR" dirty="0" err="1">
                <a:solidFill>
                  <a:schemeClr val="bg2"/>
                </a:solidFill>
              </a:rPr>
              <a:t>Janerio’da</a:t>
            </a:r>
            <a:r>
              <a:rPr lang="tr-TR" altLang="tr-TR" dirty="0">
                <a:solidFill>
                  <a:schemeClr val="bg2"/>
                </a:solidFill>
              </a:rPr>
              <a:t> tertiplenen BM Çevre ve Kalkınma Konferansı, ulusların çevreye duyarlı yönetim şekilleri benimsemelerine yönelik bir dizi ilkenin kabulü açısından önemli bir adım olmuştur. </a:t>
            </a:r>
          </a:p>
          <a:p>
            <a:pPr marL="914400" lvl="1" indent="-457200">
              <a:buFont typeface="Arial" panose="020B0604020202020204" pitchFamily="34" charset="0"/>
              <a:buChar char="•"/>
            </a:pPr>
            <a:r>
              <a:rPr lang="tr-TR" altLang="tr-TR" dirty="0">
                <a:solidFill>
                  <a:schemeClr val="bg2"/>
                </a:solidFill>
              </a:rPr>
              <a:t>Bu çerçevede, başta bir eylem planı olan Gündem 21’in </a:t>
            </a:r>
            <a:r>
              <a:rPr lang="tr-TR" altLang="tr-TR" dirty="0" err="1">
                <a:solidFill>
                  <a:schemeClr val="bg2"/>
                </a:solidFill>
              </a:rPr>
              <a:t>yanısıra</a:t>
            </a:r>
            <a:r>
              <a:rPr lang="tr-TR" altLang="tr-TR" dirty="0">
                <a:solidFill>
                  <a:schemeClr val="bg2"/>
                </a:solidFill>
              </a:rPr>
              <a:t>, Rio Bildirisi ile Orman İlkeleri de kabul edilmiştir. </a:t>
            </a:r>
          </a:p>
          <a:p>
            <a:pPr marL="914400" lvl="1" indent="-457200">
              <a:buFont typeface="Arial" panose="020B0604020202020204" pitchFamily="34" charset="0"/>
              <a:buChar char="•"/>
            </a:pPr>
            <a:r>
              <a:rPr lang="tr-TR" altLang="tr-TR" dirty="0">
                <a:solidFill>
                  <a:schemeClr val="bg2"/>
                </a:solidFill>
              </a:rPr>
              <a:t>Konferans sırasında, BM İklim Değişikliği Çerçeve Sözleşmesi ile BM Biyolojik Çeşitlilik Sözleşmesi de imzaya açılmıştır. </a:t>
            </a:r>
          </a:p>
          <a:p>
            <a:pPr marL="914400" lvl="1" indent="-457200">
              <a:buFont typeface="Arial" panose="020B0604020202020204" pitchFamily="34" charset="0"/>
              <a:buChar char="•"/>
            </a:pPr>
            <a:r>
              <a:rPr lang="tr-TR" altLang="tr-TR" dirty="0">
                <a:solidFill>
                  <a:schemeClr val="bg2"/>
                </a:solidFill>
              </a:rPr>
              <a:t>Rio Konferansı’nda alınan kararlar doğrultusunda hazırlanan BM Çölleşme ile Mücadele Sözleşmesi ise, 1994 yılında imzaya açılmıştır.</a:t>
            </a:r>
          </a:p>
          <a:p>
            <a:pPr marL="914400" lvl="1" indent="-457200">
              <a:buFont typeface="Arial" panose="020B0604020202020204" pitchFamily="34" charset="0"/>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75</a:t>
            </a:fld>
            <a:endParaRPr lang="tr-TR" altLang="tr-TR"/>
          </a:p>
        </p:txBody>
      </p:sp>
      <p:sp>
        <p:nvSpPr>
          <p:cNvPr id="2" name="Dikdörtgen 1"/>
          <p:cNvSpPr/>
          <p:nvPr/>
        </p:nvSpPr>
        <p:spPr>
          <a:xfrm>
            <a:off x="107504" y="6167045"/>
            <a:ext cx="7704856" cy="307777"/>
          </a:xfrm>
          <a:prstGeom prst="rect">
            <a:avLst/>
          </a:prstGeom>
        </p:spPr>
        <p:txBody>
          <a:bodyPr wrap="square">
            <a:spAutoFit/>
          </a:bodyPr>
          <a:lstStyle/>
          <a:p>
            <a:r>
              <a:rPr lang="tr-TR" sz="1400" dirty="0">
                <a:solidFill>
                  <a:schemeClr val="bg2"/>
                </a:solidFill>
              </a:rPr>
              <a:t>* http://www.mfa.gov.tr/surdurulebilir-kalkinma.tr.mfa</a:t>
            </a:r>
          </a:p>
        </p:txBody>
      </p:sp>
    </p:spTree>
    <p:extLst>
      <p:ext uri="{BB962C8B-B14F-4D97-AF65-F5344CB8AC3E}">
        <p14:creationId xmlns:p14="http://schemas.microsoft.com/office/powerpoint/2010/main" val="3977281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TANIMLAR</a:t>
            </a:r>
          </a:p>
        </p:txBody>
      </p:sp>
      <p:sp>
        <p:nvSpPr>
          <p:cNvPr id="7172" name="Text Box 4"/>
          <p:cNvSpPr txBox="1">
            <a:spLocks noChangeArrowheads="1"/>
          </p:cNvSpPr>
          <p:nvPr/>
        </p:nvSpPr>
        <p:spPr bwMode="auto">
          <a:xfrm>
            <a:off x="323850" y="1484313"/>
            <a:ext cx="8496300" cy="5355312"/>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“Sürdürülebilir kalkınma” teriminin tanımı çok sayıdadır (100’den fazla!). </a:t>
            </a:r>
          </a:p>
          <a:p>
            <a:pPr marL="914400" lvl="1" indent="-457200">
              <a:buFont typeface="Arial" panose="020B0604020202020204" pitchFamily="34" charset="0"/>
              <a:buChar char="•"/>
            </a:pPr>
            <a:r>
              <a:rPr lang="tr-TR" altLang="tr-TR" dirty="0">
                <a:solidFill>
                  <a:schemeClr val="bg2"/>
                </a:solidFill>
              </a:rPr>
              <a:t>Sürdürülebilir kalkınma: “daha iyi bir yaşam şartlarına uyan tüm fırsatlara ek olarak temel ihtiyaçlar toplamayı gerekli bulmaktır”. Sürdürülebilir kalkınma, dünya yaşamının sürdürdüğü: atmosferi, suyu, toprağı, canlıları ve doğal sistemleri tehlikeye sokmamalıdır (WCED, 1987). </a:t>
            </a:r>
          </a:p>
          <a:p>
            <a:pPr marL="1371600" lvl="2" indent="-457200">
              <a:buFont typeface="Arial" panose="020B0604020202020204" pitchFamily="34" charset="0"/>
              <a:buChar char="•"/>
            </a:pPr>
            <a:r>
              <a:rPr lang="tr-TR" altLang="tr-TR" dirty="0">
                <a:solidFill>
                  <a:schemeClr val="bg2"/>
                </a:solidFill>
              </a:rPr>
              <a:t>WCED: </a:t>
            </a:r>
            <a:r>
              <a:rPr lang="en-US" altLang="tr-TR" dirty="0">
                <a:solidFill>
                  <a:schemeClr val="bg2"/>
                </a:solidFill>
              </a:rPr>
              <a:t>World Commission on Environment and Development</a:t>
            </a:r>
            <a:endParaRPr lang="tr-TR" altLang="tr-TR" dirty="0">
              <a:solidFill>
                <a:schemeClr val="bg2"/>
              </a:solidFill>
            </a:endParaRPr>
          </a:p>
          <a:p>
            <a:pPr marL="1371600" lvl="2" indent="-457200">
              <a:buFont typeface="Arial" panose="020B0604020202020204" pitchFamily="34" charset="0"/>
              <a:buChar char="•"/>
            </a:pPr>
            <a:r>
              <a:rPr lang="tr-TR" altLang="tr-TR" dirty="0">
                <a:solidFill>
                  <a:schemeClr val="bg2"/>
                </a:solidFill>
              </a:rPr>
              <a:t>Yeni adı ile </a:t>
            </a:r>
            <a:r>
              <a:rPr lang="tr-TR" altLang="tr-TR" dirty="0" err="1">
                <a:solidFill>
                  <a:schemeClr val="bg2"/>
                </a:solidFill>
              </a:rPr>
              <a:t>Brundtland</a:t>
            </a:r>
            <a:r>
              <a:rPr lang="tr-TR" altLang="tr-TR" dirty="0">
                <a:solidFill>
                  <a:schemeClr val="bg2"/>
                </a:solidFill>
              </a:rPr>
              <a:t> Komisyonu</a:t>
            </a:r>
          </a:p>
          <a:p>
            <a:pPr marL="914400" lvl="1" indent="-457200">
              <a:buFont typeface="Arial" panose="020B0604020202020204" pitchFamily="34" charset="0"/>
              <a:buChar char="•"/>
            </a:pPr>
            <a:r>
              <a:rPr lang="tr-TR" altLang="tr-TR" dirty="0">
                <a:solidFill>
                  <a:schemeClr val="bg2"/>
                </a:solidFill>
              </a:rPr>
              <a:t>Temel ihtiyaçlar, hayati ihtiyaçlar demektir: </a:t>
            </a:r>
          </a:p>
          <a:p>
            <a:pPr marL="1371600" lvl="2" indent="-457200">
              <a:buFont typeface="Arial" panose="020B0604020202020204" pitchFamily="34" charset="0"/>
              <a:buChar char="•"/>
            </a:pPr>
            <a:r>
              <a:rPr lang="tr-TR" altLang="tr-TR" dirty="0">
                <a:solidFill>
                  <a:schemeClr val="bg2"/>
                </a:solidFill>
              </a:rPr>
              <a:t>yemek, </a:t>
            </a:r>
          </a:p>
          <a:p>
            <a:pPr marL="1371600" lvl="2" indent="-457200">
              <a:buFont typeface="Arial" panose="020B0604020202020204" pitchFamily="34" charset="0"/>
              <a:buChar char="•"/>
            </a:pPr>
            <a:r>
              <a:rPr lang="tr-TR" altLang="tr-TR" dirty="0">
                <a:solidFill>
                  <a:schemeClr val="bg2"/>
                </a:solidFill>
              </a:rPr>
              <a:t>su, </a:t>
            </a:r>
          </a:p>
          <a:p>
            <a:pPr marL="1371600" lvl="2" indent="-457200">
              <a:buFont typeface="Arial" panose="020B0604020202020204" pitchFamily="34" charset="0"/>
              <a:buChar char="•"/>
            </a:pPr>
            <a:r>
              <a:rPr lang="tr-TR" altLang="tr-TR" dirty="0">
                <a:solidFill>
                  <a:schemeClr val="bg2"/>
                </a:solidFill>
              </a:rPr>
              <a:t>enerji, </a:t>
            </a:r>
          </a:p>
          <a:p>
            <a:pPr marL="1371600" lvl="2" indent="-457200">
              <a:buFont typeface="Arial" panose="020B0604020202020204" pitchFamily="34" charset="0"/>
              <a:buChar char="•"/>
            </a:pPr>
            <a:r>
              <a:rPr lang="tr-TR" altLang="tr-TR" dirty="0">
                <a:solidFill>
                  <a:schemeClr val="bg2"/>
                </a:solidFill>
              </a:rPr>
              <a:t>sıcaklığı (veya soğuğu) koruma, </a:t>
            </a:r>
          </a:p>
          <a:p>
            <a:pPr marL="1371600" lvl="2" indent="-457200">
              <a:buFont typeface="Arial" panose="020B0604020202020204" pitchFamily="34" charset="0"/>
              <a:buChar char="•"/>
            </a:pPr>
            <a:r>
              <a:rPr lang="tr-TR" altLang="tr-TR" dirty="0">
                <a:solidFill>
                  <a:schemeClr val="bg2"/>
                </a:solidFill>
              </a:rPr>
              <a:t>kıyafet,</a:t>
            </a:r>
          </a:p>
          <a:p>
            <a:pPr marL="1371600" lvl="2" indent="-457200">
              <a:buFont typeface="Arial" panose="020B0604020202020204" pitchFamily="34" charset="0"/>
              <a:buChar char="•"/>
            </a:pPr>
            <a:r>
              <a:rPr lang="tr-TR" altLang="tr-TR" dirty="0">
                <a:solidFill>
                  <a:schemeClr val="bg2"/>
                </a:solidFill>
              </a:rPr>
              <a:t>barınma.</a:t>
            </a:r>
          </a:p>
          <a:p>
            <a:pPr marL="914400" lvl="1" indent="-457200">
              <a:buFont typeface="Arial" panose="020B0604020202020204" pitchFamily="34" charset="0"/>
              <a:buChar char="•"/>
            </a:pPr>
            <a:r>
              <a:rPr lang="tr-TR" altLang="tr-TR" dirty="0">
                <a:solidFill>
                  <a:schemeClr val="bg2"/>
                </a:solidFill>
              </a:rPr>
              <a:t>Temel ihtiyaçlardan daha fazlasına yönelik ihtiyaçlar da vardır. Bunlar;</a:t>
            </a:r>
          </a:p>
          <a:p>
            <a:pPr marL="1371600" lvl="2" indent="-457200">
              <a:buFont typeface="Arial" panose="020B0604020202020204" pitchFamily="34" charset="0"/>
              <a:buChar char="•"/>
            </a:pPr>
            <a:r>
              <a:rPr lang="tr-TR" altLang="tr-TR" dirty="0">
                <a:solidFill>
                  <a:schemeClr val="bg2"/>
                </a:solidFill>
              </a:rPr>
              <a:t>istihdam,</a:t>
            </a:r>
          </a:p>
          <a:p>
            <a:pPr marL="1371600" lvl="2" indent="-457200">
              <a:buFont typeface="Arial" panose="020B0604020202020204" pitchFamily="34" charset="0"/>
              <a:buChar char="•"/>
            </a:pPr>
            <a:r>
              <a:rPr lang="tr-TR" altLang="tr-TR" dirty="0">
                <a:solidFill>
                  <a:schemeClr val="bg2"/>
                </a:solidFill>
              </a:rPr>
              <a:t>eğitim, </a:t>
            </a:r>
          </a:p>
          <a:p>
            <a:pPr marL="1371600" lvl="2" indent="-457200">
              <a:buFont typeface="Arial" panose="020B0604020202020204" pitchFamily="34" charset="0"/>
              <a:buChar char="•"/>
            </a:pPr>
            <a:r>
              <a:rPr lang="tr-TR" altLang="tr-TR" dirty="0">
                <a:solidFill>
                  <a:schemeClr val="bg2"/>
                </a:solidFill>
              </a:rPr>
              <a:t>sağlık, </a:t>
            </a:r>
          </a:p>
          <a:p>
            <a:pPr marL="1371600" lvl="2" indent="-457200">
              <a:buFont typeface="Arial" panose="020B0604020202020204" pitchFamily="34" charset="0"/>
              <a:buChar char="•"/>
            </a:pPr>
            <a:r>
              <a:rPr lang="tr-TR" altLang="tr-TR" dirty="0">
                <a:solidFill>
                  <a:schemeClr val="bg2"/>
                </a:solidFill>
              </a:rPr>
              <a:t>bakım.  </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76</a:t>
            </a:fld>
            <a:endParaRPr lang="tr-TR" altLang="tr-TR"/>
          </a:p>
        </p:txBody>
      </p:sp>
    </p:spTree>
    <p:extLst>
      <p:ext uri="{BB962C8B-B14F-4D97-AF65-F5344CB8AC3E}">
        <p14:creationId xmlns:p14="http://schemas.microsoft.com/office/powerpoint/2010/main" val="24563809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TANIMLAR</a:t>
            </a:r>
          </a:p>
        </p:txBody>
      </p:sp>
      <p:sp>
        <p:nvSpPr>
          <p:cNvPr id="7172" name="Text Box 4"/>
          <p:cNvSpPr txBox="1">
            <a:spLocks noChangeArrowheads="1"/>
          </p:cNvSpPr>
          <p:nvPr/>
        </p:nvSpPr>
        <p:spPr bwMode="auto">
          <a:xfrm>
            <a:off x="323850" y="1484313"/>
            <a:ext cx="8496300" cy="2862322"/>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WCED tanımının altında gezegenin (havanın ve su miktarının adlandırılması) ve arazinin, toprak verimliliğini içeren, yaşam destek sistemleri teminatın önemi vardır.</a:t>
            </a:r>
          </a:p>
          <a:p>
            <a:pPr marL="914400" lvl="1" indent="-457200">
              <a:buFont typeface="Arial" panose="020B0604020202020204" pitchFamily="34" charset="0"/>
              <a:buChar char="•"/>
            </a:pPr>
            <a:r>
              <a:rPr lang="tr-TR" altLang="tr-TR" dirty="0">
                <a:solidFill>
                  <a:schemeClr val="bg2"/>
                </a:solidFill>
              </a:rPr>
              <a:t>Temel ekolojik fonksiyonlarla birlikte korunması gereken yaşam organizasyonları (bitkiler, kuşlar, balıklar ve diğer hayvanlar) da yaşamı destekleyen alt sistemlerdir.</a:t>
            </a:r>
          </a:p>
          <a:p>
            <a:pPr marL="914400" lvl="1" indent="-457200">
              <a:buFont typeface="Arial" panose="020B0604020202020204" pitchFamily="34" charset="0"/>
              <a:buChar char="•"/>
            </a:pPr>
            <a:r>
              <a:rPr lang="tr-TR" altLang="tr-TR" dirty="0">
                <a:solidFill>
                  <a:schemeClr val="bg2"/>
                </a:solidFill>
              </a:rPr>
              <a:t>Sürdürülebilir kalkınmanın bu tanımı etik, ekonomik, sosyal, ekolojik soruları/ilkeleri ortaya çıkarır: </a:t>
            </a:r>
          </a:p>
          <a:p>
            <a:pPr marL="914400" lvl="1" indent="-457200">
              <a:buFont typeface="Arial" panose="020B0604020202020204" pitchFamily="34" charset="0"/>
              <a:buChar char="•"/>
            </a:pPr>
            <a:endParaRPr lang="tr-TR" altLang="tr-TR" dirty="0">
              <a:solidFill>
                <a:schemeClr val="bg2"/>
              </a:solidFill>
            </a:endParaRPr>
          </a:p>
          <a:p>
            <a:pPr marL="914400" lvl="1" indent="-457200">
              <a:buFont typeface="Arial" panose="020B0604020202020204" pitchFamily="34" charset="0"/>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77</a:t>
            </a:fld>
            <a:endParaRPr lang="tr-TR" altLang="tr-TR"/>
          </a:p>
        </p:txBody>
      </p:sp>
    </p:spTree>
    <p:extLst>
      <p:ext uri="{BB962C8B-B14F-4D97-AF65-F5344CB8AC3E}">
        <p14:creationId xmlns:p14="http://schemas.microsoft.com/office/powerpoint/2010/main" val="2456791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1. ETİK İLKELER</a:t>
            </a:r>
          </a:p>
        </p:txBody>
      </p:sp>
      <p:sp>
        <p:nvSpPr>
          <p:cNvPr id="7172" name="Text Box 4"/>
          <p:cNvSpPr txBox="1">
            <a:spLocks noChangeArrowheads="1"/>
          </p:cNvSpPr>
          <p:nvPr/>
        </p:nvSpPr>
        <p:spPr bwMode="auto">
          <a:xfrm>
            <a:off x="323850" y="1484313"/>
            <a:ext cx="8496300" cy="5078313"/>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Etik ilkeler, </a:t>
            </a:r>
            <a:r>
              <a:rPr lang="tr-TR" altLang="tr-TR" dirty="0" err="1">
                <a:solidFill>
                  <a:schemeClr val="bg2"/>
                </a:solidFill>
              </a:rPr>
              <a:t>Aristotle’nin</a:t>
            </a:r>
            <a:r>
              <a:rPr lang="tr-TR" altLang="tr-TR" dirty="0">
                <a:solidFill>
                  <a:schemeClr val="bg2"/>
                </a:solidFill>
              </a:rPr>
              <a:t> Etikleri olarak yüzyıllar önce bildirilmiştir.</a:t>
            </a:r>
          </a:p>
          <a:p>
            <a:pPr marL="914400" lvl="1" indent="-457200">
              <a:buFont typeface="Arial" panose="020B0604020202020204" pitchFamily="34" charset="0"/>
              <a:buChar char="•"/>
            </a:pPr>
            <a:r>
              <a:rPr lang="tr-TR" altLang="tr-TR" dirty="0">
                <a:solidFill>
                  <a:schemeClr val="bg2"/>
                </a:solidFill>
              </a:rPr>
              <a:t>Ayrıntılar: Melike </a:t>
            </a:r>
            <a:r>
              <a:rPr lang="tr-TR" altLang="tr-TR" dirty="0" err="1">
                <a:solidFill>
                  <a:schemeClr val="bg2"/>
                </a:solidFill>
              </a:rPr>
              <a:t>Molacı</a:t>
            </a:r>
            <a:r>
              <a:rPr lang="tr-TR" altLang="tr-TR" dirty="0">
                <a:solidFill>
                  <a:schemeClr val="bg2"/>
                </a:solidFill>
              </a:rPr>
              <a:t>, "Aristoteles’in Etik Görüşü", </a:t>
            </a:r>
            <a:r>
              <a:rPr lang="da-DK" altLang="tr-TR" dirty="0">
                <a:solidFill>
                  <a:schemeClr val="bg2"/>
                </a:solidFill>
              </a:rPr>
              <a:t>Medeniyet ve Toplum </a:t>
            </a:r>
            <a:r>
              <a:rPr lang="tr-TR" altLang="tr-TR" dirty="0">
                <a:solidFill>
                  <a:schemeClr val="bg2"/>
                </a:solidFill>
              </a:rPr>
              <a:t>dergisi, </a:t>
            </a:r>
            <a:r>
              <a:rPr lang="da-DK" altLang="tr-TR" dirty="0">
                <a:solidFill>
                  <a:schemeClr val="bg2"/>
                </a:solidFill>
              </a:rPr>
              <a:t>2</a:t>
            </a:r>
            <a:r>
              <a:rPr lang="tr-TR" altLang="tr-TR" dirty="0">
                <a:solidFill>
                  <a:schemeClr val="bg2"/>
                </a:solidFill>
              </a:rPr>
              <a:t>:1, </a:t>
            </a:r>
            <a:r>
              <a:rPr lang="da-DK" altLang="tr-TR" dirty="0">
                <a:solidFill>
                  <a:schemeClr val="bg2"/>
                </a:solidFill>
              </a:rPr>
              <a:t>Bahar 2018</a:t>
            </a:r>
            <a:r>
              <a:rPr lang="tr-TR" altLang="tr-TR" dirty="0">
                <a:solidFill>
                  <a:schemeClr val="bg2"/>
                </a:solidFill>
              </a:rPr>
              <a:t>. https://dergipark.org.tr/download/article-file/591093 Son ziyaret: 27.08.2019</a:t>
            </a:r>
          </a:p>
          <a:p>
            <a:pPr marL="914400" lvl="1" indent="-457200">
              <a:buFont typeface="Arial" panose="020B0604020202020204" pitchFamily="34" charset="0"/>
              <a:buChar char="•"/>
            </a:pPr>
            <a:r>
              <a:rPr lang="tr-TR" altLang="tr-TR" dirty="0">
                <a:solidFill>
                  <a:schemeClr val="bg2"/>
                </a:solidFill>
              </a:rPr>
              <a:t>Bu etik endekslenerek sürdürülebilir kalkınma faaliyetlerini yönetmek için bir dizi yeni ilke tanımlanabilir.</a:t>
            </a:r>
          </a:p>
          <a:p>
            <a:pPr marL="914400" lvl="1" indent="-457200">
              <a:buFont typeface="Arial" panose="020B0604020202020204" pitchFamily="34" charset="0"/>
              <a:buChar char="•"/>
            </a:pPr>
            <a:r>
              <a:rPr lang="tr-TR" altLang="tr-TR" dirty="0">
                <a:solidFill>
                  <a:schemeClr val="bg2"/>
                </a:solidFill>
              </a:rPr>
              <a:t>Çeşitli uluslararası konferanslarda bu yol izlenmiştir.</a:t>
            </a:r>
          </a:p>
          <a:p>
            <a:pPr marL="914400" lvl="1" indent="-457200">
              <a:buFont typeface="Arial" panose="020B0604020202020204" pitchFamily="34" charset="0"/>
              <a:buChar char="•"/>
            </a:pPr>
            <a:r>
              <a:rPr lang="tr-TR" altLang="tr-TR" dirty="0">
                <a:solidFill>
                  <a:schemeClr val="bg2"/>
                </a:solidFill>
              </a:rPr>
              <a:t>Bazı tanımlı ilkeler:</a:t>
            </a:r>
          </a:p>
          <a:p>
            <a:pPr marL="1371600" lvl="2" indent="-457200">
              <a:buFont typeface="Arial" panose="020B0604020202020204" pitchFamily="34" charset="0"/>
              <a:buChar char="•"/>
            </a:pPr>
            <a:r>
              <a:rPr lang="tr-TR" altLang="tr-TR" dirty="0">
                <a:solidFill>
                  <a:schemeClr val="bg2"/>
                </a:solidFill>
              </a:rPr>
              <a:t>İhtiyatlılık: Yenilenebilir kaynaklar (tarımsal bitkiler, ormanlar ve balıklar), zararlı sonuçlar olmadan kullanılamaz.</a:t>
            </a:r>
          </a:p>
          <a:p>
            <a:pPr marL="1828800" lvl="3" indent="-457200">
              <a:buFont typeface="Arial" panose="020B0604020202020204" pitchFamily="34" charset="0"/>
              <a:buChar char="•"/>
            </a:pPr>
            <a:r>
              <a:rPr lang="tr-TR" altLang="tr-TR" dirty="0">
                <a:solidFill>
                  <a:schemeClr val="bg2"/>
                </a:solidFill>
              </a:rPr>
              <a:t>İnsan atıklarının/zararlı etkilerinin miktarı, çevrenin özümseme/iyileştirme kapasitesini aşmamalıdır. </a:t>
            </a:r>
          </a:p>
          <a:p>
            <a:pPr marL="1828800" lvl="3" indent="-457200">
              <a:buFont typeface="Arial" panose="020B0604020202020204" pitchFamily="34" charset="0"/>
              <a:buChar char="•"/>
            </a:pPr>
            <a:r>
              <a:rPr lang="tr-TR" altLang="tr-TR" dirty="0">
                <a:solidFill>
                  <a:schemeClr val="bg2"/>
                </a:solidFill>
              </a:rPr>
              <a:t>Yenilenemez kaynakların sürdürülebilir kullanımı ise çok daha karışıktır. </a:t>
            </a:r>
          </a:p>
          <a:p>
            <a:pPr marL="1371600" lvl="2" indent="-457200">
              <a:buFont typeface="Arial" panose="020B0604020202020204" pitchFamily="34" charset="0"/>
              <a:buChar char="•"/>
            </a:pPr>
            <a:r>
              <a:rPr lang="tr-TR" altLang="tr-TR" dirty="0">
                <a:solidFill>
                  <a:schemeClr val="bg2"/>
                </a:solidFill>
              </a:rPr>
              <a:t>Tarafsızlık: Etik olan, k</a:t>
            </a:r>
            <a:r>
              <a:rPr lang="nn-NO" altLang="tr-TR" dirty="0">
                <a:solidFill>
                  <a:schemeClr val="bg2"/>
                </a:solidFill>
              </a:rPr>
              <a:t>üresel kaynaklara erişimin adil bir </a:t>
            </a:r>
            <a:r>
              <a:rPr lang="tr-TR" altLang="tr-TR" dirty="0">
                <a:solidFill>
                  <a:schemeClr val="bg2"/>
                </a:solidFill>
              </a:rPr>
              <a:t>bölümlenmesidir.</a:t>
            </a:r>
          </a:p>
          <a:p>
            <a:pPr marL="1371600" lvl="2" indent="-457200">
              <a:buFont typeface="Arial" panose="020B0604020202020204" pitchFamily="34" charset="0"/>
              <a:buChar char="•"/>
            </a:pPr>
            <a:r>
              <a:rPr lang="tr-TR" altLang="tr-TR" dirty="0">
                <a:solidFill>
                  <a:schemeClr val="bg2"/>
                </a:solidFill>
              </a:rPr>
              <a:t>Yakınlık: Çevre problemlerimizi ihraç etmek yerine yerel çevremizi düzeltmek için girişimde bulunmalıyız.</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78</a:t>
            </a:fld>
            <a:endParaRPr lang="tr-TR" altLang="tr-TR"/>
          </a:p>
        </p:txBody>
      </p:sp>
    </p:spTree>
    <p:extLst>
      <p:ext uri="{BB962C8B-B14F-4D97-AF65-F5344CB8AC3E}">
        <p14:creationId xmlns:p14="http://schemas.microsoft.com/office/powerpoint/2010/main" val="2161160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2. EKONOMİK İLKELER</a:t>
            </a:r>
          </a:p>
        </p:txBody>
      </p:sp>
      <p:sp>
        <p:nvSpPr>
          <p:cNvPr id="7172" name="Text Box 4"/>
          <p:cNvSpPr txBox="1">
            <a:spLocks noChangeArrowheads="1"/>
          </p:cNvSpPr>
          <p:nvPr/>
        </p:nvSpPr>
        <p:spPr bwMode="auto">
          <a:xfrm>
            <a:off x="323850" y="1484313"/>
            <a:ext cx="8496300" cy="2585323"/>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Ekonomi ve ekolojiyi birleştirmeye ihtiyacımız vardır.</a:t>
            </a:r>
          </a:p>
          <a:p>
            <a:pPr marL="914400" lvl="1" indent="-457200">
              <a:buFont typeface="Arial" panose="020B0604020202020204" pitchFamily="34" charset="0"/>
              <a:buChar char="•"/>
            </a:pPr>
            <a:r>
              <a:rPr lang="tr-TR" altLang="tr-TR" dirty="0">
                <a:solidFill>
                  <a:schemeClr val="bg2"/>
                </a:solidFill>
              </a:rPr>
              <a:t>Klasik iktisat genellikle, refah açısından fayda maksimizasyonunu inceler ancak ekolojiyi (çevre bilimi) ve sürdürülebilirliği incelemez.</a:t>
            </a:r>
          </a:p>
          <a:p>
            <a:pPr marL="914400" lvl="1" indent="-457200">
              <a:buFont typeface="Arial" panose="020B0604020202020204" pitchFamily="34" charset="0"/>
              <a:buChar char="•"/>
            </a:pPr>
            <a:r>
              <a:rPr lang="tr-TR" altLang="tr-TR" dirty="0">
                <a:solidFill>
                  <a:schemeClr val="bg2"/>
                </a:solidFill>
              </a:rPr>
              <a:t>Ekolojik ve ekonomik endişelerin dengelenmesine yönelik bütünleşmiş yaklaşımların farklı çeşitleri önerilmiştir ancak aralarında büyük farklılıklar vardır ve sadece ekol/düşünce okulu düzeyindedirler ya da küçük ölçekte uygulanabilmişlerdir.</a:t>
            </a:r>
          </a:p>
          <a:p>
            <a:pPr marL="1371600" lvl="2" indent="-457200">
              <a:buFont typeface="Arial" panose="020B0604020202020204" pitchFamily="34" charset="0"/>
              <a:buChar char="•"/>
            </a:pPr>
            <a:r>
              <a:rPr lang="tr-TR" altLang="tr-TR" dirty="0">
                <a:solidFill>
                  <a:schemeClr val="bg2"/>
                </a:solidFill>
              </a:rPr>
              <a:t>Ör: "Kirleten öder" prensibi ve ülkemizde plastik poşetlerin ücretlendirilmesi uygulaması</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79</a:t>
            </a:fld>
            <a:endParaRPr lang="tr-TR" altLang="tr-TR"/>
          </a:p>
        </p:txBody>
      </p:sp>
    </p:spTree>
    <p:extLst>
      <p:ext uri="{BB962C8B-B14F-4D97-AF65-F5344CB8AC3E}">
        <p14:creationId xmlns:p14="http://schemas.microsoft.com/office/powerpoint/2010/main" val="208135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BU BÖLÜMÜN KONU BAŞLIKLARI:</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Bilimsel Araştırma Tanımı ve Amaçları</a:t>
            </a:r>
          </a:p>
          <a:p>
            <a:pPr marL="457200" indent="-457200">
              <a:buFontTx/>
              <a:buChar char="•"/>
            </a:pPr>
            <a:r>
              <a:rPr lang="tr-TR" altLang="tr-TR" dirty="0">
                <a:solidFill>
                  <a:schemeClr val="bg2"/>
                </a:solidFill>
              </a:rPr>
              <a:t>Bilimsel Araştırma Aşamaları</a:t>
            </a:r>
          </a:p>
          <a:p>
            <a:pPr marL="457200" indent="-457200">
              <a:buFontTx/>
              <a:buChar char="•"/>
            </a:pPr>
            <a:r>
              <a:rPr lang="tr-TR" altLang="tr-TR" dirty="0">
                <a:solidFill>
                  <a:schemeClr val="bg2"/>
                </a:solidFill>
              </a:rPr>
              <a:t>Temel Kavramlar</a:t>
            </a:r>
          </a:p>
          <a:p>
            <a:pPr marL="457200" indent="-457200">
              <a:buFontTx/>
              <a:buChar char="•"/>
            </a:pPr>
            <a:r>
              <a:rPr lang="tr-TR" altLang="tr-TR" dirty="0">
                <a:solidFill>
                  <a:schemeClr val="bg2"/>
                </a:solidFill>
              </a:rPr>
              <a:t>Bilimsel Araştırma Yöntem ve Teknikleri</a:t>
            </a:r>
          </a:p>
          <a:p>
            <a:pPr marL="914400" lvl="1" indent="-457200">
              <a:buFontTx/>
              <a:buChar char="•"/>
            </a:pPr>
            <a:r>
              <a:rPr lang="tr-TR" altLang="tr-TR" dirty="0">
                <a:solidFill>
                  <a:schemeClr val="bg2"/>
                </a:solidFill>
              </a:rPr>
              <a:t>Nicel Araştırma Yöntemleri </a:t>
            </a:r>
          </a:p>
          <a:p>
            <a:pPr marL="914400" lvl="1" indent="-457200">
              <a:buFontTx/>
              <a:buChar char="•"/>
            </a:pPr>
            <a:r>
              <a:rPr lang="tr-TR" altLang="tr-TR" dirty="0">
                <a:solidFill>
                  <a:schemeClr val="bg2"/>
                </a:solidFill>
              </a:rPr>
              <a:t>Nitel Araştırma Yöntemleri</a:t>
            </a:r>
          </a:p>
          <a:p>
            <a:pPr marL="457200" indent="-457200">
              <a:buFontTx/>
              <a:buChar char="•"/>
            </a:pPr>
            <a:r>
              <a:rPr lang="tr-TR" altLang="tr-TR" dirty="0">
                <a:solidFill>
                  <a:schemeClr val="bg2"/>
                </a:solidFill>
              </a:rPr>
              <a:t>Veri Toplama ve Veri Türleri </a:t>
            </a:r>
          </a:p>
          <a:p>
            <a:pPr marL="457200" indent="-457200">
              <a:buFontTx/>
              <a:buChar char="•"/>
            </a:pPr>
            <a:r>
              <a:rPr lang="tr-TR" altLang="tr-TR" dirty="0">
                <a:solidFill>
                  <a:schemeClr val="bg2"/>
                </a:solidFill>
              </a:rPr>
              <a:t>Literatür Taraması Nasıl Yapılır?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8</a:t>
            </a:fld>
            <a:endParaRPr lang="tr-TR" altLang="tr-TR"/>
          </a:p>
        </p:txBody>
      </p:sp>
    </p:spTree>
    <p:extLst>
      <p:ext uri="{BB962C8B-B14F-4D97-AF65-F5344CB8AC3E}">
        <p14:creationId xmlns:p14="http://schemas.microsoft.com/office/powerpoint/2010/main" val="3091657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3. SOSYAL İLKELER</a:t>
            </a:r>
          </a:p>
        </p:txBody>
      </p:sp>
      <p:sp>
        <p:nvSpPr>
          <p:cNvPr id="7172" name="Text Box 4"/>
          <p:cNvSpPr txBox="1">
            <a:spLocks noChangeArrowheads="1"/>
          </p:cNvSpPr>
          <p:nvPr/>
        </p:nvSpPr>
        <p:spPr bwMode="auto">
          <a:xfrm>
            <a:off x="323850" y="1484313"/>
            <a:ext cx="8496300" cy="1200329"/>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Sürdürülebilir kalkınma tartışmasında tekrarlayan konulardan biri, zengin ve fakir ülkeler arasındaki büyüyen eşitsizlik ve farktır.</a:t>
            </a:r>
          </a:p>
          <a:p>
            <a:pPr marL="457200" indent="-457200">
              <a:buFont typeface="Arial" panose="020B0604020202020204" pitchFamily="34" charset="0"/>
              <a:buChar char="•"/>
            </a:pPr>
            <a:r>
              <a:rPr lang="tr-TR" altLang="tr-TR" dirty="0">
                <a:solidFill>
                  <a:schemeClr val="bg2"/>
                </a:solidFill>
              </a:rPr>
              <a:t>Sürdürülebilir kalkınmada çözüm için sosyal adaletsizliğin de ele alınması gerektiğini pek çok yazar öne sürer.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80</a:t>
            </a:fld>
            <a:endParaRPr lang="tr-TR" altLang="tr-TR"/>
          </a:p>
        </p:txBody>
      </p:sp>
      <p:sp>
        <p:nvSpPr>
          <p:cNvPr id="6" name="Text Box 3"/>
          <p:cNvSpPr txBox="1">
            <a:spLocks noChangeArrowheads="1"/>
          </p:cNvSpPr>
          <p:nvPr/>
        </p:nvSpPr>
        <p:spPr bwMode="auto">
          <a:xfrm>
            <a:off x="323850" y="2865958"/>
            <a:ext cx="8496300" cy="369332"/>
          </a:xfrm>
          <a:prstGeom prst="rect">
            <a:avLst/>
          </a:prstGeom>
          <a:noFill/>
          <a:ln w="9525">
            <a:noFill/>
            <a:miter lim="800000"/>
            <a:headEnd/>
            <a:tailEnd/>
          </a:ln>
        </p:spPr>
        <p:txBody>
          <a:bodyPr>
            <a:spAutoFit/>
          </a:bodyPr>
          <a:lstStyle/>
          <a:p>
            <a:r>
              <a:rPr lang="tr-TR" altLang="tr-TR" b="1" dirty="0">
                <a:solidFill>
                  <a:schemeClr val="bg2"/>
                </a:solidFill>
              </a:rPr>
              <a:t>4. EKOLOJİK İLKELER</a:t>
            </a:r>
          </a:p>
        </p:txBody>
      </p:sp>
      <p:sp>
        <p:nvSpPr>
          <p:cNvPr id="7" name="Text Box 4"/>
          <p:cNvSpPr txBox="1">
            <a:spLocks noChangeArrowheads="1"/>
          </p:cNvSpPr>
          <p:nvPr/>
        </p:nvSpPr>
        <p:spPr bwMode="auto">
          <a:xfrm>
            <a:off x="323850" y="3297758"/>
            <a:ext cx="8496300" cy="923330"/>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Çevrebilimciler ve Ekolojik ekonomistler yenilenebilir ve yenilenemeyen kaynakların garanti altına alınmasıyla ilgilenmektedirler.</a:t>
            </a:r>
          </a:p>
          <a:p>
            <a:pPr marL="914400" lvl="1" indent="-457200">
              <a:buFont typeface="Arial" panose="020B0604020202020204" pitchFamily="34" charset="0"/>
              <a:buChar char="•"/>
            </a:pPr>
            <a:r>
              <a:rPr lang="tr-TR" altLang="tr-TR" dirty="0">
                <a:solidFill>
                  <a:schemeClr val="bg2"/>
                </a:solidFill>
              </a:rPr>
              <a:t>Ekonomi ve ekolojiyi birleştirmeye çalışmak karmaşık bir iştir.</a:t>
            </a:r>
          </a:p>
        </p:txBody>
      </p:sp>
    </p:spTree>
    <p:extLst>
      <p:ext uri="{BB962C8B-B14F-4D97-AF65-F5344CB8AC3E}">
        <p14:creationId xmlns:p14="http://schemas.microsoft.com/office/powerpoint/2010/main" val="29238852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SÜRDÜRÜLEBİLİR KALKINMA</a:t>
            </a:r>
          </a:p>
        </p:txBody>
      </p:sp>
      <p:sp>
        <p:nvSpPr>
          <p:cNvPr id="7171" name="Text Box 3"/>
          <p:cNvSpPr txBox="1">
            <a:spLocks noChangeArrowheads="1"/>
          </p:cNvSpPr>
          <p:nvPr/>
        </p:nvSpPr>
        <p:spPr bwMode="auto">
          <a:xfrm>
            <a:off x="323850" y="1052513"/>
            <a:ext cx="8496300" cy="369332"/>
          </a:xfrm>
          <a:prstGeom prst="rect">
            <a:avLst/>
          </a:prstGeom>
          <a:noFill/>
          <a:ln w="9525">
            <a:noFill/>
            <a:miter lim="800000"/>
            <a:headEnd/>
            <a:tailEnd/>
          </a:ln>
        </p:spPr>
        <p:txBody>
          <a:bodyPr>
            <a:spAutoFit/>
          </a:bodyPr>
          <a:lstStyle/>
          <a:p>
            <a:r>
              <a:rPr lang="tr-TR" altLang="tr-TR" b="1" dirty="0">
                <a:solidFill>
                  <a:schemeClr val="bg2"/>
                </a:solidFill>
              </a:rPr>
              <a:t>NEDEN BAŞARAMADIK?</a:t>
            </a:r>
          </a:p>
        </p:txBody>
      </p:sp>
      <p:sp>
        <p:nvSpPr>
          <p:cNvPr id="7172" name="Text Box 4"/>
          <p:cNvSpPr txBox="1">
            <a:spLocks noChangeArrowheads="1"/>
          </p:cNvSpPr>
          <p:nvPr/>
        </p:nvSpPr>
        <p:spPr bwMode="auto">
          <a:xfrm>
            <a:off x="323850" y="1484313"/>
            <a:ext cx="8496300" cy="2308324"/>
          </a:xfrm>
          <a:prstGeom prst="rect">
            <a:avLst/>
          </a:prstGeom>
          <a:noFill/>
          <a:ln w="9525">
            <a:noFill/>
            <a:miter lim="800000"/>
            <a:headEnd/>
            <a:tailEnd/>
          </a:ln>
        </p:spPr>
        <p:txBody>
          <a:bodyPr>
            <a:spAutoFit/>
          </a:bodyPr>
          <a:lstStyle/>
          <a:p>
            <a:pPr marL="457200" indent="-457200">
              <a:buFont typeface="Arial" panose="020B0604020202020204" pitchFamily="34" charset="0"/>
              <a:buChar char="•"/>
            </a:pPr>
            <a:r>
              <a:rPr lang="tr-TR" altLang="tr-TR" dirty="0">
                <a:solidFill>
                  <a:schemeClr val="bg2"/>
                </a:solidFill>
              </a:rPr>
              <a:t>Çevre, ulusal düzeyde devlet politikaları tarafından yönlendirilen ve bazı uluslararası anlaşmalarla da karşı karşıya olan bir alandır.</a:t>
            </a:r>
          </a:p>
          <a:p>
            <a:pPr marL="457200" indent="-457200">
              <a:buFont typeface="Arial" panose="020B0604020202020204" pitchFamily="34" charset="0"/>
              <a:buChar char="•"/>
            </a:pPr>
            <a:r>
              <a:rPr lang="tr-TR" altLang="tr-TR" dirty="0">
                <a:solidFill>
                  <a:schemeClr val="bg2"/>
                </a:solidFill>
              </a:rPr>
              <a:t>Uluslararası politikalar anlaşmalarla oluşturulmuş uluslararası örgütlerce belirlenir. Uluslararası örgütlerin işlevi, üye devletlerin yerine geçmeden, belirli konularda onların arasında işbirliği sağlamaktır. Uluslararası örgütlere bir yetki devri söz konusu olmadığından, bu örgütlere üye olan devletler bu işbirliği kapsamında politikalarını yönlendirip yönlendirmemeye kendi ulusal "çıkarlarını" göz önüne alarak karar verirler.</a:t>
            </a: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81</a:t>
            </a:fld>
            <a:endParaRPr lang="tr-TR" altLang="tr-TR"/>
          </a:p>
        </p:txBody>
      </p:sp>
    </p:spTree>
    <p:extLst>
      <p:ext uri="{BB962C8B-B14F-4D97-AF65-F5344CB8AC3E}">
        <p14:creationId xmlns:p14="http://schemas.microsoft.com/office/powerpoint/2010/main" val="185500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49275"/>
            <a:ext cx="9144000" cy="396875"/>
          </a:xfrm>
          <a:prstGeom prst="rect">
            <a:avLst/>
          </a:prstGeom>
          <a:noFill/>
          <a:ln w="9525">
            <a:noFill/>
            <a:miter lim="800000"/>
            <a:headEnd/>
            <a:tailEnd/>
          </a:ln>
        </p:spPr>
        <p:txBody>
          <a:bodyPr>
            <a:spAutoFit/>
          </a:bodyPr>
          <a:lstStyle/>
          <a:p>
            <a:pPr algn="ctr"/>
            <a:r>
              <a:rPr lang="tr-TR" altLang="tr-TR" sz="2000" b="1" dirty="0">
                <a:solidFill>
                  <a:schemeClr val="bg2"/>
                </a:solidFill>
              </a:rPr>
              <a:t>ARAŞTIRMA YÖNTEM VE TEKNİKLERİ</a:t>
            </a:r>
          </a:p>
        </p:txBody>
      </p:sp>
      <p:sp>
        <p:nvSpPr>
          <p:cNvPr id="7171" name="Text Box 3"/>
          <p:cNvSpPr txBox="1">
            <a:spLocks noChangeArrowheads="1"/>
          </p:cNvSpPr>
          <p:nvPr/>
        </p:nvSpPr>
        <p:spPr bwMode="auto">
          <a:xfrm>
            <a:off x="323850" y="1052513"/>
            <a:ext cx="8496300" cy="366712"/>
          </a:xfrm>
          <a:prstGeom prst="rect">
            <a:avLst/>
          </a:prstGeom>
          <a:noFill/>
          <a:ln w="9525">
            <a:noFill/>
            <a:miter lim="800000"/>
            <a:headEnd/>
            <a:tailEnd/>
          </a:ln>
        </p:spPr>
        <p:txBody>
          <a:bodyPr>
            <a:spAutoFit/>
          </a:bodyPr>
          <a:lstStyle/>
          <a:p>
            <a:r>
              <a:rPr lang="tr-TR" altLang="tr-TR" b="1" dirty="0">
                <a:solidFill>
                  <a:schemeClr val="bg2"/>
                </a:solidFill>
              </a:rPr>
              <a:t>BİLİMSEL ARAŞTIRMANIN TANIMI</a:t>
            </a:r>
          </a:p>
        </p:txBody>
      </p:sp>
      <p:sp>
        <p:nvSpPr>
          <p:cNvPr id="7172" name="Text Box 4"/>
          <p:cNvSpPr txBox="1">
            <a:spLocks noChangeArrowheads="1"/>
          </p:cNvSpPr>
          <p:nvPr/>
        </p:nvSpPr>
        <p:spPr bwMode="auto">
          <a:xfrm>
            <a:off x="323850" y="1484313"/>
            <a:ext cx="8496300" cy="1754326"/>
          </a:xfrm>
          <a:prstGeom prst="rect">
            <a:avLst/>
          </a:prstGeom>
          <a:noFill/>
          <a:ln w="9525">
            <a:noFill/>
            <a:miter lim="800000"/>
            <a:headEnd/>
            <a:tailEnd/>
          </a:ln>
        </p:spPr>
        <p:txBody>
          <a:bodyPr>
            <a:spAutoFit/>
          </a:bodyPr>
          <a:lstStyle/>
          <a:p>
            <a:pPr marL="457200" indent="-457200">
              <a:buFontTx/>
              <a:buChar char="•"/>
            </a:pPr>
            <a:r>
              <a:rPr lang="tr-TR" altLang="tr-TR" dirty="0">
                <a:solidFill>
                  <a:schemeClr val="bg2"/>
                </a:solidFill>
              </a:rPr>
              <a:t>Amaçlı, planlı ve sistemli olarak:</a:t>
            </a:r>
          </a:p>
          <a:p>
            <a:pPr marL="914400" lvl="1" indent="-457200">
              <a:buFontTx/>
              <a:buChar char="•"/>
            </a:pPr>
            <a:r>
              <a:rPr lang="tr-TR" altLang="tr-TR" dirty="0">
                <a:solidFill>
                  <a:schemeClr val="bg2"/>
                </a:solidFill>
              </a:rPr>
              <a:t>Verilerin toplanması ve gruplanması, </a:t>
            </a:r>
          </a:p>
          <a:p>
            <a:pPr marL="914400" lvl="1" indent="-457200">
              <a:buFontTx/>
              <a:buChar char="•"/>
            </a:pPr>
            <a:r>
              <a:rPr lang="tr-TR" altLang="tr-TR" dirty="0">
                <a:solidFill>
                  <a:schemeClr val="bg2"/>
                </a:solidFill>
              </a:rPr>
              <a:t>Veri analizi ve sentezi,</a:t>
            </a:r>
          </a:p>
          <a:p>
            <a:pPr marL="914400" lvl="1" indent="-457200">
              <a:buFontTx/>
              <a:buChar char="•"/>
            </a:pPr>
            <a:r>
              <a:rPr lang="tr-TR" altLang="tr-TR" dirty="0">
                <a:solidFill>
                  <a:schemeClr val="bg2"/>
                </a:solidFill>
              </a:rPr>
              <a:t>Açıklama, yorumlama ve değerlendirme </a:t>
            </a:r>
          </a:p>
          <a:p>
            <a:pPr marL="457200" indent="-457200">
              <a:buFontTx/>
              <a:buChar char="•"/>
            </a:pPr>
            <a:r>
              <a:rPr lang="tr-TR" altLang="tr-TR" dirty="0">
                <a:solidFill>
                  <a:schemeClr val="bg2"/>
                </a:solidFill>
              </a:rPr>
              <a:t>işlemleriyle problemlere güvenilir çözümler bulma sürecidir.</a:t>
            </a:r>
          </a:p>
          <a:p>
            <a:pPr marL="457200" indent="-457200">
              <a:buFontTx/>
              <a:buChar char="•"/>
            </a:pPr>
            <a:endParaRPr lang="tr-TR" altLang="tr-TR" dirty="0">
              <a:solidFill>
                <a:schemeClr val="bg2"/>
              </a:solidFill>
            </a:endParaRPr>
          </a:p>
        </p:txBody>
      </p:sp>
      <p:sp>
        <p:nvSpPr>
          <p:cNvPr id="7177" name="9 Slayt Numarası Yer Tutucusu"/>
          <p:cNvSpPr>
            <a:spLocks noGrp="1"/>
          </p:cNvSpPr>
          <p:nvPr>
            <p:ph type="sldNum" sz="quarter" idx="11"/>
          </p:nvPr>
        </p:nvSpPr>
        <p:spPr>
          <a:noFill/>
        </p:spPr>
        <p:txBody>
          <a:bodyPr/>
          <a:lstStyle/>
          <a:p>
            <a:fld id="{3864A254-E81B-40B8-AE8A-13148C61C4DD}" type="slidenum">
              <a:rPr lang="tr-TR" altLang="tr-TR" smtClean="0"/>
              <a:pPr/>
              <a:t>9</a:t>
            </a:fld>
            <a:endParaRPr lang="tr-TR" altLang="tr-TR"/>
          </a:p>
        </p:txBody>
      </p:sp>
    </p:spTree>
    <p:extLst>
      <p:ext uri="{BB962C8B-B14F-4D97-AF65-F5344CB8AC3E}">
        <p14:creationId xmlns:p14="http://schemas.microsoft.com/office/powerpoint/2010/main" val="4014619702"/>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3676</TotalTime>
  <Words>7128</Words>
  <Application>Microsoft Office PowerPoint</Application>
  <PresentationFormat>On-screen Show (4:3)</PresentationFormat>
  <Paragraphs>991</Paragraphs>
  <Slides>81</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Arial Black</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yunus</dc:creator>
  <cp:lastModifiedBy>SIRMA YAVUZ</cp:lastModifiedBy>
  <cp:revision>319</cp:revision>
  <dcterms:created xsi:type="dcterms:W3CDTF">1601-01-01T00:00:00Z</dcterms:created>
  <dcterms:modified xsi:type="dcterms:W3CDTF">2021-11-07T14:12:52Z</dcterms:modified>
</cp:coreProperties>
</file>