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65" r:id="rId4"/>
    <p:sldId id="266" r:id="rId5"/>
    <p:sldId id="267" r:id="rId6"/>
    <p:sldId id="268" r:id="rId7"/>
    <p:sldId id="269" r:id="rId8"/>
    <p:sldId id="256" r:id="rId9"/>
    <p:sldId id="257" r:id="rId10"/>
    <p:sldId id="258" r:id="rId11"/>
    <p:sldId id="259" r:id="rId12"/>
    <p:sldId id="260" r:id="rId13"/>
    <p:sldId id="261" r:id="rId14"/>
    <p:sldId id="262" r:id="rId15"/>
    <p:sldId id="270" r:id="rId16"/>
    <p:sldId id="271" r:id="rId17"/>
    <p:sldId id="272" r:id="rId18"/>
    <p:sldId id="274" r:id="rId19"/>
    <p:sldId id="275" r:id="rId20"/>
    <p:sldId id="273"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AC28CF2-C9FE-434A-8172-668D120E5C56}" type="datetimeFigureOut">
              <a:rPr lang="tr-TR" smtClean="0"/>
              <a:pPr/>
              <a:t>20.04.2021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EFBBC09-D18F-4BC7-BB59-C9765128D0B2}"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AC28CF2-C9FE-434A-8172-668D120E5C56}" type="datetimeFigureOut">
              <a:rPr lang="tr-TR" smtClean="0"/>
              <a:pPr/>
              <a:t>20.04.2021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EFBBC09-D18F-4BC7-BB59-C9765128D0B2}"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AC28CF2-C9FE-434A-8172-668D120E5C56}" type="datetimeFigureOut">
              <a:rPr lang="tr-TR" smtClean="0"/>
              <a:pPr/>
              <a:t>20.04.2021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EFBBC09-D18F-4BC7-BB59-C9765128D0B2}"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AC28CF2-C9FE-434A-8172-668D120E5C56}" type="datetimeFigureOut">
              <a:rPr lang="tr-TR" smtClean="0"/>
              <a:pPr/>
              <a:t>20.04.2021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EFBBC09-D18F-4BC7-BB59-C9765128D0B2}"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AC28CF2-C9FE-434A-8172-668D120E5C56}" type="datetimeFigureOut">
              <a:rPr lang="tr-TR" smtClean="0"/>
              <a:pPr/>
              <a:t>20.04.2021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EFBBC09-D18F-4BC7-BB59-C9765128D0B2}"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AC28CF2-C9FE-434A-8172-668D120E5C56}" type="datetimeFigureOut">
              <a:rPr lang="tr-TR" smtClean="0"/>
              <a:pPr/>
              <a:t>20.04.2021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EFBBC09-D18F-4BC7-BB59-C9765128D0B2}"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AC28CF2-C9FE-434A-8172-668D120E5C56}" type="datetimeFigureOut">
              <a:rPr lang="tr-TR" smtClean="0"/>
              <a:pPr/>
              <a:t>20.04.2021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EFBBC09-D18F-4BC7-BB59-C9765128D0B2}"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AC28CF2-C9FE-434A-8172-668D120E5C56}" type="datetimeFigureOut">
              <a:rPr lang="tr-TR" smtClean="0"/>
              <a:pPr/>
              <a:t>20.04.2021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EFBBC09-D18F-4BC7-BB59-C9765128D0B2}"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AC28CF2-C9FE-434A-8172-668D120E5C56}" type="datetimeFigureOut">
              <a:rPr lang="tr-TR" smtClean="0"/>
              <a:pPr/>
              <a:t>20.04.2021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EFBBC09-D18F-4BC7-BB59-C9765128D0B2}"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AC28CF2-C9FE-434A-8172-668D120E5C56}" type="datetimeFigureOut">
              <a:rPr lang="tr-TR" smtClean="0"/>
              <a:pPr/>
              <a:t>20.04.2021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EFBBC09-D18F-4BC7-BB59-C9765128D0B2}"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AC28CF2-C9FE-434A-8172-668D120E5C56}" type="datetimeFigureOut">
              <a:rPr lang="tr-TR" smtClean="0"/>
              <a:pPr/>
              <a:t>20.04.2021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EFBBC09-D18F-4BC7-BB59-C9765128D0B2}"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C28CF2-C9FE-434A-8172-668D120E5C56}" type="datetimeFigureOut">
              <a:rPr lang="tr-TR" smtClean="0"/>
              <a:pPr/>
              <a:t>20.04.2021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BBC09-D18F-4BC7-BB59-C9765128D0B2}"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Fonksiyonel Organizasyon</a:t>
            </a:r>
            <a:endParaRPr lang="tr-TR" dirty="0"/>
          </a:p>
        </p:txBody>
      </p:sp>
      <p:pic>
        <p:nvPicPr>
          <p:cNvPr id="4" name="3 İçerik Yer Tutucusu"/>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61732" y="1844824"/>
            <a:ext cx="6050628" cy="3547333"/>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Proje Organizasyonu</a:t>
            </a:r>
            <a:endParaRPr lang="tr-TR" dirty="0"/>
          </a:p>
        </p:txBody>
      </p:sp>
      <p:sp>
        <p:nvSpPr>
          <p:cNvPr id="3" name="2 İçerik Yer Tutucusu"/>
          <p:cNvSpPr>
            <a:spLocks noGrp="1"/>
          </p:cNvSpPr>
          <p:nvPr>
            <p:ph idx="1"/>
          </p:nvPr>
        </p:nvSpPr>
        <p:spPr/>
        <p:txBody>
          <a:bodyPr/>
          <a:lstStyle/>
          <a:p>
            <a:r>
              <a:rPr lang="tr-TR" dirty="0" smtClean="0"/>
              <a:t>Sistemden </a:t>
            </a:r>
            <a:r>
              <a:rPr lang="tr-TR" dirty="0"/>
              <a:t>istenen işlev ana parçalara ayrılmış ve her parçanın gerçekleştirilmesi için gerekli tüm uzmanlık alanlarından kişiler ilgili birimlere atanmıştır</a:t>
            </a:r>
            <a:r>
              <a:rPr lang="tr-TR" dirty="0" smtClean="0"/>
              <a:t>.</a:t>
            </a:r>
          </a:p>
          <a:p>
            <a:r>
              <a:rPr lang="tr-TR" dirty="0" smtClean="0"/>
              <a:t> </a:t>
            </a:r>
            <a:r>
              <a:rPr lang="tr-TR" dirty="0"/>
              <a:t>Örneğin, bir sistem geliştirme projesinde gerçekleştirilecek olan muhasebe modülü için ayrı bir organizasyon birimi ayrılması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50106"/>
          </a:xfrm>
        </p:spPr>
        <p:txBody>
          <a:bodyPr/>
          <a:lstStyle/>
          <a:p>
            <a:r>
              <a:rPr lang="tr-TR" dirty="0" smtClean="0"/>
              <a:t>Proje Organizasyonu</a:t>
            </a:r>
            <a:endParaRPr lang="tr-TR" dirty="0"/>
          </a:p>
        </p:txBody>
      </p:sp>
      <p:pic>
        <p:nvPicPr>
          <p:cNvPr id="4" name="3 İçerik Yer Tutucusu"/>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1628800"/>
            <a:ext cx="6624736" cy="3763357"/>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lstStyle/>
          <a:p>
            <a:r>
              <a:rPr lang="tr-TR" dirty="0"/>
              <a:t>MATRİS ORGANİZASYON</a:t>
            </a:r>
          </a:p>
        </p:txBody>
      </p:sp>
      <p:sp>
        <p:nvSpPr>
          <p:cNvPr id="3" name="2 İçerik Yer Tutucusu"/>
          <p:cNvSpPr>
            <a:spLocks noGrp="1"/>
          </p:cNvSpPr>
          <p:nvPr>
            <p:ph idx="1"/>
          </p:nvPr>
        </p:nvSpPr>
        <p:spPr>
          <a:xfrm>
            <a:off x="457200" y="1196752"/>
            <a:ext cx="8229600" cy="4929411"/>
          </a:xfrm>
        </p:spPr>
        <p:txBody>
          <a:bodyPr>
            <a:normAutofit lnSpcReduction="10000"/>
          </a:bodyPr>
          <a:lstStyle/>
          <a:p>
            <a:r>
              <a:rPr lang="tr-TR" dirty="0"/>
              <a:t>. Matris organizasyonlar, raporlama ve yetki ilişkileri açısından klasik organizasyon şekillerindeki ağaç yapısından farklı olarak </a:t>
            </a:r>
            <a:r>
              <a:rPr lang="tr-TR" dirty="0" smtClean="0"/>
              <a:t>tablo </a:t>
            </a:r>
            <a:r>
              <a:rPr lang="tr-TR" dirty="0"/>
              <a:t>yapısını kullanırlar</a:t>
            </a:r>
            <a:r>
              <a:rPr lang="tr-TR" dirty="0" smtClean="0"/>
              <a:t>.</a:t>
            </a:r>
          </a:p>
          <a:p>
            <a:r>
              <a:rPr lang="tr-TR" dirty="0"/>
              <a:t>Matris organizasyonların temel özelliği, yetkinin birden fazla kişiye dağıtılmış olmasıdır. Projede çalışan uzmanlar, kendilerine verilen işler için tek bir kişiye raporlamak yerine, ilgili konunun sorumlusu kim ise ona raporlamaktadırlar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Matris Organizasyon</a:t>
            </a:r>
            <a:endParaRPr lang="tr-TR" dirty="0"/>
          </a:p>
        </p:txBody>
      </p:sp>
      <p:pic>
        <p:nvPicPr>
          <p:cNvPr id="4" name="3 İçerik Yer Tutucusu"/>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71259" y="2329442"/>
            <a:ext cx="5601482" cy="3067478"/>
          </a:xfrm>
          <a:prstGeom prst="rect">
            <a:avLst/>
          </a:prstGeom>
          <a:noFill/>
          <a:ln>
            <a:noFill/>
          </a:ln>
        </p:spPr>
      </p:pic>
      <p:pic>
        <p:nvPicPr>
          <p:cNvPr id="5" name="4 Resim"/>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1650" y="1895475"/>
            <a:ext cx="5600700" cy="306705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Proje  Zamanlaması</a:t>
            </a:r>
            <a:endParaRPr lang="tr-TR" dirty="0"/>
          </a:p>
        </p:txBody>
      </p:sp>
      <p:sp>
        <p:nvSpPr>
          <p:cNvPr id="3" name="2 İçerik Yer Tutucusu"/>
          <p:cNvSpPr>
            <a:spLocks noGrp="1"/>
          </p:cNvSpPr>
          <p:nvPr>
            <p:ph idx="1"/>
          </p:nvPr>
        </p:nvSpPr>
        <p:spPr/>
        <p:txBody>
          <a:bodyPr/>
          <a:lstStyle/>
          <a:p>
            <a:r>
              <a:rPr lang="tr-TR" dirty="0"/>
              <a:t>Genellikle, bir yazılım geliştirme projesinin önceden kararlaştırılan belirli durak noktalarında onaya sunulması </a:t>
            </a:r>
            <a:r>
              <a:rPr lang="tr-TR" dirty="0" smtClean="0"/>
              <a:t>gerekir.</a:t>
            </a:r>
          </a:p>
          <a:p>
            <a:r>
              <a:rPr lang="tr-TR" dirty="0" smtClean="0"/>
              <a:t>Onay </a:t>
            </a:r>
            <a:r>
              <a:rPr lang="tr-TR" dirty="0"/>
              <a:t>noktalarının ve proje </a:t>
            </a:r>
            <a:r>
              <a:rPr lang="tr-TR" dirty="0" smtClean="0"/>
              <a:t>adımlarının </a:t>
            </a:r>
            <a:r>
              <a:rPr lang="tr-TR" dirty="0"/>
              <a:t>kesin tarihler halinde plânlanması, </a:t>
            </a:r>
            <a:r>
              <a:rPr lang="tr-TR" dirty="0" smtClean="0"/>
              <a:t>bu sürenin </a:t>
            </a:r>
            <a:r>
              <a:rPr lang="tr-TR" dirty="0"/>
              <a:t>bitiminde de tamamlanıp teslim edilmesi gerekmektedir.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94122"/>
          </a:xfrm>
        </p:spPr>
        <p:txBody>
          <a:bodyPr>
            <a:normAutofit/>
          </a:bodyPr>
          <a:lstStyle/>
          <a:p>
            <a:r>
              <a:rPr lang="tr-TR" sz="3200" b="1" dirty="0"/>
              <a:t>PROJE ZAMANLAMASININ ŞEMATİK GÖSTERİMİ</a:t>
            </a:r>
            <a:endParaRPr lang="tr-TR" sz="3200" dirty="0"/>
          </a:p>
        </p:txBody>
      </p:sp>
      <p:sp>
        <p:nvSpPr>
          <p:cNvPr id="3" name="2 İçerik Yer Tutucusu"/>
          <p:cNvSpPr>
            <a:spLocks noGrp="1"/>
          </p:cNvSpPr>
          <p:nvPr>
            <p:ph idx="1"/>
          </p:nvPr>
        </p:nvSpPr>
        <p:spPr/>
        <p:txBody>
          <a:bodyPr>
            <a:normAutofit fontScale="85000" lnSpcReduction="10000"/>
          </a:bodyPr>
          <a:lstStyle/>
          <a:p>
            <a:r>
              <a:rPr lang="tr-TR" dirty="0"/>
              <a:t>Proje zamanlaması, şematik olarak; PERT (Program </a:t>
            </a:r>
            <a:r>
              <a:rPr lang="tr-TR" dirty="0" err="1"/>
              <a:t>Evaluation</a:t>
            </a:r>
            <a:r>
              <a:rPr lang="tr-TR" dirty="0"/>
              <a:t> </a:t>
            </a:r>
            <a:r>
              <a:rPr lang="tr-TR" dirty="0" err="1"/>
              <a:t>Revolvation</a:t>
            </a:r>
            <a:r>
              <a:rPr lang="tr-TR" dirty="0"/>
              <a:t> </a:t>
            </a:r>
            <a:r>
              <a:rPr lang="tr-TR" dirty="0" err="1"/>
              <a:t>Technique</a:t>
            </a:r>
            <a:r>
              <a:rPr lang="tr-TR" dirty="0"/>
              <a:t>) ya da CPM (</a:t>
            </a:r>
            <a:r>
              <a:rPr lang="tr-TR" dirty="0" err="1"/>
              <a:t>Critical</a:t>
            </a:r>
            <a:r>
              <a:rPr lang="tr-TR" dirty="0"/>
              <a:t> </a:t>
            </a:r>
            <a:r>
              <a:rPr lang="tr-TR" dirty="0" err="1"/>
              <a:t>Path</a:t>
            </a:r>
            <a:r>
              <a:rPr lang="tr-TR" dirty="0"/>
              <a:t> </a:t>
            </a:r>
            <a:r>
              <a:rPr lang="tr-TR" dirty="0" err="1"/>
              <a:t>Method</a:t>
            </a:r>
            <a:r>
              <a:rPr lang="tr-TR" dirty="0"/>
              <a:t>) işlem ağı </a:t>
            </a:r>
            <a:r>
              <a:rPr lang="tr-TR" dirty="0" smtClean="0"/>
              <a:t>veya GANTT çizelgesi ile gösterilmektedir.</a:t>
            </a:r>
          </a:p>
          <a:p>
            <a:endParaRPr lang="tr-TR" dirty="0" smtClean="0"/>
          </a:p>
          <a:p>
            <a:r>
              <a:rPr lang="tr-TR" dirty="0"/>
              <a:t>PERT </a:t>
            </a:r>
            <a:r>
              <a:rPr lang="tr-TR" dirty="0" smtClean="0"/>
              <a:t>ağları</a:t>
            </a:r>
            <a:r>
              <a:rPr lang="tr-TR" dirty="0"/>
              <a:t>: </a:t>
            </a:r>
          </a:p>
          <a:p>
            <a:pPr lvl="1"/>
            <a:r>
              <a:rPr lang="tr-TR" dirty="0"/>
              <a:t>proje süresini belirleyen kritik yolu bulmaya, </a:t>
            </a:r>
          </a:p>
          <a:p>
            <a:pPr lvl="1"/>
            <a:r>
              <a:rPr lang="tr-TR" dirty="0"/>
              <a:t>istatistik fonksiyonlar kullanarak, her işlem için en olası zamanı kestirmeye, </a:t>
            </a:r>
          </a:p>
          <a:p>
            <a:pPr lvl="1"/>
            <a:r>
              <a:rPr lang="tr-TR" dirty="0"/>
              <a:t>belirli bir işlemin başlama ve bitirme aralığını hesaplamaya </a:t>
            </a:r>
            <a:endParaRPr lang="tr-TR" dirty="0" smtClean="0"/>
          </a:p>
          <a:p>
            <a:pPr lvl="1">
              <a:buNone/>
            </a:pPr>
            <a:r>
              <a:rPr lang="tr-TR" dirty="0" smtClean="0"/>
              <a:t>olanak </a:t>
            </a:r>
            <a:r>
              <a:rPr lang="tr-TR" dirty="0"/>
              <a:t>sağlamaktadırlar.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YAZILIM PROJE PLANI</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Yazılım </a:t>
            </a:r>
            <a:r>
              <a:rPr lang="tr-TR" dirty="0"/>
              <a:t>mühendisi (sistem analisti), </a:t>
            </a:r>
            <a:r>
              <a:rPr lang="tr-TR" dirty="0" smtClean="0"/>
              <a:t>göreve </a:t>
            </a:r>
            <a:r>
              <a:rPr lang="tr-TR" dirty="0"/>
              <a:t>başlarken; ne yapacağını, kaynakların neler olduğunu, nasıl ve hangi sürede görevini tamamlayabileceğini belirlemelidir</a:t>
            </a:r>
            <a:r>
              <a:rPr lang="tr-TR" dirty="0" smtClean="0"/>
              <a:t>.</a:t>
            </a:r>
            <a:endParaRPr lang="tr-TR" smtClean="0"/>
          </a:p>
          <a:p>
            <a:r>
              <a:rPr lang="tr-TR" smtClean="0"/>
              <a:t> </a:t>
            </a:r>
            <a:r>
              <a:rPr lang="tr-TR" dirty="0"/>
              <a:t>Bu amaçla, bir "yazılım geliştirme plânı" düzenlemektedir. Plân, yazılım mühendisinin bilgi ve deneyimine dayanarak, yapacağı tahminlere göre düzenlenmektedir. Görevin yerine getirilmesi aşamalarında sağlanacak yeni bilgilere göre plân yeniden gözden geçirilerek, üzerinde düzeltmeler yapılmalıdır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899592" y="908720"/>
            <a:ext cx="6120680" cy="5355312"/>
          </a:xfrm>
          <a:prstGeom prst="rect">
            <a:avLst/>
          </a:prstGeom>
          <a:noFill/>
        </p:spPr>
        <p:txBody>
          <a:bodyPr wrap="square" rtlCol="0">
            <a:spAutoFit/>
          </a:bodyPr>
          <a:lstStyle/>
          <a:p>
            <a:r>
              <a:rPr lang="tr-TR" dirty="0" smtClean="0"/>
              <a:t>SPIRAL MODEL WBS</a:t>
            </a:r>
          </a:p>
          <a:p>
            <a:endParaRPr lang="tr-TR" dirty="0"/>
          </a:p>
          <a:p>
            <a:r>
              <a:rPr lang="tr-TR" dirty="0" smtClean="0"/>
              <a:t>1.0 Prototip Oluşturma</a:t>
            </a:r>
          </a:p>
          <a:p>
            <a:r>
              <a:rPr lang="tr-TR" dirty="0"/>
              <a:t>	</a:t>
            </a:r>
            <a:r>
              <a:rPr lang="tr-TR" dirty="0" smtClean="0"/>
              <a:t>1.1. Müşteri den bilgi alma</a:t>
            </a:r>
          </a:p>
          <a:p>
            <a:r>
              <a:rPr lang="tr-TR" dirty="0"/>
              <a:t>	</a:t>
            </a:r>
            <a:r>
              <a:rPr lang="tr-TR" dirty="0" smtClean="0"/>
              <a:t>1.2. Plan hazırlama</a:t>
            </a:r>
          </a:p>
          <a:p>
            <a:r>
              <a:rPr lang="tr-TR" dirty="0"/>
              <a:t>	</a:t>
            </a:r>
            <a:r>
              <a:rPr lang="tr-TR" dirty="0" smtClean="0"/>
              <a:t>1.3. Risk Analizi</a:t>
            </a:r>
          </a:p>
          <a:p>
            <a:r>
              <a:rPr lang="tr-TR" dirty="0"/>
              <a:t>	</a:t>
            </a:r>
            <a:r>
              <a:rPr lang="tr-TR" dirty="0" smtClean="0"/>
              <a:t>1.4. Tasarım</a:t>
            </a:r>
          </a:p>
          <a:p>
            <a:r>
              <a:rPr lang="tr-TR" dirty="0"/>
              <a:t>	</a:t>
            </a:r>
            <a:r>
              <a:rPr lang="tr-TR" dirty="0" smtClean="0"/>
              <a:t>1.5 Yapım (kodlama ve Müh. Testi)</a:t>
            </a:r>
          </a:p>
          <a:p>
            <a:r>
              <a:rPr lang="tr-TR" dirty="0"/>
              <a:t>	</a:t>
            </a:r>
            <a:r>
              <a:rPr lang="tr-TR" dirty="0" smtClean="0"/>
              <a:t>1.6. Müşteri değerlendirmesi</a:t>
            </a:r>
          </a:p>
          <a:p>
            <a:r>
              <a:rPr lang="tr-TR" dirty="0" smtClean="0"/>
              <a:t>2.0Ürün Oluşturma</a:t>
            </a:r>
          </a:p>
          <a:p>
            <a:r>
              <a:rPr lang="tr-TR" dirty="0"/>
              <a:t>	</a:t>
            </a:r>
            <a:r>
              <a:rPr lang="tr-TR" dirty="0" smtClean="0"/>
              <a:t>2.1</a:t>
            </a:r>
            <a:r>
              <a:rPr lang="tr-TR" dirty="0"/>
              <a:t>. Müşteri den bilgi alma</a:t>
            </a:r>
          </a:p>
          <a:p>
            <a:r>
              <a:rPr lang="tr-TR" dirty="0"/>
              <a:t>	</a:t>
            </a:r>
            <a:r>
              <a:rPr lang="tr-TR" dirty="0" smtClean="0"/>
              <a:t>2.2</a:t>
            </a:r>
            <a:r>
              <a:rPr lang="tr-TR" dirty="0"/>
              <a:t>. Plan hazırlama</a:t>
            </a:r>
          </a:p>
          <a:p>
            <a:r>
              <a:rPr lang="tr-TR" dirty="0"/>
              <a:t>	</a:t>
            </a:r>
            <a:r>
              <a:rPr lang="tr-TR" dirty="0" smtClean="0"/>
              <a:t>2.3</a:t>
            </a:r>
            <a:r>
              <a:rPr lang="tr-TR" dirty="0"/>
              <a:t>. Risk Analizi</a:t>
            </a:r>
          </a:p>
          <a:p>
            <a:r>
              <a:rPr lang="tr-TR" dirty="0"/>
              <a:t>	</a:t>
            </a:r>
            <a:r>
              <a:rPr lang="tr-TR" dirty="0" smtClean="0"/>
              <a:t>2.4</a:t>
            </a:r>
            <a:r>
              <a:rPr lang="tr-TR" dirty="0"/>
              <a:t>. Tasarım</a:t>
            </a:r>
          </a:p>
          <a:p>
            <a:r>
              <a:rPr lang="tr-TR" dirty="0"/>
              <a:t>	</a:t>
            </a:r>
            <a:r>
              <a:rPr lang="tr-TR" dirty="0" smtClean="0"/>
              <a:t>2.5 </a:t>
            </a:r>
            <a:r>
              <a:rPr lang="tr-TR" dirty="0"/>
              <a:t>Yapım (kodlama ve Müh. Testi)</a:t>
            </a:r>
          </a:p>
          <a:p>
            <a:r>
              <a:rPr lang="tr-TR" dirty="0"/>
              <a:t>	</a:t>
            </a:r>
            <a:r>
              <a:rPr lang="tr-TR" dirty="0" smtClean="0"/>
              <a:t>2.6</a:t>
            </a:r>
            <a:r>
              <a:rPr lang="tr-TR" dirty="0"/>
              <a:t>. Müşteri değerlendirmesi</a:t>
            </a:r>
          </a:p>
          <a:p>
            <a:endParaRPr lang="tr-TR" dirty="0" smtClean="0"/>
          </a:p>
          <a:p>
            <a:r>
              <a:rPr lang="tr-TR" dirty="0" smtClean="0"/>
              <a:t>3.0. Ürün Zenginleştirme</a:t>
            </a:r>
          </a:p>
          <a:p>
            <a:r>
              <a:rPr lang="tr-TR" dirty="0" smtClean="0"/>
              <a:t>4.0. Bakım</a:t>
            </a:r>
            <a:endParaRPr lang="tr-TR" dirty="0"/>
          </a:p>
        </p:txBody>
      </p:sp>
    </p:spTree>
    <p:extLst>
      <p:ext uri="{BB962C8B-B14F-4D97-AF65-F5344CB8AC3E}">
        <p14:creationId xmlns:p14="http://schemas.microsoft.com/office/powerpoint/2010/main" val="1020452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WBS Örneği </a:t>
            </a:r>
            <a:r>
              <a:rPr lang="tr-TR" dirty="0" err="1" smtClean="0"/>
              <a:t>Waterfall</a:t>
            </a:r>
            <a:endParaRPr lang="tr-TR" dirty="0"/>
          </a:p>
        </p:txBody>
      </p:sp>
      <p:sp>
        <p:nvSpPr>
          <p:cNvPr id="3" name="Metin kutusu 2"/>
          <p:cNvSpPr txBox="1"/>
          <p:nvPr/>
        </p:nvSpPr>
        <p:spPr>
          <a:xfrm>
            <a:off x="971600" y="1916832"/>
            <a:ext cx="7715200" cy="4247317"/>
          </a:xfrm>
          <a:prstGeom prst="rect">
            <a:avLst/>
          </a:prstGeom>
          <a:noFill/>
        </p:spPr>
        <p:txBody>
          <a:bodyPr wrap="square" rtlCol="0">
            <a:spAutoFit/>
          </a:bodyPr>
          <a:lstStyle/>
          <a:p>
            <a:r>
              <a:rPr lang="tr-TR" dirty="0" smtClean="0"/>
              <a:t>1.0.  Analiz</a:t>
            </a:r>
          </a:p>
          <a:p>
            <a:r>
              <a:rPr lang="tr-TR" dirty="0"/>
              <a:t>	</a:t>
            </a:r>
            <a:r>
              <a:rPr lang="tr-TR" dirty="0" smtClean="0"/>
              <a:t>1.1.Bilgi Toplama</a:t>
            </a:r>
          </a:p>
          <a:p>
            <a:r>
              <a:rPr lang="tr-TR" dirty="0"/>
              <a:t>	</a:t>
            </a:r>
            <a:r>
              <a:rPr lang="tr-TR" dirty="0" smtClean="0"/>
              <a:t>1.2.Modelleme</a:t>
            </a:r>
          </a:p>
          <a:p>
            <a:r>
              <a:rPr lang="tr-TR" dirty="0"/>
              <a:t>	</a:t>
            </a:r>
            <a:r>
              <a:rPr lang="tr-TR" dirty="0" smtClean="0"/>
              <a:t>1.3.SRS Hazırlama</a:t>
            </a:r>
          </a:p>
          <a:p>
            <a:r>
              <a:rPr lang="tr-TR" dirty="0" smtClean="0"/>
              <a:t>2.0. Tasarım</a:t>
            </a:r>
          </a:p>
          <a:p>
            <a:r>
              <a:rPr lang="tr-TR" dirty="0"/>
              <a:t>	</a:t>
            </a:r>
            <a:r>
              <a:rPr lang="tr-TR" dirty="0" smtClean="0"/>
              <a:t>2.1. Mimari Tasarım</a:t>
            </a:r>
          </a:p>
          <a:p>
            <a:r>
              <a:rPr lang="tr-TR" dirty="0"/>
              <a:t>	</a:t>
            </a:r>
            <a:r>
              <a:rPr lang="tr-TR" dirty="0" smtClean="0"/>
              <a:t>2.2. Ayrıntılı Tasarım</a:t>
            </a:r>
          </a:p>
          <a:p>
            <a:r>
              <a:rPr lang="tr-TR" dirty="0" smtClean="0"/>
              <a:t>3.0 Gerçekleme</a:t>
            </a:r>
          </a:p>
          <a:p>
            <a:r>
              <a:rPr lang="tr-TR" dirty="0"/>
              <a:t>	</a:t>
            </a:r>
            <a:r>
              <a:rPr lang="tr-TR" dirty="0" smtClean="0"/>
              <a:t>3.1.Kodlama</a:t>
            </a:r>
          </a:p>
          <a:p>
            <a:r>
              <a:rPr lang="tr-TR" dirty="0"/>
              <a:t>	</a:t>
            </a:r>
            <a:r>
              <a:rPr lang="tr-TR" dirty="0" smtClean="0"/>
              <a:t>3.2. Veri Tabanı Oluşturma</a:t>
            </a:r>
          </a:p>
          <a:p>
            <a:r>
              <a:rPr lang="tr-TR" dirty="0" smtClean="0"/>
              <a:t>4.0. Test</a:t>
            </a:r>
          </a:p>
          <a:p>
            <a:r>
              <a:rPr lang="tr-TR" dirty="0"/>
              <a:t>	</a:t>
            </a:r>
            <a:r>
              <a:rPr lang="tr-TR" dirty="0" smtClean="0"/>
              <a:t>4.1 Bütünlük Test</a:t>
            </a:r>
          </a:p>
          <a:p>
            <a:r>
              <a:rPr lang="tr-TR" dirty="0"/>
              <a:t>	</a:t>
            </a:r>
            <a:r>
              <a:rPr lang="tr-TR" dirty="0" smtClean="0"/>
              <a:t>4.2. Sistem Test</a:t>
            </a:r>
          </a:p>
          <a:p>
            <a:r>
              <a:rPr lang="tr-TR" dirty="0"/>
              <a:t>	</a:t>
            </a:r>
            <a:r>
              <a:rPr lang="tr-TR" dirty="0" smtClean="0"/>
              <a:t>4.3. Kullanıcı Test</a:t>
            </a:r>
          </a:p>
          <a:p>
            <a:endParaRPr lang="tr-TR" dirty="0"/>
          </a:p>
        </p:txBody>
      </p:sp>
    </p:spTree>
    <p:extLst>
      <p:ext uri="{BB962C8B-B14F-4D97-AF65-F5344CB8AC3E}">
        <p14:creationId xmlns:p14="http://schemas.microsoft.com/office/powerpoint/2010/main" val="1782649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YAZILIM PROJE EKİPLERİ</a:t>
            </a:r>
          </a:p>
        </p:txBody>
      </p:sp>
      <p:sp>
        <p:nvSpPr>
          <p:cNvPr id="3" name="2 İçerik Yer Tutucusu"/>
          <p:cNvSpPr>
            <a:spLocks noGrp="1"/>
          </p:cNvSpPr>
          <p:nvPr>
            <p:ph idx="1"/>
          </p:nvPr>
        </p:nvSpPr>
        <p:spPr/>
        <p:txBody>
          <a:bodyPr/>
          <a:lstStyle/>
          <a:p>
            <a:r>
              <a:rPr lang="tr-TR" dirty="0"/>
              <a:t>a) Demokratik</a:t>
            </a:r>
            <a:br>
              <a:rPr lang="tr-TR" dirty="0"/>
            </a:br>
            <a:r>
              <a:rPr lang="tr-TR" dirty="0"/>
              <a:t>b) Şeflik</a:t>
            </a:r>
            <a:br>
              <a:rPr lang="tr-TR" dirty="0"/>
            </a:br>
            <a:r>
              <a:rPr lang="tr-TR" dirty="0"/>
              <a:t>c) Hiyerarşik</a:t>
            </a:r>
            <a:br>
              <a:rPr lang="tr-TR" dirty="0"/>
            </a:br>
            <a:r>
              <a:rPr lang="tr-TR" dirty="0"/>
              <a:t/>
            </a:r>
            <a:br>
              <a:rPr lang="tr-TR" dirty="0"/>
            </a:b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lvl="1" algn="ctr" rtl="0">
              <a:spcBef>
                <a:spcPct val="0"/>
              </a:spcBef>
            </a:pPr>
            <a:r>
              <a:rPr lang="tr-TR" sz="3600" dirty="0" smtClean="0"/>
              <a:t>Proje Planı</a:t>
            </a:r>
            <a:br>
              <a:rPr lang="tr-TR" sz="3600" dirty="0" smtClean="0"/>
            </a:br>
            <a:endParaRPr lang="tr-TR" sz="3600" dirty="0"/>
          </a:p>
        </p:txBody>
      </p:sp>
      <p:sp>
        <p:nvSpPr>
          <p:cNvPr id="3" name="2 İçerik Yer Tutucusu"/>
          <p:cNvSpPr>
            <a:spLocks noGrp="1"/>
          </p:cNvSpPr>
          <p:nvPr>
            <p:ph idx="1"/>
          </p:nvPr>
        </p:nvSpPr>
        <p:spPr/>
        <p:txBody>
          <a:bodyPr>
            <a:normAutofit fontScale="70000" lnSpcReduction="20000"/>
          </a:bodyPr>
          <a:lstStyle/>
          <a:p>
            <a:pPr lvl="0"/>
            <a:r>
              <a:rPr lang="tr-TR" dirty="0" smtClean="0"/>
              <a:t>Proje Kapsamı: Proje hedefleri ve sınırları</a:t>
            </a:r>
            <a:endParaRPr lang="tr-TR" sz="2800" dirty="0" smtClean="0"/>
          </a:p>
          <a:p>
            <a:pPr lvl="0"/>
            <a:r>
              <a:rPr lang="tr-TR" dirty="0" smtClean="0"/>
              <a:t>Projede Yazılım </a:t>
            </a:r>
            <a:r>
              <a:rPr lang="tr-TR" dirty="0" err="1" smtClean="0"/>
              <a:t>Geliştime</a:t>
            </a:r>
            <a:r>
              <a:rPr lang="tr-TR" dirty="0" smtClean="0"/>
              <a:t> Modeli</a:t>
            </a:r>
            <a:endParaRPr lang="tr-TR" sz="2800" dirty="0" smtClean="0"/>
          </a:p>
          <a:p>
            <a:pPr lvl="0"/>
            <a:r>
              <a:rPr lang="tr-TR" dirty="0" smtClean="0"/>
              <a:t>Proje Risk </a:t>
            </a:r>
            <a:r>
              <a:rPr lang="tr-TR" dirty="0" smtClean="0"/>
              <a:t>Analizi</a:t>
            </a:r>
          </a:p>
          <a:p>
            <a:pPr lvl="0"/>
            <a:r>
              <a:rPr lang="tr-TR" sz="2800" dirty="0" smtClean="0"/>
              <a:t>Varsayım ve Kısıtlar</a:t>
            </a:r>
            <a:endParaRPr lang="tr-TR" sz="2800" dirty="0" smtClean="0"/>
          </a:p>
          <a:p>
            <a:pPr lvl="0"/>
            <a:r>
              <a:rPr lang="tr-TR" dirty="0" smtClean="0"/>
              <a:t>Alt Aktiviteler: WBS: </a:t>
            </a:r>
            <a:r>
              <a:rPr lang="tr-TR" dirty="0" err="1" smtClean="0"/>
              <a:t>Work</a:t>
            </a:r>
            <a:r>
              <a:rPr lang="tr-TR" dirty="0" smtClean="0"/>
              <a:t> </a:t>
            </a:r>
            <a:r>
              <a:rPr lang="tr-TR" dirty="0" err="1" smtClean="0"/>
              <a:t>Breckdown</a:t>
            </a:r>
            <a:r>
              <a:rPr lang="tr-TR" dirty="0" smtClean="0"/>
              <a:t> </a:t>
            </a:r>
            <a:r>
              <a:rPr lang="tr-TR" dirty="0" err="1" smtClean="0"/>
              <a:t>Structure</a:t>
            </a:r>
            <a:endParaRPr lang="tr-TR" sz="2800" dirty="0" smtClean="0"/>
          </a:p>
          <a:p>
            <a:pPr lvl="0"/>
            <a:r>
              <a:rPr lang="tr-TR" dirty="0" smtClean="0"/>
              <a:t>Zaman Çizelgesi</a:t>
            </a:r>
            <a:endParaRPr lang="tr-TR" sz="2800" dirty="0" smtClean="0"/>
          </a:p>
          <a:p>
            <a:pPr lvl="0"/>
            <a:r>
              <a:rPr lang="tr-TR" dirty="0" smtClean="0"/>
              <a:t>Aktiviteler Arası İlişkiler</a:t>
            </a:r>
            <a:endParaRPr lang="tr-TR" sz="2800" dirty="0" smtClean="0"/>
          </a:p>
          <a:p>
            <a:pPr lvl="0"/>
            <a:r>
              <a:rPr lang="tr-TR" dirty="0" smtClean="0"/>
              <a:t>İşgücü Belirleme</a:t>
            </a:r>
            <a:endParaRPr lang="tr-TR" sz="2800" dirty="0" smtClean="0"/>
          </a:p>
          <a:p>
            <a:pPr lvl="0"/>
            <a:r>
              <a:rPr lang="tr-TR" dirty="0" smtClean="0"/>
              <a:t>Görev </a:t>
            </a:r>
            <a:r>
              <a:rPr lang="tr-TR" dirty="0" smtClean="0"/>
              <a:t>Atama</a:t>
            </a:r>
          </a:p>
          <a:p>
            <a:pPr lvl="0"/>
            <a:r>
              <a:rPr lang="tr-TR" sz="2800" dirty="0" smtClean="0"/>
              <a:t>Proje Ekip yapısı</a:t>
            </a:r>
            <a:endParaRPr lang="tr-TR" sz="2800" dirty="0" smtClean="0"/>
          </a:p>
          <a:p>
            <a:pPr lvl="0"/>
            <a:r>
              <a:rPr lang="tr-TR" dirty="0" smtClean="0"/>
              <a:t>Bütçe</a:t>
            </a:r>
            <a:endParaRPr lang="tr-TR" sz="2800" dirty="0" smtClean="0"/>
          </a:p>
          <a:p>
            <a:pPr lvl="0"/>
            <a:r>
              <a:rPr lang="tr-TR" dirty="0" smtClean="0"/>
              <a:t>Proje Kalite Planı</a:t>
            </a:r>
            <a:endParaRPr lang="tr-TR" sz="2800" dirty="0" smtClean="0"/>
          </a:p>
          <a:p>
            <a:pPr lvl="0"/>
            <a:r>
              <a:rPr lang="tr-TR" dirty="0" smtClean="0"/>
              <a:t>Yazılım  Gereksinim </a:t>
            </a:r>
            <a:r>
              <a:rPr lang="tr-TR" dirty="0" err="1" smtClean="0"/>
              <a:t>Spesifikasyonu</a:t>
            </a:r>
            <a:r>
              <a:rPr lang="tr-TR" dirty="0" smtClean="0"/>
              <a:t> (SRS)</a:t>
            </a:r>
            <a:endParaRPr lang="tr-TR" sz="2800" dirty="0" smtClean="0"/>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11449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Demokratik Ekip Yapısı</a:t>
            </a:r>
            <a:endParaRPr lang="tr-TR" dirty="0"/>
          </a:p>
        </p:txBody>
      </p:sp>
      <p:sp>
        <p:nvSpPr>
          <p:cNvPr id="3" name="2 İçerik Yer Tutucusu"/>
          <p:cNvSpPr>
            <a:spLocks noGrp="1"/>
          </p:cNvSpPr>
          <p:nvPr>
            <p:ph idx="1"/>
          </p:nvPr>
        </p:nvSpPr>
        <p:spPr/>
        <p:txBody>
          <a:bodyPr/>
          <a:lstStyle/>
          <a:p>
            <a:r>
              <a:rPr lang="tr-TR" dirty="0"/>
              <a:t>Demokratik sistemde, bütün üyeler eşit olup, aynı yetkiye sahiptirler. Yazılım geliştirme amaçlarının ve yöntemlerinin saptanması, gerekli kararların alınması anlaşma yoluyla sağlanmaktadır. </a:t>
            </a:r>
            <a:endParaRPr lang="tr-TR" dirty="0" smtClean="0"/>
          </a:p>
          <a:p>
            <a:endParaRPr lang="tr-TR" dirty="0"/>
          </a:p>
        </p:txBody>
      </p:sp>
      <p:pic>
        <p:nvPicPr>
          <p:cNvPr id="4" name="3 Resim"/>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03848" y="4293096"/>
            <a:ext cx="3672408" cy="176135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Şeflik Ekip Yapısı</a:t>
            </a:r>
            <a:endParaRPr lang="tr-TR" dirty="0"/>
          </a:p>
        </p:txBody>
      </p:sp>
      <p:sp>
        <p:nvSpPr>
          <p:cNvPr id="3" name="2 İçerik Yer Tutucusu"/>
          <p:cNvSpPr>
            <a:spLocks noGrp="1"/>
          </p:cNvSpPr>
          <p:nvPr>
            <p:ph idx="1"/>
          </p:nvPr>
        </p:nvSpPr>
        <p:spPr/>
        <p:txBody>
          <a:bodyPr/>
          <a:lstStyle/>
          <a:p>
            <a:r>
              <a:rPr lang="tr-TR" dirty="0"/>
              <a:t>Şef sisteminde; ürünün tasarımı, geliştirilmesi ve diğer teknik konularda kararlar şef tarafından alınmaktadır. Görev dağıtımını da şef yapmaktadır. </a:t>
            </a:r>
            <a:r>
              <a:rPr lang="tr-TR" dirty="0" smtClean="0"/>
              <a:t>üyeler 2-5 </a:t>
            </a:r>
            <a:r>
              <a:rPr lang="tr-TR" dirty="0"/>
              <a:t>kişiden </a:t>
            </a:r>
            <a:r>
              <a:rPr lang="tr-TR" dirty="0" smtClean="0"/>
              <a:t>oluşur.</a:t>
            </a:r>
          </a:p>
          <a:p>
            <a:r>
              <a:rPr lang="tr-TR" dirty="0" smtClean="0"/>
              <a:t>Kararlar </a:t>
            </a:r>
            <a:r>
              <a:rPr lang="tr-TR" dirty="0"/>
              <a:t>bir kişi tarafından alındığı için işler daha hızlı yürütülmektedir. Ancak kararların doğruluğu ve tutarlığı, şefin yeteneğine bağlı olmaktadır.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Şeflik Sistemi</a:t>
            </a:r>
            <a:endParaRPr lang="tr-TR" dirty="0"/>
          </a:p>
        </p:txBody>
      </p:sp>
      <p:pic>
        <p:nvPicPr>
          <p:cNvPr id="4" name="3 İçerik Yer Tutucusu"/>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76022" y="2424705"/>
            <a:ext cx="5591956" cy="287695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Hiyerarşik sistemde</a:t>
            </a:r>
            <a:endParaRPr lang="tr-TR" dirty="0"/>
          </a:p>
        </p:txBody>
      </p:sp>
      <p:sp>
        <p:nvSpPr>
          <p:cNvPr id="3" name="2 İçerik Yer Tutucusu"/>
          <p:cNvSpPr>
            <a:spLocks noGrp="1"/>
          </p:cNvSpPr>
          <p:nvPr>
            <p:ph idx="1"/>
          </p:nvPr>
        </p:nvSpPr>
        <p:spPr/>
        <p:txBody>
          <a:bodyPr>
            <a:normAutofit lnSpcReduction="10000"/>
          </a:bodyPr>
          <a:lstStyle/>
          <a:p>
            <a:r>
              <a:rPr lang="tr-TR" dirty="0"/>
              <a:t>Hiyerarşik sistemde, bir proje yöneticisine bağlı birkaç ekip oluşturulmaktadır. </a:t>
            </a:r>
            <a:endParaRPr lang="tr-TR" dirty="0" smtClean="0"/>
          </a:p>
          <a:p>
            <a:r>
              <a:rPr lang="tr-TR" dirty="0" smtClean="0"/>
              <a:t>Proje </a:t>
            </a:r>
            <a:r>
              <a:rPr lang="tr-TR" dirty="0"/>
              <a:t>yöneticisi; görevleri belirlemekte, çalışmaları izlemekte ve denetlemekte, sorun alanlarını bulmakta, iş yüklerini dengelemekte ve teknik çalışmalara katılmaktadır. </a:t>
            </a:r>
            <a:endParaRPr lang="tr-TR" dirty="0" smtClean="0"/>
          </a:p>
          <a:p>
            <a:r>
              <a:rPr lang="tr-TR" dirty="0" smtClean="0"/>
              <a:t>Ekip </a:t>
            </a:r>
            <a:r>
              <a:rPr lang="tr-TR" dirty="0"/>
              <a:t>şefleri, kendilerine ayrılan alt sistem veya modülün geliştirilmesinden sorumlu bulunmaktadır.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Hiyerarşik Sistem</a:t>
            </a:r>
            <a:endParaRPr lang="tr-TR" dirty="0"/>
          </a:p>
        </p:txBody>
      </p:sp>
      <p:pic>
        <p:nvPicPr>
          <p:cNvPr id="4" name="3 İçerik Yer Tutucusu"/>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66496" y="2424705"/>
            <a:ext cx="5611008" cy="287695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11560" y="476673"/>
            <a:ext cx="7772400" cy="936103"/>
          </a:xfrm>
        </p:spPr>
        <p:txBody>
          <a:bodyPr>
            <a:normAutofit fontScale="90000"/>
          </a:bodyPr>
          <a:lstStyle/>
          <a:p>
            <a:r>
              <a:rPr lang="tr-TR" b="1" dirty="0"/>
              <a:t>YAZILIM PROJE ORGANİZASYON YAPILARI</a:t>
            </a:r>
            <a:endParaRPr lang="tr-TR" dirty="0"/>
          </a:p>
        </p:txBody>
      </p:sp>
      <p:sp>
        <p:nvSpPr>
          <p:cNvPr id="3" name="2 Alt Başlık"/>
          <p:cNvSpPr>
            <a:spLocks noGrp="1"/>
          </p:cNvSpPr>
          <p:nvPr>
            <p:ph type="subTitle" idx="1"/>
          </p:nvPr>
        </p:nvSpPr>
        <p:spPr>
          <a:xfrm>
            <a:off x="1371600" y="1700808"/>
            <a:ext cx="6400800" cy="3937992"/>
          </a:xfrm>
        </p:spPr>
        <p:txBody>
          <a:bodyPr>
            <a:normAutofit fontScale="70000" lnSpcReduction="20000"/>
          </a:bodyPr>
          <a:lstStyle/>
          <a:p>
            <a:pPr algn="just"/>
            <a:endParaRPr lang="tr-TR" dirty="0" smtClean="0"/>
          </a:p>
          <a:p>
            <a:pPr algn="l"/>
            <a:r>
              <a:rPr lang="tr-TR" dirty="0" smtClean="0"/>
              <a:t>Projelerdeki temel organizasyon tipleri</a:t>
            </a:r>
            <a:endParaRPr lang="tr-TR" dirty="0"/>
          </a:p>
          <a:p>
            <a:pPr lvl="0"/>
            <a:r>
              <a:rPr lang="tr-TR" dirty="0"/>
              <a:t>Fonksiyonel </a:t>
            </a:r>
          </a:p>
          <a:p>
            <a:pPr lvl="0"/>
            <a:r>
              <a:rPr lang="tr-TR" dirty="0"/>
              <a:t>Proje Takımları </a:t>
            </a:r>
          </a:p>
          <a:p>
            <a:pPr lvl="0"/>
            <a:r>
              <a:rPr lang="tr-TR" dirty="0"/>
              <a:t>Matris </a:t>
            </a:r>
          </a:p>
          <a:p>
            <a:pPr algn="l"/>
            <a:r>
              <a:rPr lang="tr-TR" dirty="0"/>
              <a:t>organizasyon tipleridir. Her organizasyon tipinin kendi faydaları bulunmakta ve her ortama uygun tek bir organizasyon tipi bulunmamaktadır. Bu nedenle organizasyon tipi seçimi yapılırken organizasyonun amaçları, yapılacak işin tipi ve ortam göz önünde bulundurulmalıdır.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FONKSİYONEL ORGANİZASYON</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dirty="0" smtClean="0"/>
              <a:t>Bu </a:t>
            </a:r>
            <a:r>
              <a:rPr lang="tr-TR" dirty="0"/>
              <a:t>organizasyon tipinde çalışanlar uzmanlık alanlarına göre bölümlenmekte ve farklı bölümlere yerleştirilmektedir</a:t>
            </a:r>
            <a:r>
              <a:rPr lang="tr-TR" dirty="0" smtClean="0"/>
              <a:t>.</a:t>
            </a:r>
          </a:p>
          <a:p>
            <a:pPr algn="just"/>
            <a:r>
              <a:rPr lang="tr-TR" dirty="0"/>
              <a:t>Proje bazında düşünülecek olursa, proje iş için gerekli uzmanlık gruplarına göre bölümlere ayrılır. Her grubun başı sadece projenin kendi kısmından sorumludur. </a:t>
            </a:r>
          </a:p>
          <a:p>
            <a:pPr algn="just"/>
            <a:r>
              <a:rPr lang="tr-TR" dirty="0"/>
              <a:t>Daha çok büyük organizasyonlarda kullanılmaktadır. Küçük organizasyonlar için bu organizasyon şekli hantal kalabilmektedir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TotalTime>
  <Words>574</Words>
  <Application>Microsoft Office PowerPoint</Application>
  <PresentationFormat>Ekran Gösterisi (4:3)</PresentationFormat>
  <Paragraphs>95</Paragraphs>
  <Slides>21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21</vt:i4>
      </vt:variant>
    </vt:vector>
  </HeadingPairs>
  <TitlesOfParts>
    <vt:vector size="24" baseType="lpstr">
      <vt:lpstr>Arial</vt:lpstr>
      <vt:lpstr>Calibri</vt:lpstr>
      <vt:lpstr>Ofis Teması</vt:lpstr>
      <vt:lpstr>PowerPoint Sunusu</vt:lpstr>
      <vt:lpstr>YAZILIM PROJE EKİPLERİ</vt:lpstr>
      <vt:lpstr>Demokratik Ekip Yapısı</vt:lpstr>
      <vt:lpstr>Şeflik Ekip Yapısı</vt:lpstr>
      <vt:lpstr>Şeflik Sistemi</vt:lpstr>
      <vt:lpstr>Hiyerarşik sistemde</vt:lpstr>
      <vt:lpstr>Hiyerarşik Sistem</vt:lpstr>
      <vt:lpstr>YAZILIM PROJE ORGANİZASYON YAPILARI</vt:lpstr>
      <vt:lpstr>FONKSİYONEL ORGANİZASYON </vt:lpstr>
      <vt:lpstr>Fonksiyonel Organizasyon</vt:lpstr>
      <vt:lpstr>Proje Organizasyonu</vt:lpstr>
      <vt:lpstr>Proje Organizasyonu</vt:lpstr>
      <vt:lpstr>MATRİS ORGANİZASYON</vt:lpstr>
      <vt:lpstr>Matris Organizasyon</vt:lpstr>
      <vt:lpstr>Proje  Zamanlaması</vt:lpstr>
      <vt:lpstr>PROJE ZAMANLAMASININ ŞEMATİK GÖSTERİMİ</vt:lpstr>
      <vt:lpstr>YAZILIM PROJE PLANI </vt:lpstr>
      <vt:lpstr>PowerPoint Sunusu</vt:lpstr>
      <vt:lpstr>WBS Örneği Waterfall</vt:lpstr>
      <vt:lpstr>Proje Planı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oyalar</dc:creator>
  <cp:lastModifiedBy>HP</cp:lastModifiedBy>
  <cp:revision>16</cp:revision>
  <dcterms:created xsi:type="dcterms:W3CDTF">2020-04-06T21:34:11Z</dcterms:created>
  <dcterms:modified xsi:type="dcterms:W3CDTF">2021-04-20T08:46:00Z</dcterms:modified>
</cp:coreProperties>
</file>