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09" r:id="rId2"/>
    <p:sldMasterId id="2147483715" r:id="rId3"/>
    <p:sldMasterId id="2147483721" r:id="rId4"/>
    <p:sldMasterId id="2147483727" r:id="rId5"/>
    <p:sldMasterId id="2147483740" r:id="rId6"/>
  </p:sldMasterIdLst>
  <p:notesMasterIdLst>
    <p:notesMasterId r:id="rId45"/>
  </p:notesMasterIdLst>
  <p:handoutMasterIdLst>
    <p:handoutMasterId r:id="rId46"/>
  </p:handoutMasterIdLst>
  <p:sldIdLst>
    <p:sldId id="569" r:id="rId7"/>
    <p:sldId id="548" r:id="rId8"/>
    <p:sldId id="625" r:id="rId9"/>
    <p:sldId id="573" r:id="rId10"/>
    <p:sldId id="574" r:id="rId11"/>
    <p:sldId id="627" r:id="rId12"/>
    <p:sldId id="626" r:id="rId13"/>
    <p:sldId id="646" r:id="rId14"/>
    <p:sldId id="628" r:id="rId15"/>
    <p:sldId id="647" r:id="rId16"/>
    <p:sldId id="668" r:id="rId17"/>
    <p:sldId id="690" r:id="rId18"/>
    <p:sldId id="691" r:id="rId19"/>
    <p:sldId id="575" r:id="rId20"/>
    <p:sldId id="629" r:id="rId21"/>
    <p:sldId id="675" r:id="rId22"/>
    <p:sldId id="676" r:id="rId23"/>
    <p:sldId id="611" r:id="rId24"/>
    <p:sldId id="671" r:id="rId25"/>
    <p:sldId id="672" r:id="rId26"/>
    <p:sldId id="673" r:id="rId27"/>
    <p:sldId id="674" r:id="rId28"/>
    <p:sldId id="677" r:id="rId29"/>
    <p:sldId id="688" r:id="rId30"/>
    <p:sldId id="678" r:id="rId31"/>
    <p:sldId id="679" r:id="rId32"/>
    <p:sldId id="680" r:id="rId33"/>
    <p:sldId id="681" r:id="rId34"/>
    <p:sldId id="682" r:id="rId35"/>
    <p:sldId id="683" r:id="rId36"/>
    <p:sldId id="684" r:id="rId37"/>
    <p:sldId id="685" r:id="rId38"/>
    <p:sldId id="686" r:id="rId39"/>
    <p:sldId id="687" r:id="rId40"/>
    <p:sldId id="689" r:id="rId41"/>
    <p:sldId id="654" r:id="rId42"/>
    <p:sldId id="656" r:id="rId43"/>
    <p:sldId id="644" r:id="rId4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ts val="400"/>
      </a:spcAft>
      <a:buClr>
        <a:srgbClr val="0C7B9C"/>
      </a:buClr>
      <a:buSzPct val="100000"/>
      <a:buFont typeface="Times New Roman" charset="0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ts val="400"/>
      </a:spcAft>
      <a:buClr>
        <a:srgbClr val="0C7B9C"/>
      </a:buClr>
      <a:buSzPct val="100000"/>
      <a:buFont typeface="Times New Roman" charset="0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ts val="400"/>
      </a:spcAft>
      <a:buClr>
        <a:srgbClr val="0C7B9C"/>
      </a:buClr>
      <a:buSzPct val="100000"/>
      <a:buFont typeface="Times New Roman" charset="0"/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ts val="400"/>
      </a:spcAft>
      <a:buClr>
        <a:srgbClr val="0C7B9C"/>
      </a:buClr>
      <a:buSzPct val="100000"/>
      <a:buFont typeface="Times New Roman" charset="0"/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ts val="400"/>
      </a:spcAft>
      <a:buClr>
        <a:srgbClr val="0C7B9C"/>
      </a:buClr>
      <a:buSzPct val="100000"/>
      <a:buFont typeface="Times New Roman" charset="0"/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4" autoAdjust="0"/>
    <p:restoredTop sz="86889" autoAdjust="0"/>
  </p:normalViewPr>
  <p:slideViewPr>
    <p:cSldViewPr>
      <p:cViewPr>
        <p:scale>
          <a:sx n="80" d="100"/>
          <a:sy n="80" d="100"/>
        </p:scale>
        <p:origin x="912" y="-376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3025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454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7337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437" tIns="50221" rIns="100437" bIns="50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notes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8663"/>
            <a:ext cx="4781550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47635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2313"/>
            <a:ext cx="4795837" cy="35972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</p:spPr>
        <p:txBody>
          <a:bodyPr lIns="95007" tIns="47499" rIns="95007" bIns="47499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0556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i="1" dirty="0" smtClean="0">
                <a:latin typeface="Arial" pitchFamily="34" charset="0"/>
              </a:rPr>
              <a:t>E(X) = (</a:t>
            </a:r>
            <a:r>
              <a:rPr lang="en-US" altLang="en-US" dirty="0" smtClean="0">
                <a:latin typeface="Arial" pitchFamily="34" charset="0"/>
              </a:rPr>
              <a:t>.083+.071+.076+.139+.210+.224+.197)/7= ~0.1429</a:t>
            </a:r>
          </a:p>
          <a:p>
            <a:r>
              <a:rPr lang="en-US" altLang="en-US" i="1" dirty="0" err="1" smtClean="0">
                <a:latin typeface="Arial" pitchFamily="34" charset="0"/>
              </a:rPr>
              <a:t>Var</a:t>
            </a:r>
            <a:r>
              <a:rPr lang="en-US" altLang="en-US" i="1" dirty="0" smtClean="0">
                <a:latin typeface="Arial" pitchFamily="34" charset="0"/>
              </a:rPr>
              <a:t>(X) =(.083-.143)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(.071-.143)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(.076-.143)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(.139-.143)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(.210-.143)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(.224-.143)</a:t>
            </a:r>
            <a:r>
              <a:rPr lang="en-US" altLang="en-US" dirty="0" smtClean="0">
                <a:latin typeface="Arial" pitchFamily="34" charset="0"/>
              </a:rPr>
              <a:t> ^2 /7</a:t>
            </a:r>
          </a:p>
          <a:p>
            <a:r>
              <a:rPr lang="en-US" altLang="en-US" dirty="0" smtClean="0">
                <a:latin typeface="Arial" pitchFamily="34" charset="0"/>
              </a:rPr>
              <a:t>          = </a:t>
            </a:r>
            <a:r>
              <a:rPr lang="en-US" altLang="en-US" i="1" dirty="0" smtClean="0">
                <a:latin typeface="Arial" pitchFamily="34" charset="0"/>
              </a:rPr>
              <a:t>(.06)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(.072)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(.067)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(.004)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(.067)</a:t>
            </a:r>
            <a:r>
              <a:rPr lang="en-US" altLang="en-US" dirty="0" smtClean="0">
                <a:latin typeface="Arial" pitchFamily="34" charset="0"/>
              </a:rPr>
              <a:t>^2 +</a:t>
            </a:r>
            <a:r>
              <a:rPr lang="en-US" altLang="en-US" i="1" dirty="0" smtClean="0">
                <a:latin typeface="Arial" pitchFamily="34" charset="0"/>
              </a:rPr>
              <a:t>(.081)</a:t>
            </a:r>
            <a:r>
              <a:rPr lang="en-US" altLang="en-US" dirty="0" smtClean="0">
                <a:latin typeface="Arial" pitchFamily="34" charset="0"/>
              </a:rPr>
              <a:t> ^2 /7</a:t>
            </a:r>
          </a:p>
          <a:p>
            <a:r>
              <a:rPr lang="en-US" altLang="en-US" dirty="0" smtClean="0">
                <a:latin typeface="Arial" pitchFamily="34" charset="0"/>
              </a:rPr>
              <a:t>          =.0036+.0052+.0045+.00002+.0045+.0066/7=</a:t>
            </a:r>
          </a:p>
          <a:p>
            <a:r>
              <a:rPr lang="en-US" altLang="en-US" i="1" dirty="0" smtClean="0">
                <a:latin typeface="Arial" pitchFamily="34" charset="0"/>
              </a:rPr>
              <a:t>          = 0.0039</a:t>
            </a:r>
          </a:p>
          <a:p>
            <a:r>
              <a:rPr lang="en-US" altLang="en-US" dirty="0" smtClean="0">
                <a:latin typeface="Arial" pitchFamily="34" charset="0"/>
              </a:rPr>
              <a:t>Standard dev= 0.0623</a:t>
            </a: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401" y="9118843"/>
            <a:ext cx="3170141" cy="48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24" tIns="47462" rIns="94924" bIns="47462"/>
          <a:lstStyle>
            <a:lvl1pPr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71256" indent="-296637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6548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61168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35787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1040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8502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59645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34264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2439BF-E9CB-4F26-952D-30ACDE89FF1B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3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i="1" dirty="0" smtClean="0">
                <a:latin typeface="Arial" pitchFamily="34" charset="0"/>
              </a:rPr>
              <a:t>E(X) = (</a:t>
            </a:r>
            <a:r>
              <a:rPr lang="en-US" altLang="en-US" dirty="0" smtClean="0">
                <a:latin typeface="Arial" pitchFamily="34" charset="0"/>
              </a:rPr>
              <a:t>.083+.071+.076+.139+.210+.224+.197)/7= ~0.1429</a:t>
            </a:r>
          </a:p>
          <a:p>
            <a:r>
              <a:rPr lang="en-US" altLang="en-US" i="1" dirty="0" err="1" smtClean="0">
                <a:latin typeface="Arial" pitchFamily="34" charset="0"/>
              </a:rPr>
              <a:t>Var</a:t>
            </a:r>
            <a:r>
              <a:rPr lang="en-US" altLang="en-US" i="1" dirty="0" smtClean="0">
                <a:latin typeface="Arial" pitchFamily="34" charset="0"/>
              </a:rPr>
              <a:t>(X) =(.083-.143)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(.071-.143)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(.076-.143)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(.139-.143)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(.210-.143)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(.224-.143)</a:t>
            </a:r>
            <a:r>
              <a:rPr lang="en-US" altLang="en-US" dirty="0" smtClean="0">
                <a:latin typeface="Arial" pitchFamily="34" charset="0"/>
              </a:rPr>
              <a:t> ^2 /7</a:t>
            </a:r>
          </a:p>
          <a:p>
            <a:r>
              <a:rPr lang="en-US" altLang="en-US" dirty="0" smtClean="0">
                <a:latin typeface="Arial" pitchFamily="34" charset="0"/>
              </a:rPr>
              <a:t>          = </a:t>
            </a:r>
            <a:r>
              <a:rPr lang="en-US" altLang="en-US" i="1" dirty="0" smtClean="0">
                <a:latin typeface="Arial" pitchFamily="34" charset="0"/>
              </a:rPr>
              <a:t>(.06)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(.072)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(.067)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(.004)</a:t>
            </a:r>
            <a:r>
              <a:rPr lang="en-US" altLang="en-US" dirty="0" smtClean="0">
                <a:latin typeface="Arial" pitchFamily="34" charset="0"/>
              </a:rPr>
              <a:t> ^2 +</a:t>
            </a:r>
            <a:r>
              <a:rPr lang="en-US" altLang="en-US" i="1" dirty="0" smtClean="0">
                <a:latin typeface="Arial" pitchFamily="34" charset="0"/>
              </a:rPr>
              <a:t>(.067)</a:t>
            </a:r>
            <a:r>
              <a:rPr lang="en-US" altLang="en-US" dirty="0" smtClean="0">
                <a:latin typeface="Arial" pitchFamily="34" charset="0"/>
              </a:rPr>
              <a:t>^2 +</a:t>
            </a:r>
            <a:r>
              <a:rPr lang="en-US" altLang="en-US" i="1" dirty="0" smtClean="0">
                <a:latin typeface="Arial" pitchFamily="34" charset="0"/>
              </a:rPr>
              <a:t>(.081)</a:t>
            </a:r>
            <a:r>
              <a:rPr lang="en-US" altLang="en-US" dirty="0" smtClean="0">
                <a:latin typeface="Arial" pitchFamily="34" charset="0"/>
              </a:rPr>
              <a:t> ^2 /7</a:t>
            </a:r>
          </a:p>
          <a:p>
            <a:r>
              <a:rPr lang="en-US" altLang="en-US" dirty="0" smtClean="0">
                <a:latin typeface="Arial" pitchFamily="34" charset="0"/>
              </a:rPr>
              <a:t>          =.0036+.0052+.0045+.00002+.0045+.0066/7=</a:t>
            </a:r>
          </a:p>
          <a:p>
            <a:r>
              <a:rPr lang="en-US" altLang="en-US" i="1" dirty="0" smtClean="0">
                <a:latin typeface="Arial" pitchFamily="34" charset="0"/>
              </a:rPr>
              <a:t>          = 0.0039</a:t>
            </a:r>
          </a:p>
          <a:p>
            <a:r>
              <a:rPr lang="en-US" altLang="en-US" dirty="0" smtClean="0">
                <a:latin typeface="Arial" pitchFamily="34" charset="0"/>
              </a:rPr>
              <a:t>Standard dev= 0.0623</a:t>
            </a:r>
          </a:p>
          <a:p>
            <a:endParaRPr lang="en-US" altLang="en-US" dirty="0" smtClean="0">
              <a:latin typeface="Arial" pitchFamily="34" charset="0"/>
            </a:endParaRPr>
          </a:p>
          <a:p>
            <a:r>
              <a:rPr lang="en-US" altLang="en-US" i="1" dirty="0" err="1" smtClean="0">
                <a:latin typeface="Arial" pitchFamily="34" charset="0"/>
              </a:rPr>
              <a:t>Pr</a:t>
            </a:r>
            <a:r>
              <a:rPr lang="en-US" altLang="en-US" i="1" dirty="0" smtClean="0">
                <a:latin typeface="Arial" pitchFamily="34" charset="0"/>
              </a:rPr>
              <a:t> </a:t>
            </a:r>
            <a:r>
              <a:rPr lang="en-US" altLang="en-US" dirty="0" smtClean="0">
                <a:latin typeface="Arial" pitchFamily="34" charset="0"/>
              </a:rPr>
              <a:t>[a unit has at least 5 rooms] = </a:t>
            </a:r>
            <a:r>
              <a:rPr lang="en-US" altLang="en-US" dirty="0" err="1" smtClean="0">
                <a:latin typeface="Arial" pitchFamily="34" charset="0"/>
              </a:rPr>
              <a:t>Pr</a:t>
            </a:r>
            <a:r>
              <a:rPr lang="en-US" altLang="en-US" dirty="0" smtClean="0">
                <a:latin typeface="Arial" pitchFamily="34" charset="0"/>
              </a:rPr>
              <a:t>(5 or 6 or 7) = </a:t>
            </a:r>
            <a:r>
              <a:rPr lang="en-US" altLang="en-US" dirty="0" err="1" smtClean="0">
                <a:latin typeface="Arial" pitchFamily="34" charset="0"/>
              </a:rPr>
              <a:t>Pr</a:t>
            </a:r>
            <a:r>
              <a:rPr lang="en-US" altLang="en-US" dirty="0" smtClean="0">
                <a:latin typeface="Arial" pitchFamily="34" charset="0"/>
              </a:rPr>
              <a:t>(5) + </a:t>
            </a:r>
            <a:r>
              <a:rPr lang="en-US" altLang="en-US" dirty="0" err="1" smtClean="0">
                <a:latin typeface="Arial" pitchFamily="34" charset="0"/>
              </a:rPr>
              <a:t>Pr</a:t>
            </a:r>
            <a:r>
              <a:rPr lang="en-US" altLang="en-US" dirty="0" smtClean="0">
                <a:latin typeface="Arial" pitchFamily="34" charset="0"/>
              </a:rPr>
              <a:t>(6) +</a:t>
            </a:r>
            <a:r>
              <a:rPr lang="en-US" altLang="en-US" dirty="0" err="1" smtClean="0">
                <a:latin typeface="Arial" pitchFamily="34" charset="0"/>
              </a:rPr>
              <a:t>Pr</a:t>
            </a:r>
            <a:r>
              <a:rPr lang="en-US" altLang="en-US" dirty="0" smtClean="0">
                <a:latin typeface="Arial" pitchFamily="34" charset="0"/>
              </a:rPr>
              <a:t>(7) = .210+.224+.197=.631</a:t>
            </a: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401" y="9118843"/>
            <a:ext cx="3170141" cy="48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24" tIns="47462" rIns="94924" bIns="47462"/>
          <a:lstStyle>
            <a:lvl1pPr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71256" indent="-296637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6548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61168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35787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1040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8502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59645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34264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2439BF-E9CB-4F26-952D-30ACDE89FF1B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18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049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3832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solidFill>
            <a:srgbClr val="FFFFFF"/>
          </a:solidFill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5424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US" altLang="en-US" dirty="0" smtClean="0">
                <a:latin typeface="Arial" pitchFamily="34" charset="0"/>
              </a:rPr>
              <a:t>Mean= arithmetic average= central </a:t>
            </a:r>
            <a:r>
              <a:rPr lang="en-US" altLang="en-US" dirty="0" err="1" smtClean="0">
                <a:latin typeface="Arial" pitchFamily="34" charset="0"/>
              </a:rPr>
              <a:t>tendancy</a:t>
            </a:r>
            <a:r>
              <a:rPr lang="en-US" altLang="en-US" dirty="0" smtClean="0">
                <a:latin typeface="Arial" pitchFamily="34" charset="0"/>
              </a:rPr>
              <a:t> </a:t>
            </a:r>
          </a:p>
          <a:p>
            <a:r>
              <a:rPr lang="en-US" altLang="en-US" dirty="0" smtClean="0">
                <a:latin typeface="Arial" pitchFamily="34" charset="0"/>
              </a:rPr>
              <a:t>Mean= 3+5+4+15/4 = 28/4=7inches</a:t>
            </a:r>
          </a:p>
          <a:p>
            <a:r>
              <a:rPr lang="en-US" altLang="en-US" dirty="0" smtClean="0">
                <a:latin typeface="Arial" pitchFamily="34" charset="0"/>
              </a:rPr>
              <a:t>Median= Middle number in the order. If # is odd it is the one in the middle = (4+5)/2 = 4.5</a:t>
            </a:r>
          </a:p>
          <a:p>
            <a:r>
              <a:rPr lang="en-US" altLang="en-US" dirty="0" smtClean="0">
                <a:latin typeface="Arial" pitchFamily="34" charset="0"/>
              </a:rPr>
              <a:t>          If </a:t>
            </a:r>
            <a:r>
              <a:rPr lang="en-US" altLang="en-US" b="1" i="1" dirty="0" smtClean="0">
                <a:latin typeface="Arial" pitchFamily="34" charset="0"/>
              </a:rPr>
              <a:t>n</a:t>
            </a:r>
            <a:r>
              <a:rPr lang="en-US" altLang="en-US" b="1" dirty="0" smtClean="0">
                <a:latin typeface="Arial" pitchFamily="34" charset="0"/>
              </a:rPr>
              <a:t> is odd</a:t>
            </a:r>
            <a:r>
              <a:rPr lang="en-US" altLang="en-US" dirty="0" smtClean="0">
                <a:latin typeface="Arial" pitchFamily="34" charset="0"/>
              </a:rPr>
              <a:t> then Median (</a:t>
            </a:r>
            <a:r>
              <a:rPr lang="en-US" altLang="en-US" i="1" dirty="0" smtClean="0">
                <a:latin typeface="Arial" pitchFamily="34" charset="0"/>
              </a:rPr>
              <a:t>M</a:t>
            </a:r>
            <a:r>
              <a:rPr lang="en-US" altLang="en-US" dirty="0" smtClean="0">
                <a:latin typeface="Arial" pitchFamily="34" charset="0"/>
              </a:rPr>
              <a:t>) = value of ((</a:t>
            </a:r>
            <a:r>
              <a:rPr lang="en-US" altLang="en-US" i="1" dirty="0" smtClean="0">
                <a:latin typeface="Arial" pitchFamily="34" charset="0"/>
              </a:rPr>
              <a:t>n</a:t>
            </a:r>
            <a:r>
              <a:rPr lang="en-US" altLang="en-US" dirty="0" smtClean="0">
                <a:latin typeface="Arial" pitchFamily="34" charset="0"/>
              </a:rPr>
              <a:t> + 1)/2)</a:t>
            </a:r>
            <a:r>
              <a:rPr lang="en-US" altLang="en-US" dirty="0" err="1" smtClean="0">
                <a:latin typeface="Arial" pitchFamily="34" charset="0"/>
              </a:rPr>
              <a:t>th</a:t>
            </a:r>
            <a:r>
              <a:rPr lang="en-US" altLang="en-US" dirty="0" smtClean="0">
                <a:latin typeface="Arial" pitchFamily="34" charset="0"/>
              </a:rPr>
              <a:t> item term.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If </a:t>
            </a:r>
            <a:r>
              <a:rPr lang="en-US" altLang="en-US" b="1" i="1" dirty="0" smtClean="0">
                <a:latin typeface="Arial" pitchFamily="34" charset="0"/>
              </a:rPr>
              <a:t>n</a:t>
            </a:r>
            <a:r>
              <a:rPr lang="en-US" altLang="en-US" b="1" dirty="0" smtClean="0">
                <a:latin typeface="Arial" pitchFamily="34" charset="0"/>
              </a:rPr>
              <a:t> is even</a:t>
            </a:r>
            <a:r>
              <a:rPr lang="en-US" altLang="en-US" dirty="0" smtClean="0">
                <a:latin typeface="Arial" pitchFamily="34" charset="0"/>
              </a:rPr>
              <a:t> then Median (</a:t>
            </a:r>
            <a:r>
              <a:rPr lang="en-US" altLang="en-US" i="1" dirty="0" smtClean="0">
                <a:latin typeface="Arial" pitchFamily="34" charset="0"/>
              </a:rPr>
              <a:t>M</a:t>
            </a:r>
            <a:r>
              <a:rPr lang="en-US" altLang="en-US" dirty="0" smtClean="0">
                <a:latin typeface="Arial" pitchFamily="34" charset="0"/>
              </a:rPr>
              <a:t>) = value of [((</a:t>
            </a:r>
            <a:r>
              <a:rPr lang="en-US" altLang="en-US" i="1" dirty="0" smtClean="0">
                <a:latin typeface="Arial" pitchFamily="34" charset="0"/>
              </a:rPr>
              <a:t>n</a:t>
            </a:r>
            <a:r>
              <a:rPr lang="en-US" altLang="en-US" dirty="0" smtClean="0">
                <a:latin typeface="Arial" pitchFamily="34" charset="0"/>
              </a:rPr>
              <a:t>)/2)</a:t>
            </a:r>
            <a:r>
              <a:rPr lang="en-US" altLang="en-US" dirty="0" err="1" smtClean="0">
                <a:latin typeface="Arial" pitchFamily="34" charset="0"/>
              </a:rPr>
              <a:t>th</a:t>
            </a:r>
            <a:r>
              <a:rPr lang="en-US" altLang="en-US" dirty="0" smtClean="0">
                <a:latin typeface="Arial" pitchFamily="34" charset="0"/>
              </a:rPr>
              <a:t> item term + ((</a:t>
            </a:r>
            <a:r>
              <a:rPr lang="en-US" altLang="en-US" i="1" dirty="0" smtClean="0">
                <a:latin typeface="Arial" pitchFamily="34" charset="0"/>
              </a:rPr>
              <a:t>n</a:t>
            </a:r>
            <a:r>
              <a:rPr lang="en-US" altLang="en-US" dirty="0" smtClean="0">
                <a:latin typeface="Arial" pitchFamily="34" charset="0"/>
              </a:rPr>
              <a:t>)/2 + 1)</a:t>
            </a:r>
            <a:r>
              <a:rPr lang="en-US" altLang="en-US" dirty="0" err="1" smtClean="0">
                <a:latin typeface="Arial" pitchFamily="34" charset="0"/>
              </a:rPr>
              <a:t>th</a:t>
            </a:r>
            <a:r>
              <a:rPr lang="en-US" altLang="en-US" dirty="0" smtClean="0">
                <a:latin typeface="Arial" pitchFamily="34" charset="0"/>
              </a:rPr>
              <a:t> item term]/2</a:t>
            </a:r>
          </a:p>
          <a:p>
            <a:r>
              <a:rPr lang="en-US" altLang="en-US" dirty="0" smtClean="0">
                <a:latin typeface="Arial" pitchFamily="34" charset="0"/>
              </a:rPr>
              <a:t>Mode=single most common number, the least used one. If there is no </a:t>
            </a: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How tall are your plants? 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They only want to hear one number </a:t>
            </a: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Pitfall of Mean?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Outliers</a:t>
            </a: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401" y="9118843"/>
            <a:ext cx="3170141" cy="48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24" tIns="47462" rIns="94924" bIns="47462"/>
          <a:lstStyle>
            <a:lvl1pPr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71256" indent="-296637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6548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61168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35787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1040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8502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59645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34264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B5463A-66F3-4C3E-AF7E-9DC5FB6ABF2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11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solidFill>
            <a:srgbClr val="FFFFFF"/>
          </a:solidFill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6986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5291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401" y="9118843"/>
            <a:ext cx="3170141" cy="48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24" tIns="47462" rIns="94924" bIns="47462"/>
          <a:lstStyle>
            <a:lvl1pPr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71256" indent="-296637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6548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61168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35787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1040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8502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59645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34264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422CAD-CFF4-431E-AB16-8367022F40F3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13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US" altLang="en-US" b="1" dirty="0" smtClean="0">
                <a:latin typeface="Arial" pitchFamily="34" charset="0"/>
              </a:rPr>
              <a:t>Both have the same Mean 25/5=5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But the first one has numbers that are much further than 10. 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So it </a:t>
            </a:r>
            <a:r>
              <a:rPr lang="en-US" altLang="en-US" b="1" dirty="0" smtClean="0">
                <a:latin typeface="Arial" pitchFamily="34" charset="0"/>
              </a:rPr>
              <a:t>is more disperse</a:t>
            </a:r>
            <a:r>
              <a:rPr lang="en-US" altLang="en-US" dirty="0" smtClean="0">
                <a:latin typeface="Arial" pitchFamily="34" charset="0"/>
              </a:rPr>
              <a:t> w.r.t the </a:t>
            </a:r>
            <a:r>
              <a:rPr lang="en-US" altLang="en-US" b="1" dirty="0" smtClean="0">
                <a:latin typeface="Arial" pitchFamily="34" charset="0"/>
              </a:rPr>
              <a:t>Expected value</a:t>
            </a:r>
            <a:r>
              <a:rPr lang="en-US" altLang="en-US" dirty="0" smtClean="0">
                <a:latin typeface="Arial" pitchFamily="34" charset="0"/>
              </a:rPr>
              <a:t>(mean)</a:t>
            </a: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b="1" dirty="0" smtClean="0">
                <a:latin typeface="Arial" pitchFamily="34" charset="0"/>
              </a:rPr>
              <a:t>Standard </a:t>
            </a:r>
            <a:r>
              <a:rPr lang="en-US" dirty="0"/>
              <a:t>deviation </a:t>
            </a:r>
            <a:r>
              <a:rPr lang="en-US" altLang="en-US" dirty="0" smtClean="0">
                <a:latin typeface="Arial" pitchFamily="34" charset="0"/>
              </a:rPr>
              <a:t>is </a:t>
            </a:r>
            <a:r>
              <a:rPr lang="en-US" altLang="en-US" b="1" dirty="0" smtClean="0">
                <a:latin typeface="Arial" pitchFamily="34" charset="0"/>
              </a:rPr>
              <a:t>more natural </a:t>
            </a:r>
            <a:r>
              <a:rPr lang="en-US" altLang="en-US" dirty="0" smtClean="0">
                <a:latin typeface="Arial" pitchFamily="34" charset="0"/>
              </a:rPr>
              <a:t>to image the </a:t>
            </a:r>
            <a:r>
              <a:rPr lang="en-US" altLang="en-US" b="1" dirty="0" smtClean="0">
                <a:latin typeface="Arial" pitchFamily="34" charset="0"/>
              </a:rPr>
              <a:t>distribution</a:t>
            </a:r>
          </a:p>
          <a:p>
            <a:pPr lvl="1"/>
            <a:r>
              <a:rPr lang="en-US" altLang="en-US" b="1" dirty="0" smtClean="0">
                <a:latin typeface="Arial" pitchFamily="34" charset="0"/>
              </a:rPr>
              <a:t>First data </a:t>
            </a:r>
            <a:r>
              <a:rPr lang="en-US" altLang="en-US" dirty="0" smtClean="0">
                <a:latin typeface="Arial" pitchFamily="34" charset="0"/>
              </a:rPr>
              <a:t>set almost </a:t>
            </a:r>
            <a:r>
              <a:rPr lang="en-US" altLang="en-US" b="1" dirty="0" smtClean="0">
                <a:latin typeface="Arial" pitchFamily="34" charset="0"/>
              </a:rPr>
              <a:t>5 times further away </a:t>
            </a:r>
            <a:r>
              <a:rPr lang="en-US" altLang="en-US" dirty="0" smtClean="0">
                <a:latin typeface="Arial" pitchFamily="34" charset="0"/>
              </a:rPr>
              <a:t>on average from </a:t>
            </a:r>
            <a:r>
              <a:rPr lang="en-US" altLang="en-US" b="1" dirty="0" smtClean="0">
                <a:latin typeface="Arial" pitchFamily="34" charset="0"/>
              </a:rPr>
              <a:t>the mean</a:t>
            </a: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Range is the difference between largest and smallest values in the sample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Range(A) = 15-(-5)=20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Range(B) = 7-3=4</a:t>
            </a: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Variance(A)= (-5-5)^2 +(0-5) ^2 +(5-5) ^2 +(10-5) ^2 +(15-5) ^2  / 5 = 100+25+0+25+100/5=50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Variance(B)= (3-5)^2 +(4-5) ^2 +(5-5) ^2 +(6-5) ^2 +(7-5) ^2  / 5 = 4+1+0+1+4/5=2</a:t>
            </a: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r>
              <a:rPr lang="en-US" altLang="en-US" dirty="0" smtClean="0">
                <a:latin typeface="Arial" pitchFamily="34" charset="0"/>
              </a:rPr>
              <a:t>Standard variation(A)= SQRT of Variance(A) = </a:t>
            </a:r>
            <a:r>
              <a:rPr lang="en-US" altLang="en-US" dirty="0" err="1" smtClean="0">
                <a:latin typeface="Arial" pitchFamily="34" charset="0"/>
              </a:rPr>
              <a:t>sqrt</a:t>
            </a:r>
            <a:r>
              <a:rPr lang="en-US" altLang="en-US" dirty="0" smtClean="0">
                <a:latin typeface="Arial" pitchFamily="34" charset="0"/>
              </a:rPr>
              <a:t>(50)=~7.01</a:t>
            </a:r>
          </a:p>
          <a:p>
            <a:pPr lvl="1"/>
            <a:r>
              <a:rPr lang="en-US" altLang="en-US" dirty="0" smtClean="0">
                <a:latin typeface="Arial" pitchFamily="34" charset="0"/>
              </a:rPr>
              <a:t>Standard variation(B)= SQRT of Variance(B) = </a:t>
            </a:r>
            <a:r>
              <a:rPr lang="en-US" altLang="en-US" dirty="0" err="1" smtClean="0">
                <a:latin typeface="Arial" pitchFamily="34" charset="0"/>
              </a:rPr>
              <a:t>sqrt</a:t>
            </a:r>
            <a:r>
              <a:rPr lang="en-US" altLang="en-US" dirty="0" smtClean="0">
                <a:latin typeface="Arial" pitchFamily="34" charset="0"/>
              </a:rPr>
              <a:t>(2)=~1.41</a:t>
            </a:r>
          </a:p>
          <a:p>
            <a:pPr lvl="1"/>
            <a:endParaRPr lang="en-US" altLang="en-US" dirty="0" smtClean="0">
              <a:latin typeface="Arial" pitchFamily="34" charset="0"/>
            </a:endParaRPr>
          </a:p>
          <a:p>
            <a:pPr lvl="1"/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401" y="9118843"/>
            <a:ext cx="3170141" cy="48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24" tIns="47462" rIns="94924" bIns="47462"/>
          <a:lstStyle>
            <a:lvl1pPr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71256" indent="-296637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86548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61168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135787" indent="-237310" defTabSz="9673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61040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85026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559645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4034264" indent="-237310" defTabSz="96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422CAD-CFF4-431E-AB16-8367022F40F3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4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3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1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34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37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8825" y="-10414"/>
            <a:ext cx="8226348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34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59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164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29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07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8825" y="-10414"/>
            <a:ext cx="8226348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79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1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21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55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75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95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8825" y="-10414"/>
            <a:ext cx="8226348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667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334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7470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37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60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15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4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76569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8269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957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62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684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98600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79463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50577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722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635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1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950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8825" y="-10414"/>
            <a:ext cx="8226348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0074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548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520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971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6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4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4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35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338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283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theme" Target="../theme/theme2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theme" Target="../theme/theme4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9.xml"/><Relationship Id="rId13" Type="http://schemas.openxmlformats.org/officeDocument/2006/relationships/theme" Target="../theme/theme5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theme" Target="../theme/theme6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2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3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grpSp>
        <p:nvGrpSpPr>
          <p:cNvPr id="1029" name="Group 19"/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030" name="Rectangle 20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1" name="Rectangle 21"/>
            <p:cNvSpPr>
              <a:spLocks noChangeArrowheads="1"/>
            </p:cNvSpPr>
            <p:nvPr/>
          </p:nvSpPr>
          <p:spPr bwMode="auto">
            <a:xfrm>
              <a:off x="288" y="3408"/>
              <a:ext cx="5269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20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200" smtClean="0"/>
                <a:t>© Tan,Steinbach, Kumar 	    	Introduction to Data Mining        		      8/05/2005               </a:t>
              </a:r>
              <a:fld id="{5F123355-4C19-485E-9385-49BF88D309AA}" type="slidenum">
                <a:rPr lang="en-US" altLang="en-US" sz="1200" smtClean="0"/>
                <a:pPr>
                  <a:lnSpc>
                    <a:spcPts val="2000"/>
                  </a:lnSpc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t>‹#›</a:t>
              </a:fld>
              <a:r>
                <a:rPr lang="en-US" altLang="en-US" sz="1200" smtClean="0"/>
                <a:t>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533400"/>
            <a:ext cx="8534400" cy="74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04800" y="647700"/>
            <a:ext cx="8534400" cy="38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02" y="19050"/>
            <a:ext cx="8597595" cy="436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1109" y="3142234"/>
            <a:ext cx="8561781" cy="3277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1D8BD707-D9CF-40AE-B4C6-C98DA3205C09}" type="datetimeFigureOut">
              <a:rPr lang="en-US" sz="180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10/23/22</a:t>
            </a:fld>
            <a:endParaRPr lang="en-US"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B6F15528-21DE-4FAA-801E-634DDDAF4B2B}" type="slidenum">
              <a:rPr sz="180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15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533400"/>
            <a:ext cx="8534400" cy="74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04800" y="647700"/>
            <a:ext cx="8534400" cy="38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02" y="19050"/>
            <a:ext cx="8597595" cy="436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1109" y="3142234"/>
            <a:ext cx="8561781" cy="3277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1D8BD707-D9CF-40AE-B4C6-C98DA3205C09}" type="datetimeFigureOut">
              <a:rPr lang="en-US" sz="180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10/23/22</a:t>
            </a:fld>
            <a:endParaRPr lang="en-US"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B6F15528-21DE-4FAA-801E-634DDDAF4B2B}" type="slidenum">
              <a:rPr sz="180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510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533400"/>
            <a:ext cx="8534400" cy="74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04800" y="647700"/>
            <a:ext cx="8534400" cy="38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02" y="19050"/>
            <a:ext cx="8597595" cy="436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1109" y="3142234"/>
            <a:ext cx="8561781" cy="3277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1D8BD707-D9CF-40AE-B4C6-C98DA3205C09}" type="datetimeFigureOut">
              <a:rPr lang="en-US" sz="180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10/23/22</a:t>
            </a:fld>
            <a:endParaRPr lang="en-US"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B6F15528-21DE-4FAA-801E-634DDDAF4B2B}" type="slidenum">
              <a:rPr sz="180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73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2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3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29" name="Group 19"/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030" name="Rectangle 20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31" name="Rectangle 21"/>
            <p:cNvSpPr>
              <a:spLocks noChangeArrowheads="1"/>
            </p:cNvSpPr>
            <p:nvPr/>
          </p:nvSpPr>
          <p:spPr bwMode="auto">
            <a:xfrm>
              <a:off x="288" y="3408"/>
              <a:ext cx="5269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Times New Roman" charset="0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20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200" smtClean="0">
                  <a:solidFill>
                    <a:srgbClr val="000000"/>
                  </a:solidFill>
                </a:rPr>
                <a:t>© Tan,Steinbach, Kumar 	    	Introduction to Data Mining        		      8/05/2005               </a:t>
              </a:r>
              <a:fld id="{5F123355-4C19-485E-9385-49BF88D309AA}" type="slidenum">
                <a:rPr lang="en-US" altLang="en-US" sz="1200" smtClean="0">
                  <a:solidFill>
                    <a:srgbClr val="000000"/>
                  </a:solidFill>
                </a:rPr>
                <a:pPr>
                  <a:lnSpc>
                    <a:spcPts val="2000"/>
                  </a:lnSpc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t>‹#›</a:t>
              </a:fld>
              <a:r>
                <a:rPr lang="en-US" altLang="en-US" sz="1200" smtClean="0">
                  <a:solidFill>
                    <a:srgbClr val="000000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710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533400"/>
            <a:ext cx="8534400" cy="74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04800" y="647700"/>
            <a:ext cx="8534400" cy="38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02" y="19050"/>
            <a:ext cx="8597595" cy="436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1109" y="3142234"/>
            <a:ext cx="8561781" cy="3277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1D8BD707-D9CF-40AE-B4C6-C98DA3205C09}" type="datetimeFigureOut">
              <a:rPr lang="en-US" sz="180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10/23/22</a:t>
            </a:fld>
            <a:endParaRPr lang="en-US"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B6F15528-21DE-4FAA-801E-634DDDAF4B2B}" type="slidenum">
              <a:rPr sz="180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sz="18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14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6" Type="http://schemas.openxmlformats.org/officeDocument/2006/relationships/image" Target="../media/image10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81000" y="3563938"/>
            <a:ext cx="8153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buSzPct val="70000"/>
              <a:buFont typeface="Wingdings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tr-TR" altLang="en-US" sz="3200" dirty="0" err="1"/>
              <a:t>Lecture</a:t>
            </a:r>
            <a:r>
              <a:rPr lang="tr-TR" altLang="en-US" sz="3200" dirty="0"/>
              <a:t> </a:t>
            </a:r>
            <a:r>
              <a:rPr lang="en-US" altLang="en-US" sz="3200" dirty="0" smtClean="0"/>
              <a:t>4</a:t>
            </a:r>
            <a:r>
              <a:rPr lang="tr-TR" altLang="en-US" sz="3200" dirty="0" smtClean="0"/>
              <a:t>: </a:t>
            </a:r>
            <a:r>
              <a:rPr lang="tr-TR" altLang="en-US" sz="3200" dirty="0" err="1" smtClean="0"/>
              <a:t>Descriptive</a:t>
            </a:r>
            <a:r>
              <a:rPr lang="tr-TR" altLang="en-US" sz="3200" dirty="0" smtClean="0"/>
              <a:t> </a:t>
            </a:r>
            <a:r>
              <a:rPr lang="tr-TR" altLang="en-US" sz="3200" dirty="0" err="1" smtClean="0"/>
              <a:t>Statistics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88285"/>
            <a:ext cx="8280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7937">
              <a:lnSpc>
                <a:spcPct val="100000"/>
              </a:lnSpc>
            </a:pPr>
            <a:r>
              <a:rPr lang="en-US" spc="-99" dirty="0" smtClean="0"/>
              <a:t>Mean</a:t>
            </a:r>
            <a:r>
              <a:rPr lang="tr-TR" spc="-99" dirty="0" smtClean="0"/>
              <a:t>, </a:t>
            </a:r>
            <a:r>
              <a:rPr lang="tr-TR" spc="-99" dirty="0" err="1" smtClean="0"/>
              <a:t>mode</a:t>
            </a:r>
            <a:r>
              <a:rPr lang="tr-TR" spc="-99" dirty="0" smtClean="0"/>
              <a:t> </a:t>
            </a:r>
            <a:r>
              <a:rPr lang="en-US" spc="-99" dirty="0" smtClean="0"/>
              <a:t>and </a:t>
            </a:r>
            <a:r>
              <a:rPr lang="en-US" spc="-99" dirty="0"/>
              <a:t>median </a:t>
            </a:r>
            <a:endParaRPr spc="-119" dirty="0"/>
          </a:p>
        </p:txBody>
      </p:sp>
      <p:sp>
        <p:nvSpPr>
          <p:cNvPr id="3" name="object 3"/>
          <p:cNvSpPr txBox="1"/>
          <p:nvPr/>
        </p:nvSpPr>
        <p:spPr>
          <a:xfrm>
            <a:off x="683568" y="1342948"/>
            <a:ext cx="7476417" cy="348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marR="425523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lang="en-US" sz="2200" spc="-79" dirty="0">
                <a:latin typeface="Arial"/>
                <a:cs typeface="Arial"/>
              </a:rPr>
              <a:t>Mean and median for </a:t>
            </a:r>
            <a:r>
              <a:rPr lang="en-US" sz="2200" spc="-79" dirty="0" smtClean="0">
                <a:latin typeface="Arial"/>
                <a:cs typeface="Arial"/>
              </a:rPr>
              <a:t>US </a:t>
            </a:r>
            <a:r>
              <a:rPr lang="en-US" sz="2200" spc="-79" dirty="0">
                <a:latin typeface="Arial"/>
                <a:cs typeface="Arial"/>
              </a:rPr>
              <a:t>household income, 2005</a:t>
            </a:r>
          </a:p>
        </p:txBody>
      </p:sp>
      <p:graphicFrame>
        <p:nvGraphicFramePr>
          <p:cNvPr id="8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879115"/>
              </p:ext>
            </p:extLst>
          </p:nvPr>
        </p:nvGraphicFramePr>
        <p:xfrm>
          <a:off x="1099219" y="1988840"/>
          <a:ext cx="2419281" cy="837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0829"/>
                <a:gridCol w="1448452"/>
              </a:tblGrid>
              <a:tr h="293422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50" spc="-5" dirty="0">
                          <a:latin typeface="Times New Roman"/>
                          <a:cs typeface="Times New Roman"/>
                        </a:rPr>
                        <a:t>Median</a:t>
                      </a:r>
                      <a:endParaRPr sz="16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50" dirty="0">
                          <a:latin typeface="Times New Roman"/>
                          <a:cs typeface="Times New Roman"/>
                        </a:rPr>
                        <a:t>$46,326</a:t>
                      </a:r>
                      <a:endParaRPr sz="16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0295">
                <a:tc>
                  <a:txBody>
                    <a:bodyPr/>
                    <a:lstStyle/>
                    <a:p>
                      <a:pPr marL="22225">
                        <a:lnSpc>
                          <a:spcPts val="1820"/>
                        </a:lnSpc>
                      </a:pPr>
                      <a:r>
                        <a:rPr sz="1650" spc="-5" dirty="0">
                          <a:latin typeface="Times New Roman"/>
                          <a:cs typeface="Times New Roman"/>
                        </a:rPr>
                        <a:t>Mean</a:t>
                      </a:r>
                      <a:endParaRPr sz="16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820"/>
                        </a:lnSpc>
                      </a:pPr>
                      <a:r>
                        <a:rPr sz="1650" dirty="0">
                          <a:latin typeface="Times New Roman"/>
                          <a:cs typeface="Times New Roman"/>
                        </a:rPr>
                        <a:t>$63,344</a:t>
                      </a:r>
                    </a:p>
                  </a:txBody>
                  <a:tcPr marL="0" marR="0" marT="0" marB="0"/>
                </a:tc>
              </a:tr>
              <a:tr h="293422">
                <a:tc>
                  <a:txBody>
                    <a:bodyPr/>
                    <a:lstStyle/>
                    <a:p>
                      <a:pPr marL="22225">
                        <a:lnSpc>
                          <a:spcPts val="1820"/>
                        </a:lnSpc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ts val="1820"/>
                        </a:lnSpc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7"/>
          <p:cNvSpPr txBox="1"/>
          <p:nvPr/>
        </p:nvSpPr>
        <p:spPr>
          <a:xfrm>
            <a:off x="2139032" y="3178487"/>
            <a:ext cx="561340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dirty="0">
                <a:latin typeface="Arial"/>
                <a:cs typeface="Arial"/>
              </a:rPr>
              <a:t>Why?</a:t>
            </a:r>
            <a:endParaRPr sz="1650">
              <a:latin typeface="Arial"/>
              <a:cs typeface="Arial"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3707904" y="2276872"/>
            <a:ext cx="5043355" cy="3888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142997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280400" cy="5334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</a:t>
            </a:r>
            <a:endParaRPr lang="en-US" altLang="en-US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Sticks with </a:t>
            </a:r>
            <a:r>
              <a:rPr lang="en-US" dirty="0"/>
              <a:t>heights 3</a:t>
            </a:r>
            <a:r>
              <a:rPr lang="en-US" dirty="0" smtClean="0"/>
              <a:t>, 4</a:t>
            </a:r>
            <a:r>
              <a:rPr lang="en-US" dirty="0"/>
              <a:t>, 5,15 in </a:t>
            </a:r>
            <a:r>
              <a:rPr lang="en-US" dirty="0" smtClean="0"/>
              <a:t>inches.</a:t>
            </a:r>
            <a:endParaRPr lang="en-US" dirty="0"/>
          </a:p>
          <a:p>
            <a:pPr>
              <a:defRPr/>
            </a:pPr>
            <a:r>
              <a:rPr lang="en-US" dirty="0" smtClean="0"/>
              <a:t>Mean= ?</a:t>
            </a:r>
          </a:p>
          <a:p>
            <a:pPr>
              <a:defRPr/>
            </a:pPr>
            <a:r>
              <a:rPr lang="en-US" dirty="0" smtClean="0"/>
              <a:t>Median=?</a:t>
            </a:r>
          </a:p>
          <a:p>
            <a:pPr>
              <a:defRPr/>
            </a:pPr>
            <a:r>
              <a:rPr lang="en-US" dirty="0" smtClean="0"/>
              <a:t>Mode=?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dirty="0"/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What is the pitfall of Mean? </a:t>
            </a:r>
          </a:p>
        </p:txBody>
      </p:sp>
    </p:spTree>
    <p:extLst>
      <p:ext uri="{BB962C8B-B14F-4D97-AF65-F5344CB8AC3E}">
        <p14:creationId xmlns:p14="http://schemas.microsoft.com/office/powerpoint/2010/main" val="260032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75586" y="836712"/>
            <a:ext cx="7844886" cy="485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marR="157369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endParaRPr lang="tr-TR" sz="2200" spc="-69" dirty="0" smtClean="0">
              <a:latin typeface="Arial"/>
              <a:cs typeface="Arial"/>
            </a:endParaRPr>
          </a:p>
          <a:p>
            <a:pPr marL="287041" marR="157369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69" dirty="0" smtClean="0">
                <a:latin typeface="Arial"/>
                <a:cs typeface="Arial"/>
              </a:rPr>
              <a:t>Informally</a:t>
            </a:r>
            <a:r>
              <a:rPr sz="2200" spc="-69" dirty="0">
                <a:latin typeface="Arial"/>
                <a:cs typeface="Arial"/>
              </a:rPr>
              <a:t>,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b="1" spc="-149" dirty="0">
                <a:latin typeface="Arial"/>
                <a:cs typeface="Arial"/>
              </a:rPr>
              <a:t>sample </a:t>
            </a:r>
            <a:r>
              <a:rPr sz="2200" b="1" spc="-119" dirty="0">
                <a:latin typeface="Arial"/>
                <a:cs typeface="Arial"/>
              </a:rPr>
              <a:t>median </a:t>
            </a:r>
            <a:r>
              <a:rPr sz="2200" spc="-89" dirty="0">
                <a:latin typeface="Arial"/>
                <a:cs typeface="Arial"/>
              </a:rPr>
              <a:t>could </a:t>
            </a:r>
            <a:r>
              <a:rPr sz="2200" spc="-149" dirty="0">
                <a:latin typeface="Arial"/>
                <a:cs typeface="Arial"/>
              </a:rPr>
              <a:t>be </a:t>
            </a:r>
            <a:r>
              <a:rPr sz="2200" spc="-69" dirty="0">
                <a:latin typeface="Arial"/>
                <a:cs typeface="Arial"/>
              </a:rPr>
              <a:t>interpreted </a:t>
            </a:r>
            <a:r>
              <a:rPr sz="2200" spc="-226" dirty="0">
                <a:latin typeface="Arial"/>
                <a:cs typeface="Arial"/>
              </a:rPr>
              <a:t>as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20" dirty="0" smtClean="0">
                <a:latin typeface="Arial"/>
                <a:cs typeface="Arial"/>
              </a:rPr>
              <a:t>point </a:t>
            </a:r>
            <a:r>
              <a:rPr sz="2200" spc="10" dirty="0">
                <a:latin typeface="Arial"/>
                <a:cs typeface="Arial"/>
              </a:rPr>
              <a:t>that </a:t>
            </a:r>
            <a:r>
              <a:rPr sz="2200" b="1" spc="-109" dirty="0">
                <a:latin typeface="Arial"/>
                <a:cs typeface="Arial"/>
              </a:rPr>
              <a:t>divides</a:t>
            </a:r>
            <a:r>
              <a:rPr sz="2200" spc="-109" dirty="0">
                <a:latin typeface="Arial"/>
                <a:cs typeface="Arial"/>
              </a:rPr>
              <a:t>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29" dirty="0">
                <a:latin typeface="Arial"/>
                <a:cs typeface="Arial"/>
              </a:rPr>
              <a:t>ordered </a:t>
            </a:r>
            <a:r>
              <a:rPr sz="2200" spc="-149" dirty="0">
                <a:latin typeface="Arial"/>
                <a:cs typeface="Arial"/>
              </a:rPr>
              <a:t>values </a:t>
            </a:r>
            <a:r>
              <a:rPr sz="2200" spc="-40" dirty="0">
                <a:latin typeface="Arial"/>
                <a:cs typeface="Arial"/>
              </a:rPr>
              <a:t>of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99" dirty="0">
                <a:latin typeface="Arial"/>
                <a:cs typeface="Arial"/>
              </a:rPr>
              <a:t>variable </a:t>
            </a:r>
            <a:r>
              <a:rPr sz="2200" spc="-10" dirty="0">
                <a:latin typeface="Arial"/>
                <a:cs typeface="Arial"/>
              </a:rPr>
              <a:t>into </a:t>
            </a:r>
            <a:r>
              <a:rPr sz="2200" b="1" spc="-69" dirty="0">
                <a:latin typeface="Arial"/>
                <a:cs typeface="Arial"/>
              </a:rPr>
              <a:t>two </a:t>
            </a:r>
            <a:r>
              <a:rPr sz="2200" b="1" spc="-119" dirty="0" smtClean="0">
                <a:latin typeface="Arial"/>
                <a:cs typeface="Arial"/>
              </a:rPr>
              <a:t>equal</a:t>
            </a:r>
            <a:r>
              <a:rPr sz="2200" b="1" spc="-89" dirty="0" smtClean="0">
                <a:latin typeface="Arial"/>
                <a:cs typeface="Arial"/>
              </a:rPr>
              <a:t> </a:t>
            </a:r>
            <a:r>
              <a:rPr sz="2200" b="1" spc="-69" dirty="0" smtClean="0">
                <a:latin typeface="Arial"/>
                <a:cs typeface="Arial"/>
              </a:rPr>
              <a:t>parts</a:t>
            </a:r>
            <a:r>
              <a:rPr sz="2200" spc="-69" dirty="0" smtClean="0">
                <a:latin typeface="Arial"/>
                <a:cs typeface="Arial"/>
              </a:rPr>
              <a:t>.</a:t>
            </a:r>
            <a:endParaRPr lang="en-US" sz="2200" spc="-69" dirty="0" smtClean="0">
              <a:latin typeface="Arial"/>
              <a:cs typeface="Arial"/>
            </a:endParaRPr>
          </a:p>
          <a:p>
            <a:pPr marL="744241" marR="157369" lvl="1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79" dirty="0" smtClean="0">
                <a:latin typeface="Arial"/>
                <a:cs typeface="Arial"/>
              </a:rPr>
              <a:t>The </a:t>
            </a:r>
            <a:r>
              <a:rPr sz="2200" spc="-119" dirty="0">
                <a:latin typeface="Arial"/>
                <a:cs typeface="Arial"/>
              </a:rPr>
              <a:t>median is </a:t>
            </a:r>
            <a:r>
              <a:rPr sz="2200" spc="-99" dirty="0">
                <a:latin typeface="Arial"/>
                <a:cs typeface="Arial"/>
              </a:rPr>
              <a:t>called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99" dirty="0">
                <a:latin typeface="Arial"/>
                <a:cs typeface="Arial"/>
              </a:rPr>
              <a:t>0.5 </a:t>
            </a:r>
            <a:r>
              <a:rPr sz="2200" b="1" spc="-50" dirty="0" smtClean="0">
                <a:latin typeface="Gill Sans MT"/>
                <a:cs typeface="Gill Sans MT"/>
              </a:rPr>
              <a:t>quantile</a:t>
            </a:r>
            <a:r>
              <a:rPr sz="2200" spc="-50" dirty="0" smtClean="0">
                <a:latin typeface="Arial"/>
                <a:cs typeface="Arial"/>
              </a:rPr>
              <a:t>.</a:t>
            </a:r>
            <a:endParaRPr lang="tr-TR" sz="2200" spc="-50" dirty="0" smtClean="0">
              <a:latin typeface="Arial"/>
              <a:cs typeface="Arial"/>
            </a:endParaRPr>
          </a:p>
          <a:p>
            <a:pPr marL="287041" indent="-261862">
              <a:lnSpc>
                <a:spcPct val="1000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endParaRPr sz="2300" dirty="0">
              <a:latin typeface="Times New Roman"/>
              <a:cs typeface="Times New Roman"/>
            </a:endParaRPr>
          </a:p>
          <a:p>
            <a:pPr marL="287041" marR="10072" indent="-261862" algn="just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79" dirty="0">
                <a:latin typeface="Arial"/>
                <a:cs typeface="Arial"/>
              </a:rPr>
              <a:t>Similarly,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09" dirty="0">
                <a:latin typeface="Arial"/>
                <a:cs typeface="Arial"/>
              </a:rPr>
              <a:t>0.25 </a:t>
            </a:r>
            <a:r>
              <a:rPr sz="2200" spc="-69" dirty="0">
                <a:latin typeface="Arial"/>
                <a:cs typeface="Arial"/>
              </a:rPr>
              <a:t>quantile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20" dirty="0">
                <a:latin typeface="Arial"/>
                <a:cs typeface="Arial"/>
              </a:rPr>
              <a:t>point </a:t>
            </a:r>
            <a:r>
              <a:rPr sz="2200" spc="10" dirty="0">
                <a:latin typeface="Arial"/>
                <a:cs typeface="Arial"/>
              </a:rPr>
              <a:t>that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spc="-89" dirty="0">
                <a:latin typeface="Arial"/>
                <a:cs typeface="Arial"/>
              </a:rPr>
              <a:t>greater </a:t>
            </a:r>
            <a:r>
              <a:rPr sz="2200" spc="-50" dirty="0">
                <a:latin typeface="Arial"/>
                <a:cs typeface="Arial"/>
              </a:rPr>
              <a:t>than </a:t>
            </a:r>
            <a:r>
              <a:rPr sz="2200" spc="-99" dirty="0">
                <a:latin typeface="Arial"/>
                <a:cs typeface="Arial"/>
              </a:rPr>
              <a:t>or  </a:t>
            </a:r>
            <a:r>
              <a:rPr sz="2200" spc="-119" dirty="0">
                <a:latin typeface="Arial"/>
                <a:cs typeface="Arial"/>
              </a:rPr>
              <a:t>equal </a:t>
            </a:r>
            <a:r>
              <a:rPr sz="2200" spc="20" dirty="0">
                <a:latin typeface="Arial"/>
                <a:cs typeface="Arial"/>
              </a:rPr>
              <a:t>to </a:t>
            </a:r>
            <a:r>
              <a:rPr sz="2200" dirty="0">
                <a:latin typeface="Arial"/>
                <a:cs typeface="Arial"/>
              </a:rPr>
              <a:t>at </a:t>
            </a:r>
            <a:r>
              <a:rPr sz="2200" spc="-99" dirty="0">
                <a:latin typeface="Arial"/>
                <a:cs typeface="Arial"/>
              </a:rPr>
              <a:t>least </a:t>
            </a:r>
            <a:r>
              <a:rPr sz="2200" spc="-139" dirty="0">
                <a:latin typeface="Arial"/>
                <a:cs typeface="Arial"/>
              </a:rPr>
              <a:t>25% </a:t>
            </a:r>
            <a:r>
              <a:rPr sz="2200" spc="-40" dirty="0">
                <a:latin typeface="Arial"/>
                <a:cs typeface="Arial"/>
              </a:rPr>
              <a:t>of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49" dirty="0">
                <a:latin typeface="Arial"/>
                <a:cs typeface="Arial"/>
              </a:rPr>
              <a:t>values </a:t>
            </a:r>
            <a:r>
              <a:rPr sz="2200" spc="-129" dirty="0">
                <a:latin typeface="Arial"/>
                <a:cs typeface="Arial"/>
              </a:rPr>
              <a:t>and </a:t>
            </a:r>
            <a:r>
              <a:rPr sz="2200" spc="-109" dirty="0">
                <a:latin typeface="Arial"/>
                <a:cs typeface="Arial"/>
              </a:rPr>
              <a:t>smaller </a:t>
            </a:r>
            <a:r>
              <a:rPr sz="2200" spc="-50" dirty="0">
                <a:latin typeface="Arial"/>
                <a:cs typeface="Arial"/>
              </a:rPr>
              <a:t>than </a:t>
            </a:r>
            <a:r>
              <a:rPr sz="2200" spc="-99" dirty="0">
                <a:latin typeface="Arial"/>
                <a:cs typeface="Arial"/>
              </a:rPr>
              <a:t>or </a:t>
            </a:r>
            <a:r>
              <a:rPr sz="2200" spc="-119" dirty="0">
                <a:latin typeface="Arial"/>
                <a:cs typeface="Arial"/>
              </a:rPr>
              <a:t>equal </a:t>
            </a:r>
            <a:r>
              <a:rPr sz="2200" spc="20" dirty="0" smtClean="0">
                <a:latin typeface="Arial"/>
                <a:cs typeface="Arial"/>
              </a:rPr>
              <a:t>to </a:t>
            </a:r>
            <a:r>
              <a:rPr sz="2200" dirty="0">
                <a:latin typeface="Arial"/>
                <a:cs typeface="Arial"/>
              </a:rPr>
              <a:t>at </a:t>
            </a:r>
            <a:r>
              <a:rPr sz="2200" spc="-99" dirty="0">
                <a:latin typeface="Arial"/>
                <a:cs typeface="Arial"/>
              </a:rPr>
              <a:t>least </a:t>
            </a:r>
            <a:r>
              <a:rPr sz="2200" spc="-139" dirty="0">
                <a:latin typeface="Arial"/>
                <a:cs typeface="Arial"/>
              </a:rPr>
              <a:t>75% </a:t>
            </a:r>
            <a:r>
              <a:rPr sz="2200" spc="-40" dirty="0">
                <a:latin typeface="Arial"/>
                <a:cs typeface="Arial"/>
              </a:rPr>
              <a:t>of </a:t>
            </a:r>
            <a:r>
              <a:rPr sz="2200" spc="-59" dirty="0" smtClean="0">
                <a:latin typeface="Arial"/>
                <a:cs typeface="Arial"/>
              </a:rPr>
              <a:t>the</a:t>
            </a:r>
            <a:r>
              <a:rPr lang="en-US" sz="2200" spc="-59" dirty="0" smtClean="0">
                <a:latin typeface="Arial"/>
                <a:cs typeface="Arial"/>
              </a:rPr>
              <a:t> </a:t>
            </a:r>
            <a:r>
              <a:rPr sz="2200" spc="-129" dirty="0" smtClean="0">
                <a:latin typeface="Arial"/>
                <a:cs typeface="Arial"/>
              </a:rPr>
              <a:t>values</a:t>
            </a:r>
            <a:r>
              <a:rPr sz="2200" spc="-129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333B2"/>
              </a:buClr>
              <a:buFont typeface="Arial"/>
              <a:buChar char="•"/>
            </a:pPr>
            <a:endParaRPr sz="2300" dirty="0">
              <a:latin typeface="Times New Roman"/>
              <a:cs typeface="Times New Roman"/>
            </a:endParaRPr>
          </a:p>
          <a:p>
            <a:pPr marL="287041" marR="174994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59" dirty="0">
                <a:latin typeface="Arial"/>
                <a:cs typeface="Arial"/>
              </a:rPr>
              <a:t>In </a:t>
            </a:r>
            <a:r>
              <a:rPr sz="2200" spc="-109" dirty="0">
                <a:latin typeface="Arial"/>
                <a:cs typeface="Arial"/>
              </a:rPr>
              <a:t>general,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b="1" i="1" spc="-99" dirty="0">
                <a:latin typeface="Trebuchet MS"/>
                <a:cs typeface="Trebuchet MS"/>
              </a:rPr>
              <a:t>q </a:t>
            </a:r>
            <a:r>
              <a:rPr sz="2200" b="1" spc="-69" dirty="0">
                <a:latin typeface="Arial"/>
                <a:cs typeface="Arial"/>
              </a:rPr>
              <a:t>quantile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20" dirty="0">
                <a:latin typeface="Arial"/>
                <a:cs typeface="Arial"/>
              </a:rPr>
              <a:t>point </a:t>
            </a:r>
            <a:r>
              <a:rPr sz="2200" spc="10" dirty="0">
                <a:latin typeface="Arial"/>
                <a:cs typeface="Arial"/>
              </a:rPr>
              <a:t>that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b="1" spc="-89" dirty="0">
                <a:latin typeface="Arial"/>
                <a:cs typeface="Arial"/>
              </a:rPr>
              <a:t>greater </a:t>
            </a:r>
            <a:r>
              <a:rPr sz="2200" b="1" spc="-50" dirty="0">
                <a:latin typeface="Arial"/>
                <a:cs typeface="Arial"/>
              </a:rPr>
              <a:t>than </a:t>
            </a:r>
            <a:r>
              <a:rPr sz="2200" spc="-99" dirty="0">
                <a:latin typeface="Arial"/>
                <a:cs typeface="Arial"/>
              </a:rPr>
              <a:t>or  </a:t>
            </a:r>
            <a:r>
              <a:rPr sz="2200" spc="-119" dirty="0">
                <a:latin typeface="Arial"/>
                <a:cs typeface="Arial"/>
              </a:rPr>
              <a:t>equal </a:t>
            </a:r>
            <a:r>
              <a:rPr sz="2200" spc="20" dirty="0">
                <a:latin typeface="Arial"/>
                <a:cs typeface="Arial"/>
              </a:rPr>
              <a:t>to </a:t>
            </a:r>
            <a:r>
              <a:rPr sz="2200" b="1" dirty="0">
                <a:latin typeface="Arial"/>
                <a:cs typeface="Arial"/>
              </a:rPr>
              <a:t>at </a:t>
            </a:r>
            <a:r>
              <a:rPr sz="2200" b="1" spc="-99" dirty="0">
                <a:latin typeface="Arial"/>
                <a:cs typeface="Arial"/>
              </a:rPr>
              <a:t>least </a:t>
            </a:r>
            <a:r>
              <a:rPr sz="2200" b="1" spc="-109" dirty="0" smtClean="0">
                <a:latin typeface="Arial"/>
                <a:cs typeface="Arial"/>
              </a:rPr>
              <a:t>100</a:t>
            </a:r>
            <a:r>
              <a:rPr lang="en-US" sz="2200" b="1" spc="-109" dirty="0" smtClean="0">
                <a:latin typeface="Arial"/>
                <a:cs typeface="Arial"/>
              </a:rPr>
              <a:t> </a:t>
            </a:r>
            <a:r>
              <a:rPr sz="2200" b="1" i="1" spc="-109" dirty="0" smtClean="0">
                <a:latin typeface="Trebuchet MS"/>
                <a:cs typeface="Trebuchet MS"/>
              </a:rPr>
              <a:t>q</a:t>
            </a:r>
            <a:r>
              <a:rPr sz="2200" b="1" spc="-109" dirty="0">
                <a:latin typeface="Arial"/>
                <a:cs typeface="Arial"/>
              </a:rPr>
              <a:t>% </a:t>
            </a:r>
            <a:r>
              <a:rPr sz="2200" b="1" spc="-40" dirty="0">
                <a:latin typeface="Arial"/>
                <a:cs typeface="Arial"/>
              </a:rPr>
              <a:t>of </a:t>
            </a:r>
            <a:r>
              <a:rPr sz="2200" b="1" spc="-59" dirty="0">
                <a:latin typeface="Arial"/>
                <a:cs typeface="Arial"/>
              </a:rPr>
              <a:t>the </a:t>
            </a:r>
            <a:r>
              <a:rPr sz="2200" b="1" spc="-149" dirty="0">
                <a:latin typeface="Arial"/>
                <a:cs typeface="Arial"/>
              </a:rPr>
              <a:t>values </a:t>
            </a:r>
            <a:r>
              <a:rPr sz="2200" spc="-129" dirty="0">
                <a:latin typeface="Arial"/>
                <a:cs typeface="Arial"/>
              </a:rPr>
              <a:t>and </a:t>
            </a:r>
            <a:r>
              <a:rPr sz="2200" spc="-109" dirty="0">
                <a:latin typeface="Arial"/>
                <a:cs typeface="Arial"/>
              </a:rPr>
              <a:t>smaller </a:t>
            </a:r>
            <a:r>
              <a:rPr sz="2200" spc="-50" dirty="0">
                <a:latin typeface="Arial"/>
                <a:cs typeface="Arial"/>
              </a:rPr>
              <a:t>than </a:t>
            </a:r>
            <a:r>
              <a:rPr sz="2200" spc="-99" dirty="0">
                <a:latin typeface="Arial"/>
                <a:cs typeface="Arial"/>
              </a:rPr>
              <a:t>or  </a:t>
            </a:r>
            <a:r>
              <a:rPr sz="2200" spc="-119" dirty="0">
                <a:latin typeface="Arial"/>
                <a:cs typeface="Arial"/>
              </a:rPr>
              <a:t>equal </a:t>
            </a:r>
            <a:r>
              <a:rPr sz="2200" spc="20" dirty="0">
                <a:latin typeface="Arial"/>
                <a:cs typeface="Arial"/>
              </a:rPr>
              <a:t>to </a:t>
            </a:r>
            <a:r>
              <a:rPr sz="2200" dirty="0">
                <a:latin typeface="Arial"/>
                <a:cs typeface="Arial"/>
              </a:rPr>
              <a:t>at </a:t>
            </a:r>
            <a:r>
              <a:rPr sz="2200" spc="-99" dirty="0">
                <a:latin typeface="Arial"/>
                <a:cs typeface="Arial"/>
              </a:rPr>
              <a:t>least </a:t>
            </a:r>
            <a:r>
              <a:rPr sz="2200" spc="-89" dirty="0">
                <a:latin typeface="Arial"/>
                <a:cs typeface="Arial"/>
              </a:rPr>
              <a:t>100(1 </a:t>
            </a:r>
            <a:r>
              <a:rPr sz="2200" i="1" spc="404" dirty="0" smtClean="0">
                <a:latin typeface="Arial"/>
                <a:cs typeface="Arial"/>
              </a:rPr>
              <a:t>−</a:t>
            </a:r>
            <a:r>
              <a:rPr sz="2200" i="1" spc="-20" dirty="0" smtClean="0">
                <a:latin typeface="Trebuchet MS"/>
                <a:cs typeface="Trebuchet MS"/>
              </a:rPr>
              <a:t>q</a:t>
            </a:r>
            <a:r>
              <a:rPr sz="2200" spc="-20" dirty="0">
                <a:latin typeface="Arial"/>
                <a:cs typeface="Arial"/>
              </a:rPr>
              <a:t>)% </a:t>
            </a:r>
            <a:r>
              <a:rPr sz="2200" spc="-40" dirty="0">
                <a:latin typeface="Arial"/>
                <a:cs typeface="Arial"/>
              </a:rPr>
              <a:t>of </a:t>
            </a:r>
            <a:r>
              <a:rPr sz="2200" spc="-59" dirty="0">
                <a:latin typeface="Arial"/>
                <a:cs typeface="Arial"/>
              </a:rPr>
              <a:t>the</a:t>
            </a:r>
            <a:r>
              <a:rPr sz="2200" spc="377" dirty="0">
                <a:latin typeface="Arial"/>
                <a:cs typeface="Arial"/>
              </a:rPr>
              <a:t> </a:t>
            </a:r>
            <a:r>
              <a:rPr sz="2200" spc="-129" dirty="0">
                <a:latin typeface="Arial"/>
                <a:cs typeface="Arial"/>
              </a:rPr>
              <a:t>values.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 bwMode="auto">
          <a:xfrm>
            <a:off x="381000" y="416277"/>
            <a:ext cx="8280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5pPr>
            <a:lvl6pPr marL="4572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6pPr>
            <a:lvl7pPr marL="9144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7pPr>
            <a:lvl8pPr marL="13716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8pPr>
            <a:lvl9pPr marL="18288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9pPr>
          </a:lstStyle>
          <a:p>
            <a:pPr marL="1932490">
              <a:lnSpc>
                <a:spcPct val="100000"/>
              </a:lnSpc>
              <a:buClrTx/>
              <a:buSzTx/>
              <a:buFontTx/>
            </a:pPr>
            <a:r>
              <a:rPr lang="en-US" kern="0" spc="-69" smtClean="0"/>
              <a:t>Quartiles</a:t>
            </a:r>
            <a:endParaRPr lang="en-US" kern="0" spc="-69" dirty="0"/>
          </a:p>
        </p:txBody>
      </p:sp>
    </p:spTree>
    <p:extLst>
      <p:ext uri="{BB962C8B-B14F-4D97-AF65-F5344CB8AC3E}">
        <p14:creationId xmlns:p14="http://schemas.microsoft.com/office/powerpoint/2010/main" val="279897122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16277"/>
            <a:ext cx="8280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2490">
              <a:lnSpc>
                <a:spcPct val="100000"/>
              </a:lnSpc>
            </a:pPr>
            <a:r>
              <a:rPr spc="-69" dirty="0"/>
              <a:t>Quartiles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11163" y="1391624"/>
            <a:ext cx="8318500" cy="5048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0305" marR="95680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571564" algn="l"/>
              </a:tabLst>
            </a:pPr>
            <a:r>
              <a:rPr sz="2200" spc="-178" dirty="0"/>
              <a:t>We </a:t>
            </a:r>
            <a:r>
              <a:rPr sz="2200" spc="-139" dirty="0"/>
              <a:t>can </a:t>
            </a:r>
            <a:r>
              <a:rPr sz="2200" spc="-89" dirty="0"/>
              <a:t>divide </a:t>
            </a:r>
            <a:r>
              <a:rPr sz="2200" spc="-59" dirty="0"/>
              <a:t>the </a:t>
            </a:r>
            <a:r>
              <a:rPr sz="2200" spc="-129" dirty="0"/>
              <a:t>ordered </a:t>
            </a:r>
            <a:r>
              <a:rPr sz="2200" spc="-149" dirty="0"/>
              <a:t>values </a:t>
            </a:r>
            <a:r>
              <a:rPr sz="2200" spc="-40" dirty="0"/>
              <a:t>of </a:t>
            </a:r>
            <a:r>
              <a:rPr sz="2200" spc="-178" dirty="0"/>
              <a:t>a </a:t>
            </a:r>
            <a:r>
              <a:rPr sz="2200" spc="-99" dirty="0"/>
              <a:t>variable </a:t>
            </a:r>
            <a:r>
              <a:rPr sz="2200" spc="-10" dirty="0"/>
              <a:t>into </a:t>
            </a:r>
            <a:r>
              <a:rPr sz="2200" spc="-50" dirty="0"/>
              <a:t>four </a:t>
            </a:r>
            <a:r>
              <a:rPr sz="2200" spc="-119" dirty="0"/>
              <a:t>equal  </a:t>
            </a:r>
            <a:r>
              <a:rPr sz="2200" spc="-89" dirty="0"/>
              <a:t>parts </a:t>
            </a:r>
            <a:r>
              <a:rPr sz="2200" spc="-119" dirty="0"/>
              <a:t>using </a:t>
            </a:r>
            <a:r>
              <a:rPr sz="2200" spc="-89" dirty="0"/>
              <a:t>0.25, </a:t>
            </a:r>
            <a:r>
              <a:rPr sz="2200" spc="-69" dirty="0"/>
              <a:t>0.5, </a:t>
            </a:r>
            <a:r>
              <a:rPr sz="2200" spc="-129" dirty="0"/>
              <a:t>and  </a:t>
            </a:r>
            <a:r>
              <a:rPr sz="2200" spc="-109" dirty="0"/>
              <a:t>0.75 </a:t>
            </a:r>
            <a:r>
              <a:rPr sz="2200" spc="-79" dirty="0" smtClean="0"/>
              <a:t>quantiles</a:t>
            </a:r>
            <a:r>
              <a:rPr sz="2200" spc="-79" dirty="0"/>
              <a:t>.</a:t>
            </a:r>
            <a:endParaRPr sz="2200" dirty="0"/>
          </a:p>
          <a:p>
            <a:pPr marL="283264">
              <a:spcBef>
                <a:spcPts val="10"/>
              </a:spcBef>
              <a:buClr>
                <a:srgbClr val="3333B2"/>
              </a:buClr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570305" marR="848533" indent="-261862">
              <a:lnSpc>
                <a:spcPct val="102699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571564" algn="l"/>
              </a:tabLst>
            </a:pPr>
            <a:r>
              <a:rPr sz="2200" spc="-79" dirty="0"/>
              <a:t>The </a:t>
            </a:r>
            <a:r>
              <a:rPr sz="2200" spc="-109" dirty="0"/>
              <a:t>corresponding </a:t>
            </a:r>
            <a:r>
              <a:rPr sz="2200" spc="-59" dirty="0"/>
              <a:t>points </a:t>
            </a:r>
            <a:r>
              <a:rPr sz="2200" spc="-159" dirty="0"/>
              <a:t>are </a:t>
            </a:r>
            <a:r>
              <a:rPr sz="2200" spc="-109" dirty="0"/>
              <a:t>denoted </a:t>
            </a:r>
            <a:r>
              <a:rPr sz="2200" b="1" i="1" spc="59" dirty="0">
                <a:latin typeface="Trebuchet MS"/>
                <a:cs typeface="Trebuchet MS"/>
              </a:rPr>
              <a:t>Q</a:t>
            </a:r>
            <a:r>
              <a:rPr sz="2400" b="1" spc="87" baseline="-10416" dirty="0">
                <a:latin typeface="Tahoma"/>
                <a:cs typeface="Tahoma"/>
              </a:rPr>
              <a:t>1</a:t>
            </a:r>
            <a:r>
              <a:rPr sz="2200" b="1" spc="59" dirty="0"/>
              <a:t>, </a:t>
            </a:r>
            <a:r>
              <a:rPr sz="2200" b="1" i="1" spc="59" dirty="0">
                <a:latin typeface="Trebuchet MS"/>
                <a:cs typeface="Trebuchet MS"/>
              </a:rPr>
              <a:t>Q</a:t>
            </a:r>
            <a:r>
              <a:rPr sz="2400" b="1" spc="87" baseline="-10416" dirty="0">
                <a:latin typeface="Tahoma"/>
                <a:cs typeface="Tahoma"/>
              </a:rPr>
              <a:t>2</a:t>
            </a:r>
            <a:r>
              <a:rPr sz="2200" b="1" spc="59" dirty="0"/>
              <a:t>, </a:t>
            </a:r>
            <a:r>
              <a:rPr sz="2200" spc="-129" dirty="0"/>
              <a:t>and</a:t>
            </a:r>
            <a:r>
              <a:rPr sz="2200" b="1" spc="-129" dirty="0"/>
              <a:t> </a:t>
            </a:r>
            <a:r>
              <a:rPr sz="2200" b="1" i="1" spc="59" dirty="0">
                <a:latin typeface="Trebuchet MS"/>
                <a:cs typeface="Trebuchet MS"/>
              </a:rPr>
              <a:t>Q</a:t>
            </a:r>
            <a:r>
              <a:rPr sz="2400" b="1" spc="87" baseline="-10416" dirty="0">
                <a:latin typeface="Tahoma"/>
                <a:cs typeface="Tahoma"/>
              </a:rPr>
              <a:t>3</a:t>
            </a:r>
            <a:r>
              <a:rPr sz="2200" spc="59" dirty="0"/>
              <a:t>,  </a:t>
            </a:r>
            <a:r>
              <a:rPr sz="2200" spc="-109" dirty="0"/>
              <a:t>respectively.</a:t>
            </a:r>
            <a:endParaRPr sz="2200" dirty="0">
              <a:latin typeface="Tahoma"/>
              <a:cs typeface="Tahoma"/>
            </a:endParaRPr>
          </a:p>
          <a:p>
            <a:pPr marL="570305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571564" algn="l"/>
              </a:tabLst>
            </a:pPr>
            <a:endParaRPr lang="en-US" sz="2200" spc="-178" dirty="0" smtClean="0"/>
          </a:p>
          <a:p>
            <a:pPr marL="570305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571564" algn="l"/>
              </a:tabLst>
            </a:pPr>
            <a:r>
              <a:rPr sz="2200" spc="-178" dirty="0" smtClean="0"/>
              <a:t>We </a:t>
            </a:r>
            <a:r>
              <a:rPr sz="2200" spc="-89" dirty="0"/>
              <a:t>refer </a:t>
            </a:r>
            <a:r>
              <a:rPr sz="2200" spc="20" dirty="0"/>
              <a:t>to </a:t>
            </a:r>
            <a:r>
              <a:rPr sz="2200" spc="-139" dirty="0"/>
              <a:t>these </a:t>
            </a:r>
            <a:r>
              <a:rPr sz="2200" spc="-89" dirty="0"/>
              <a:t>three </a:t>
            </a:r>
            <a:r>
              <a:rPr sz="2200" spc="-59" dirty="0"/>
              <a:t>points </a:t>
            </a:r>
            <a:r>
              <a:rPr sz="2200" spc="-226" dirty="0"/>
              <a:t>as </a:t>
            </a:r>
            <a:r>
              <a:rPr sz="2200" b="1" spc="-59" dirty="0">
                <a:latin typeface="Gill Sans MT"/>
                <a:cs typeface="Gill Sans MT"/>
              </a:rPr>
              <a:t>quartiles</a:t>
            </a:r>
            <a:r>
              <a:rPr sz="2200" spc="-59" dirty="0"/>
              <a:t>, </a:t>
            </a:r>
            <a:r>
              <a:rPr sz="2200" spc="-40" dirty="0"/>
              <a:t>of </a:t>
            </a:r>
            <a:r>
              <a:rPr sz="2200" spc="-79" dirty="0"/>
              <a:t>which </a:t>
            </a:r>
            <a:r>
              <a:rPr sz="2200" i="1" spc="40" dirty="0">
                <a:latin typeface="Trebuchet MS"/>
                <a:cs typeface="Trebuchet MS"/>
              </a:rPr>
              <a:t>Q</a:t>
            </a:r>
            <a:r>
              <a:rPr sz="2400" spc="59" baseline="-10416" dirty="0">
                <a:latin typeface="Tahoma"/>
                <a:cs typeface="Tahoma"/>
              </a:rPr>
              <a:t>1 </a:t>
            </a:r>
            <a:r>
              <a:rPr sz="2200" spc="-119" dirty="0"/>
              <a:t>is </a:t>
            </a:r>
            <a:r>
              <a:rPr sz="2200" spc="-99" dirty="0" smtClean="0"/>
              <a:t>called </a:t>
            </a:r>
            <a:r>
              <a:rPr sz="2200" spc="-59" dirty="0"/>
              <a:t>the </a:t>
            </a:r>
            <a:r>
              <a:rPr sz="2200" b="1" i="1" spc="-159" dirty="0">
                <a:latin typeface="Trebuchet MS"/>
                <a:cs typeface="Trebuchet MS"/>
              </a:rPr>
              <a:t>first quartile </a:t>
            </a:r>
            <a:r>
              <a:rPr sz="2200" spc="-99" dirty="0"/>
              <a:t>or </a:t>
            </a:r>
            <a:r>
              <a:rPr sz="2200" spc="-69" dirty="0"/>
              <a:t>the </a:t>
            </a:r>
            <a:r>
              <a:rPr sz="2200" b="1" i="1" spc="-188" dirty="0">
                <a:latin typeface="Trebuchet MS"/>
                <a:cs typeface="Trebuchet MS"/>
              </a:rPr>
              <a:t>lower </a:t>
            </a:r>
            <a:r>
              <a:rPr sz="2200" b="1" i="1" spc="-139" dirty="0">
                <a:latin typeface="Trebuchet MS"/>
                <a:cs typeface="Trebuchet MS"/>
              </a:rPr>
              <a:t>quartile</a:t>
            </a:r>
            <a:r>
              <a:rPr sz="2200" spc="-139" dirty="0"/>
              <a:t>, </a:t>
            </a:r>
            <a:r>
              <a:rPr sz="2200" i="1" spc="40" dirty="0">
                <a:latin typeface="Trebuchet MS"/>
                <a:cs typeface="Trebuchet MS"/>
              </a:rPr>
              <a:t>Q</a:t>
            </a:r>
            <a:r>
              <a:rPr sz="2400" spc="59" baseline="-10416" dirty="0">
                <a:latin typeface="Tahoma"/>
                <a:cs typeface="Tahoma"/>
              </a:rPr>
              <a:t>2 </a:t>
            </a:r>
            <a:r>
              <a:rPr sz="2200" spc="-30" dirty="0"/>
              <a:t>(i.e., </a:t>
            </a:r>
            <a:r>
              <a:rPr sz="2200" spc="-89" dirty="0"/>
              <a:t>median)  </a:t>
            </a:r>
            <a:r>
              <a:rPr sz="2200" spc="-119" dirty="0"/>
              <a:t>is </a:t>
            </a:r>
            <a:r>
              <a:rPr sz="2200" spc="-99" dirty="0"/>
              <a:t>called </a:t>
            </a:r>
            <a:r>
              <a:rPr sz="2200" spc="-59" dirty="0"/>
              <a:t>the </a:t>
            </a:r>
            <a:r>
              <a:rPr sz="2200" b="1" i="1" spc="-99" dirty="0">
                <a:latin typeface="Trebuchet MS"/>
                <a:cs typeface="Trebuchet MS"/>
              </a:rPr>
              <a:t>second </a:t>
            </a:r>
            <a:r>
              <a:rPr sz="2200" b="1" spc="-50" dirty="0"/>
              <a:t>quartile</a:t>
            </a:r>
            <a:r>
              <a:rPr sz="2200" spc="-50" dirty="0"/>
              <a:t>, </a:t>
            </a:r>
            <a:r>
              <a:rPr sz="2200" spc="-129" dirty="0"/>
              <a:t>and </a:t>
            </a:r>
            <a:r>
              <a:rPr sz="2200" i="1" spc="40" dirty="0">
                <a:latin typeface="Trebuchet MS"/>
                <a:cs typeface="Trebuchet MS"/>
              </a:rPr>
              <a:t>Q</a:t>
            </a:r>
            <a:r>
              <a:rPr sz="2400" spc="59" baseline="-10416" dirty="0">
                <a:latin typeface="Tahoma"/>
                <a:cs typeface="Tahoma"/>
              </a:rPr>
              <a:t>3 </a:t>
            </a:r>
            <a:r>
              <a:rPr sz="2200" spc="-119" dirty="0"/>
              <a:t>is </a:t>
            </a:r>
            <a:r>
              <a:rPr sz="2200" spc="-99" dirty="0"/>
              <a:t>called </a:t>
            </a:r>
            <a:r>
              <a:rPr sz="2200" spc="-69" dirty="0"/>
              <a:t>the </a:t>
            </a:r>
            <a:r>
              <a:rPr sz="2200" b="1" i="1" spc="-139" dirty="0">
                <a:latin typeface="Trebuchet MS"/>
                <a:cs typeface="Trebuchet MS"/>
              </a:rPr>
              <a:t>third </a:t>
            </a:r>
            <a:r>
              <a:rPr sz="2200" b="1" i="1" spc="-159" dirty="0">
                <a:latin typeface="Trebuchet MS"/>
                <a:cs typeface="Trebuchet MS"/>
              </a:rPr>
              <a:t>quartile  </a:t>
            </a:r>
            <a:r>
              <a:rPr sz="2200" spc="-99" dirty="0"/>
              <a:t>or</a:t>
            </a:r>
            <a:r>
              <a:rPr sz="2200" b="1" spc="-99" dirty="0"/>
              <a:t> </a:t>
            </a:r>
            <a:r>
              <a:rPr sz="2200" b="1" i="1" spc="-129" dirty="0">
                <a:latin typeface="Trebuchet MS"/>
                <a:cs typeface="Trebuchet MS"/>
              </a:rPr>
              <a:t>upper</a:t>
            </a:r>
            <a:r>
              <a:rPr sz="2200" b="1" i="1" spc="119" dirty="0">
                <a:latin typeface="Trebuchet MS"/>
                <a:cs typeface="Trebuchet MS"/>
              </a:rPr>
              <a:t> </a:t>
            </a:r>
            <a:r>
              <a:rPr sz="2200" b="1" i="1" spc="-139" dirty="0">
                <a:latin typeface="Trebuchet MS"/>
                <a:cs typeface="Trebuchet MS"/>
              </a:rPr>
              <a:t>quartile</a:t>
            </a:r>
            <a:r>
              <a:rPr sz="2200" spc="-139" dirty="0"/>
              <a:t>.</a:t>
            </a:r>
            <a:endParaRPr sz="2200" dirty="0">
              <a:latin typeface="Trebuchet MS"/>
              <a:cs typeface="Trebuchet MS"/>
            </a:endParaRPr>
          </a:p>
          <a:p>
            <a:pPr marL="283264">
              <a:spcBef>
                <a:spcPts val="10"/>
              </a:spcBef>
              <a:buClr>
                <a:srgbClr val="3333B2"/>
              </a:buClr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570305" marR="409159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571564" algn="l"/>
              </a:tabLst>
            </a:pPr>
            <a:r>
              <a:rPr sz="2200" spc="-79" dirty="0"/>
              <a:t>The </a:t>
            </a:r>
            <a:r>
              <a:rPr sz="2200" spc="-50" dirty="0"/>
              <a:t>interval from </a:t>
            </a:r>
            <a:r>
              <a:rPr sz="2200" i="1" spc="40" dirty="0">
                <a:latin typeface="Trebuchet MS"/>
                <a:cs typeface="Trebuchet MS"/>
              </a:rPr>
              <a:t>Q</a:t>
            </a:r>
            <a:r>
              <a:rPr sz="2400" spc="59" baseline="-10416" dirty="0">
                <a:latin typeface="Tahoma"/>
                <a:cs typeface="Tahoma"/>
              </a:rPr>
              <a:t>1 </a:t>
            </a:r>
            <a:r>
              <a:rPr sz="2200" spc="-59" dirty="0"/>
              <a:t>(0.25 </a:t>
            </a:r>
            <a:r>
              <a:rPr sz="2200" spc="-50" dirty="0"/>
              <a:t>quantile) </a:t>
            </a:r>
            <a:r>
              <a:rPr sz="2200" spc="20" dirty="0"/>
              <a:t>to </a:t>
            </a:r>
            <a:r>
              <a:rPr sz="2200" i="1" spc="40" dirty="0">
                <a:latin typeface="Trebuchet MS"/>
                <a:cs typeface="Trebuchet MS"/>
              </a:rPr>
              <a:t>Q</a:t>
            </a:r>
            <a:r>
              <a:rPr sz="2400" spc="59" baseline="-10416" dirty="0">
                <a:latin typeface="Tahoma"/>
                <a:cs typeface="Tahoma"/>
              </a:rPr>
              <a:t>3 </a:t>
            </a:r>
            <a:r>
              <a:rPr sz="2200" spc="-59" dirty="0"/>
              <a:t>(0.75 </a:t>
            </a:r>
            <a:r>
              <a:rPr sz="2200" spc="-50" dirty="0"/>
              <a:t>quantile)  </a:t>
            </a:r>
            <a:r>
              <a:rPr sz="2200" spc="-149" dirty="0"/>
              <a:t>covers  </a:t>
            </a:r>
            <a:r>
              <a:rPr sz="2200" spc="-59" dirty="0"/>
              <a:t>the </a:t>
            </a:r>
            <a:r>
              <a:rPr sz="2200" spc="-89" dirty="0"/>
              <a:t>middle </a:t>
            </a:r>
            <a:r>
              <a:rPr sz="2200" spc="-139" dirty="0"/>
              <a:t>50</a:t>
            </a:r>
            <a:r>
              <a:rPr sz="2200" spc="-139" dirty="0" smtClean="0"/>
              <a:t>% </a:t>
            </a:r>
            <a:r>
              <a:rPr sz="2200" spc="-40" dirty="0"/>
              <a:t>of </a:t>
            </a:r>
            <a:r>
              <a:rPr sz="2200" spc="-59" dirty="0"/>
              <a:t>the </a:t>
            </a:r>
            <a:r>
              <a:rPr sz="2200" spc="-129" dirty="0" smtClean="0"/>
              <a:t>ordered</a:t>
            </a:r>
            <a:r>
              <a:rPr lang="en-US" sz="2200" spc="-129" dirty="0" smtClean="0"/>
              <a:t> </a:t>
            </a:r>
            <a:r>
              <a:rPr sz="2200" spc="-59" dirty="0" smtClean="0"/>
              <a:t>data</a:t>
            </a:r>
            <a:r>
              <a:rPr sz="2200" spc="-59" dirty="0"/>
              <a:t>.</a:t>
            </a:r>
            <a:endParaRPr sz="2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8361211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75320"/>
            <a:ext cx="8610600" cy="533400"/>
          </a:xfrm>
        </p:spPr>
        <p:txBody>
          <a:bodyPr/>
          <a:lstStyle/>
          <a:p>
            <a:r>
              <a:rPr lang="en-US" altLang="en-US" dirty="0" smtClean="0"/>
              <a:t>Measures of Spread: Range and Variance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1163" y="1197123"/>
            <a:ext cx="8580437" cy="5181600"/>
          </a:xfrm>
        </p:spPr>
        <p:txBody>
          <a:bodyPr/>
          <a:lstStyle/>
          <a:p>
            <a:r>
              <a:rPr lang="en-US" altLang="en-US" dirty="0" smtClean="0"/>
              <a:t>Range is the difference between the max and min</a:t>
            </a:r>
          </a:p>
          <a:p>
            <a:r>
              <a:rPr lang="en-US" altLang="en-US" b="1" dirty="0" smtClean="0"/>
              <a:t>Variance or standard deviation </a:t>
            </a:r>
            <a:r>
              <a:rPr lang="en-US" altLang="en-US" dirty="0" smtClean="0"/>
              <a:t>is the most common </a:t>
            </a:r>
            <a:r>
              <a:rPr lang="en-US" altLang="en-US" b="1" dirty="0" smtClean="0"/>
              <a:t>measure </a:t>
            </a:r>
            <a:r>
              <a:rPr lang="en-US" altLang="en-US" dirty="0" smtClean="0"/>
              <a:t>of the </a:t>
            </a:r>
            <a:r>
              <a:rPr lang="en-US" altLang="en-US" b="1" dirty="0" smtClean="0"/>
              <a:t>spread </a:t>
            </a:r>
            <a:r>
              <a:rPr lang="en-US" altLang="en-US" dirty="0" smtClean="0"/>
              <a:t>of a set of points. </a:t>
            </a:r>
          </a:p>
          <a:p>
            <a:pPr>
              <a:buFont typeface="Monotype Sorts" charset="2"/>
              <a:buNone/>
            </a:pPr>
            <a:r>
              <a:rPr lang="en-US" altLang="en-US" dirty="0" smtClean="0"/>
              <a:t> </a:t>
            </a:r>
          </a:p>
          <a:p>
            <a:pPr>
              <a:buFont typeface="Monotype Sorts" charset="2"/>
              <a:buNone/>
            </a:pPr>
            <a:endParaRPr lang="en-US" altLang="en-US" dirty="0" smtClean="0"/>
          </a:p>
          <a:p>
            <a:r>
              <a:rPr lang="en-US" altLang="en-US" dirty="0" smtClean="0"/>
              <a:t>However, this is also </a:t>
            </a:r>
            <a:r>
              <a:rPr lang="en-US" altLang="en-US" b="1" dirty="0" smtClean="0"/>
              <a:t>sensitive to outliers</a:t>
            </a:r>
            <a:r>
              <a:rPr lang="en-US" altLang="en-US" dirty="0" smtClean="0"/>
              <a:t>, so that other measures are often used.  </a:t>
            </a:r>
          </a:p>
        </p:txBody>
      </p:sp>
      <p:graphicFrame>
        <p:nvGraphicFramePr>
          <p:cNvPr id="2355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07185"/>
              </p:ext>
            </p:extLst>
          </p:nvPr>
        </p:nvGraphicFramePr>
        <p:xfrm>
          <a:off x="1219200" y="2611586"/>
          <a:ext cx="5487988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Document" r:id="rId4" imgW="5486400" imgH="1100328" progId="Word.Document.8">
                  <p:embed/>
                </p:oleObj>
              </mc:Choice>
              <mc:Fallback>
                <p:oleObj name="Document" r:id="rId4" imgW="5486400" imgH="110032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11586"/>
                        <a:ext cx="5487988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4626123"/>
            <a:ext cx="4643437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44269"/>
            <a:ext cx="8280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9129">
              <a:lnSpc>
                <a:spcPct val="100000"/>
              </a:lnSpc>
            </a:pPr>
            <a:r>
              <a:rPr spc="-89" dirty="0"/>
              <a:t>Variance </a:t>
            </a:r>
            <a:r>
              <a:rPr spc="-119" dirty="0"/>
              <a:t>and </a:t>
            </a:r>
            <a:r>
              <a:rPr spc="-109" dirty="0"/>
              <a:t>standard</a:t>
            </a:r>
            <a:r>
              <a:rPr spc="327" dirty="0"/>
              <a:t> </a:t>
            </a:r>
            <a:r>
              <a:rPr spc="-79" dirty="0"/>
              <a:t>deviation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587" y="1047493"/>
            <a:ext cx="7475157" cy="5741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69" dirty="0">
                <a:latin typeface="Arial"/>
                <a:cs typeface="Arial"/>
              </a:rPr>
              <a:t>While </a:t>
            </a:r>
            <a:r>
              <a:rPr sz="2200" spc="-129" dirty="0">
                <a:latin typeface="Arial"/>
                <a:cs typeface="Arial"/>
              </a:rPr>
              <a:t>summary </a:t>
            </a:r>
            <a:r>
              <a:rPr sz="2200" spc="-59" dirty="0">
                <a:latin typeface="Arial"/>
                <a:cs typeface="Arial"/>
              </a:rPr>
              <a:t>statistics </a:t>
            </a:r>
            <a:r>
              <a:rPr sz="2200" spc="-149" dirty="0">
                <a:latin typeface="Arial"/>
                <a:cs typeface="Arial"/>
              </a:rPr>
              <a:t>such </a:t>
            </a:r>
            <a:r>
              <a:rPr sz="2200" spc="-226" dirty="0">
                <a:latin typeface="Arial"/>
                <a:cs typeface="Arial"/>
              </a:rPr>
              <a:t>as </a:t>
            </a:r>
            <a:r>
              <a:rPr sz="2200" b="1" spc="-159" dirty="0">
                <a:latin typeface="Arial"/>
                <a:cs typeface="Arial"/>
              </a:rPr>
              <a:t>mean </a:t>
            </a:r>
            <a:r>
              <a:rPr sz="2200" b="1" spc="-129" dirty="0">
                <a:latin typeface="Arial"/>
                <a:cs typeface="Arial"/>
              </a:rPr>
              <a:t>and </a:t>
            </a:r>
            <a:r>
              <a:rPr sz="2200" b="1" spc="-119" dirty="0">
                <a:latin typeface="Arial"/>
                <a:cs typeface="Arial"/>
              </a:rPr>
              <a:t>median </a:t>
            </a:r>
            <a:r>
              <a:rPr sz="2200" spc="-99" dirty="0">
                <a:latin typeface="Arial"/>
                <a:cs typeface="Arial"/>
              </a:rPr>
              <a:t>provide  </a:t>
            </a:r>
            <a:r>
              <a:rPr sz="2200" spc="-79" dirty="0">
                <a:latin typeface="Arial"/>
                <a:cs typeface="Arial"/>
              </a:rPr>
              <a:t>insights </a:t>
            </a:r>
            <a:r>
              <a:rPr sz="2200" spc="-10" dirty="0">
                <a:latin typeface="Arial"/>
                <a:cs typeface="Arial"/>
              </a:rPr>
              <a:t>into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b="1" spc="-69" dirty="0">
                <a:latin typeface="Arial"/>
                <a:cs typeface="Arial"/>
              </a:rPr>
              <a:t>central </a:t>
            </a:r>
            <a:r>
              <a:rPr sz="2200" b="1" spc="-109" dirty="0">
                <a:latin typeface="Arial"/>
                <a:cs typeface="Arial"/>
              </a:rPr>
              <a:t>tendency </a:t>
            </a:r>
            <a:r>
              <a:rPr sz="2200" spc="-40" dirty="0">
                <a:latin typeface="Arial"/>
                <a:cs typeface="Arial"/>
              </a:rPr>
              <a:t>of </a:t>
            </a:r>
            <a:r>
              <a:rPr sz="2200" spc="-149" dirty="0">
                <a:latin typeface="Arial"/>
                <a:cs typeface="Arial"/>
              </a:rPr>
              <a:t>values </a:t>
            </a:r>
            <a:r>
              <a:rPr sz="2200" spc="-50" dirty="0">
                <a:latin typeface="Arial"/>
                <a:cs typeface="Arial"/>
              </a:rPr>
              <a:t>for </a:t>
            </a:r>
            <a:r>
              <a:rPr sz="2200" spc="-178" dirty="0">
                <a:latin typeface="Arial"/>
                <a:cs typeface="Arial"/>
              </a:rPr>
              <a:t>a </a:t>
            </a:r>
            <a:r>
              <a:rPr sz="2200" spc="-89" dirty="0">
                <a:latin typeface="Arial"/>
                <a:cs typeface="Arial"/>
              </a:rPr>
              <a:t>variable, </a:t>
            </a:r>
            <a:r>
              <a:rPr sz="2200" spc="-69" dirty="0">
                <a:latin typeface="Arial"/>
                <a:cs typeface="Arial"/>
              </a:rPr>
              <a:t>they  </a:t>
            </a:r>
            <a:r>
              <a:rPr sz="2200" spc="-159" dirty="0">
                <a:latin typeface="Arial"/>
                <a:cs typeface="Arial"/>
              </a:rPr>
              <a:t>are  </a:t>
            </a:r>
            <a:r>
              <a:rPr sz="2200" spc="-89" dirty="0">
                <a:latin typeface="Arial"/>
                <a:cs typeface="Arial"/>
              </a:rPr>
              <a:t>rarely </a:t>
            </a:r>
            <a:r>
              <a:rPr sz="2200" spc="-139" dirty="0">
                <a:latin typeface="Arial"/>
                <a:cs typeface="Arial"/>
              </a:rPr>
              <a:t>enough </a:t>
            </a:r>
            <a:r>
              <a:rPr sz="2200" spc="20" dirty="0" smtClean="0">
                <a:latin typeface="Arial"/>
                <a:cs typeface="Arial"/>
              </a:rPr>
              <a:t>to </a:t>
            </a:r>
            <a:r>
              <a:rPr sz="2200" spc="-20" dirty="0">
                <a:latin typeface="Arial"/>
                <a:cs typeface="Arial"/>
              </a:rPr>
              <a:t>fully </a:t>
            </a:r>
            <a:r>
              <a:rPr sz="2200" spc="-129" dirty="0">
                <a:latin typeface="Arial"/>
                <a:cs typeface="Arial"/>
              </a:rPr>
              <a:t>describe </a:t>
            </a:r>
            <a:r>
              <a:rPr sz="2200" spc="-178" dirty="0">
                <a:latin typeface="Arial"/>
                <a:cs typeface="Arial"/>
              </a:rPr>
              <a:t>a </a:t>
            </a:r>
            <a:r>
              <a:rPr sz="2200" spc="-109" dirty="0">
                <a:latin typeface="Arial"/>
                <a:cs typeface="Arial"/>
              </a:rPr>
              <a:t> </a:t>
            </a:r>
            <a:r>
              <a:rPr sz="2200" spc="-30" dirty="0">
                <a:latin typeface="Arial"/>
                <a:cs typeface="Arial"/>
              </a:rPr>
              <a:t>distribution.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333B2"/>
              </a:buClr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7041" marR="95680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178" dirty="0">
                <a:latin typeface="Arial"/>
                <a:cs typeface="Arial"/>
              </a:rPr>
              <a:t>We need </a:t>
            </a:r>
            <a:r>
              <a:rPr sz="2200" spc="-59" dirty="0">
                <a:latin typeface="Arial"/>
                <a:cs typeface="Arial"/>
              </a:rPr>
              <a:t>other </a:t>
            </a:r>
            <a:r>
              <a:rPr sz="2200" spc="-129" dirty="0">
                <a:latin typeface="Arial"/>
                <a:cs typeface="Arial"/>
              </a:rPr>
              <a:t>summary </a:t>
            </a:r>
            <a:r>
              <a:rPr sz="2200" spc="-59" dirty="0">
                <a:latin typeface="Arial"/>
                <a:cs typeface="Arial"/>
              </a:rPr>
              <a:t>statistics </a:t>
            </a:r>
            <a:r>
              <a:rPr sz="2200" spc="10" dirty="0">
                <a:latin typeface="Arial"/>
                <a:cs typeface="Arial"/>
              </a:rPr>
              <a:t>that </a:t>
            </a:r>
            <a:r>
              <a:rPr sz="2200" spc="-89" dirty="0">
                <a:latin typeface="Arial"/>
                <a:cs typeface="Arial"/>
              </a:rPr>
              <a:t>capture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b="1" spc="-109" dirty="0">
                <a:latin typeface="Arial"/>
                <a:cs typeface="Arial"/>
              </a:rPr>
              <a:t>dispersion  </a:t>
            </a:r>
            <a:r>
              <a:rPr sz="2200" b="1" spc="-40" dirty="0">
                <a:latin typeface="Arial"/>
                <a:cs typeface="Arial"/>
              </a:rPr>
              <a:t>of </a:t>
            </a:r>
            <a:r>
              <a:rPr sz="2200" b="1" spc="-59" dirty="0">
                <a:latin typeface="Arial"/>
                <a:cs typeface="Arial"/>
              </a:rPr>
              <a:t>the</a:t>
            </a:r>
            <a:r>
              <a:rPr sz="2200" b="1" spc="99" dirty="0">
                <a:latin typeface="Arial"/>
                <a:cs typeface="Arial"/>
              </a:rPr>
              <a:t> </a:t>
            </a:r>
            <a:r>
              <a:rPr sz="2200" b="1" spc="-30" dirty="0">
                <a:latin typeface="Arial"/>
                <a:cs typeface="Arial"/>
              </a:rPr>
              <a:t>distribution</a:t>
            </a:r>
            <a:r>
              <a:rPr sz="2200" spc="-30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 marL="287041" marR="449446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endParaRPr lang="en-US" sz="2200" spc="-139" dirty="0" smtClean="0">
              <a:latin typeface="Arial"/>
              <a:cs typeface="Arial"/>
            </a:endParaRPr>
          </a:p>
          <a:p>
            <a:pPr marL="287041" marR="449446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139" dirty="0" smtClean="0">
                <a:latin typeface="Arial"/>
                <a:cs typeface="Arial"/>
              </a:rPr>
              <a:t>Consider </a:t>
            </a:r>
            <a:r>
              <a:rPr sz="2200" spc="-59" dirty="0">
                <a:latin typeface="Arial"/>
                <a:cs typeface="Arial"/>
              </a:rPr>
              <a:t>the following </a:t>
            </a:r>
            <a:r>
              <a:rPr sz="2200" spc="-139" dirty="0">
                <a:latin typeface="Arial"/>
                <a:cs typeface="Arial"/>
              </a:rPr>
              <a:t>measurements </a:t>
            </a:r>
            <a:r>
              <a:rPr sz="2200" spc="-40" dirty="0">
                <a:latin typeface="Arial"/>
                <a:cs typeface="Arial"/>
              </a:rPr>
              <a:t>of </a:t>
            </a:r>
            <a:r>
              <a:rPr lang="en-US" sz="2200" spc="-69" dirty="0" smtClean="0">
                <a:latin typeface="Arial"/>
                <a:cs typeface="Arial"/>
              </a:rPr>
              <a:t>sensors </a:t>
            </a:r>
            <a:r>
              <a:rPr sz="2200" spc="-50" dirty="0" smtClean="0">
                <a:latin typeface="Arial"/>
                <a:cs typeface="Arial"/>
              </a:rPr>
              <a:t>for </a:t>
            </a:r>
            <a:r>
              <a:rPr sz="2200" spc="-69" dirty="0" smtClean="0">
                <a:latin typeface="Arial"/>
                <a:cs typeface="Arial"/>
              </a:rPr>
              <a:t>two</a:t>
            </a:r>
            <a:r>
              <a:rPr lang="en-US" sz="2200" spc="-69" dirty="0" smtClean="0">
                <a:latin typeface="Arial"/>
                <a:cs typeface="Arial"/>
              </a:rPr>
              <a:t> </a:t>
            </a:r>
            <a:r>
              <a:rPr lang="en-US" sz="2200" spc="-59" dirty="0" smtClean="0">
                <a:latin typeface="Arial"/>
                <a:cs typeface="Arial"/>
              </a:rPr>
              <a:t>devices</a:t>
            </a:r>
            <a:r>
              <a:rPr sz="2200" spc="-59" dirty="0" smtClean="0">
                <a:latin typeface="Arial"/>
                <a:cs typeface="Arial"/>
              </a:rPr>
              <a:t>: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333B2"/>
              </a:buClr>
              <a:buFont typeface="Arial"/>
              <a:buChar char="•"/>
            </a:pPr>
            <a:endParaRPr sz="1900" dirty="0">
              <a:latin typeface="Times New Roman"/>
              <a:cs typeface="Times New Roman"/>
            </a:endParaRPr>
          </a:p>
          <a:p>
            <a:pPr marL="412934">
              <a:lnSpc>
                <a:spcPct val="100000"/>
              </a:lnSpc>
              <a:spcBef>
                <a:spcPts val="10"/>
              </a:spcBef>
              <a:tabLst>
                <a:tab pos="1865763" algn="l"/>
                <a:tab pos="5150369" algn="l"/>
                <a:tab pos="6299791" algn="l"/>
              </a:tabLst>
            </a:pPr>
            <a:r>
              <a:rPr lang="en-US" sz="2200" spc="-40" dirty="0" smtClean="0">
                <a:latin typeface="Arial"/>
                <a:cs typeface="Arial"/>
              </a:rPr>
              <a:t>Device </a:t>
            </a:r>
            <a:r>
              <a:rPr sz="2200" spc="-20" dirty="0" smtClean="0">
                <a:latin typeface="Arial"/>
                <a:cs typeface="Arial"/>
              </a:rPr>
              <a:t>A</a:t>
            </a:r>
            <a:r>
              <a:rPr sz="2200" spc="-20" dirty="0">
                <a:latin typeface="Arial"/>
                <a:cs typeface="Arial"/>
              </a:rPr>
              <a:t>:	</a:t>
            </a:r>
            <a:r>
              <a:rPr sz="2200" i="1" spc="-99" dirty="0">
                <a:latin typeface="Trebuchet MS"/>
                <a:cs typeface="Trebuchet MS"/>
              </a:rPr>
              <a:t>x</a:t>
            </a:r>
            <a:r>
              <a:rPr sz="2200" i="1" spc="149" dirty="0">
                <a:latin typeface="Trebuchet MS"/>
                <a:cs typeface="Trebuchet MS"/>
              </a:rPr>
              <a:t>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i="1" spc="-10" dirty="0" smtClean="0">
                <a:latin typeface="Arial"/>
                <a:cs typeface="Arial"/>
              </a:rPr>
              <a:t>{</a:t>
            </a:r>
            <a:r>
              <a:rPr lang="en-US" sz="2200" i="1" spc="-10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95</a:t>
            </a:r>
            <a:r>
              <a:rPr sz="2200" i="1" spc="-10" dirty="0">
                <a:latin typeface="Lucida Sans"/>
                <a:cs typeface="Lucida Sans"/>
              </a:rPr>
              <a:t>,</a:t>
            </a:r>
            <a:r>
              <a:rPr sz="2200" i="1" spc="-337" dirty="0">
                <a:latin typeface="Lucida Sans"/>
                <a:cs typeface="Lucida Sans"/>
              </a:rPr>
              <a:t> </a:t>
            </a:r>
            <a:r>
              <a:rPr sz="2200" spc="-119" dirty="0">
                <a:latin typeface="Arial"/>
                <a:cs typeface="Arial"/>
              </a:rPr>
              <a:t>98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337" dirty="0">
                <a:latin typeface="Lucida Sans"/>
                <a:cs typeface="Lucida Sans"/>
              </a:rPr>
              <a:t> </a:t>
            </a:r>
            <a:r>
              <a:rPr sz="2200" spc="-119" dirty="0">
                <a:latin typeface="Arial"/>
                <a:cs typeface="Arial"/>
              </a:rPr>
              <a:t>96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337" dirty="0">
                <a:latin typeface="Lucida Sans"/>
                <a:cs typeface="Lucida Sans"/>
              </a:rPr>
              <a:t> </a:t>
            </a:r>
            <a:r>
              <a:rPr sz="2200" spc="-119" dirty="0">
                <a:latin typeface="Arial"/>
                <a:cs typeface="Arial"/>
              </a:rPr>
              <a:t>95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337" dirty="0">
                <a:latin typeface="Lucida Sans"/>
                <a:cs typeface="Lucida Sans"/>
              </a:rPr>
              <a:t> </a:t>
            </a:r>
            <a:r>
              <a:rPr sz="2200" spc="-10" dirty="0">
                <a:latin typeface="Arial"/>
                <a:cs typeface="Arial"/>
              </a:rPr>
              <a:t>96</a:t>
            </a:r>
            <a:r>
              <a:rPr sz="2200" i="1" spc="-10" dirty="0">
                <a:latin typeface="Arial"/>
                <a:cs typeface="Arial"/>
              </a:rPr>
              <a:t>}</a:t>
            </a:r>
            <a:r>
              <a:rPr sz="2200" i="1" spc="-10" dirty="0">
                <a:latin typeface="Lucida Sans"/>
                <a:cs typeface="Lucida Sans"/>
              </a:rPr>
              <a:t>,	</a:t>
            </a:r>
            <a:r>
              <a:rPr sz="2200" i="1" spc="-585" dirty="0">
                <a:latin typeface="Trebuchet MS"/>
                <a:cs typeface="Trebuchet MS"/>
              </a:rPr>
              <a:t>x</a:t>
            </a:r>
            <a:r>
              <a:rPr sz="2200" spc="-585" dirty="0">
                <a:latin typeface="Arial"/>
                <a:cs typeface="Arial"/>
              </a:rPr>
              <a:t>¯                              </a:t>
            </a:r>
            <a:r>
              <a:rPr sz="2200" spc="-575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129" dirty="0">
                <a:latin typeface="Arial"/>
                <a:cs typeface="Arial"/>
              </a:rPr>
              <a:t>96</a:t>
            </a:r>
            <a:r>
              <a:rPr sz="2200" i="1" spc="-129" dirty="0">
                <a:latin typeface="Lucida Sans"/>
                <a:cs typeface="Lucida Sans"/>
              </a:rPr>
              <a:t>,	</a:t>
            </a:r>
            <a:r>
              <a:rPr sz="2200" i="1" spc="-347" dirty="0">
                <a:latin typeface="Trebuchet MS"/>
                <a:cs typeface="Trebuchet MS"/>
              </a:rPr>
              <a:t>x</a:t>
            </a:r>
            <a:r>
              <a:rPr sz="2200" spc="-347" dirty="0">
                <a:latin typeface="Arial"/>
                <a:cs typeface="Arial"/>
              </a:rPr>
              <a:t>˜ 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spc="-129" dirty="0">
                <a:latin typeface="Arial"/>
                <a:cs typeface="Arial"/>
              </a:rPr>
              <a:t>96</a:t>
            </a:r>
            <a:r>
              <a:rPr sz="2200" i="1" spc="-129" dirty="0">
                <a:latin typeface="Lucida Sans"/>
                <a:cs typeface="Lucida Sans"/>
              </a:rPr>
              <a:t>.</a:t>
            </a:r>
            <a:endParaRPr sz="2200" dirty="0">
              <a:latin typeface="Lucida Sans"/>
              <a:cs typeface="Lucida Sans"/>
            </a:endParaRPr>
          </a:p>
          <a:p>
            <a:pPr marL="412934">
              <a:lnSpc>
                <a:spcPct val="100000"/>
              </a:lnSpc>
              <a:spcBef>
                <a:spcPts val="654"/>
              </a:spcBef>
              <a:tabLst>
                <a:tab pos="1865763" algn="l"/>
                <a:tab pos="5150369" algn="l"/>
                <a:tab pos="6299791" algn="l"/>
              </a:tabLst>
            </a:pPr>
            <a:r>
              <a:rPr lang="en-US" sz="2200" spc="-40" dirty="0">
                <a:latin typeface="Arial"/>
                <a:cs typeface="Arial"/>
              </a:rPr>
              <a:t>Device </a:t>
            </a:r>
            <a:r>
              <a:rPr sz="2200" spc="-20" dirty="0" smtClean="0">
                <a:latin typeface="Arial"/>
                <a:cs typeface="Arial"/>
              </a:rPr>
              <a:t>B</a:t>
            </a:r>
            <a:r>
              <a:rPr sz="2200" spc="-20" dirty="0">
                <a:latin typeface="Arial"/>
                <a:cs typeface="Arial"/>
              </a:rPr>
              <a:t>:	</a:t>
            </a:r>
            <a:r>
              <a:rPr sz="2200" i="1" spc="-79" dirty="0">
                <a:latin typeface="Trebuchet MS"/>
                <a:cs typeface="Trebuchet MS"/>
              </a:rPr>
              <a:t>y</a:t>
            </a:r>
            <a:r>
              <a:rPr sz="2200" i="1" spc="198" dirty="0">
                <a:latin typeface="Trebuchet MS"/>
                <a:cs typeface="Trebuchet MS"/>
              </a:rPr>
              <a:t>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i="1" spc="-10" dirty="0" smtClean="0">
                <a:latin typeface="Arial"/>
                <a:cs typeface="Arial"/>
              </a:rPr>
              <a:t>{</a:t>
            </a:r>
            <a:r>
              <a:rPr lang="en-US" sz="2200" i="1" spc="-10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85</a:t>
            </a:r>
            <a:r>
              <a:rPr sz="2200" i="1" spc="-10" dirty="0">
                <a:latin typeface="Lucida Sans"/>
                <a:cs typeface="Lucida Sans"/>
              </a:rPr>
              <a:t>,</a:t>
            </a:r>
            <a:r>
              <a:rPr sz="2200" i="1" spc="-327" dirty="0">
                <a:latin typeface="Lucida Sans"/>
                <a:cs typeface="Lucida Sans"/>
              </a:rPr>
              <a:t> </a:t>
            </a:r>
            <a:r>
              <a:rPr sz="2200" spc="-129" dirty="0">
                <a:latin typeface="Arial"/>
                <a:cs typeface="Arial"/>
              </a:rPr>
              <a:t>106</a:t>
            </a:r>
            <a:r>
              <a:rPr sz="2200" i="1" spc="-129" dirty="0">
                <a:latin typeface="Lucida Sans"/>
                <a:cs typeface="Lucida Sans"/>
              </a:rPr>
              <a:t>,</a:t>
            </a:r>
            <a:r>
              <a:rPr sz="2200" i="1" spc="-327" dirty="0">
                <a:latin typeface="Lucida Sans"/>
                <a:cs typeface="Lucida Sans"/>
              </a:rPr>
              <a:t> </a:t>
            </a:r>
            <a:r>
              <a:rPr sz="2200" spc="-119" dirty="0">
                <a:latin typeface="Arial"/>
                <a:cs typeface="Arial"/>
              </a:rPr>
              <a:t>88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327" dirty="0">
                <a:latin typeface="Lucida Sans"/>
                <a:cs typeface="Lucida Sans"/>
              </a:rPr>
              <a:t> </a:t>
            </a:r>
            <a:r>
              <a:rPr sz="2200" spc="-129" dirty="0">
                <a:latin typeface="Arial"/>
                <a:cs typeface="Arial"/>
              </a:rPr>
              <a:t>105</a:t>
            </a:r>
            <a:r>
              <a:rPr sz="2200" i="1" spc="-129" dirty="0">
                <a:latin typeface="Lucida Sans"/>
                <a:cs typeface="Lucida Sans"/>
              </a:rPr>
              <a:t>,</a:t>
            </a:r>
            <a:r>
              <a:rPr sz="2200" i="1" spc="-327" dirty="0">
                <a:latin typeface="Lucida Sans"/>
                <a:cs typeface="Lucida Sans"/>
              </a:rPr>
              <a:t> </a:t>
            </a:r>
            <a:r>
              <a:rPr sz="2200" spc="-10" dirty="0">
                <a:latin typeface="Arial"/>
                <a:cs typeface="Arial"/>
              </a:rPr>
              <a:t>96</a:t>
            </a:r>
            <a:r>
              <a:rPr sz="2200" i="1" spc="-10" dirty="0">
                <a:latin typeface="Arial"/>
                <a:cs typeface="Arial"/>
              </a:rPr>
              <a:t>}</a:t>
            </a:r>
            <a:r>
              <a:rPr sz="2200" i="1" spc="-10" dirty="0">
                <a:latin typeface="Lucida Sans"/>
                <a:cs typeface="Lucida Sans"/>
              </a:rPr>
              <a:t>,	</a:t>
            </a:r>
            <a:r>
              <a:rPr sz="2200" i="1" spc="-565" dirty="0">
                <a:latin typeface="Trebuchet MS"/>
                <a:cs typeface="Trebuchet MS"/>
              </a:rPr>
              <a:t>y</a:t>
            </a:r>
            <a:r>
              <a:rPr sz="2200" spc="-565" dirty="0">
                <a:latin typeface="Arial"/>
                <a:cs typeface="Arial"/>
              </a:rPr>
              <a:t>¯               </a:t>
            </a:r>
            <a:r>
              <a:rPr sz="2200" spc="-545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129" dirty="0">
                <a:latin typeface="Arial"/>
                <a:cs typeface="Arial"/>
              </a:rPr>
              <a:t>96</a:t>
            </a:r>
            <a:r>
              <a:rPr sz="2200" i="1" spc="-129" dirty="0">
                <a:latin typeface="Lucida Sans"/>
                <a:cs typeface="Lucida Sans"/>
              </a:rPr>
              <a:t>,	</a:t>
            </a:r>
            <a:r>
              <a:rPr sz="2200" i="1" spc="-327" dirty="0">
                <a:latin typeface="Trebuchet MS"/>
                <a:cs typeface="Trebuchet MS"/>
              </a:rPr>
              <a:t>y</a:t>
            </a:r>
            <a:r>
              <a:rPr sz="2200" spc="-327" dirty="0">
                <a:latin typeface="Arial"/>
                <a:cs typeface="Arial"/>
              </a:rPr>
              <a:t>˜ 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-59" dirty="0">
                <a:latin typeface="Arial"/>
                <a:cs typeface="Arial"/>
              </a:rPr>
              <a:t> </a:t>
            </a:r>
            <a:r>
              <a:rPr sz="2200" spc="-129" dirty="0">
                <a:latin typeface="Arial"/>
                <a:cs typeface="Arial"/>
              </a:rPr>
              <a:t>96</a:t>
            </a:r>
            <a:r>
              <a:rPr sz="2200" i="1" spc="-129" dirty="0">
                <a:latin typeface="Lucida Sans"/>
                <a:cs typeface="Lucida Sans"/>
              </a:rPr>
              <a:t>.</a:t>
            </a:r>
            <a:endParaRPr sz="2200" dirty="0">
              <a:latin typeface="Lucida Sans"/>
              <a:cs typeface="Lucida Sans"/>
            </a:endParaRPr>
          </a:p>
          <a:p>
            <a:pPr marL="287041" marR="585412" indent="-261862">
              <a:lnSpc>
                <a:spcPct val="102699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endParaRPr lang="en-US" sz="2200" spc="-69" dirty="0" smtClean="0">
              <a:latin typeface="Arial"/>
              <a:cs typeface="Arial"/>
            </a:endParaRPr>
          </a:p>
          <a:p>
            <a:pPr marL="287041" marR="585412" indent="-261862">
              <a:lnSpc>
                <a:spcPct val="102699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69" dirty="0" smtClean="0">
                <a:latin typeface="Arial"/>
                <a:cs typeface="Arial"/>
              </a:rPr>
              <a:t>While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59" dirty="0">
                <a:latin typeface="Arial"/>
                <a:cs typeface="Arial"/>
              </a:rPr>
              <a:t>mean </a:t>
            </a:r>
            <a:r>
              <a:rPr sz="2200" spc="-129" dirty="0">
                <a:latin typeface="Arial"/>
                <a:cs typeface="Arial"/>
              </a:rPr>
              <a:t>and </a:t>
            </a:r>
            <a:r>
              <a:rPr sz="2200" spc="-119" dirty="0">
                <a:latin typeface="Arial"/>
                <a:cs typeface="Arial"/>
              </a:rPr>
              <a:t>median </a:t>
            </a:r>
            <a:r>
              <a:rPr sz="2200" spc="-50" dirty="0">
                <a:latin typeface="Arial"/>
                <a:cs typeface="Arial"/>
              </a:rPr>
              <a:t>for </a:t>
            </a:r>
            <a:r>
              <a:rPr sz="2200" spc="-30" dirty="0">
                <a:latin typeface="Arial"/>
                <a:cs typeface="Arial"/>
              </a:rPr>
              <a:t>both </a:t>
            </a:r>
            <a:r>
              <a:rPr lang="en-US" sz="2200" spc="-69" dirty="0" smtClean="0">
                <a:latin typeface="Arial"/>
                <a:cs typeface="Arial"/>
              </a:rPr>
              <a:t>devices </a:t>
            </a:r>
            <a:r>
              <a:rPr sz="2200" spc="-159" dirty="0" smtClean="0">
                <a:latin typeface="Arial"/>
                <a:cs typeface="Arial"/>
              </a:rPr>
              <a:t>are </a:t>
            </a:r>
            <a:r>
              <a:rPr sz="2200" spc="-99" dirty="0">
                <a:latin typeface="Arial"/>
                <a:cs typeface="Arial"/>
              </a:rPr>
              <a:t>96, </a:t>
            </a:r>
            <a:r>
              <a:rPr sz="2200" spc="-59" dirty="0">
                <a:latin typeface="Arial"/>
                <a:cs typeface="Arial"/>
              </a:rPr>
              <a:t>the  </a:t>
            </a:r>
            <a:r>
              <a:rPr sz="2200" spc="-129" dirty="0">
                <a:latin typeface="Arial"/>
                <a:cs typeface="Arial"/>
              </a:rPr>
              <a:t>readings </a:t>
            </a:r>
            <a:r>
              <a:rPr sz="2200" spc="-159" dirty="0">
                <a:latin typeface="Arial"/>
                <a:cs typeface="Arial"/>
              </a:rPr>
              <a:t>are </a:t>
            </a:r>
            <a:r>
              <a:rPr sz="2200" spc="-139" dirty="0" smtClean="0">
                <a:latin typeface="Arial"/>
                <a:cs typeface="Arial"/>
              </a:rPr>
              <a:t>more </a:t>
            </a:r>
            <a:r>
              <a:rPr sz="2200" spc="-139" dirty="0">
                <a:latin typeface="Arial"/>
                <a:cs typeface="Arial"/>
              </a:rPr>
              <a:t>dispersed  </a:t>
            </a:r>
            <a:r>
              <a:rPr sz="2200" spc="-50" dirty="0">
                <a:latin typeface="Arial"/>
                <a:cs typeface="Arial"/>
              </a:rPr>
              <a:t>for </a:t>
            </a:r>
            <a:r>
              <a:rPr lang="en-US" sz="2200" spc="-40" dirty="0">
                <a:latin typeface="Arial"/>
                <a:cs typeface="Arial"/>
              </a:rPr>
              <a:t>Device </a:t>
            </a:r>
            <a:r>
              <a:rPr sz="2200" spc="-20" dirty="0" smtClean="0">
                <a:latin typeface="Arial"/>
                <a:cs typeface="Arial"/>
              </a:rPr>
              <a:t>B</a:t>
            </a:r>
            <a:r>
              <a:rPr sz="2200" spc="-20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47815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488285"/>
            <a:ext cx="859759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spc="-5" dirty="0" smtClean="0"/>
              <a:t>Variance</a:t>
            </a:r>
            <a:r>
              <a:rPr lang="tr-TR" spc="-5" dirty="0" smtClean="0"/>
              <a:t> </a:t>
            </a:r>
            <a:r>
              <a:rPr lang="tr-TR" spc="-5" dirty="0" err="1" smtClean="0"/>
              <a:t>vs</a:t>
            </a:r>
            <a:r>
              <a:rPr lang="tr-TR" spc="-5" dirty="0" smtClean="0"/>
              <a:t> </a:t>
            </a:r>
            <a:r>
              <a:rPr lang="tr-TR" spc="-5" dirty="0" err="1" smtClean="0"/>
              <a:t>Sample</a:t>
            </a:r>
            <a:r>
              <a:rPr lang="tr-TR" spc="-5" dirty="0" smtClean="0"/>
              <a:t> </a:t>
            </a:r>
            <a:r>
              <a:rPr lang="tr-TR" spc="-5" dirty="0" err="1" smtClean="0"/>
              <a:t>Variance</a:t>
            </a: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4781419" y="2611949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0" y="0"/>
                </a:lnTo>
                <a:lnTo>
                  <a:pt x="176125" y="0"/>
                </a:lnTo>
              </a:path>
            </a:pathLst>
          </a:custGeom>
          <a:ln w="117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23084" y="2780450"/>
            <a:ext cx="148590" cy="0"/>
          </a:xfrm>
          <a:custGeom>
            <a:avLst/>
            <a:gdLst/>
            <a:ahLst/>
            <a:cxnLst/>
            <a:rect l="l" t="t" r="r" b="b"/>
            <a:pathLst>
              <a:path w="148589">
                <a:moveTo>
                  <a:pt x="0" y="0"/>
                </a:moveTo>
                <a:lnTo>
                  <a:pt x="147974" y="0"/>
                </a:lnTo>
              </a:path>
            </a:pathLst>
          </a:custGeom>
          <a:ln w="145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79038" y="2600543"/>
            <a:ext cx="292735" cy="365125"/>
          </a:xfrm>
          <a:custGeom>
            <a:avLst/>
            <a:gdLst/>
            <a:ahLst/>
            <a:cxnLst/>
            <a:rect l="l" t="t" r="r" b="b"/>
            <a:pathLst>
              <a:path w="292735" h="365125">
                <a:moveTo>
                  <a:pt x="270989" y="0"/>
                </a:moveTo>
                <a:lnTo>
                  <a:pt x="0" y="0"/>
                </a:lnTo>
                <a:lnTo>
                  <a:pt x="0" y="7604"/>
                </a:lnTo>
                <a:lnTo>
                  <a:pt x="141344" y="180532"/>
                </a:lnTo>
                <a:lnTo>
                  <a:pt x="0" y="357262"/>
                </a:lnTo>
                <a:lnTo>
                  <a:pt x="0" y="364866"/>
                </a:lnTo>
                <a:lnTo>
                  <a:pt x="277626" y="364866"/>
                </a:lnTo>
                <a:lnTo>
                  <a:pt x="283875" y="327177"/>
                </a:lnTo>
                <a:lnTo>
                  <a:pt x="44268" y="327177"/>
                </a:lnTo>
                <a:lnTo>
                  <a:pt x="177711" y="162159"/>
                </a:lnTo>
                <a:lnTo>
                  <a:pt x="58498" y="16471"/>
                </a:lnTo>
                <a:lnTo>
                  <a:pt x="272305" y="16471"/>
                </a:lnTo>
                <a:lnTo>
                  <a:pt x="270989" y="0"/>
                </a:lnTo>
                <a:close/>
              </a:path>
              <a:path w="292735" h="365125">
                <a:moveTo>
                  <a:pt x="283638" y="275238"/>
                </a:moveTo>
                <a:lnTo>
                  <a:pt x="264353" y="313564"/>
                </a:lnTo>
                <a:lnTo>
                  <a:pt x="225125" y="326821"/>
                </a:lnTo>
                <a:lnTo>
                  <a:pt x="217236" y="327177"/>
                </a:lnTo>
                <a:lnTo>
                  <a:pt x="283875" y="327177"/>
                </a:lnTo>
                <a:lnTo>
                  <a:pt x="292172" y="277139"/>
                </a:lnTo>
                <a:lnTo>
                  <a:pt x="283638" y="275238"/>
                </a:lnTo>
                <a:close/>
              </a:path>
              <a:path w="292735" h="365125">
                <a:moveTo>
                  <a:pt x="272305" y="16471"/>
                </a:moveTo>
                <a:lnTo>
                  <a:pt x="215338" y="16471"/>
                </a:lnTo>
                <a:lnTo>
                  <a:pt x="226226" y="17333"/>
                </a:lnTo>
                <a:lnTo>
                  <a:pt x="236015" y="19799"/>
                </a:lnTo>
                <a:lnTo>
                  <a:pt x="266024" y="57734"/>
                </a:lnTo>
                <a:lnTo>
                  <a:pt x="268149" y="71268"/>
                </a:lnTo>
                <a:lnTo>
                  <a:pt x="276683" y="71268"/>
                </a:lnTo>
                <a:lnTo>
                  <a:pt x="272305" y="164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78017" y="3068663"/>
            <a:ext cx="86995" cy="38735"/>
          </a:xfrm>
          <a:custGeom>
            <a:avLst/>
            <a:gdLst/>
            <a:ahLst/>
            <a:cxnLst/>
            <a:rect l="l" t="t" r="r" b="b"/>
            <a:pathLst>
              <a:path w="86995" h="38735">
                <a:moveTo>
                  <a:pt x="86629" y="0"/>
                </a:moveTo>
                <a:lnTo>
                  <a:pt x="0" y="0"/>
                </a:lnTo>
                <a:lnTo>
                  <a:pt x="0" y="7922"/>
                </a:lnTo>
                <a:lnTo>
                  <a:pt x="86629" y="7922"/>
                </a:lnTo>
                <a:lnTo>
                  <a:pt x="86629" y="0"/>
                </a:lnTo>
                <a:close/>
              </a:path>
              <a:path w="86995" h="38735">
                <a:moveTo>
                  <a:pt x="86629" y="31041"/>
                </a:moveTo>
                <a:lnTo>
                  <a:pt x="0" y="31041"/>
                </a:lnTo>
                <a:lnTo>
                  <a:pt x="0" y="38632"/>
                </a:lnTo>
                <a:lnTo>
                  <a:pt x="86629" y="38632"/>
                </a:lnTo>
                <a:lnTo>
                  <a:pt x="86629" y="310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66815" y="5185748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0" y="0"/>
                </a:lnTo>
                <a:lnTo>
                  <a:pt x="186011" y="0"/>
                </a:lnTo>
              </a:path>
            </a:pathLst>
          </a:custGeom>
          <a:ln w="122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04981" y="6012741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>
                <a:moveTo>
                  <a:pt x="0" y="0"/>
                </a:moveTo>
                <a:lnTo>
                  <a:pt x="157398" y="0"/>
                </a:lnTo>
              </a:path>
            </a:pathLst>
          </a:custGeom>
          <a:ln w="154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92676" y="5363869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>
                <a:moveTo>
                  <a:pt x="0" y="0"/>
                </a:moveTo>
                <a:lnTo>
                  <a:pt x="157703" y="0"/>
                </a:lnTo>
              </a:path>
            </a:pathLst>
          </a:custGeom>
          <a:ln w="15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05086" y="5173148"/>
            <a:ext cx="309880" cy="386715"/>
          </a:xfrm>
          <a:custGeom>
            <a:avLst/>
            <a:gdLst/>
            <a:ahLst/>
            <a:cxnLst/>
            <a:rect l="l" t="t" r="r" b="b"/>
            <a:pathLst>
              <a:path w="309880" h="386714">
                <a:moveTo>
                  <a:pt x="286387" y="0"/>
                </a:moveTo>
                <a:lnTo>
                  <a:pt x="0" y="0"/>
                </a:lnTo>
                <a:lnTo>
                  <a:pt x="0" y="7879"/>
                </a:lnTo>
                <a:lnTo>
                  <a:pt x="149813" y="191824"/>
                </a:lnTo>
                <a:lnTo>
                  <a:pt x="0" y="377660"/>
                </a:lnTo>
                <a:lnTo>
                  <a:pt x="0" y="386174"/>
                </a:lnTo>
                <a:lnTo>
                  <a:pt x="294912" y="386174"/>
                </a:lnTo>
                <a:lnTo>
                  <a:pt x="301011" y="347119"/>
                </a:lnTo>
                <a:lnTo>
                  <a:pt x="46998" y="347119"/>
                </a:lnTo>
                <a:lnTo>
                  <a:pt x="187981" y="172614"/>
                </a:lnTo>
                <a:lnTo>
                  <a:pt x="62131" y="18271"/>
                </a:lnTo>
                <a:lnTo>
                  <a:pt x="287983" y="18271"/>
                </a:lnTo>
                <a:lnTo>
                  <a:pt x="286387" y="0"/>
                </a:lnTo>
                <a:close/>
              </a:path>
              <a:path w="309880" h="386714">
                <a:moveTo>
                  <a:pt x="299956" y="291366"/>
                </a:moveTo>
                <a:lnTo>
                  <a:pt x="281794" y="330616"/>
                </a:lnTo>
                <a:lnTo>
                  <a:pt x="246615" y="345543"/>
                </a:lnTo>
                <a:lnTo>
                  <a:pt x="230253" y="347119"/>
                </a:lnTo>
                <a:lnTo>
                  <a:pt x="301011" y="347119"/>
                </a:lnTo>
                <a:lnTo>
                  <a:pt x="309422" y="293256"/>
                </a:lnTo>
                <a:lnTo>
                  <a:pt x="299956" y="291366"/>
                </a:lnTo>
                <a:close/>
              </a:path>
              <a:path w="309880" h="386714">
                <a:moveTo>
                  <a:pt x="287983" y="18271"/>
                </a:moveTo>
                <a:lnTo>
                  <a:pt x="228360" y="18271"/>
                </a:lnTo>
                <a:lnTo>
                  <a:pt x="239866" y="19000"/>
                </a:lnTo>
                <a:lnTo>
                  <a:pt x="250158" y="21264"/>
                </a:lnTo>
                <a:lnTo>
                  <a:pt x="277874" y="49015"/>
                </a:lnTo>
                <a:lnTo>
                  <a:pt x="283553" y="75915"/>
                </a:lnTo>
                <a:lnTo>
                  <a:pt x="293019" y="75915"/>
                </a:lnTo>
                <a:lnTo>
                  <a:pt x="287983" y="182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10112" y="5673031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0845" y="0"/>
                </a:lnTo>
              </a:path>
            </a:pathLst>
          </a:custGeom>
          <a:ln w="88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10112" y="5705635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0845" y="0"/>
                </a:lnTo>
              </a:path>
            </a:pathLst>
          </a:custGeom>
          <a:ln w="85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81277" y="5787479"/>
            <a:ext cx="571500" cy="37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4495" algn="l"/>
              </a:tabLst>
            </a:pPr>
            <a:r>
              <a:rPr sz="2400" i="1" spc="-105" dirty="0">
                <a:solidFill>
                  <a:prstClr val="black"/>
                </a:solidFill>
                <a:latin typeface="Arial"/>
                <a:cs typeface="Arial"/>
              </a:rPr>
              <a:t>n	</a:t>
            </a:r>
            <a:r>
              <a:rPr sz="2400" spc="5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2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9000" y="1446038"/>
            <a:ext cx="8012430" cy="3816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103505" indent="-29273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b="1" spc="-5" dirty="0" smtClean="0">
                <a:solidFill>
                  <a:prstClr val="black"/>
                </a:solidFill>
                <a:latin typeface="Arial"/>
                <a:cs typeface="Arial"/>
              </a:rPr>
              <a:t>Variance</a:t>
            </a: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Average of squares of</a:t>
            </a:r>
            <a:r>
              <a:rPr sz="2800" spc="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deviation</a:t>
            </a:r>
            <a:r>
              <a:rPr sz="28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from  the</a:t>
            </a:r>
            <a:r>
              <a:rPr sz="2800" spc="-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mean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R="1133475" algn="ctr" eaLnBrk="1" fontAlgn="auto" hangingPunct="1">
              <a:lnSpc>
                <a:spcPts val="1460"/>
              </a:lnSpc>
              <a:spcBef>
                <a:spcPts val="1075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300" i="1" spc="-5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endParaRPr sz="13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91465" algn="ctr"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25830" algn="l"/>
              </a:tabLst>
            </a:pPr>
            <a:r>
              <a:rPr sz="2250" spc="5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2250" spc="-3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250" i="1" spc="-70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sz="1300" i="1" spc="-70" dirty="0">
                <a:solidFill>
                  <a:prstClr val="black"/>
                </a:solidFill>
                <a:latin typeface="Arial"/>
                <a:cs typeface="Arial"/>
              </a:rPr>
              <a:t>i	</a:t>
            </a:r>
            <a:r>
              <a:rPr sz="2250" i="1" spc="-110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sz="2250" i="1" spc="-3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250" spc="70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sz="1950" spc="104" baseline="4273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950" baseline="4273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20320" algn="ctr" eaLnBrk="1" fontAlgn="auto" hangingPunct="1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57960" algn="l"/>
              </a:tabLst>
            </a:pPr>
            <a:r>
              <a:rPr sz="1300" i="1" u="sng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300" i="1" u="sng" spc="-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300" i="1" u="sng" spc="-25" dirty="0">
                <a:solidFill>
                  <a:prstClr val="black"/>
                </a:solidFill>
                <a:latin typeface="Arial"/>
                <a:cs typeface="Arial"/>
              </a:rPr>
              <a:t>i </a:t>
            </a:r>
            <a:r>
              <a:rPr sz="1300" i="1" u="sng" spc="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300" u="sng" spc="10" dirty="0">
                <a:solidFill>
                  <a:prstClr val="black"/>
                </a:solidFill>
                <a:latin typeface="Times New Roman"/>
                <a:cs typeface="Times New Roman"/>
              </a:rPr>
              <a:t>1	</a:t>
            </a:r>
            <a:endParaRPr sz="13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10160" algn="ctr" eaLnBrk="1" fontAlgn="auto" hangingPunct="1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250" i="1" spc="-9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endParaRPr sz="2250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1" fontAlgn="auto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</a:pPr>
            <a:endParaRPr sz="2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04800" marR="5080" indent="-29273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Variance of a sample: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Usually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subtract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sz="2800" spc="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from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 n  in the</a:t>
            </a:r>
            <a:r>
              <a:rPr sz="28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denominator</a:t>
            </a:r>
          </a:p>
          <a:p>
            <a:pPr marL="1724660" eaLnBrk="1" fontAlgn="auto" hangingPunct="1">
              <a:lnSpc>
                <a:spcPct val="100000"/>
              </a:lnSpc>
              <a:spcBef>
                <a:spcPts val="1465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i="1" spc="-6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64624" y="5557906"/>
            <a:ext cx="157035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57020" algn="l"/>
              </a:tabLst>
            </a:pPr>
            <a:r>
              <a:rPr i="1" u="sng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i="1" u="sng" spc="-22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i="1" u="sng" spc="-30" dirty="0">
                <a:solidFill>
                  <a:prstClr val="black"/>
                </a:solidFill>
                <a:latin typeface="Arial"/>
                <a:cs typeface="Arial"/>
              </a:rPr>
              <a:t>i </a:t>
            </a:r>
            <a:r>
              <a:rPr i="1" u="sng" spc="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u="sng" dirty="0">
                <a:solidFill>
                  <a:prstClr val="black"/>
                </a:solidFill>
                <a:latin typeface="Times New Roman"/>
                <a:cs typeface="Times New Roman"/>
              </a:rPr>
              <a:t>1	</a:t>
            </a:r>
            <a:endParaRPr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46596" y="5138601"/>
            <a:ext cx="1143000" cy="37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4530" algn="l"/>
              </a:tabLst>
            </a:pPr>
            <a:r>
              <a:rPr sz="2400" spc="5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2400" spc="-3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400" i="1" spc="-85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i="1" spc="-85" dirty="0">
                <a:solidFill>
                  <a:prstClr val="black"/>
                </a:solidFill>
                <a:latin typeface="Arial"/>
                <a:cs typeface="Arial"/>
              </a:rPr>
              <a:t>i	</a:t>
            </a:r>
            <a:r>
              <a:rPr sz="2400" i="1" spc="-125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sz="2400" i="1" spc="-3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sz="2100" spc="89" baseline="4365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2100" baseline="436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35827" y="5204654"/>
            <a:ext cx="2207895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eaLnBrk="1" fontAlgn="auto" hangingPunct="1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effective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sample size,  also called degree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of 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freedom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57504" y="5262285"/>
            <a:ext cx="1222375" cy="128905"/>
          </a:xfrm>
          <a:custGeom>
            <a:avLst/>
            <a:gdLst/>
            <a:ahLst/>
            <a:cxnLst/>
            <a:rect l="l" t="t" r="r" b="b"/>
            <a:pathLst>
              <a:path w="1222375" h="128904">
                <a:moveTo>
                  <a:pt x="76361" y="0"/>
                </a:moveTo>
                <a:lnTo>
                  <a:pt x="0" y="64254"/>
                </a:lnTo>
                <a:lnTo>
                  <a:pt x="76361" y="128521"/>
                </a:lnTo>
                <a:lnTo>
                  <a:pt x="76361" y="76875"/>
                </a:lnTo>
                <a:lnTo>
                  <a:pt x="63147" y="76854"/>
                </a:lnTo>
                <a:lnTo>
                  <a:pt x="63147" y="51972"/>
                </a:lnTo>
                <a:lnTo>
                  <a:pt x="76361" y="51972"/>
                </a:lnTo>
                <a:lnTo>
                  <a:pt x="76361" y="0"/>
                </a:lnTo>
                <a:close/>
              </a:path>
              <a:path w="1222375" h="128904">
                <a:moveTo>
                  <a:pt x="76361" y="51983"/>
                </a:moveTo>
                <a:lnTo>
                  <a:pt x="76361" y="76875"/>
                </a:lnTo>
                <a:lnTo>
                  <a:pt x="1221909" y="78744"/>
                </a:lnTo>
                <a:lnTo>
                  <a:pt x="1221909" y="52923"/>
                </a:lnTo>
                <a:lnTo>
                  <a:pt x="76361" y="51983"/>
                </a:lnTo>
                <a:close/>
              </a:path>
              <a:path w="1222375" h="128904">
                <a:moveTo>
                  <a:pt x="63147" y="51972"/>
                </a:moveTo>
                <a:lnTo>
                  <a:pt x="63147" y="76854"/>
                </a:lnTo>
                <a:lnTo>
                  <a:pt x="76361" y="76875"/>
                </a:lnTo>
                <a:lnTo>
                  <a:pt x="76361" y="51983"/>
                </a:lnTo>
                <a:lnTo>
                  <a:pt x="63147" y="51972"/>
                </a:lnTo>
                <a:close/>
              </a:path>
              <a:path w="1222375" h="128904">
                <a:moveTo>
                  <a:pt x="76361" y="51972"/>
                </a:moveTo>
                <a:lnTo>
                  <a:pt x="63147" y="51972"/>
                </a:lnTo>
                <a:lnTo>
                  <a:pt x="76361" y="51983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12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560293"/>
            <a:ext cx="859759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dirty="0" smtClean="0"/>
              <a:t>Standard</a:t>
            </a:r>
            <a:r>
              <a:rPr spc="-85" dirty="0" smtClean="0"/>
              <a:t> </a:t>
            </a:r>
            <a:r>
              <a:rPr spc="-5" dirty="0"/>
              <a:t>deviation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00" y="1537819"/>
            <a:ext cx="7251352" cy="3195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323850" indent="-29273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Problem with </a:t>
            </a:r>
            <a:r>
              <a:rPr sz="2800" b="1" dirty="0">
                <a:solidFill>
                  <a:prstClr val="black"/>
                </a:solidFill>
                <a:latin typeface="Arial"/>
                <a:cs typeface="Arial"/>
              </a:rPr>
              <a:t>variance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Awkward</a:t>
            </a:r>
            <a:r>
              <a:rPr sz="2800" spc="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unit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of  measurement as value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are</a:t>
            </a:r>
            <a:r>
              <a:rPr sz="2800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squared</a:t>
            </a:r>
            <a:endParaRPr lang="en-US" sz="28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04800" marR="323850" indent="-29273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Solution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: Take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square root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variance</a:t>
            </a:r>
            <a:r>
              <a:rPr sz="28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=&gt;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048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standard</a:t>
            </a:r>
            <a:r>
              <a:rPr sz="2800" spc="-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 smtClean="0">
                <a:solidFill>
                  <a:prstClr val="black"/>
                </a:solidFill>
                <a:latin typeface="Arial"/>
                <a:cs typeface="Arial"/>
              </a:rPr>
              <a:t>deviation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048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28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lnSpc>
                <a:spcPct val="100000"/>
              </a:lnSpc>
              <a:spcBef>
                <a:spcPts val="745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Sample standard </a:t>
            </a:r>
            <a:r>
              <a:rPr sz="2800" b="1" dirty="0">
                <a:solidFill>
                  <a:prstClr val="black"/>
                </a:solidFill>
                <a:latin typeface="Arial"/>
                <a:cs typeface="Arial"/>
              </a:rPr>
              <a:t>deviation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(s or</a:t>
            </a:r>
            <a:r>
              <a:rPr sz="2800" spc="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sd)</a:t>
            </a:r>
          </a:p>
        </p:txBody>
      </p:sp>
      <p:sp>
        <p:nvSpPr>
          <p:cNvPr id="4" name="object 4"/>
          <p:cNvSpPr/>
          <p:nvPr/>
        </p:nvSpPr>
        <p:spPr>
          <a:xfrm>
            <a:off x="5017129" y="5075325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>
                <a:moveTo>
                  <a:pt x="0" y="0"/>
                </a:moveTo>
                <a:lnTo>
                  <a:pt x="0" y="0"/>
                </a:lnTo>
                <a:lnTo>
                  <a:pt x="194212" y="0"/>
                </a:lnTo>
              </a:path>
            </a:pathLst>
          </a:custGeom>
          <a:ln w="122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74167" y="5567238"/>
            <a:ext cx="40640" cy="24130"/>
          </a:xfrm>
          <a:custGeom>
            <a:avLst/>
            <a:gdLst/>
            <a:ahLst/>
            <a:cxnLst/>
            <a:rect l="l" t="t" r="r" b="b"/>
            <a:pathLst>
              <a:path w="40639" h="24129">
                <a:moveTo>
                  <a:pt x="0" y="23969"/>
                </a:moveTo>
                <a:lnTo>
                  <a:pt x="0" y="23969"/>
                </a:lnTo>
                <a:lnTo>
                  <a:pt x="40354" y="0"/>
                </a:lnTo>
              </a:path>
            </a:pathLst>
          </a:custGeom>
          <a:ln w="122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14521" y="5573856"/>
            <a:ext cx="59690" cy="462280"/>
          </a:xfrm>
          <a:custGeom>
            <a:avLst/>
            <a:gdLst/>
            <a:ahLst/>
            <a:cxnLst/>
            <a:rect l="l" t="t" r="r" b="b"/>
            <a:pathLst>
              <a:path w="59689" h="462279">
                <a:moveTo>
                  <a:pt x="0" y="0"/>
                </a:moveTo>
                <a:lnTo>
                  <a:pt x="0" y="0"/>
                </a:lnTo>
                <a:lnTo>
                  <a:pt x="59280" y="462277"/>
                </a:lnTo>
              </a:path>
            </a:pathLst>
          </a:custGeom>
          <a:ln w="258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79479" y="4817073"/>
            <a:ext cx="78740" cy="1219200"/>
          </a:xfrm>
          <a:custGeom>
            <a:avLst/>
            <a:gdLst/>
            <a:ahLst/>
            <a:cxnLst/>
            <a:rect l="l" t="t" r="r" b="b"/>
            <a:pathLst>
              <a:path w="78739" h="1219200">
                <a:moveTo>
                  <a:pt x="0" y="1219060"/>
                </a:moveTo>
                <a:lnTo>
                  <a:pt x="0" y="1219060"/>
                </a:lnTo>
                <a:lnTo>
                  <a:pt x="78510" y="0"/>
                </a:lnTo>
              </a:path>
            </a:pathLst>
          </a:custGeom>
          <a:ln w="122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57989" y="4817073"/>
            <a:ext cx="1659255" cy="0"/>
          </a:xfrm>
          <a:custGeom>
            <a:avLst/>
            <a:gdLst/>
            <a:ahLst/>
            <a:cxnLst/>
            <a:rect l="l" t="t" r="r" b="b"/>
            <a:pathLst>
              <a:path w="1659254">
                <a:moveTo>
                  <a:pt x="0" y="0"/>
                </a:moveTo>
                <a:lnTo>
                  <a:pt x="0" y="0"/>
                </a:lnTo>
                <a:lnTo>
                  <a:pt x="1659215" y="0"/>
                </a:lnTo>
              </a:path>
            </a:pathLst>
          </a:custGeom>
          <a:ln w="122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40301" y="5935385"/>
            <a:ext cx="163830" cy="0"/>
          </a:xfrm>
          <a:custGeom>
            <a:avLst/>
            <a:gdLst/>
            <a:ahLst/>
            <a:cxnLst/>
            <a:rect l="l" t="t" r="r" b="b"/>
            <a:pathLst>
              <a:path w="163829">
                <a:moveTo>
                  <a:pt x="0" y="0"/>
                </a:moveTo>
                <a:lnTo>
                  <a:pt x="163689" y="0"/>
                </a:lnTo>
              </a:path>
            </a:pathLst>
          </a:custGeom>
          <a:ln w="154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32098" y="5260266"/>
            <a:ext cx="163830" cy="0"/>
          </a:xfrm>
          <a:custGeom>
            <a:avLst/>
            <a:gdLst/>
            <a:ahLst/>
            <a:cxnLst/>
            <a:rect l="l" t="t" r="r" b="b"/>
            <a:pathLst>
              <a:path w="163829">
                <a:moveTo>
                  <a:pt x="0" y="0"/>
                </a:moveTo>
                <a:lnTo>
                  <a:pt x="163600" y="0"/>
                </a:lnTo>
              </a:path>
            </a:pathLst>
          </a:custGeom>
          <a:ln w="154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11591" y="5061759"/>
            <a:ext cx="322580" cy="401955"/>
          </a:xfrm>
          <a:custGeom>
            <a:avLst/>
            <a:gdLst/>
            <a:ahLst/>
            <a:cxnLst/>
            <a:rect l="l" t="t" r="r" b="b"/>
            <a:pathLst>
              <a:path w="322579" h="401954">
                <a:moveTo>
                  <a:pt x="299244" y="0"/>
                </a:moveTo>
                <a:lnTo>
                  <a:pt x="0" y="0"/>
                </a:lnTo>
                <a:lnTo>
                  <a:pt x="0" y="8523"/>
                </a:lnTo>
                <a:lnTo>
                  <a:pt x="156716" y="199605"/>
                </a:lnTo>
                <a:lnTo>
                  <a:pt x="0" y="393227"/>
                </a:lnTo>
                <a:lnTo>
                  <a:pt x="0" y="401738"/>
                </a:lnTo>
                <a:lnTo>
                  <a:pt x="307755" y="401738"/>
                </a:lnTo>
                <a:lnTo>
                  <a:pt x="313897" y="360747"/>
                </a:lnTo>
                <a:lnTo>
                  <a:pt x="48559" y="360747"/>
                </a:lnTo>
                <a:lnTo>
                  <a:pt x="195812" y="179433"/>
                </a:lnTo>
                <a:lnTo>
                  <a:pt x="64957" y="18291"/>
                </a:lnTo>
                <a:lnTo>
                  <a:pt x="300786" y="18291"/>
                </a:lnTo>
                <a:lnTo>
                  <a:pt x="299244" y="0"/>
                </a:lnTo>
                <a:close/>
              </a:path>
              <a:path w="322579" h="401954">
                <a:moveTo>
                  <a:pt x="312480" y="303040"/>
                </a:moveTo>
                <a:lnTo>
                  <a:pt x="298292" y="338671"/>
                </a:lnTo>
                <a:lnTo>
                  <a:pt x="257499" y="359288"/>
                </a:lnTo>
                <a:lnTo>
                  <a:pt x="240904" y="360747"/>
                </a:lnTo>
                <a:lnTo>
                  <a:pt x="313897" y="360747"/>
                </a:lnTo>
                <a:lnTo>
                  <a:pt x="322260" y="304933"/>
                </a:lnTo>
                <a:lnTo>
                  <a:pt x="312480" y="303040"/>
                </a:lnTo>
                <a:close/>
              </a:path>
              <a:path w="322579" h="401954">
                <a:moveTo>
                  <a:pt x="300786" y="18291"/>
                </a:moveTo>
                <a:lnTo>
                  <a:pt x="238072" y="18291"/>
                </a:lnTo>
                <a:lnTo>
                  <a:pt x="250179" y="19179"/>
                </a:lnTo>
                <a:lnTo>
                  <a:pt x="260930" y="21841"/>
                </a:lnTo>
                <a:lnTo>
                  <a:pt x="289861" y="50534"/>
                </a:lnTo>
                <a:lnTo>
                  <a:pt x="296399" y="78526"/>
                </a:lnTo>
                <a:lnTo>
                  <a:pt x="305862" y="78526"/>
                </a:lnTo>
                <a:lnTo>
                  <a:pt x="300786" y="18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21323" y="5582055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4908" y="0"/>
                </a:lnTo>
              </a:path>
            </a:pathLst>
          </a:custGeom>
          <a:ln w="88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21323" y="5616110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4908" y="0"/>
                </a:lnTo>
              </a:path>
            </a:pathLst>
          </a:custGeom>
          <a:ln w="9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70198" y="4835361"/>
            <a:ext cx="1633220" cy="1257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 eaLnBrk="1" fontAlgn="auto" hangingPunct="1">
              <a:lnSpc>
                <a:spcPts val="161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450" i="1" spc="-6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endParaRPr sz="145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10209" eaLnBrk="1" fontAlgn="auto" hangingPunct="1">
              <a:lnSpc>
                <a:spcPts val="28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09980" algn="l"/>
              </a:tabLst>
            </a:pP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2500" spc="-3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i="1" spc="-85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sz="1450" i="1" spc="-85" dirty="0">
                <a:solidFill>
                  <a:prstClr val="black"/>
                </a:solidFill>
                <a:latin typeface="Arial"/>
                <a:cs typeface="Arial"/>
              </a:rPr>
              <a:t>i	</a:t>
            </a:r>
            <a:r>
              <a:rPr sz="2500" i="1" spc="-145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sz="2500" i="1" spc="-3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500" spc="70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sz="2175" spc="104" baseline="4214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2175" baseline="4214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eaLnBrk="1" fontAlgn="auto" hangingPunct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07185" algn="l"/>
              </a:tabLst>
            </a:pPr>
            <a:r>
              <a:rPr sz="1450" i="1" u="sng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450" i="1" u="sng" spc="-2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450" i="1" u="sng" spc="-30" dirty="0">
                <a:solidFill>
                  <a:prstClr val="black"/>
                </a:solidFill>
                <a:latin typeface="Arial"/>
                <a:cs typeface="Arial"/>
              </a:rPr>
              <a:t>i </a:t>
            </a:r>
            <a:r>
              <a:rPr sz="1450" i="1" u="sng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450" u="sng" spc="10" dirty="0">
                <a:solidFill>
                  <a:prstClr val="black"/>
                </a:solidFill>
                <a:latin typeface="Times New Roman"/>
                <a:cs typeface="Times New Roman"/>
              </a:rPr>
              <a:t>1	</a:t>
            </a:r>
            <a:endParaRPr sz="14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195" algn="ctr" eaLnBrk="1" fontAlgn="auto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sz="2500" i="1" spc="-120" dirty="0">
                <a:solidFill>
                  <a:prstClr val="black"/>
                </a:solidFill>
                <a:latin typeface="Arial"/>
                <a:cs typeface="Arial"/>
              </a:rPr>
              <a:t>n	</a:t>
            </a:r>
            <a:r>
              <a:rPr sz="2500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943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52" y="452022"/>
            <a:ext cx="8211696" cy="5953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570707"/>
            <a:ext cx="8280400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457200" lvl="1" indent="0">
              <a:buFont typeface="Arial" pitchFamily="34" charset="0"/>
              <a:buNone/>
              <a:defRPr/>
            </a:pPr>
            <a:r>
              <a:rPr lang="en-US" altLang="en-US" dirty="0" smtClean="0">
                <a:latin typeface="Arial" pitchFamily="34" charset="0"/>
              </a:rPr>
              <a:t>Given two populations:</a:t>
            </a:r>
          </a:p>
          <a:p>
            <a:pPr marL="857250" lvl="2" indent="0">
              <a:buFont typeface="Arial" pitchFamily="34" charset="0"/>
              <a:buNone/>
              <a:defRPr/>
            </a:pPr>
            <a:r>
              <a:rPr lang="en-US" altLang="en-US" dirty="0" smtClean="0">
                <a:latin typeface="Arial" pitchFamily="34" charset="0"/>
              </a:rPr>
              <a:t> A:{ -5,0,5,10,15 }</a:t>
            </a:r>
          </a:p>
          <a:p>
            <a:pPr marL="857250" lvl="2" indent="0">
              <a:buFont typeface="Arial" pitchFamily="34" charset="0"/>
              <a:buNone/>
              <a:defRPr/>
            </a:pPr>
            <a:r>
              <a:rPr lang="en-US" altLang="en-US" dirty="0" smtClean="0">
                <a:latin typeface="Arial" pitchFamily="34" charset="0"/>
              </a:rPr>
              <a:t> B:{ 3,4,5,6,7 }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What are the </a:t>
            </a:r>
          </a:p>
          <a:p>
            <a:pPr lvl="1">
              <a:defRPr/>
            </a:pPr>
            <a:r>
              <a:rPr lang="en-US" dirty="0" smtClean="0"/>
              <a:t>Ranges of A and B?</a:t>
            </a:r>
          </a:p>
          <a:p>
            <a:pPr lvl="1">
              <a:defRPr/>
            </a:pPr>
            <a:r>
              <a:rPr lang="en-US" dirty="0" smtClean="0"/>
              <a:t>Variances of A and B?</a:t>
            </a:r>
          </a:p>
          <a:p>
            <a:pPr lvl="1">
              <a:defRPr/>
            </a:pPr>
            <a:r>
              <a:rPr lang="en-US" dirty="0" smtClean="0"/>
              <a:t>Standard </a:t>
            </a:r>
            <a:r>
              <a:rPr lang="en-US" dirty="0"/>
              <a:t>deviation of </a:t>
            </a:r>
            <a:r>
              <a:rPr lang="en-US" dirty="0" smtClean="0"/>
              <a:t>A and 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75320"/>
            <a:ext cx="8280400" cy="533400"/>
          </a:xfrm>
        </p:spPr>
        <p:txBody>
          <a:bodyPr/>
          <a:lstStyle/>
          <a:p>
            <a:r>
              <a:rPr lang="en-US" altLang="en-US" dirty="0" smtClean="0"/>
              <a:t>Summary Statistics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27720"/>
            <a:ext cx="8428037" cy="5181600"/>
          </a:xfrm>
        </p:spPr>
        <p:txBody>
          <a:bodyPr/>
          <a:lstStyle/>
          <a:p>
            <a:r>
              <a:rPr lang="en-US" altLang="en-US" dirty="0" smtClean="0"/>
              <a:t>Summary statistics are numbers that summarize properties of the data</a:t>
            </a:r>
            <a:endParaRPr lang="tr-TR" altLang="en-US" dirty="0" smtClean="0"/>
          </a:p>
          <a:p>
            <a:pPr lvl="1"/>
            <a:r>
              <a:rPr lang="en-US" altLang="en-US" sz="2200" dirty="0" smtClean="0"/>
              <a:t>Summarized properties include </a:t>
            </a:r>
            <a:r>
              <a:rPr lang="en-US" altLang="en-US" sz="2200" b="1" dirty="0" smtClean="0"/>
              <a:t>frequency</a:t>
            </a:r>
            <a:r>
              <a:rPr lang="en-US" altLang="en-US" sz="2200" dirty="0" smtClean="0"/>
              <a:t>, </a:t>
            </a:r>
            <a:r>
              <a:rPr lang="en-US" altLang="en-US" sz="2200" b="1" dirty="0" smtClean="0"/>
              <a:t>location</a:t>
            </a:r>
            <a:r>
              <a:rPr lang="en-US" altLang="en-US" sz="2200" dirty="0" smtClean="0"/>
              <a:t> and </a:t>
            </a:r>
            <a:r>
              <a:rPr lang="en-US" altLang="en-US" sz="2200" b="1" dirty="0" smtClean="0"/>
              <a:t>spread</a:t>
            </a:r>
            <a:endParaRPr lang="tr-TR" altLang="en-US" sz="2200" b="1" dirty="0" smtClean="0"/>
          </a:p>
          <a:p>
            <a:pPr lvl="2"/>
            <a:r>
              <a:rPr lang="en-US" altLang="en-US" dirty="0" smtClean="0"/>
              <a:t> </a:t>
            </a:r>
            <a:r>
              <a:rPr lang="en-US" altLang="en-US" sz="2200" dirty="0" smtClean="0"/>
              <a:t>Examples: 	location - mean</a:t>
            </a:r>
            <a:br>
              <a:rPr lang="en-US" altLang="en-US" sz="2200" dirty="0" smtClean="0"/>
            </a:br>
            <a:r>
              <a:rPr lang="en-US" altLang="en-US" sz="2200" dirty="0" smtClean="0"/>
              <a:t>                   	spread - standard deviation</a:t>
            </a:r>
            <a:endParaRPr lang="tr-TR" altLang="en-US" sz="2200" dirty="0" smtClean="0"/>
          </a:p>
          <a:p>
            <a:pPr lvl="1"/>
            <a:r>
              <a:rPr lang="en-US" altLang="en-US" sz="2000" dirty="0" smtClean="0"/>
              <a:t>The </a:t>
            </a:r>
            <a:r>
              <a:rPr lang="en-US" altLang="en-US" sz="2000" b="1" dirty="0" smtClean="0"/>
              <a:t>location of a distribution </a:t>
            </a:r>
            <a:r>
              <a:rPr lang="en-US" altLang="en-US" sz="2000" dirty="0" smtClean="0"/>
              <a:t>refers to the </a:t>
            </a:r>
            <a:r>
              <a:rPr lang="en-US" altLang="en-US" sz="2000" b="1" dirty="0" smtClean="0"/>
              <a:t>central tendency </a:t>
            </a:r>
            <a:r>
              <a:rPr lang="en-US" altLang="en-US" sz="2000" dirty="0" smtClean="0"/>
              <a:t>of  values, that is, the point around which most values are gathered.</a:t>
            </a:r>
            <a:endParaRPr lang="tr-TR" altLang="en-US" sz="2000" dirty="0" smtClean="0"/>
          </a:p>
          <a:p>
            <a:pPr lvl="1"/>
            <a:endParaRPr lang="en-US" altLang="en-US" sz="2000" dirty="0" smtClean="0"/>
          </a:p>
          <a:p>
            <a:pPr lvl="1"/>
            <a:r>
              <a:rPr lang="en-US" altLang="en-US" sz="2000" dirty="0" smtClean="0"/>
              <a:t>The </a:t>
            </a:r>
            <a:r>
              <a:rPr lang="en-US" altLang="en-US" sz="2000" b="1" dirty="0" smtClean="0"/>
              <a:t>spread of a distribution </a:t>
            </a:r>
            <a:r>
              <a:rPr lang="en-US" altLang="en-US" sz="2000" dirty="0" smtClean="0"/>
              <a:t>refers to the </a:t>
            </a:r>
            <a:r>
              <a:rPr lang="en-US" altLang="en-US" sz="2000" b="1" dirty="0" smtClean="0"/>
              <a:t>dispersion of possible </a:t>
            </a:r>
            <a:r>
              <a:rPr lang="en-US" altLang="en-US" sz="2000" dirty="0" smtClean="0"/>
              <a:t>values, how scattered the values are around the location.</a:t>
            </a:r>
          </a:p>
          <a:p>
            <a:pPr lvl="1"/>
            <a:endParaRPr lang="tr-TR" altLang="en-US" sz="2000" dirty="0" smtClean="0"/>
          </a:p>
          <a:p>
            <a:pPr lvl="1"/>
            <a:r>
              <a:rPr lang="en-US" altLang="en-US" sz="2000" dirty="0" smtClean="0"/>
              <a:t>Most summary statistics can be calculated in a single pass through the data</a:t>
            </a:r>
            <a:endParaRPr lang="tr-TR" altLang="en-US" sz="2000" dirty="0" smtClean="0"/>
          </a:p>
          <a:p>
            <a:pPr lvl="1"/>
            <a:endParaRPr lang="en-US" altLang="en-US" sz="2000" dirty="0" smtClean="0"/>
          </a:p>
          <a:p>
            <a:pPr lvl="1"/>
            <a:endParaRPr lang="en-US" altLang="en-US" sz="2200" dirty="0" smtClean="0"/>
          </a:p>
          <a:p>
            <a:pPr lvl="2">
              <a:buFont typeface="Wingdings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47328"/>
            <a:ext cx="8280400" cy="533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Cont`d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07525EE-666B-4EF6-A184-4C35D0CEA580}" type="slidenum">
              <a:rPr lang="en-US" altLang="en-US" sz="12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343744"/>
                <a:ext cx="8363364" cy="5181600"/>
              </a:xfrm>
            </p:spPr>
            <p:txBody>
              <a:bodyPr/>
              <a:lstStyle/>
              <a:p>
                <a:pPr marL="0" lvl="1" indent="0">
                  <a:buNone/>
                  <a:defRPr/>
                </a:pPr>
                <a:r>
                  <a:rPr lang="en-US" altLang="en-US" dirty="0" smtClean="0"/>
                  <a:t>Given two populations:  </a:t>
                </a:r>
                <a:r>
                  <a:rPr lang="en-US" altLang="en-US" sz="2400" dirty="0" smtClean="0"/>
                  <a:t>A:{ -5,0,5,10,15 } and B:{ 3,4,5,6,7 }</a:t>
                </a:r>
              </a:p>
              <a:p>
                <a:pPr marL="0" indent="0">
                  <a:buFont typeface="Arial" pitchFamily="34" charset="0"/>
                  <a:buNone/>
                  <a:defRPr/>
                </a:pPr>
                <a:r>
                  <a:rPr lang="en-US" sz="2600" dirty="0" smtClean="0">
                    <a:latin typeface="+mj-lt"/>
                  </a:rPr>
                  <a:t>What are the </a:t>
                </a:r>
              </a:p>
              <a:p>
                <a:pPr lvl="1">
                  <a:defRPr/>
                </a:pPr>
                <a:r>
                  <a:rPr lang="en-US" sz="2600" dirty="0" smtClean="0">
                    <a:latin typeface="+mj-lt"/>
                  </a:rPr>
                  <a:t>Ranges of A and B?</a:t>
                </a:r>
              </a:p>
              <a:p>
                <a:pPr lvl="2">
                  <a:defRPr/>
                </a:pPr>
                <a:r>
                  <a:rPr lang="en-US" altLang="en-US" sz="1800" dirty="0">
                    <a:latin typeface="+mj-lt"/>
                  </a:rPr>
                  <a:t>Range(A) = 15-(-5)=20</a:t>
                </a:r>
              </a:p>
              <a:p>
                <a:pPr lvl="2">
                  <a:defRPr/>
                </a:pPr>
                <a:r>
                  <a:rPr lang="en-US" altLang="en-US" sz="1800" dirty="0">
                    <a:latin typeface="+mj-lt"/>
                  </a:rPr>
                  <a:t>Range(B) = 7-3=4</a:t>
                </a:r>
              </a:p>
              <a:p>
                <a:pPr lvl="1">
                  <a:defRPr/>
                </a:pPr>
                <a:r>
                  <a:rPr lang="en-US" sz="2600" dirty="0">
                    <a:latin typeface="+mj-lt"/>
                  </a:rPr>
                  <a:t>Variances of A and B?</a:t>
                </a:r>
              </a:p>
              <a:p>
                <a:pPr lvl="2">
                  <a:defRPr/>
                </a:pPr>
                <a:r>
                  <a:rPr lang="it-IT" sz="1800" dirty="0">
                    <a:latin typeface="+mj-lt"/>
                  </a:rPr>
                  <a:t>Variance(A</a:t>
                </a:r>
                <a:r>
                  <a:rPr lang="it-IT" sz="1800" dirty="0" smtClean="0">
                    <a:latin typeface="+mj-lt"/>
                  </a:rPr>
                  <a:t>) </a:t>
                </a:r>
                <a:r>
                  <a:rPr lang="it-IT" sz="1500" dirty="0">
                    <a:latin typeface="Cambria Math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50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500" i="0">
                            <a:latin typeface="Cambria Math"/>
                          </a:rPr>
                          <m:t>(−5−5)</m:t>
                        </m:r>
                      </m:e>
                      <m:sup>
                        <m:r>
                          <a:rPr lang="en-US" sz="1500" i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500" dirty="0">
                    <a:latin typeface="Cambria Math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5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500" i="0">
                            <a:latin typeface="Cambria Math"/>
                          </a:rPr>
                          <m:t>(0−5)</m:t>
                        </m:r>
                      </m:e>
                      <m:sup>
                        <m:r>
                          <a:rPr lang="en-US" sz="1500" i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500" dirty="0">
                    <a:latin typeface="Cambria Math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5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500" i="0">
                            <a:latin typeface="Cambria Math"/>
                          </a:rPr>
                          <m:t>(5−5)</m:t>
                        </m:r>
                      </m:e>
                      <m:sup>
                        <m:r>
                          <a:rPr lang="en-US" sz="1500" i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500" dirty="0">
                    <a:latin typeface="Cambria Math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5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500" i="0">
                            <a:latin typeface="Cambria Math"/>
                          </a:rPr>
                          <m:t>(10−5)</m:t>
                        </m:r>
                      </m:e>
                      <m:sup>
                        <m:r>
                          <a:rPr lang="en-US" sz="1500" i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500" dirty="0">
                    <a:latin typeface="Cambria Math"/>
                  </a:rPr>
                  <a:t> </a:t>
                </a:r>
                <a:r>
                  <a:rPr lang="it-IT" sz="1500" dirty="0" smtClean="0">
                    <a:latin typeface="Cambria Math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5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500" i="0">
                            <a:latin typeface="Cambria Math"/>
                          </a:rPr>
                          <m:t>(15−5)</m:t>
                        </m:r>
                      </m:e>
                      <m:sup>
                        <m:r>
                          <a:rPr lang="en-US" sz="1500" i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500" dirty="0">
                    <a:latin typeface="Cambria Math"/>
                  </a:rPr>
                  <a:t>  / 5 </a:t>
                </a:r>
              </a:p>
              <a:p>
                <a:pPr marL="914400" lvl="2" indent="0">
                  <a:buNone/>
                  <a:defRPr/>
                </a:pPr>
                <a:r>
                  <a:rPr lang="it-IT" sz="1500" dirty="0">
                    <a:latin typeface="Cambria Math"/>
                  </a:rPr>
                  <a:t>                           </a:t>
                </a:r>
                <a:r>
                  <a:rPr lang="it-IT" sz="1500" dirty="0" smtClean="0">
                    <a:latin typeface="Cambria Math"/>
                  </a:rPr>
                  <a:t>       =  </a:t>
                </a:r>
                <a:r>
                  <a:rPr lang="it-IT" sz="1500" dirty="0">
                    <a:latin typeface="Cambria Math"/>
                  </a:rPr>
                  <a:t>100+25+0+25+100/5=50</a:t>
                </a:r>
              </a:p>
              <a:p>
                <a:pPr lvl="2">
                  <a:defRPr/>
                </a:pPr>
                <a:r>
                  <a:rPr lang="it-IT" sz="1800" dirty="0">
                    <a:latin typeface="+mj-lt"/>
                  </a:rPr>
                  <a:t>Variance(B</a:t>
                </a:r>
                <a:r>
                  <a:rPr lang="it-IT" sz="1800" dirty="0" smtClean="0">
                    <a:latin typeface="+mj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5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500">
                            <a:latin typeface="Cambria Math"/>
                          </a:rPr>
                          <m:t>(3−5)</m:t>
                        </m:r>
                      </m:e>
                      <m:sup>
                        <m:r>
                          <a:rPr lang="en-US" sz="15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500" dirty="0">
                    <a:latin typeface="Cambria Math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5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500">
                            <a:latin typeface="Cambria Math"/>
                          </a:rPr>
                          <m:t>(4−5)</m:t>
                        </m:r>
                      </m:e>
                      <m:sup>
                        <m:r>
                          <a:rPr lang="en-US" sz="15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500" dirty="0">
                    <a:latin typeface="Cambria Math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5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500">
                            <a:latin typeface="Cambria Math"/>
                          </a:rPr>
                          <m:t>(5−5)</m:t>
                        </m:r>
                      </m:e>
                      <m:sup>
                        <m:r>
                          <a:rPr lang="en-US" sz="15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500" dirty="0">
                    <a:latin typeface="Cambria Math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5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500">
                            <a:latin typeface="Cambria Math"/>
                          </a:rPr>
                          <m:t>(6−5)</m:t>
                        </m:r>
                      </m:e>
                      <m:sup>
                        <m:r>
                          <a:rPr lang="en-US" sz="15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500" dirty="0">
                    <a:latin typeface="Cambria Math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5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500">
                            <a:latin typeface="Cambria Math"/>
                          </a:rPr>
                          <m:t>(7−5)</m:t>
                        </m:r>
                      </m:e>
                      <m:sup>
                        <m:r>
                          <a:rPr lang="en-US" sz="15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1500" dirty="0">
                    <a:latin typeface="Cambria Math"/>
                  </a:rPr>
                  <a:t> / 5 </a:t>
                </a:r>
                <a:endParaRPr lang="it-IT" sz="1500" dirty="0" smtClean="0">
                  <a:latin typeface="Cambria Math"/>
                </a:endParaRPr>
              </a:p>
              <a:p>
                <a:pPr marL="914400" lvl="2" indent="0">
                  <a:buNone/>
                  <a:defRPr/>
                </a:pPr>
                <a:r>
                  <a:rPr lang="it-IT" sz="1500" dirty="0">
                    <a:latin typeface="Cambria Math"/>
                  </a:rPr>
                  <a:t>	</a:t>
                </a:r>
                <a:r>
                  <a:rPr lang="it-IT" sz="1800" dirty="0">
                    <a:latin typeface="+mj-lt"/>
                  </a:rPr>
                  <a:t>    </a:t>
                </a:r>
                <a:r>
                  <a:rPr lang="it-IT" sz="1800" dirty="0" smtClean="0">
                    <a:latin typeface="+mj-lt"/>
                  </a:rPr>
                  <a:t>   </a:t>
                </a:r>
                <a:r>
                  <a:rPr lang="it-IT" sz="1500" dirty="0" smtClean="0">
                    <a:latin typeface="Cambria Math" panose="02040503050406030204" pitchFamily="18" charset="0"/>
                  </a:rPr>
                  <a:t>=  4+1+0+1+4/5=2</a:t>
                </a:r>
                <a:endParaRPr lang="en-US" sz="1500" dirty="0">
                  <a:latin typeface="Cambria Math" panose="02040503050406030204" pitchFamily="18" charset="0"/>
                </a:endParaRPr>
              </a:p>
              <a:p>
                <a:pPr lvl="1">
                  <a:defRPr/>
                </a:pPr>
                <a:r>
                  <a:rPr lang="en-US" sz="2600" dirty="0">
                    <a:latin typeface="+mj-lt"/>
                  </a:rPr>
                  <a:t>Standard </a:t>
                </a:r>
                <a:r>
                  <a:rPr lang="en-US" sz="2600" dirty="0" smtClean="0">
                    <a:latin typeface="+mj-lt"/>
                  </a:rPr>
                  <a:t>deviation of </a:t>
                </a:r>
                <a:r>
                  <a:rPr lang="en-US" sz="2600" dirty="0">
                    <a:latin typeface="+mj-lt"/>
                  </a:rPr>
                  <a:t>A and B?</a:t>
                </a:r>
              </a:p>
              <a:p>
                <a:pPr lvl="2">
                  <a:defRPr/>
                </a:pPr>
                <a:r>
                  <a:rPr lang="en-US" sz="1800" dirty="0">
                    <a:latin typeface="+mj-lt"/>
                  </a:rPr>
                  <a:t>Standard  deviation (A)= SQRT of Variance(A) = </a:t>
                </a:r>
                <a:r>
                  <a:rPr lang="en-US" sz="1800" dirty="0" err="1">
                    <a:latin typeface="+mj-lt"/>
                  </a:rPr>
                  <a:t>sqrt</a:t>
                </a:r>
                <a:r>
                  <a:rPr lang="en-US" sz="1800" dirty="0">
                    <a:latin typeface="+mj-lt"/>
                  </a:rPr>
                  <a:t>(50)=~7.01</a:t>
                </a:r>
              </a:p>
              <a:p>
                <a:pPr lvl="2">
                  <a:defRPr/>
                </a:pPr>
                <a:r>
                  <a:rPr lang="en-US" sz="1800" dirty="0">
                    <a:latin typeface="+mj-lt"/>
                  </a:rPr>
                  <a:t>Standard  deviation (B)= SQRT of Variance(B) = </a:t>
                </a:r>
                <a:r>
                  <a:rPr lang="en-US" sz="1800" dirty="0" err="1">
                    <a:latin typeface="+mj-lt"/>
                  </a:rPr>
                  <a:t>sqrt</a:t>
                </a:r>
                <a:r>
                  <a:rPr lang="en-US" sz="1800" dirty="0">
                    <a:latin typeface="+mj-lt"/>
                  </a:rPr>
                  <a:t>(2)=~1.41</a:t>
                </a:r>
              </a:p>
              <a:p>
                <a:pPr lvl="1">
                  <a:defRPr/>
                </a:pP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343744"/>
                <a:ext cx="8363364" cy="5181600"/>
              </a:xfrm>
              <a:blipFill rotWithShape="0">
                <a:blip r:embed="rId3"/>
                <a:stretch>
                  <a:fillRect l="-1386" t="-824" b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251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75320"/>
            <a:ext cx="8280400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Room 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27373"/>
            <a:ext cx="8458200" cy="4525963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pitchFamily="34" charset="0"/>
              <a:buNone/>
              <a:defRPr/>
            </a:pPr>
            <a:endParaRPr lang="en-US" altLang="en-US" dirty="0"/>
          </a:p>
          <a:p>
            <a:pPr marL="0" indent="0">
              <a:buFont typeface="Arial" pitchFamily="34" charset="0"/>
              <a:buNone/>
              <a:defRPr/>
            </a:pPr>
            <a:r>
              <a:rPr lang="en-US" altLang="en-US" dirty="0" smtClean="0"/>
              <a:t>For the Room example, find the following</a:t>
            </a:r>
          </a:p>
          <a:p>
            <a:pPr>
              <a:defRPr/>
            </a:pPr>
            <a:r>
              <a:rPr lang="tr-TR" altLang="en-US" i="1" dirty="0" err="1" smtClean="0"/>
              <a:t>Mean</a:t>
            </a:r>
            <a:r>
              <a:rPr lang="en-US" altLang="en-US" i="1" dirty="0" smtClean="0"/>
              <a:t>(X)=?</a:t>
            </a:r>
          </a:p>
          <a:p>
            <a:pPr>
              <a:defRPr/>
            </a:pPr>
            <a:r>
              <a:rPr lang="en-US" altLang="en-US" i="1" dirty="0" err="1" smtClean="0"/>
              <a:t>Var</a:t>
            </a:r>
            <a:r>
              <a:rPr lang="en-US" altLang="en-US" i="1" dirty="0" smtClean="0"/>
              <a:t>(X)=?</a:t>
            </a:r>
          </a:p>
          <a:p>
            <a:pPr>
              <a:defRPr/>
            </a:pPr>
            <a:r>
              <a:rPr lang="en-US" altLang="en-US" i="1" dirty="0" err="1" smtClean="0"/>
              <a:t>Std</a:t>
            </a:r>
            <a:r>
              <a:rPr lang="en-US" altLang="en-US" i="1" dirty="0" smtClean="0"/>
              <a:t>(X)=?</a:t>
            </a:r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28800"/>
            <a:ext cx="70802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50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3312"/>
            <a:ext cx="8280400" cy="533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Room </a:t>
            </a:r>
            <a:r>
              <a:rPr lang="en-US" altLang="en-US" dirty="0"/>
              <a:t>Example Cont`d</a:t>
            </a:r>
            <a:endParaRPr lang="en-US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999381"/>
                <a:ext cx="8458200" cy="4525963"/>
              </a:xfrm>
            </p:spPr>
            <p:txBody>
              <a:bodyPr/>
              <a:lstStyle/>
              <a:p>
                <a:pPr marL="0" indent="0">
                  <a:buFont typeface="Arial" pitchFamily="34" charset="0"/>
                  <a:buNone/>
                  <a:defRPr/>
                </a:pPr>
                <a:endParaRPr lang="en-US" altLang="en-US" dirty="0" smtClean="0"/>
              </a:p>
              <a:p>
                <a:pPr marL="0" indent="0">
                  <a:buFont typeface="Arial" pitchFamily="34" charset="0"/>
                  <a:buNone/>
                  <a:defRPr/>
                </a:pPr>
                <a:r>
                  <a:rPr lang="en-US" altLang="en-US" sz="2600" dirty="0" smtClean="0"/>
                  <a:t>For the Room example, find the following</a:t>
                </a:r>
              </a:p>
              <a:p>
                <a:pPr>
                  <a:defRPr/>
                </a:pPr>
                <a:r>
                  <a:rPr lang="tr-TR" altLang="en-US" sz="2400" i="1" dirty="0" err="1"/>
                  <a:t>Mean</a:t>
                </a:r>
                <a:r>
                  <a:rPr lang="en-US" altLang="en-US" sz="2600" i="1" dirty="0" smtClean="0"/>
                  <a:t>(X)=?</a:t>
                </a:r>
                <a:endParaRPr lang="en-US" altLang="en-US" sz="1600" i="1" dirty="0" smtClean="0"/>
              </a:p>
              <a:p>
                <a:pPr marL="457200" lvl="1" indent="0">
                  <a:buNone/>
                  <a:defRPr/>
                </a:pPr>
                <a:r>
                  <a:rPr lang="en-US" altLang="en-US" sz="1600" i="1" dirty="0" smtClean="0"/>
                  <a:t>=(.</a:t>
                </a:r>
                <a:r>
                  <a:rPr lang="en-US" altLang="en-US" sz="1600" i="1" dirty="0"/>
                  <a:t>083+.071+.076+.139+.210+.224+.197)/7= ~</a:t>
                </a:r>
                <a:r>
                  <a:rPr lang="en-US" altLang="en-US" sz="1600" i="1" dirty="0" smtClean="0"/>
                  <a:t>0.143</a:t>
                </a:r>
                <a:endParaRPr lang="en-US" altLang="en-US" sz="1600" i="1" dirty="0"/>
              </a:p>
              <a:p>
                <a:pPr>
                  <a:defRPr/>
                </a:pPr>
                <a:r>
                  <a:rPr lang="en-US" altLang="en-US" sz="2600" i="1" dirty="0" err="1" smtClean="0"/>
                  <a:t>Var</a:t>
                </a:r>
                <a:r>
                  <a:rPr lang="en-US" altLang="en-US" sz="2600" i="1" dirty="0" smtClean="0"/>
                  <a:t>(X)=?</a:t>
                </a:r>
              </a:p>
              <a:p>
                <a:pPr marL="0" indent="0">
                  <a:buNone/>
                  <a:defRPr/>
                </a:pPr>
                <a:r>
                  <a:rPr lang="en-US" altLang="en-US" sz="1600" i="1" dirty="0"/>
                  <a:t> </a:t>
                </a:r>
                <a:r>
                  <a:rPr lang="en-US" altLang="en-US" sz="1600" i="1" dirty="0" smtClean="0"/>
                  <a:t>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.083−.143</m:t>
                        </m:r>
                        <m:r>
                          <a:rPr lang="en-US" sz="160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 smtClean="0"/>
                  <a:t> </a:t>
                </a:r>
                <a:r>
                  <a:rPr lang="en-US" altLang="en-US" sz="1600" i="1" dirty="0"/>
                  <a:t>+</a:t>
                </a:r>
                <a:r>
                  <a:rPr lang="it-IT" sz="1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.071−.143)</m:t>
                        </m:r>
                      </m:e>
                      <m:sup>
                        <m:r>
                          <a:rPr lang="en-US" sz="16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.076−−.143)</m:t>
                        </m:r>
                      </m:e>
                      <m:sup>
                        <m:r>
                          <a:rPr lang="en-US" sz="16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.139−.143)</m:t>
                        </m:r>
                      </m:e>
                      <m:sup>
                        <m:r>
                          <a:rPr lang="en-US" sz="16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 smtClean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.210−.143)</m:t>
                        </m:r>
                      </m:e>
                      <m:sup>
                        <m:r>
                          <a:rPr lang="en-US" sz="16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/>
                  <a:t>+</a:t>
                </a:r>
                <a:r>
                  <a:rPr lang="it-IT" sz="1600" dirty="0"/>
                  <a:t> </a:t>
                </a:r>
                <a:r>
                  <a:rPr lang="tr-TR" sz="16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.224</m:t>
                        </m:r>
                        <m:r>
                          <m:rPr>
                            <m:nor/>
                          </m:rPr>
                          <a:rPr lang="en-US" altLang="en-US" sz="1600" i="1" dirty="0" smtClean="0"/>
                          <m:t>−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.143)</m:t>
                        </m:r>
                      </m:e>
                      <m:sup>
                        <m:r>
                          <a:rPr lang="en-US" sz="16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 smtClean="0"/>
                  <a:t>+</a:t>
                </a:r>
                <a:r>
                  <a:rPr lang="it-IT" sz="1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 b="0" i="0" smtClean="0">
                            <a:latin typeface="Cambria Math"/>
                          </a:rPr>
                          <m:t>  </m:t>
                        </m:r>
                        <m:r>
                          <a:rPr lang="en-US" sz="160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</m:t>
                        </m:r>
                        <m:r>
                          <m:rPr>
                            <m:nor/>
                          </m:rPr>
                          <a:rPr lang="en-US" altLang="en-US" sz="1600" b="0" i="1" dirty="0" smtClean="0"/>
                          <m:t>197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−.143)</m:t>
                        </m:r>
                      </m:e>
                      <m:sup>
                        <m:r>
                          <a:rPr lang="en-US" sz="16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/>
                  <a:t> /</a:t>
                </a:r>
                <a:r>
                  <a:rPr lang="en-US" altLang="en-US" sz="1600" i="1" dirty="0" smtClean="0"/>
                  <a:t>7</a:t>
                </a:r>
                <a:r>
                  <a:rPr lang="en-US" altLang="en-US" sz="2000" i="1" dirty="0" smtClean="0"/>
                  <a:t>         </a:t>
                </a:r>
              </a:p>
              <a:p>
                <a:pPr marL="0" indent="0">
                  <a:buNone/>
                  <a:defRPr/>
                </a:pPr>
                <a:r>
                  <a:rPr lang="en-US" altLang="en-US" sz="1600" i="1" dirty="0"/>
                  <a:t>         </a:t>
                </a:r>
                <a:r>
                  <a:rPr lang="en-US" altLang="en-US" sz="1600" i="1" dirty="0" smtClean="0"/>
                  <a:t>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.0</m:t>
                        </m:r>
                        <m:r>
                          <a:rPr lang="en-US" altLang="en-US" sz="1600" i="1" dirty="0">
                            <a:latin typeface="Cambria Math"/>
                          </a:rPr>
                          <m:t>6</m:t>
                        </m:r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.0</m:t>
                        </m:r>
                        <m:r>
                          <a:rPr lang="en-US" altLang="en-US" sz="1600" i="1" dirty="0">
                            <a:latin typeface="Cambria Math"/>
                          </a:rPr>
                          <m:t>72</m:t>
                        </m:r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.0</m:t>
                        </m:r>
                        <m:r>
                          <a:rPr lang="en-US" altLang="en-US" sz="1600" i="1" dirty="0">
                            <a:latin typeface="Cambria Math"/>
                          </a:rPr>
                          <m:t>67</m:t>
                        </m:r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/>
                  <a:t>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.0</m:t>
                        </m:r>
                        <m:r>
                          <a:rPr lang="en-US" altLang="en-US" sz="1600" i="1" dirty="0">
                            <a:latin typeface="Cambria Math"/>
                          </a:rPr>
                          <m:t>04</m:t>
                        </m:r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.0</m:t>
                        </m:r>
                        <m:r>
                          <a:rPr lang="en-US" altLang="en-US" sz="1600" i="1" dirty="0">
                            <a:latin typeface="Cambria Math"/>
                          </a:rPr>
                          <m:t>67</m:t>
                        </m:r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.0</m:t>
                        </m:r>
                        <m:r>
                          <a:rPr lang="en-US" altLang="en-US" sz="1600" i="1" dirty="0">
                            <a:latin typeface="Cambria Math"/>
                          </a:rPr>
                          <m:t>81</m:t>
                        </m:r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en-US" sz="1600" i="1" dirty="0"/>
                          <m:t>.</m:t>
                        </m:r>
                        <m:r>
                          <a:rPr lang="en-US" altLang="en-US" sz="1600" i="1" dirty="0">
                            <a:latin typeface="Cambria Math"/>
                          </a:rPr>
                          <m:t>054</m:t>
                        </m:r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1600" i="1" dirty="0"/>
                  <a:t>/7</a:t>
                </a:r>
              </a:p>
              <a:p>
                <a:pPr marL="57150" indent="0">
                  <a:buNone/>
                  <a:defRPr/>
                </a:pPr>
                <a:r>
                  <a:rPr lang="en-US" altLang="en-US" sz="1600" i="1" dirty="0"/>
                  <a:t>         </a:t>
                </a:r>
                <a:r>
                  <a:rPr lang="en-US" altLang="en-US" sz="1600" i="1" dirty="0" smtClean="0"/>
                  <a:t>  </a:t>
                </a:r>
                <a:r>
                  <a:rPr lang="en-US" altLang="en-US" sz="1600" i="1" dirty="0"/>
                  <a:t>=.0036+.0052+.0045+.00002+.0045+.</a:t>
                </a:r>
                <a:r>
                  <a:rPr lang="en-US" altLang="en-US" sz="1600" i="1" dirty="0" smtClean="0"/>
                  <a:t>0066+.0029/7 </a:t>
                </a:r>
                <a:r>
                  <a:rPr lang="en-US" altLang="en-US" sz="1600" i="1" dirty="0"/>
                  <a:t>= </a:t>
                </a:r>
                <a:r>
                  <a:rPr lang="en-US" altLang="en-US" sz="1600" i="1" dirty="0" smtClean="0"/>
                  <a:t>~0.0039</a:t>
                </a:r>
                <a:endParaRPr lang="en-US" altLang="en-US" sz="1600" i="1" dirty="0"/>
              </a:p>
              <a:p>
                <a:pPr>
                  <a:defRPr/>
                </a:pPr>
                <a:r>
                  <a:rPr lang="en-US" altLang="en-US" sz="2600" i="1" dirty="0" err="1" smtClean="0"/>
                  <a:t>Std</a:t>
                </a:r>
                <a:r>
                  <a:rPr lang="en-US" altLang="en-US" sz="2600" i="1" dirty="0" smtClean="0"/>
                  <a:t>(X)=?</a:t>
                </a:r>
              </a:p>
              <a:p>
                <a:pPr marL="457200" lvl="1" indent="0">
                  <a:buNone/>
                  <a:defRPr/>
                </a:pPr>
                <a:r>
                  <a:rPr lang="en-US" altLang="en-US" sz="1600" i="1" dirty="0" smtClean="0"/>
                  <a:t>  =</a:t>
                </a:r>
                <a:r>
                  <a:rPr lang="en-US" altLang="en-US" sz="1600" i="1" dirty="0"/>
                  <a:t>SQRT(</a:t>
                </a:r>
                <a:r>
                  <a:rPr lang="en-US" altLang="en-US" sz="1600" i="1" dirty="0" err="1"/>
                  <a:t>Var</a:t>
                </a:r>
                <a:r>
                  <a:rPr lang="en-US" altLang="en-US" sz="1600" i="1" dirty="0"/>
                  <a:t>(X))=</a:t>
                </a:r>
                <a:r>
                  <a:rPr lang="en-US" altLang="en-US" sz="1600" i="1" dirty="0" smtClean="0"/>
                  <a:t>0.062</a:t>
                </a:r>
                <a:endParaRPr lang="en-US" altLang="en-US" sz="2600" dirty="0" smtClean="0"/>
              </a:p>
            </p:txBody>
          </p:sp>
        </mc:Choice>
        <mc:Fallback xmlns="">
          <p:sp>
            <p:nvSpPr>
              <p:cNvPr id="317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99381"/>
                <a:ext cx="8458200" cy="4525963"/>
              </a:xfrm>
              <a:blipFill rotWithShape="0">
                <a:blip r:embed="rId3"/>
                <a:stretch>
                  <a:fillRect l="-1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4155"/>
            <a:ext cx="70802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54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256451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dirty="0"/>
              <a:t>Standard</a:t>
            </a:r>
            <a:r>
              <a:rPr spc="-90" dirty="0"/>
              <a:t> </a:t>
            </a:r>
            <a:r>
              <a:rPr spc="-5" dirty="0"/>
              <a:t>deviation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00" y="1044605"/>
            <a:ext cx="7915909" cy="800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5080" indent="-29273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lang="tr-TR" sz="26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600" b="1" spc="-5" dirty="0" smtClean="0">
                <a:solidFill>
                  <a:prstClr val="black"/>
                </a:solidFill>
                <a:latin typeface="Arial"/>
                <a:cs typeface="Arial"/>
              </a:rPr>
              <a:t>Caution</a:t>
            </a: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must be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exercised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when</a:t>
            </a:r>
            <a:r>
              <a:rPr sz="2600" spc="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sz="2600" dirty="0">
                <a:solidFill>
                  <a:prstClr val="black"/>
                </a:solidFill>
                <a:latin typeface="Arial"/>
                <a:cs typeface="Arial"/>
              </a:rPr>
              <a:t>standard </a:t>
            </a:r>
            <a:r>
              <a:rPr sz="2600" spc="-5" dirty="0" smtClean="0">
                <a:solidFill>
                  <a:prstClr val="black"/>
                </a:solidFill>
                <a:latin typeface="Arial"/>
                <a:cs typeface="Arial"/>
              </a:rPr>
              <a:t>deviation </a:t>
            </a:r>
            <a:r>
              <a:rPr sz="2600" spc="-5" dirty="0">
                <a:solidFill>
                  <a:prstClr val="black"/>
                </a:solidFill>
                <a:latin typeface="Arial"/>
                <a:cs typeface="Arial"/>
              </a:rPr>
              <a:t>as a </a:t>
            </a:r>
            <a:r>
              <a:rPr sz="2600" b="1" spc="-5" dirty="0">
                <a:solidFill>
                  <a:prstClr val="black"/>
                </a:solidFill>
                <a:latin typeface="Arial"/>
                <a:cs typeface="Arial"/>
              </a:rPr>
              <a:t>comparative index of</a:t>
            </a:r>
            <a:r>
              <a:rPr sz="2600" b="1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prstClr val="black"/>
                </a:solidFill>
                <a:latin typeface="Arial"/>
                <a:cs typeface="Arial"/>
              </a:rPr>
              <a:t>dispersion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12091" y="2308628"/>
          <a:ext cx="2594419" cy="2480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7286"/>
                <a:gridCol w="1297133"/>
              </a:tblGrid>
              <a:tr h="643044">
                <a:tc gridSpan="2">
                  <a:txBody>
                    <a:bodyPr/>
                    <a:lstStyle/>
                    <a:p>
                      <a:pPr marL="85090" marR="3016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Weights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newborn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elephants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(kg)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38218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7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929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382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853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382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67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878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939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367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895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972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677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937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841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3673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826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74881" y="2354814"/>
          <a:ext cx="2671114" cy="2480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5748"/>
                <a:gridCol w="1335366"/>
              </a:tblGrid>
              <a:tr h="643934">
                <a:tc gridSpan="2">
                  <a:txBody>
                    <a:bodyPr/>
                    <a:lstStyle/>
                    <a:p>
                      <a:pPr marL="86360" marR="376555">
                        <a:lnSpc>
                          <a:spcPct val="100499"/>
                        </a:lnSpc>
                        <a:spcBef>
                          <a:spcPts val="27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Weights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newborn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mice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(kg)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38218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32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0.72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382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0.42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382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66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0.63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0.31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36859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0.59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0.38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6732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0.79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0.96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36639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1.06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0.89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7">
                      <a:solidFill>
                        <a:srgbClr val="FFFFFF"/>
                      </a:solidFill>
                      <a:prstDash val="solid"/>
                    </a:lnL>
                    <a:lnR w="12297">
                      <a:solidFill>
                        <a:srgbClr val="FFFFFF"/>
                      </a:solidFill>
                      <a:prstDash val="solid"/>
                    </a:lnR>
                    <a:lnT w="12318">
                      <a:solidFill>
                        <a:srgbClr val="FFFFFF"/>
                      </a:solidFill>
                      <a:prstDash val="solid"/>
                    </a:lnT>
                    <a:lnB w="12318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120190" y="5026718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0" y="0"/>
                </a:lnTo>
                <a:lnTo>
                  <a:pt x="120186" y="0"/>
                </a:lnTo>
              </a:path>
            </a:pathLst>
          </a:custGeom>
          <a:ln w="75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35532" y="5026718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0" y="0"/>
                </a:lnTo>
                <a:lnTo>
                  <a:pt x="120161" y="0"/>
                </a:lnTo>
              </a:path>
            </a:pathLst>
          </a:custGeom>
          <a:ln w="75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0089" y="4963625"/>
            <a:ext cx="7091045" cy="1010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56944" algn="l"/>
                <a:tab pos="4057015" algn="l"/>
                <a:tab pos="4772660" algn="l"/>
              </a:tabLst>
            </a:pPr>
            <a:r>
              <a:rPr sz="2700" spc="-7" baseline="1543" dirty="0">
                <a:solidFill>
                  <a:prstClr val="black"/>
                </a:solidFill>
                <a:latin typeface="Arial"/>
                <a:cs typeface="Arial"/>
              </a:rPr>
              <a:t>n=10,	</a:t>
            </a:r>
            <a:r>
              <a:rPr sz="1550" i="1" spc="-100" dirty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2700" baseline="1543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sz="2700" spc="-7" baseline="1543" dirty="0">
                <a:solidFill>
                  <a:prstClr val="black"/>
                </a:solidFill>
                <a:latin typeface="Arial"/>
                <a:cs typeface="Arial"/>
              </a:rPr>
              <a:t>887.1, sd</a:t>
            </a:r>
            <a:r>
              <a:rPr sz="2700" spc="225" baseline="154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700" baseline="1543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700" spc="-7" baseline="1543" dirty="0">
                <a:solidFill>
                  <a:prstClr val="black"/>
                </a:solidFill>
                <a:latin typeface="Arial"/>
                <a:cs typeface="Arial"/>
              </a:rPr>
              <a:t> 56.50	n=10,	</a:t>
            </a:r>
            <a:r>
              <a:rPr sz="1550" i="1" spc="-100" dirty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2700" baseline="1543" dirty="0">
                <a:solidFill>
                  <a:prstClr val="black"/>
                </a:solidFill>
                <a:latin typeface="Arial"/>
                <a:cs typeface="Arial"/>
              </a:rPr>
              <a:t>= 0.68, </a:t>
            </a:r>
            <a:r>
              <a:rPr sz="2700" spc="-7" baseline="1543" dirty="0">
                <a:solidFill>
                  <a:prstClr val="black"/>
                </a:solidFill>
                <a:latin typeface="Arial"/>
                <a:cs typeface="Arial"/>
              </a:rPr>
              <a:t>sd </a:t>
            </a:r>
            <a:r>
              <a:rPr sz="2700" baseline="1543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700" spc="82" baseline="154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700" spc="-7" baseline="1543" dirty="0">
                <a:solidFill>
                  <a:prstClr val="black"/>
                </a:solidFill>
                <a:latin typeface="Arial"/>
                <a:cs typeface="Arial"/>
              </a:rPr>
              <a:t>0.255</a:t>
            </a:r>
            <a:endParaRPr sz="2700" baseline="1543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eaLnBrk="1" fontAlgn="auto" hangingPunct="1">
              <a:lnSpc>
                <a:spcPct val="100499"/>
              </a:lnSpc>
              <a:spcBef>
                <a:spcPts val="142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b="1" spc="-5" dirty="0" smtClean="0">
                <a:solidFill>
                  <a:prstClr val="black"/>
                </a:solidFill>
                <a:latin typeface="Arial"/>
                <a:cs typeface="Arial"/>
              </a:rPr>
              <a:t>Incorrect </a:t>
            </a:r>
            <a:r>
              <a:rPr sz="1800" b="1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1800" b="1" spc="-10" dirty="0">
                <a:solidFill>
                  <a:prstClr val="black"/>
                </a:solidFill>
                <a:latin typeface="Arial"/>
                <a:cs typeface="Arial"/>
              </a:rPr>
              <a:t>say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that elephants show greater variation for birth-weights </a:t>
            </a:r>
            <a:r>
              <a:rPr sz="1800" spc="-10" dirty="0" smtClean="0">
                <a:solidFill>
                  <a:prstClr val="black"/>
                </a:solidFill>
                <a:latin typeface="Arial"/>
                <a:cs typeface="Arial"/>
              </a:rPr>
              <a:t>than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mice because of higher standard</a:t>
            </a:r>
            <a:r>
              <a:rPr sz="1800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deviation</a:t>
            </a:r>
            <a:endParaRPr sz="18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594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704309"/>
            <a:ext cx="8280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2739">
              <a:lnSpc>
                <a:spcPct val="100000"/>
              </a:lnSpc>
            </a:pPr>
            <a:r>
              <a:rPr spc="-59" dirty="0"/>
              <a:t>Coefficient </a:t>
            </a:r>
            <a:r>
              <a:rPr spc="-79" dirty="0"/>
              <a:t>of</a:t>
            </a:r>
            <a:r>
              <a:rPr spc="50" dirty="0"/>
              <a:t> </a:t>
            </a:r>
            <a:r>
              <a:rPr spc="-69" dirty="0"/>
              <a:t>variation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3568" y="1772816"/>
            <a:ext cx="7476417" cy="1060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59" dirty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sz="2200" spc="-119" dirty="0">
                <a:solidFill>
                  <a:srgbClr val="000000"/>
                </a:solidFill>
                <a:latin typeface="Arial"/>
                <a:cs typeface="Arial"/>
              </a:rPr>
              <a:t>many </a:t>
            </a:r>
            <a:r>
              <a:rPr sz="2200" spc="-59" dirty="0">
                <a:solidFill>
                  <a:srgbClr val="000000"/>
                </a:solidFill>
                <a:latin typeface="Arial"/>
                <a:cs typeface="Arial"/>
              </a:rPr>
              <a:t>situations, </a:t>
            </a:r>
            <a:r>
              <a:rPr sz="2200" spc="-218" dirty="0">
                <a:solidFill>
                  <a:srgbClr val="000000"/>
                </a:solidFill>
                <a:latin typeface="Arial"/>
                <a:cs typeface="Arial"/>
              </a:rPr>
              <a:t>we </a:t>
            </a:r>
            <a:r>
              <a:rPr sz="2200" spc="-139" dirty="0">
                <a:solidFill>
                  <a:srgbClr val="000000"/>
                </a:solidFill>
                <a:latin typeface="Arial"/>
                <a:cs typeface="Arial"/>
              </a:rPr>
              <a:t>can </a:t>
            </a:r>
            <a:r>
              <a:rPr sz="2200" spc="-99" dirty="0">
                <a:solidFill>
                  <a:srgbClr val="000000"/>
                </a:solidFill>
                <a:latin typeface="Arial"/>
                <a:cs typeface="Arial"/>
              </a:rPr>
              <a:t>avoid </a:t>
            </a:r>
            <a:r>
              <a:rPr sz="2200" spc="-139" dirty="0">
                <a:solidFill>
                  <a:srgbClr val="000000"/>
                </a:solidFill>
                <a:latin typeface="Arial"/>
                <a:cs typeface="Arial"/>
              </a:rPr>
              <a:t>these </a:t>
            </a:r>
            <a:r>
              <a:rPr sz="2200" spc="-188" dirty="0">
                <a:solidFill>
                  <a:srgbClr val="000000"/>
                </a:solidFill>
                <a:latin typeface="Arial"/>
                <a:cs typeface="Arial"/>
              </a:rPr>
              <a:t>issues </a:t>
            </a:r>
            <a:r>
              <a:rPr sz="2200" spc="-129" dirty="0">
                <a:solidFill>
                  <a:srgbClr val="000000"/>
                </a:solidFill>
                <a:latin typeface="Arial"/>
                <a:cs typeface="Arial"/>
              </a:rPr>
              <a:t>by </a:t>
            </a:r>
            <a:r>
              <a:rPr sz="2200" spc="-119" dirty="0">
                <a:solidFill>
                  <a:srgbClr val="000000"/>
                </a:solidFill>
                <a:latin typeface="Arial"/>
                <a:cs typeface="Arial"/>
              </a:rPr>
              <a:t>using </a:t>
            </a:r>
            <a:r>
              <a:rPr sz="2200" spc="-89" dirty="0">
                <a:solidFill>
                  <a:srgbClr val="000000"/>
                </a:solidFill>
                <a:latin typeface="Arial"/>
                <a:cs typeface="Arial"/>
              </a:rPr>
              <a:t>another  </a:t>
            </a:r>
            <a:r>
              <a:rPr sz="2200" spc="-169" dirty="0">
                <a:solidFill>
                  <a:srgbClr val="000000"/>
                </a:solidFill>
                <a:latin typeface="Arial"/>
                <a:cs typeface="Arial"/>
              </a:rPr>
              <a:t>measure </a:t>
            </a:r>
            <a:r>
              <a:rPr sz="2200" spc="-40" dirty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sz="2200" spc="-59" dirty="0">
                <a:solidFill>
                  <a:srgbClr val="000000"/>
                </a:solidFill>
                <a:latin typeface="Arial"/>
                <a:cs typeface="Arial"/>
              </a:rPr>
              <a:t>variation </a:t>
            </a:r>
            <a:r>
              <a:rPr sz="2200" spc="-99" dirty="0">
                <a:solidFill>
                  <a:srgbClr val="000000"/>
                </a:solidFill>
                <a:latin typeface="Arial"/>
                <a:cs typeface="Arial"/>
              </a:rPr>
              <a:t>called </a:t>
            </a:r>
            <a:r>
              <a:rPr sz="2200" spc="-59" dirty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sz="2200" b="1" spc="-40" dirty="0">
                <a:solidFill>
                  <a:srgbClr val="000000"/>
                </a:solidFill>
                <a:latin typeface="Gill Sans MT"/>
                <a:cs typeface="Gill Sans MT"/>
              </a:rPr>
              <a:t>coefficient </a:t>
            </a:r>
            <a:r>
              <a:rPr sz="2200" b="1" spc="-20" dirty="0">
                <a:solidFill>
                  <a:srgbClr val="000000"/>
                </a:solidFill>
                <a:latin typeface="Gill Sans MT"/>
                <a:cs typeface="Gill Sans MT"/>
              </a:rPr>
              <a:t>of </a:t>
            </a:r>
            <a:r>
              <a:rPr sz="2200" b="1" spc="-69" dirty="0">
                <a:solidFill>
                  <a:srgbClr val="000000"/>
                </a:solidFill>
                <a:latin typeface="Gill Sans MT"/>
                <a:cs typeface="Gill Sans MT"/>
              </a:rPr>
              <a:t>variation  </a:t>
            </a:r>
            <a:r>
              <a:rPr sz="2200" b="1" spc="-99" dirty="0">
                <a:solidFill>
                  <a:srgbClr val="000000"/>
                </a:solidFill>
                <a:latin typeface="Arial"/>
                <a:cs typeface="Arial"/>
              </a:rPr>
              <a:t>instead </a:t>
            </a:r>
            <a:r>
              <a:rPr sz="2200" b="1" spc="-40" dirty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sz="2200" b="1" spc="-99" dirty="0">
                <a:solidFill>
                  <a:srgbClr val="000000"/>
                </a:solidFill>
                <a:latin typeface="Arial"/>
                <a:cs typeface="Arial"/>
              </a:rPr>
              <a:t>standard</a:t>
            </a:r>
            <a:r>
              <a:rPr sz="2200" b="1" spc="377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200" b="1" spc="-69" dirty="0">
                <a:solidFill>
                  <a:srgbClr val="000000"/>
                </a:solidFill>
                <a:latin typeface="Arial"/>
                <a:cs typeface="Arial"/>
              </a:rPr>
              <a:t>deviation</a:t>
            </a:r>
            <a:r>
              <a:rPr sz="2200" spc="-69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sz="2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11163" y="1946214"/>
            <a:ext cx="8318500" cy="2857695"/>
          </a:xfrm>
          <a:prstGeom prst="rect">
            <a:avLst/>
          </a:prstGeom>
        </p:spPr>
        <p:txBody>
          <a:bodyPr vert="horz" wrap="square" lIns="0" tIns="1387211" rIns="0" bIns="0" rtlCol="0">
            <a:spAutoFit/>
          </a:bodyPr>
          <a:lstStyle/>
          <a:p>
            <a:pPr marL="570305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571564" algn="l"/>
              </a:tabLst>
            </a:pPr>
            <a:endParaRPr lang="en-US" sz="2200" spc="-89" dirty="0" smtClean="0"/>
          </a:p>
          <a:p>
            <a:pPr marL="570305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571564" algn="l"/>
              </a:tabLst>
            </a:pPr>
            <a:r>
              <a:rPr sz="2200" spc="-89" dirty="0" smtClean="0"/>
              <a:t>To </a:t>
            </a:r>
            <a:r>
              <a:rPr sz="2200" b="1" spc="-40" dirty="0"/>
              <a:t>quantify </a:t>
            </a:r>
            <a:r>
              <a:rPr sz="2200" b="1" spc="-109" dirty="0"/>
              <a:t>dispersion </a:t>
            </a:r>
            <a:r>
              <a:rPr sz="2200" b="1" spc="-89" dirty="0"/>
              <a:t>independently </a:t>
            </a:r>
            <a:r>
              <a:rPr sz="2200" b="1" spc="-50" dirty="0"/>
              <a:t>from units</a:t>
            </a:r>
            <a:r>
              <a:rPr sz="2200" spc="-50" dirty="0"/>
              <a:t>, </a:t>
            </a:r>
            <a:r>
              <a:rPr sz="2200" spc="-218" dirty="0"/>
              <a:t>we </a:t>
            </a:r>
            <a:r>
              <a:rPr sz="2200" spc="-208" dirty="0"/>
              <a:t>use </a:t>
            </a:r>
            <a:r>
              <a:rPr sz="2200" spc="-59" dirty="0"/>
              <a:t>the  </a:t>
            </a:r>
            <a:r>
              <a:rPr sz="2200" b="1" spc="-69" dirty="0"/>
              <a:t>coefficient </a:t>
            </a:r>
            <a:r>
              <a:rPr sz="2200" b="1" spc="-40" dirty="0"/>
              <a:t>of </a:t>
            </a:r>
            <a:r>
              <a:rPr sz="2200" b="1" spc="-50" dirty="0"/>
              <a:t>variation</a:t>
            </a:r>
            <a:r>
              <a:rPr sz="2200" spc="-50" dirty="0"/>
              <a:t>, </a:t>
            </a:r>
            <a:r>
              <a:rPr sz="2200" spc="-79" dirty="0"/>
              <a:t>which </a:t>
            </a:r>
            <a:r>
              <a:rPr sz="2200" spc="-119" dirty="0"/>
              <a:t>is </a:t>
            </a:r>
            <a:r>
              <a:rPr sz="2200" spc="-59" dirty="0"/>
              <a:t>the </a:t>
            </a:r>
            <a:r>
              <a:rPr sz="2200" spc="-99" dirty="0"/>
              <a:t>standard </a:t>
            </a:r>
            <a:r>
              <a:rPr sz="2200" spc="-69" dirty="0"/>
              <a:t>deviation </a:t>
            </a:r>
            <a:r>
              <a:rPr sz="2200" spc="-89" dirty="0"/>
              <a:t>divided </a:t>
            </a:r>
            <a:r>
              <a:rPr sz="2200" spc="-129" dirty="0" smtClean="0"/>
              <a:t>by </a:t>
            </a:r>
            <a:r>
              <a:rPr sz="2200" spc="-69" dirty="0"/>
              <a:t>the </a:t>
            </a:r>
            <a:r>
              <a:rPr sz="2200" spc="-149" dirty="0"/>
              <a:t>sample </a:t>
            </a:r>
            <a:r>
              <a:rPr sz="2200" spc="-159" dirty="0"/>
              <a:t>mean </a:t>
            </a:r>
            <a:r>
              <a:rPr sz="2200" spc="-109" dirty="0"/>
              <a:t>(assuming </a:t>
            </a:r>
            <a:r>
              <a:rPr sz="2200" spc="10" dirty="0"/>
              <a:t>that </a:t>
            </a:r>
            <a:r>
              <a:rPr sz="2200" spc="-59" dirty="0"/>
              <a:t>the </a:t>
            </a:r>
            <a:r>
              <a:rPr sz="2200" spc="-159" dirty="0"/>
              <a:t>mean </a:t>
            </a:r>
            <a:r>
              <a:rPr sz="2200" spc="-119" dirty="0"/>
              <a:t>is </a:t>
            </a:r>
            <a:r>
              <a:rPr sz="2200" spc="-178" dirty="0"/>
              <a:t>a </a:t>
            </a:r>
            <a:r>
              <a:rPr sz="2200" spc="-69" dirty="0" smtClean="0"/>
              <a:t>positive </a:t>
            </a:r>
            <a:r>
              <a:rPr sz="2200" spc="-59" dirty="0"/>
              <a:t>number):</a:t>
            </a:r>
            <a:endParaRPr sz="2200" dirty="0"/>
          </a:p>
        </p:txBody>
      </p:sp>
      <p:sp>
        <p:nvSpPr>
          <p:cNvPr id="5" name="object 5"/>
          <p:cNvSpPr txBox="1"/>
          <p:nvPr/>
        </p:nvSpPr>
        <p:spPr>
          <a:xfrm>
            <a:off x="2483768" y="5246384"/>
            <a:ext cx="74436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i="1" spc="109" dirty="0">
                <a:solidFill>
                  <a:srgbClr val="000000"/>
                </a:solidFill>
                <a:latin typeface="Trebuchet MS"/>
                <a:cs typeface="Trebuchet MS"/>
              </a:rPr>
              <a:t>CV</a:t>
            </a:r>
            <a:r>
              <a:rPr sz="2200" i="1" spc="89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sz="2200" spc="404" dirty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endParaRPr sz="22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08618" y="5454590"/>
            <a:ext cx="152400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0" y="0"/>
                </a:moveTo>
                <a:lnTo>
                  <a:pt x="7659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83428" y="5018796"/>
            <a:ext cx="195223" cy="7864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 marR="10072" indent="12590">
              <a:lnSpc>
                <a:spcPct val="112599"/>
              </a:lnSpc>
            </a:pPr>
            <a:r>
              <a:rPr sz="2200" i="1" spc="-50" dirty="0">
                <a:solidFill>
                  <a:srgbClr val="000000"/>
                </a:solidFill>
                <a:latin typeface="Trebuchet MS"/>
                <a:cs typeface="Trebuchet MS"/>
              </a:rPr>
              <a:t>s  </a:t>
            </a:r>
            <a:r>
              <a:rPr sz="2200" i="1" spc="-1041" dirty="0">
                <a:solidFill>
                  <a:srgbClr val="000000"/>
                </a:solidFill>
                <a:latin typeface="Trebuchet MS"/>
                <a:cs typeface="Trebuchet MS"/>
              </a:rPr>
              <a:t>x</a:t>
            </a:r>
            <a:r>
              <a:rPr sz="2200" spc="-129" dirty="0">
                <a:solidFill>
                  <a:srgbClr val="000000"/>
                </a:solidFill>
                <a:latin typeface="Arial"/>
                <a:cs typeface="Arial"/>
              </a:rPr>
              <a:t>¯</a:t>
            </a:r>
            <a:endParaRPr sz="2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3252467" y="5384342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0" y="0"/>
                </a:lnTo>
                <a:lnTo>
                  <a:pt x="266496" y="0"/>
                </a:lnTo>
              </a:path>
            </a:pathLst>
          </a:custGeom>
          <a:ln w="135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19838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256451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spc="-5" dirty="0"/>
              <a:t>Coefficient </a:t>
            </a:r>
            <a:r>
              <a:rPr dirty="0"/>
              <a:t>of</a:t>
            </a:r>
            <a:r>
              <a:rPr spc="-65" dirty="0"/>
              <a:t> </a:t>
            </a:r>
            <a:r>
              <a:rPr spc="-5" dirty="0"/>
              <a:t>variance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00" y="981859"/>
            <a:ext cx="7043420" cy="862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5080" indent="-29273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Coefficient of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variance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expresses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 standard  deviation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relative to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its</a:t>
            </a:r>
            <a:r>
              <a:rPr sz="28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mean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75502" y="232354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0" y="0"/>
                </a:lnTo>
                <a:lnTo>
                  <a:pt x="266496" y="0"/>
                </a:lnTo>
              </a:path>
            </a:pathLst>
          </a:custGeom>
          <a:ln w="135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48440" y="2275679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5">
                <a:moveTo>
                  <a:pt x="0" y="0"/>
                </a:moveTo>
                <a:lnTo>
                  <a:pt x="0" y="0"/>
                </a:lnTo>
                <a:lnTo>
                  <a:pt x="321891" y="0"/>
                </a:lnTo>
              </a:path>
            </a:pathLst>
          </a:custGeom>
          <a:ln w="135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85094" y="2302520"/>
            <a:ext cx="230504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600" i="1" spc="-125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endParaRPr sz="2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34756" y="1819233"/>
            <a:ext cx="179070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600" i="1" spc="-9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93215" y="2028286"/>
            <a:ext cx="304800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600" i="1" spc="-210" dirty="0">
                <a:solidFill>
                  <a:prstClr val="black"/>
                </a:solidFill>
                <a:latin typeface="Arial"/>
                <a:cs typeface="Arial"/>
              </a:rPr>
              <a:t>cv</a:t>
            </a:r>
            <a:endParaRPr sz="26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87676" y="2242779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572" y="0"/>
                </a:lnTo>
              </a:path>
            </a:pathLst>
          </a:custGeom>
          <a:ln w="15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87676" y="2304019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572" y="0"/>
                </a:lnTo>
              </a:path>
            </a:pathLst>
          </a:custGeom>
          <a:ln w="163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964702" y="2820982"/>
          <a:ext cx="2899836" cy="24805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9768"/>
                <a:gridCol w="1450068"/>
              </a:tblGrid>
              <a:tr h="643092">
                <a:tc gridSpan="2">
                  <a:txBody>
                    <a:bodyPr/>
                    <a:lstStyle/>
                    <a:p>
                      <a:pPr marL="85725" marR="6057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Weights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newborn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elephants</a:t>
                      </a:r>
                      <a:r>
                        <a:rPr sz="18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(kg)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38221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929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38221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853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38221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673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878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939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3676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895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972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674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937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841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3673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5" dirty="0">
                          <a:latin typeface="Arial"/>
                          <a:cs typeface="Arial"/>
                        </a:rPr>
                        <a:t>826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398882" y="2820982"/>
          <a:ext cx="2747557" cy="24805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3715"/>
                <a:gridCol w="1373842"/>
              </a:tblGrid>
              <a:tr h="643092">
                <a:tc gridSpan="2">
                  <a:txBody>
                    <a:bodyPr/>
                    <a:lstStyle/>
                    <a:p>
                      <a:pPr marL="86995" marR="4521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Weights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newborn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mice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(kg)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38221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773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0.72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38221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0.42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38221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67354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0.63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0.31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367608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0.59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0.38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  <a:tr h="367481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0.79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0.96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</a:tr>
              <a:tr h="367303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1.06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0.89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299">
                      <a:solidFill>
                        <a:srgbClr val="FFFFFF"/>
                      </a:solidFill>
                      <a:prstDash val="solid"/>
                    </a:lnL>
                    <a:lnR w="12299">
                      <a:solidFill>
                        <a:srgbClr val="FFFFFF"/>
                      </a:solidFill>
                      <a:prstDash val="solid"/>
                    </a:lnR>
                    <a:lnT w="12319">
                      <a:solidFill>
                        <a:srgbClr val="FFFFFF"/>
                      </a:solidFill>
                      <a:prstDash val="solid"/>
                    </a:lnT>
                    <a:lnB w="12319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1878821" y="5631173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0" y="0"/>
                </a:lnTo>
                <a:lnTo>
                  <a:pt x="120157" y="0"/>
                </a:lnTo>
              </a:path>
            </a:pathLst>
          </a:custGeom>
          <a:ln w="7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6883" y="5549145"/>
            <a:ext cx="2286635" cy="560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8980" algn="l"/>
              </a:tabLst>
            </a:pP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n=10,	</a:t>
            </a:r>
            <a:r>
              <a:rPr sz="2325" i="1" spc="-150" baseline="-5376" dirty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18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887.1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s =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56.50, cv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1800" spc="-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0.0637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236909" y="5631173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0" y="0"/>
                </a:lnTo>
                <a:lnTo>
                  <a:pt x="120182" y="0"/>
                </a:lnTo>
              </a:path>
            </a:pathLst>
          </a:custGeom>
          <a:ln w="75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85963" y="5616114"/>
            <a:ext cx="2160270" cy="560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7710" algn="l"/>
              </a:tabLst>
            </a:pP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n=10,	</a:t>
            </a:r>
            <a:r>
              <a:rPr sz="2325" i="1" spc="-150" baseline="14336" dirty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1800" spc="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0.68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s =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0.255, cv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1800" spc="-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0.375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04590" y="5385092"/>
            <a:ext cx="1612900" cy="837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eaLnBrk="1" fontAlgn="auto" hangingPunct="1">
              <a:lnSpc>
                <a:spcPct val="1004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Mice show  greater birth-  </a:t>
            </a:r>
            <a:r>
              <a:rPr sz="1800" spc="-15" dirty="0">
                <a:solidFill>
                  <a:prstClr val="black"/>
                </a:solidFill>
                <a:latin typeface="Arial"/>
                <a:cs typeface="Arial"/>
              </a:rPr>
              <a:t>weight</a:t>
            </a: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variation</a:t>
            </a:r>
            <a:endParaRPr sz="1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236737" y="5749001"/>
            <a:ext cx="763270" cy="128270"/>
          </a:xfrm>
          <a:custGeom>
            <a:avLst/>
            <a:gdLst/>
            <a:ahLst/>
            <a:cxnLst/>
            <a:rect l="l" t="t" r="r" b="b"/>
            <a:pathLst>
              <a:path w="763270" h="128270">
                <a:moveTo>
                  <a:pt x="76352" y="0"/>
                </a:moveTo>
                <a:lnTo>
                  <a:pt x="0" y="64118"/>
                </a:lnTo>
                <a:lnTo>
                  <a:pt x="76352" y="128236"/>
                </a:lnTo>
                <a:lnTo>
                  <a:pt x="76352" y="73598"/>
                </a:lnTo>
                <a:lnTo>
                  <a:pt x="64029" y="73598"/>
                </a:lnTo>
                <a:lnTo>
                  <a:pt x="64029" y="54638"/>
                </a:lnTo>
                <a:lnTo>
                  <a:pt x="76352" y="54638"/>
                </a:lnTo>
                <a:lnTo>
                  <a:pt x="76352" y="0"/>
                </a:lnTo>
                <a:close/>
              </a:path>
              <a:path w="763270" h="128270">
                <a:moveTo>
                  <a:pt x="76352" y="54638"/>
                </a:moveTo>
                <a:lnTo>
                  <a:pt x="64029" y="54638"/>
                </a:lnTo>
                <a:lnTo>
                  <a:pt x="64029" y="73598"/>
                </a:lnTo>
                <a:lnTo>
                  <a:pt x="76352" y="73598"/>
                </a:lnTo>
                <a:lnTo>
                  <a:pt x="76352" y="54638"/>
                </a:lnTo>
                <a:close/>
              </a:path>
              <a:path w="763270" h="128270">
                <a:moveTo>
                  <a:pt x="763147" y="54638"/>
                </a:moveTo>
                <a:lnTo>
                  <a:pt x="76352" y="54638"/>
                </a:lnTo>
                <a:lnTo>
                  <a:pt x="76352" y="73598"/>
                </a:lnTo>
                <a:lnTo>
                  <a:pt x="763147" y="73598"/>
                </a:lnTo>
                <a:lnTo>
                  <a:pt x="763147" y="54638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35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544483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dirty="0"/>
              <a:t>When to use </a:t>
            </a:r>
            <a:r>
              <a:rPr spc="-5" dirty="0"/>
              <a:t>coefficient </a:t>
            </a:r>
            <a:r>
              <a:rPr dirty="0"/>
              <a:t>of</a:t>
            </a:r>
            <a:r>
              <a:rPr spc="-130" dirty="0"/>
              <a:t> </a:t>
            </a:r>
            <a:r>
              <a:rPr spc="-5" dirty="0"/>
              <a:t>variance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00" y="1185277"/>
            <a:ext cx="7836534" cy="433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160655" indent="-29273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4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endParaRPr lang="tr-TR" sz="2400" spc="-5" dirty="0" smtClean="0">
              <a:solidFill>
                <a:srgbClr val="0C7A9C"/>
              </a:solidFill>
              <a:latin typeface="Arial"/>
              <a:cs typeface="Arial"/>
            </a:endParaRPr>
          </a:p>
          <a:p>
            <a:pPr marL="354965" marR="160655" indent="-3429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4800" algn="l"/>
              </a:tabLst>
            </a:pP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When 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comparison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groups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have</a:t>
            </a: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very</a:t>
            </a:r>
            <a:r>
              <a:rPr sz="24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prstClr val="black"/>
                </a:solidFill>
                <a:latin typeface="Arial"/>
                <a:cs typeface="Arial"/>
              </a:rPr>
              <a:t>different</a:t>
            </a:r>
            <a:r>
              <a:rPr sz="2400" b="1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means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(CV is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suitable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as it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expresses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standard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deviation relative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to its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corresponding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mean)</a:t>
            </a:r>
            <a:endParaRPr lang="tr-TR" sz="24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54965" marR="160655" indent="-3429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4800" algn="l"/>
              </a:tabLst>
            </a:pP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4965" marR="50165" indent="-342900" eaLnBrk="1" fontAlgn="auto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4800" algn="l"/>
              </a:tabLst>
            </a:pP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When 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different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units of</a:t>
            </a:r>
            <a:r>
              <a:rPr sz="2400" b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measurements</a:t>
            </a:r>
            <a:r>
              <a:rPr sz="2400" b="1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are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involved, e.g. group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unit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lang="en-US" sz="2400" spc="-5" dirty="0" smtClean="0">
                <a:solidFill>
                  <a:prstClr val="black"/>
                </a:solidFill>
                <a:latin typeface="Arial"/>
                <a:cs typeface="Arial"/>
              </a:rPr>
              <a:t>gr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group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2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unit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lang="en-US" sz="2400" spc="-5" dirty="0" smtClean="0">
                <a:solidFill>
                  <a:prstClr val="black"/>
                </a:solidFill>
                <a:latin typeface="Arial"/>
                <a:cs typeface="Arial"/>
              </a:rPr>
              <a:t>kg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(CV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suitable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for comparison as it is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unit-</a:t>
            </a:r>
            <a:r>
              <a:rPr sz="2400" spc="-9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free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tr-TR" sz="24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04800" marR="50165" indent="-292735" eaLnBrk="1" fontAlgn="auto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lnSpc>
                <a:spcPct val="100000"/>
              </a:lnSpc>
              <a:spcBef>
                <a:spcPts val="745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400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such cases, standard deviation should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not</a:t>
            </a:r>
            <a:r>
              <a:rPr sz="24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048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used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for</a:t>
            </a:r>
            <a:r>
              <a:rPr sz="24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comparison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51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544483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dirty="0"/>
              <a:t>Sample and</a:t>
            </a:r>
            <a:r>
              <a:rPr spc="-125" dirty="0"/>
              <a:t> </a:t>
            </a:r>
            <a:r>
              <a:rPr dirty="0"/>
              <a:t>population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00" y="1437253"/>
            <a:ext cx="7683400" cy="242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5080" indent="-29273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Populations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are 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rarely </a:t>
            </a:r>
            <a:r>
              <a:rPr sz="2800" b="1" dirty="0">
                <a:solidFill>
                  <a:prstClr val="black"/>
                </a:solidFill>
                <a:latin typeface="Arial"/>
                <a:cs typeface="Arial"/>
              </a:rPr>
              <a:t>studied</a:t>
            </a:r>
            <a:r>
              <a:rPr sz="2800" b="1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because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of 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logistical,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financial and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other</a:t>
            </a:r>
            <a:r>
              <a:rPr sz="2800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considerations</a:t>
            </a:r>
          </a:p>
          <a:p>
            <a:pPr marL="12700" eaLnBrk="1" fontAlgn="auto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Researchers have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800" b="1" dirty="0">
                <a:solidFill>
                  <a:prstClr val="black"/>
                </a:solidFill>
                <a:latin typeface="Arial"/>
                <a:cs typeface="Arial"/>
              </a:rPr>
              <a:t>rely on study</a:t>
            </a:r>
            <a:r>
              <a:rPr sz="2800" b="1" spc="-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samples</a:t>
            </a:r>
            <a:endParaRPr sz="28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lnSpc>
                <a:spcPct val="100000"/>
              </a:lnSpc>
              <a:spcBef>
                <a:spcPts val="745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Many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types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sampling</a:t>
            </a:r>
            <a:r>
              <a:rPr sz="2800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design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Most common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simple </a:t>
            </a:r>
            <a:r>
              <a:rPr sz="2800" b="1" dirty="0">
                <a:solidFill>
                  <a:prstClr val="black"/>
                </a:solidFill>
                <a:latin typeface="Arial"/>
                <a:cs typeface="Arial"/>
              </a:rPr>
              <a:t>random</a:t>
            </a:r>
            <a:r>
              <a:rPr sz="2800" b="1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sampling</a:t>
            </a:r>
            <a:endParaRPr sz="28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60377" y="4111208"/>
            <a:ext cx="2446020" cy="1910080"/>
          </a:xfrm>
          <a:custGeom>
            <a:avLst/>
            <a:gdLst/>
            <a:ahLst/>
            <a:cxnLst/>
            <a:rect l="l" t="t" r="r" b="b"/>
            <a:pathLst>
              <a:path w="2446020" h="1910079">
                <a:moveTo>
                  <a:pt x="1223009" y="0"/>
                </a:moveTo>
                <a:lnTo>
                  <a:pt x="1168519" y="928"/>
                </a:lnTo>
                <a:lnTo>
                  <a:pt x="1114641" y="3688"/>
                </a:lnTo>
                <a:lnTo>
                  <a:pt x="1061424" y="8241"/>
                </a:lnTo>
                <a:lnTo>
                  <a:pt x="1008918" y="14548"/>
                </a:lnTo>
                <a:lnTo>
                  <a:pt x="957173" y="22571"/>
                </a:lnTo>
                <a:lnTo>
                  <a:pt x="906238" y="32272"/>
                </a:lnTo>
                <a:lnTo>
                  <a:pt x="856162" y="43611"/>
                </a:lnTo>
                <a:lnTo>
                  <a:pt x="806996" y="56551"/>
                </a:lnTo>
                <a:lnTo>
                  <a:pt x="758789" y="71053"/>
                </a:lnTo>
                <a:lnTo>
                  <a:pt x="711591" y="87078"/>
                </a:lnTo>
                <a:lnTo>
                  <a:pt x="665451" y="104588"/>
                </a:lnTo>
                <a:lnTo>
                  <a:pt x="620419" y="123545"/>
                </a:lnTo>
                <a:lnTo>
                  <a:pt x="576545" y="143910"/>
                </a:lnTo>
                <a:lnTo>
                  <a:pt x="533879" y="165644"/>
                </a:lnTo>
                <a:lnTo>
                  <a:pt x="492469" y="188709"/>
                </a:lnTo>
                <a:lnTo>
                  <a:pt x="452367" y="213066"/>
                </a:lnTo>
                <a:lnTo>
                  <a:pt x="413620" y="238678"/>
                </a:lnTo>
                <a:lnTo>
                  <a:pt x="376280" y="265504"/>
                </a:lnTo>
                <a:lnTo>
                  <a:pt x="340395" y="293508"/>
                </a:lnTo>
                <a:lnTo>
                  <a:pt x="306016" y="322650"/>
                </a:lnTo>
                <a:lnTo>
                  <a:pt x="273191" y="352893"/>
                </a:lnTo>
                <a:lnTo>
                  <a:pt x="241972" y="384196"/>
                </a:lnTo>
                <a:lnTo>
                  <a:pt x="212406" y="416523"/>
                </a:lnTo>
                <a:lnTo>
                  <a:pt x="184545" y="449834"/>
                </a:lnTo>
                <a:lnTo>
                  <a:pt x="158437" y="484091"/>
                </a:lnTo>
                <a:lnTo>
                  <a:pt x="134132" y="519256"/>
                </a:lnTo>
                <a:lnTo>
                  <a:pt x="111681" y="555290"/>
                </a:lnTo>
                <a:lnTo>
                  <a:pt x="91132" y="592154"/>
                </a:lnTo>
                <a:lnTo>
                  <a:pt x="72535" y="629810"/>
                </a:lnTo>
                <a:lnTo>
                  <a:pt x="55940" y="668220"/>
                </a:lnTo>
                <a:lnTo>
                  <a:pt x="41396" y="707344"/>
                </a:lnTo>
                <a:lnTo>
                  <a:pt x="28954" y="747145"/>
                </a:lnTo>
                <a:lnTo>
                  <a:pt x="18663" y="787584"/>
                </a:lnTo>
                <a:lnTo>
                  <a:pt x="10572" y="828623"/>
                </a:lnTo>
                <a:lnTo>
                  <a:pt x="4732" y="870223"/>
                </a:lnTo>
                <a:lnTo>
                  <a:pt x="1191" y="912345"/>
                </a:lnTo>
                <a:lnTo>
                  <a:pt x="0" y="954951"/>
                </a:lnTo>
                <a:lnTo>
                  <a:pt x="1191" y="997461"/>
                </a:lnTo>
                <a:lnTo>
                  <a:pt x="4732" y="1039498"/>
                </a:lnTo>
                <a:lnTo>
                  <a:pt x="10572" y="1081022"/>
                </a:lnTo>
                <a:lnTo>
                  <a:pt x="18663" y="1121995"/>
                </a:lnTo>
                <a:lnTo>
                  <a:pt x="28954" y="1162378"/>
                </a:lnTo>
                <a:lnTo>
                  <a:pt x="41396" y="1202132"/>
                </a:lnTo>
                <a:lnTo>
                  <a:pt x="55940" y="1241217"/>
                </a:lnTo>
                <a:lnTo>
                  <a:pt x="72535" y="1279596"/>
                </a:lnTo>
                <a:lnTo>
                  <a:pt x="91132" y="1317228"/>
                </a:lnTo>
                <a:lnTo>
                  <a:pt x="111681" y="1354076"/>
                </a:lnTo>
                <a:lnTo>
                  <a:pt x="134132" y="1390099"/>
                </a:lnTo>
                <a:lnTo>
                  <a:pt x="158437" y="1425260"/>
                </a:lnTo>
                <a:lnTo>
                  <a:pt x="184545" y="1459519"/>
                </a:lnTo>
                <a:lnTo>
                  <a:pt x="212406" y="1492837"/>
                </a:lnTo>
                <a:lnTo>
                  <a:pt x="241972" y="1525176"/>
                </a:lnTo>
                <a:lnTo>
                  <a:pt x="273191" y="1556496"/>
                </a:lnTo>
                <a:lnTo>
                  <a:pt x="306016" y="1586758"/>
                </a:lnTo>
                <a:lnTo>
                  <a:pt x="340395" y="1615924"/>
                </a:lnTo>
                <a:lnTo>
                  <a:pt x="376280" y="1643954"/>
                </a:lnTo>
                <a:lnTo>
                  <a:pt x="413620" y="1670810"/>
                </a:lnTo>
                <a:lnTo>
                  <a:pt x="452367" y="1696452"/>
                </a:lnTo>
                <a:lnTo>
                  <a:pt x="492469" y="1720842"/>
                </a:lnTo>
                <a:lnTo>
                  <a:pt x="533879" y="1743941"/>
                </a:lnTo>
                <a:lnTo>
                  <a:pt x="576545" y="1765710"/>
                </a:lnTo>
                <a:lnTo>
                  <a:pt x="620419" y="1786109"/>
                </a:lnTo>
                <a:lnTo>
                  <a:pt x="665451" y="1805100"/>
                </a:lnTo>
                <a:lnTo>
                  <a:pt x="711591" y="1822644"/>
                </a:lnTo>
                <a:lnTo>
                  <a:pt x="758789" y="1838703"/>
                </a:lnTo>
                <a:lnTo>
                  <a:pt x="806996" y="1853236"/>
                </a:lnTo>
                <a:lnTo>
                  <a:pt x="856162" y="1866205"/>
                </a:lnTo>
                <a:lnTo>
                  <a:pt x="906238" y="1877572"/>
                </a:lnTo>
                <a:lnTo>
                  <a:pt x="957173" y="1887296"/>
                </a:lnTo>
                <a:lnTo>
                  <a:pt x="1008919" y="1895340"/>
                </a:lnTo>
                <a:lnTo>
                  <a:pt x="1061425" y="1901664"/>
                </a:lnTo>
                <a:lnTo>
                  <a:pt x="1114642" y="1906229"/>
                </a:lnTo>
                <a:lnTo>
                  <a:pt x="1168520" y="1908997"/>
                </a:lnTo>
                <a:lnTo>
                  <a:pt x="1223009" y="1909929"/>
                </a:lnTo>
                <a:lnTo>
                  <a:pt x="1277493" y="1908997"/>
                </a:lnTo>
                <a:lnTo>
                  <a:pt x="1331366" y="1906229"/>
                </a:lnTo>
                <a:lnTo>
                  <a:pt x="1384578" y="1901664"/>
                </a:lnTo>
                <a:lnTo>
                  <a:pt x="1437080" y="1895340"/>
                </a:lnTo>
                <a:lnTo>
                  <a:pt x="1488821" y="1887296"/>
                </a:lnTo>
                <a:lnTo>
                  <a:pt x="1539754" y="1877572"/>
                </a:lnTo>
                <a:lnTo>
                  <a:pt x="1589826" y="1866205"/>
                </a:lnTo>
                <a:lnTo>
                  <a:pt x="1638990" y="1853236"/>
                </a:lnTo>
                <a:lnTo>
                  <a:pt x="1687195" y="1838703"/>
                </a:lnTo>
                <a:lnTo>
                  <a:pt x="1734392" y="1822645"/>
                </a:lnTo>
                <a:lnTo>
                  <a:pt x="1780531" y="1805100"/>
                </a:lnTo>
                <a:lnTo>
                  <a:pt x="1825562" y="1786109"/>
                </a:lnTo>
                <a:lnTo>
                  <a:pt x="1869435" y="1765710"/>
                </a:lnTo>
                <a:lnTo>
                  <a:pt x="1912102" y="1743941"/>
                </a:lnTo>
                <a:lnTo>
                  <a:pt x="1953511" y="1720842"/>
                </a:lnTo>
                <a:lnTo>
                  <a:pt x="1993615" y="1696452"/>
                </a:lnTo>
                <a:lnTo>
                  <a:pt x="2032362" y="1670810"/>
                </a:lnTo>
                <a:lnTo>
                  <a:pt x="2069703" y="1643954"/>
                </a:lnTo>
                <a:lnTo>
                  <a:pt x="2105589" y="1615924"/>
                </a:lnTo>
                <a:lnTo>
                  <a:pt x="2139969" y="1586758"/>
                </a:lnTo>
                <a:lnTo>
                  <a:pt x="2172795" y="1556496"/>
                </a:lnTo>
                <a:lnTo>
                  <a:pt x="2204016" y="1525176"/>
                </a:lnTo>
                <a:lnTo>
                  <a:pt x="2233583" y="1492837"/>
                </a:lnTo>
                <a:lnTo>
                  <a:pt x="2261446" y="1459519"/>
                </a:lnTo>
                <a:lnTo>
                  <a:pt x="2287555" y="1425260"/>
                </a:lnTo>
                <a:lnTo>
                  <a:pt x="2311862" y="1390099"/>
                </a:lnTo>
                <a:lnTo>
                  <a:pt x="2334315" y="1354076"/>
                </a:lnTo>
                <a:lnTo>
                  <a:pt x="2354865" y="1317228"/>
                </a:lnTo>
                <a:lnTo>
                  <a:pt x="2373464" y="1279596"/>
                </a:lnTo>
                <a:lnTo>
                  <a:pt x="2390060" y="1241217"/>
                </a:lnTo>
                <a:lnTo>
                  <a:pt x="2404605" y="1202132"/>
                </a:lnTo>
                <a:lnTo>
                  <a:pt x="2417048" y="1162378"/>
                </a:lnTo>
                <a:lnTo>
                  <a:pt x="2427340" y="1121995"/>
                </a:lnTo>
                <a:lnTo>
                  <a:pt x="2435432" y="1081022"/>
                </a:lnTo>
                <a:lnTo>
                  <a:pt x="2441273" y="1039498"/>
                </a:lnTo>
                <a:lnTo>
                  <a:pt x="2444814" y="997461"/>
                </a:lnTo>
                <a:lnTo>
                  <a:pt x="2446006" y="954951"/>
                </a:lnTo>
                <a:lnTo>
                  <a:pt x="2444814" y="912345"/>
                </a:lnTo>
                <a:lnTo>
                  <a:pt x="2441273" y="870223"/>
                </a:lnTo>
                <a:lnTo>
                  <a:pt x="2435432" y="828623"/>
                </a:lnTo>
                <a:lnTo>
                  <a:pt x="2427340" y="787585"/>
                </a:lnTo>
                <a:lnTo>
                  <a:pt x="2417048" y="747145"/>
                </a:lnTo>
                <a:lnTo>
                  <a:pt x="2404605" y="707344"/>
                </a:lnTo>
                <a:lnTo>
                  <a:pt x="2390060" y="668220"/>
                </a:lnTo>
                <a:lnTo>
                  <a:pt x="2373464" y="629810"/>
                </a:lnTo>
                <a:lnTo>
                  <a:pt x="2354865" y="592154"/>
                </a:lnTo>
                <a:lnTo>
                  <a:pt x="2334315" y="555290"/>
                </a:lnTo>
                <a:lnTo>
                  <a:pt x="2311861" y="519256"/>
                </a:lnTo>
                <a:lnTo>
                  <a:pt x="2287555" y="484091"/>
                </a:lnTo>
                <a:lnTo>
                  <a:pt x="2261446" y="449834"/>
                </a:lnTo>
                <a:lnTo>
                  <a:pt x="2233583" y="416523"/>
                </a:lnTo>
                <a:lnTo>
                  <a:pt x="2204016" y="384196"/>
                </a:lnTo>
                <a:lnTo>
                  <a:pt x="2172795" y="352893"/>
                </a:lnTo>
                <a:lnTo>
                  <a:pt x="2139969" y="322650"/>
                </a:lnTo>
                <a:lnTo>
                  <a:pt x="2105588" y="293508"/>
                </a:lnTo>
                <a:lnTo>
                  <a:pt x="2069703" y="265504"/>
                </a:lnTo>
                <a:lnTo>
                  <a:pt x="2032361" y="238678"/>
                </a:lnTo>
                <a:lnTo>
                  <a:pt x="1993614" y="213066"/>
                </a:lnTo>
                <a:lnTo>
                  <a:pt x="1953511" y="188709"/>
                </a:lnTo>
                <a:lnTo>
                  <a:pt x="1912102" y="165644"/>
                </a:lnTo>
                <a:lnTo>
                  <a:pt x="1869435" y="143910"/>
                </a:lnTo>
                <a:lnTo>
                  <a:pt x="1825562" y="123545"/>
                </a:lnTo>
                <a:lnTo>
                  <a:pt x="1780531" y="104589"/>
                </a:lnTo>
                <a:lnTo>
                  <a:pt x="1734392" y="87078"/>
                </a:lnTo>
                <a:lnTo>
                  <a:pt x="1687195" y="71053"/>
                </a:lnTo>
                <a:lnTo>
                  <a:pt x="1638990" y="56551"/>
                </a:lnTo>
                <a:lnTo>
                  <a:pt x="1589826" y="43611"/>
                </a:lnTo>
                <a:lnTo>
                  <a:pt x="1539753" y="32272"/>
                </a:lnTo>
                <a:lnTo>
                  <a:pt x="1488821" y="22571"/>
                </a:lnTo>
                <a:lnTo>
                  <a:pt x="1437079" y="14548"/>
                </a:lnTo>
                <a:lnTo>
                  <a:pt x="1384578" y="8241"/>
                </a:lnTo>
                <a:lnTo>
                  <a:pt x="1331365" y="3688"/>
                </a:lnTo>
                <a:lnTo>
                  <a:pt x="1277493" y="928"/>
                </a:lnTo>
                <a:lnTo>
                  <a:pt x="1223009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60377" y="4111208"/>
            <a:ext cx="2446020" cy="1910080"/>
          </a:xfrm>
          <a:custGeom>
            <a:avLst/>
            <a:gdLst/>
            <a:ahLst/>
            <a:cxnLst/>
            <a:rect l="l" t="t" r="r" b="b"/>
            <a:pathLst>
              <a:path w="2446020" h="1910079">
                <a:moveTo>
                  <a:pt x="0" y="954951"/>
                </a:moveTo>
                <a:lnTo>
                  <a:pt x="1191" y="912345"/>
                </a:lnTo>
                <a:lnTo>
                  <a:pt x="4732" y="870223"/>
                </a:lnTo>
                <a:lnTo>
                  <a:pt x="10572" y="828623"/>
                </a:lnTo>
                <a:lnTo>
                  <a:pt x="18663" y="787584"/>
                </a:lnTo>
                <a:lnTo>
                  <a:pt x="28954" y="747145"/>
                </a:lnTo>
                <a:lnTo>
                  <a:pt x="41396" y="707344"/>
                </a:lnTo>
                <a:lnTo>
                  <a:pt x="55940" y="668220"/>
                </a:lnTo>
                <a:lnTo>
                  <a:pt x="72535" y="629810"/>
                </a:lnTo>
                <a:lnTo>
                  <a:pt x="91132" y="592154"/>
                </a:lnTo>
                <a:lnTo>
                  <a:pt x="111681" y="555290"/>
                </a:lnTo>
                <a:lnTo>
                  <a:pt x="134132" y="519256"/>
                </a:lnTo>
                <a:lnTo>
                  <a:pt x="158437" y="484091"/>
                </a:lnTo>
                <a:lnTo>
                  <a:pt x="184545" y="449834"/>
                </a:lnTo>
                <a:lnTo>
                  <a:pt x="212406" y="416523"/>
                </a:lnTo>
                <a:lnTo>
                  <a:pt x="241972" y="384196"/>
                </a:lnTo>
                <a:lnTo>
                  <a:pt x="273191" y="352893"/>
                </a:lnTo>
                <a:lnTo>
                  <a:pt x="306016" y="322650"/>
                </a:lnTo>
                <a:lnTo>
                  <a:pt x="340395" y="293508"/>
                </a:lnTo>
                <a:lnTo>
                  <a:pt x="376280" y="265504"/>
                </a:lnTo>
                <a:lnTo>
                  <a:pt x="413620" y="238678"/>
                </a:lnTo>
                <a:lnTo>
                  <a:pt x="452367" y="213066"/>
                </a:lnTo>
                <a:lnTo>
                  <a:pt x="492469" y="188709"/>
                </a:lnTo>
                <a:lnTo>
                  <a:pt x="533879" y="165644"/>
                </a:lnTo>
                <a:lnTo>
                  <a:pt x="576545" y="143910"/>
                </a:lnTo>
                <a:lnTo>
                  <a:pt x="620419" y="123545"/>
                </a:lnTo>
                <a:lnTo>
                  <a:pt x="665451" y="104588"/>
                </a:lnTo>
                <a:lnTo>
                  <a:pt x="711591" y="87078"/>
                </a:lnTo>
                <a:lnTo>
                  <a:pt x="758789" y="71053"/>
                </a:lnTo>
                <a:lnTo>
                  <a:pt x="806996" y="56551"/>
                </a:lnTo>
                <a:lnTo>
                  <a:pt x="856162" y="43611"/>
                </a:lnTo>
                <a:lnTo>
                  <a:pt x="906238" y="32272"/>
                </a:lnTo>
                <a:lnTo>
                  <a:pt x="957173" y="22571"/>
                </a:lnTo>
                <a:lnTo>
                  <a:pt x="1008918" y="14548"/>
                </a:lnTo>
                <a:lnTo>
                  <a:pt x="1061424" y="8241"/>
                </a:lnTo>
                <a:lnTo>
                  <a:pt x="1114641" y="3688"/>
                </a:lnTo>
                <a:lnTo>
                  <a:pt x="1168519" y="928"/>
                </a:lnTo>
                <a:lnTo>
                  <a:pt x="1223009" y="0"/>
                </a:lnTo>
                <a:lnTo>
                  <a:pt x="1277493" y="928"/>
                </a:lnTo>
                <a:lnTo>
                  <a:pt x="1331365" y="3688"/>
                </a:lnTo>
                <a:lnTo>
                  <a:pt x="1384578" y="8241"/>
                </a:lnTo>
                <a:lnTo>
                  <a:pt x="1437079" y="14548"/>
                </a:lnTo>
                <a:lnTo>
                  <a:pt x="1488821" y="22571"/>
                </a:lnTo>
                <a:lnTo>
                  <a:pt x="1539753" y="32272"/>
                </a:lnTo>
                <a:lnTo>
                  <a:pt x="1589826" y="43611"/>
                </a:lnTo>
                <a:lnTo>
                  <a:pt x="1638990" y="56551"/>
                </a:lnTo>
                <a:lnTo>
                  <a:pt x="1687195" y="71053"/>
                </a:lnTo>
                <a:lnTo>
                  <a:pt x="1734392" y="87078"/>
                </a:lnTo>
                <a:lnTo>
                  <a:pt x="1780531" y="104589"/>
                </a:lnTo>
                <a:lnTo>
                  <a:pt x="1825562" y="123545"/>
                </a:lnTo>
                <a:lnTo>
                  <a:pt x="1869435" y="143910"/>
                </a:lnTo>
                <a:lnTo>
                  <a:pt x="1912102" y="165644"/>
                </a:lnTo>
                <a:lnTo>
                  <a:pt x="1953511" y="188709"/>
                </a:lnTo>
                <a:lnTo>
                  <a:pt x="1993614" y="213066"/>
                </a:lnTo>
                <a:lnTo>
                  <a:pt x="2032361" y="238678"/>
                </a:lnTo>
                <a:lnTo>
                  <a:pt x="2069703" y="265504"/>
                </a:lnTo>
                <a:lnTo>
                  <a:pt x="2105588" y="293508"/>
                </a:lnTo>
                <a:lnTo>
                  <a:pt x="2139969" y="322650"/>
                </a:lnTo>
                <a:lnTo>
                  <a:pt x="2172795" y="352893"/>
                </a:lnTo>
                <a:lnTo>
                  <a:pt x="2204016" y="384196"/>
                </a:lnTo>
                <a:lnTo>
                  <a:pt x="2233583" y="416523"/>
                </a:lnTo>
                <a:lnTo>
                  <a:pt x="2261446" y="449834"/>
                </a:lnTo>
                <a:lnTo>
                  <a:pt x="2287555" y="484091"/>
                </a:lnTo>
                <a:lnTo>
                  <a:pt x="2311861" y="519256"/>
                </a:lnTo>
                <a:lnTo>
                  <a:pt x="2334315" y="555290"/>
                </a:lnTo>
                <a:lnTo>
                  <a:pt x="2354865" y="592154"/>
                </a:lnTo>
                <a:lnTo>
                  <a:pt x="2373464" y="629810"/>
                </a:lnTo>
                <a:lnTo>
                  <a:pt x="2390060" y="668220"/>
                </a:lnTo>
                <a:lnTo>
                  <a:pt x="2404605" y="707344"/>
                </a:lnTo>
                <a:lnTo>
                  <a:pt x="2417048" y="747145"/>
                </a:lnTo>
                <a:lnTo>
                  <a:pt x="2427340" y="787585"/>
                </a:lnTo>
                <a:lnTo>
                  <a:pt x="2435432" y="828623"/>
                </a:lnTo>
                <a:lnTo>
                  <a:pt x="2441273" y="870223"/>
                </a:lnTo>
                <a:lnTo>
                  <a:pt x="2444814" y="912345"/>
                </a:lnTo>
                <a:lnTo>
                  <a:pt x="2446006" y="954951"/>
                </a:lnTo>
                <a:lnTo>
                  <a:pt x="2444814" y="997461"/>
                </a:lnTo>
                <a:lnTo>
                  <a:pt x="2441273" y="1039498"/>
                </a:lnTo>
                <a:lnTo>
                  <a:pt x="2435432" y="1081022"/>
                </a:lnTo>
                <a:lnTo>
                  <a:pt x="2427340" y="1121995"/>
                </a:lnTo>
                <a:lnTo>
                  <a:pt x="2417048" y="1162378"/>
                </a:lnTo>
                <a:lnTo>
                  <a:pt x="2404605" y="1202132"/>
                </a:lnTo>
                <a:lnTo>
                  <a:pt x="2390060" y="1241217"/>
                </a:lnTo>
                <a:lnTo>
                  <a:pt x="2373464" y="1279596"/>
                </a:lnTo>
                <a:lnTo>
                  <a:pt x="2354865" y="1317228"/>
                </a:lnTo>
                <a:lnTo>
                  <a:pt x="2334315" y="1354076"/>
                </a:lnTo>
                <a:lnTo>
                  <a:pt x="2311862" y="1390099"/>
                </a:lnTo>
                <a:lnTo>
                  <a:pt x="2287555" y="1425260"/>
                </a:lnTo>
                <a:lnTo>
                  <a:pt x="2261446" y="1459519"/>
                </a:lnTo>
                <a:lnTo>
                  <a:pt x="2233583" y="1492837"/>
                </a:lnTo>
                <a:lnTo>
                  <a:pt x="2204016" y="1525176"/>
                </a:lnTo>
                <a:lnTo>
                  <a:pt x="2172795" y="1556496"/>
                </a:lnTo>
                <a:lnTo>
                  <a:pt x="2139969" y="1586758"/>
                </a:lnTo>
                <a:lnTo>
                  <a:pt x="2105589" y="1615924"/>
                </a:lnTo>
                <a:lnTo>
                  <a:pt x="2069703" y="1643954"/>
                </a:lnTo>
                <a:lnTo>
                  <a:pt x="2032362" y="1670810"/>
                </a:lnTo>
                <a:lnTo>
                  <a:pt x="1993615" y="1696452"/>
                </a:lnTo>
                <a:lnTo>
                  <a:pt x="1953511" y="1720842"/>
                </a:lnTo>
                <a:lnTo>
                  <a:pt x="1912102" y="1743941"/>
                </a:lnTo>
                <a:lnTo>
                  <a:pt x="1869435" y="1765710"/>
                </a:lnTo>
                <a:lnTo>
                  <a:pt x="1825562" y="1786109"/>
                </a:lnTo>
                <a:lnTo>
                  <a:pt x="1780531" y="1805100"/>
                </a:lnTo>
                <a:lnTo>
                  <a:pt x="1734392" y="1822645"/>
                </a:lnTo>
                <a:lnTo>
                  <a:pt x="1687195" y="1838703"/>
                </a:lnTo>
                <a:lnTo>
                  <a:pt x="1638990" y="1853236"/>
                </a:lnTo>
                <a:lnTo>
                  <a:pt x="1589826" y="1866205"/>
                </a:lnTo>
                <a:lnTo>
                  <a:pt x="1539754" y="1877572"/>
                </a:lnTo>
                <a:lnTo>
                  <a:pt x="1488821" y="1887296"/>
                </a:lnTo>
                <a:lnTo>
                  <a:pt x="1437080" y="1895340"/>
                </a:lnTo>
                <a:lnTo>
                  <a:pt x="1384578" y="1901664"/>
                </a:lnTo>
                <a:lnTo>
                  <a:pt x="1331366" y="1906229"/>
                </a:lnTo>
                <a:lnTo>
                  <a:pt x="1277493" y="1908997"/>
                </a:lnTo>
                <a:lnTo>
                  <a:pt x="1223009" y="1909929"/>
                </a:lnTo>
                <a:lnTo>
                  <a:pt x="1168520" y="1908997"/>
                </a:lnTo>
                <a:lnTo>
                  <a:pt x="1114642" y="1906229"/>
                </a:lnTo>
                <a:lnTo>
                  <a:pt x="1061425" y="1901664"/>
                </a:lnTo>
                <a:lnTo>
                  <a:pt x="1008919" y="1895340"/>
                </a:lnTo>
                <a:lnTo>
                  <a:pt x="957173" y="1887296"/>
                </a:lnTo>
                <a:lnTo>
                  <a:pt x="906238" y="1877572"/>
                </a:lnTo>
                <a:lnTo>
                  <a:pt x="856162" y="1866205"/>
                </a:lnTo>
                <a:lnTo>
                  <a:pt x="806996" y="1853236"/>
                </a:lnTo>
                <a:lnTo>
                  <a:pt x="758789" y="1838703"/>
                </a:lnTo>
                <a:lnTo>
                  <a:pt x="711591" y="1822644"/>
                </a:lnTo>
                <a:lnTo>
                  <a:pt x="665451" y="1805100"/>
                </a:lnTo>
                <a:lnTo>
                  <a:pt x="620419" y="1786109"/>
                </a:lnTo>
                <a:lnTo>
                  <a:pt x="576545" y="1765710"/>
                </a:lnTo>
                <a:lnTo>
                  <a:pt x="533879" y="1743941"/>
                </a:lnTo>
                <a:lnTo>
                  <a:pt x="492469" y="1720842"/>
                </a:lnTo>
                <a:lnTo>
                  <a:pt x="452367" y="1696452"/>
                </a:lnTo>
                <a:lnTo>
                  <a:pt x="413620" y="1670810"/>
                </a:lnTo>
                <a:lnTo>
                  <a:pt x="376280" y="1643954"/>
                </a:lnTo>
                <a:lnTo>
                  <a:pt x="340395" y="1615924"/>
                </a:lnTo>
                <a:lnTo>
                  <a:pt x="306016" y="1586758"/>
                </a:lnTo>
                <a:lnTo>
                  <a:pt x="273191" y="1556496"/>
                </a:lnTo>
                <a:lnTo>
                  <a:pt x="241972" y="1525176"/>
                </a:lnTo>
                <a:lnTo>
                  <a:pt x="212406" y="1492837"/>
                </a:lnTo>
                <a:lnTo>
                  <a:pt x="184545" y="1459519"/>
                </a:lnTo>
                <a:lnTo>
                  <a:pt x="158437" y="1425260"/>
                </a:lnTo>
                <a:lnTo>
                  <a:pt x="134132" y="1390099"/>
                </a:lnTo>
                <a:lnTo>
                  <a:pt x="111681" y="1354076"/>
                </a:lnTo>
                <a:lnTo>
                  <a:pt x="91132" y="1317228"/>
                </a:lnTo>
                <a:lnTo>
                  <a:pt x="72535" y="1279596"/>
                </a:lnTo>
                <a:lnTo>
                  <a:pt x="55940" y="1241217"/>
                </a:lnTo>
                <a:lnTo>
                  <a:pt x="41396" y="1202132"/>
                </a:lnTo>
                <a:lnTo>
                  <a:pt x="28954" y="1162378"/>
                </a:lnTo>
                <a:lnTo>
                  <a:pt x="18663" y="1121995"/>
                </a:lnTo>
                <a:lnTo>
                  <a:pt x="10572" y="1081022"/>
                </a:lnTo>
                <a:lnTo>
                  <a:pt x="4732" y="1039498"/>
                </a:lnTo>
                <a:lnTo>
                  <a:pt x="1191" y="997461"/>
                </a:lnTo>
                <a:lnTo>
                  <a:pt x="0" y="954951"/>
                </a:lnTo>
                <a:close/>
              </a:path>
            </a:pathLst>
          </a:custGeom>
          <a:ln w="24888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0254" y="4876831"/>
            <a:ext cx="1466215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Population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47360" y="4722281"/>
            <a:ext cx="1223010" cy="611505"/>
          </a:xfrm>
          <a:custGeom>
            <a:avLst/>
            <a:gdLst/>
            <a:ahLst/>
            <a:cxnLst/>
            <a:rect l="l" t="t" r="r" b="b"/>
            <a:pathLst>
              <a:path w="1223009" h="611504">
                <a:moveTo>
                  <a:pt x="611561" y="0"/>
                </a:moveTo>
                <a:lnTo>
                  <a:pt x="549115" y="1574"/>
                </a:lnTo>
                <a:lnTo>
                  <a:pt x="488454" y="6195"/>
                </a:lnTo>
                <a:lnTo>
                  <a:pt x="429888" y="13711"/>
                </a:lnTo>
                <a:lnTo>
                  <a:pt x="373725" y="23970"/>
                </a:lnTo>
                <a:lnTo>
                  <a:pt x="320277" y="36818"/>
                </a:lnTo>
                <a:lnTo>
                  <a:pt x="269851" y="52104"/>
                </a:lnTo>
                <a:lnTo>
                  <a:pt x="222759" y="69674"/>
                </a:lnTo>
                <a:lnTo>
                  <a:pt x="179310" y="89377"/>
                </a:lnTo>
                <a:lnTo>
                  <a:pt x="139812" y="111061"/>
                </a:lnTo>
                <a:lnTo>
                  <a:pt x="104577" y="134572"/>
                </a:lnTo>
                <a:lnTo>
                  <a:pt x="73913" y="159758"/>
                </a:lnTo>
                <a:lnTo>
                  <a:pt x="27537" y="214547"/>
                </a:lnTo>
                <a:lnTo>
                  <a:pt x="3162" y="274208"/>
                </a:lnTo>
                <a:lnTo>
                  <a:pt x="0" y="305485"/>
                </a:lnTo>
                <a:lnTo>
                  <a:pt x="3162" y="336662"/>
                </a:lnTo>
                <a:lnTo>
                  <a:pt x="27537" y="396222"/>
                </a:lnTo>
                <a:lnTo>
                  <a:pt x="73913" y="451017"/>
                </a:lnTo>
                <a:lnTo>
                  <a:pt x="104577" y="476237"/>
                </a:lnTo>
                <a:lnTo>
                  <a:pt x="139812" y="499796"/>
                </a:lnTo>
                <a:lnTo>
                  <a:pt x="179310" y="521539"/>
                </a:lnTo>
                <a:lnTo>
                  <a:pt x="222759" y="541310"/>
                </a:lnTo>
                <a:lnTo>
                  <a:pt x="269851" y="558951"/>
                </a:lnTo>
                <a:lnTo>
                  <a:pt x="320277" y="574307"/>
                </a:lnTo>
                <a:lnTo>
                  <a:pt x="373725" y="587222"/>
                </a:lnTo>
                <a:lnTo>
                  <a:pt x="429888" y="597538"/>
                </a:lnTo>
                <a:lnTo>
                  <a:pt x="488454" y="605101"/>
                </a:lnTo>
                <a:lnTo>
                  <a:pt x="549115" y="609753"/>
                </a:lnTo>
                <a:lnTo>
                  <a:pt x="611562" y="611339"/>
                </a:lnTo>
                <a:lnTo>
                  <a:pt x="674195" y="609753"/>
                </a:lnTo>
                <a:lnTo>
                  <a:pt x="734992" y="605101"/>
                </a:lnTo>
                <a:lnTo>
                  <a:pt x="793649" y="597538"/>
                </a:lnTo>
                <a:lnTo>
                  <a:pt x="849861" y="587222"/>
                </a:lnTo>
                <a:lnTo>
                  <a:pt x="903324" y="574307"/>
                </a:lnTo>
                <a:lnTo>
                  <a:pt x="953734" y="558951"/>
                </a:lnTo>
                <a:lnTo>
                  <a:pt x="1000787" y="541310"/>
                </a:lnTo>
                <a:lnTo>
                  <a:pt x="1044179" y="521539"/>
                </a:lnTo>
                <a:lnTo>
                  <a:pt x="1083605" y="499796"/>
                </a:lnTo>
                <a:lnTo>
                  <a:pt x="1118761" y="476237"/>
                </a:lnTo>
                <a:lnTo>
                  <a:pt x="1149343" y="451017"/>
                </a:lnTo>
                <a:lnTo>
                  <a:pt x="1195569" y="396222"/>
                </a:lnTo>
                <a:lnTo>
                  <a:pt x="1219847" y="336662"/>
                </a:lnTo>
                <a:lnTo>
                  <a:pt x="1222996" y="305485"/>
                </a:lnTo>
                <a:lnTo>
                  <a:pt x="1219847" y="274209"/>
                </a:lnTo>
                <a:lnTo>
                  <a:pt x="1195569" y="214547"/>
                </a:lnTo>
                <a:lnTo>
                  <a:pt x="1149343" y="159758"/>
                </a:lnTo>
                <a:lnTo>
                  <a:pt x="1118761" y="134572"/>
                </a:lnTo>
                <a:lnTo>
                  <a:pt x="1083605" y="111061"/>
                </a:lnTo>
                <a:lnTo>
                  <a:pt x="1044179" y="89377"/>
                </a:lnTo>
                <a:lnTo>
                  <a:pt x="1000787" y="69674"/>
                </a:lnTo>
                <a:lnTo>
                  <a:pt x="953734" y="52104"/>
                </a:lnTo>
                <a:lnTo>
                  <a:pt x="903324" y="36818"/>
                </a:lnTo>
                <a:lnTo>
                  <a:pt x="849861" y="23970"/>
                </a:lnTo>
                <a:lnTo>
                  <a:pt x="793649" y="13711"/>
                </a:lnTo>
                <a:lnTo>
                  <a:pt x="734992" y="6195"/>
                </a:lnTo>
                <a:lnTo>
                  <a:pt x="674195" y="1574"/>
                </a:lnTo>
                <a:lnTo>
                  <a:pt x="611561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47360" y="4722281"/>
            <a:ext cx="1223010" cy="611505"/>
          </a:xfrm>
          <a:custGeom>
            <a:avLst/>
            <a:gdLst/>
            <a:ahLst/>
            <a:cxnLst/>
            <a:rect l="l" t="t" r="r" b="b"/>
            <a:pathLst>
              <a:path w="1223009" h="611504">
                <a:moveTo>
                  <a:pt x="0" y="305485"/>
                </a:moveTo>
                <a:lnTo>
                  <a:pt x="3162" y="274208"/>
                </a:lnTo>
                <a:lnTo>
                  <a:pt x="12445" y="243845"/>
                </a:lnTo>
                <a:lnTo>
                  <a:pt x="48129" y="186467"/>
                </a:lnTo>
                <a:lnTo>
                  <a:pt x="104577" y="134572"/>
                </a:lnTo>
                <a:lnTo>
                  <a:pt x="139812" y="111061"/>
                </a:lnTo>
                <a:lnTo>
                  <a:pt x="179310" y="89377"/>
                </a:lnTo>
                <a:lnTo>
                  <a:pt x="222759" y="69674"/>
                </a:lnTo>
                <a:lnTo>
                  <a:pt x="269851" y="52104"/>
                </a:lnTo>
                <a:lnTo>
                  <a:pt x="320277" y="36818"/>
                </a:lnTo>
                <a:lnTo>
                  <a:pt x="373725" y="23970"/>
                </a:lnTo>
                <a:lnTo>
                  <a:pt x="429888" y="13711"/>
                </a:lnTo>
                <a:lnTo>
                  <a:pt x="488454" y="6195"/>
                </a:lnTo>
                <a:lnTo>
                  <a:pt x="549115" y="1574"/>
                </a:lnTo>
                <a:lnTo>
                  <a:pt x="611561" y="0"/>
                </a:lnTo>
                <a:lnTo>
                  <a:pt x="674195" y="1574"/>
                </a:lnTo>
                <a:lnTo>
                  <a:pt x="734992" y="6195"/>
                </a:lnTo>
                <a:lnTo>
                  <a:pt x="793649" y="13711"/>
                </a:lnTo>
                <a:lnTo>
                  <a:pt x="849861" y="23970"/>
                </a:lnTo>
                <a:lnTo>
                  <a:pt x="903324" y="36818"/>
                </a:lnTo>
                <a:lnTo>
                  <a:pt x="953734" y="52104"/>
                </a:lnTo>
                <a:lnTo>
                  <a:pt x="1000787" y="69674"/>
                </a:lnTo>
                <a:lnTo>
                  <a:pt x="1044179" y="89377"/>
                </a:lnTo>
                <a:lnTo>
                  <a:pt x="1083605" y="111061"/>
                </a:lnTo>
                <a:lnTo>
                  <a:pt x="1118761" y="134572"/>
                </a:lnTo>
                <a:lnTo>
                  <a:pt x="1149343" y="159758"/>
                </a:lnTo>
                <a:lnTo>
                  <a:pt x="1195569" y="214547"/>
                </a:lnTo>
                <a:lnTo>
                  <a:pt x="1219847" y="274209"/>
                </a:lnTo>
                <a:lnTo>
                  <a:pt x="1222996" y="305485"/>
                </a:lnTo>
                <a:lnTo>
                  <a:pt x="1219847" y="336662"/>
                </a:lnTo>
                <a:lnTo>
                  <a:pt x="1210603" y="366959"/>
                </a:lnTo>
                <a:lnTo>
                  <a:pt x="1175047" y="424293"/>
                </a:lnTo>
                <a:lnTo>
                  <a:pt x="1118761" y="476237"/>
                </a:lnTo>
                <a:lnTo>
                  <a:pt x="1083605" y="499796"/>
                </a:lnTo>
                <a:lnTo>
                  <a:pt x="1044179" y="521539"/>
                </a:lnTo>
                <a:lnTo>
                  <a:pt x="1000787" y="541310"/>
                </a:lnTo>
                <a:lnTo>
                  <a:pt x="953734" y="558951"/>
                </a:lnTo>
                <a:lnTo>
                  <a:pt x="903324" y="574307"/>
                </a:lnTo>
                <a:lnTo>
                  <a:pt x="849861" y="587222"/>
                </a:lnTo>
                <a:lnTo>
                  <a:pt x="793649" y="597538"/>
                </a:lnTo>
                <a:lnTo>
                  <a:pt x="734992" y="605101"/>
                </a:lnTo>
                <a:lnTo>
                  <a:pt x="674195" y="609753"/>
                </a:lnTo>
                <a:lnTo>
                  <a:pt x="611562" y="611339"/>
                </a:lnTo>
                <a:lnTo>
                  <a:pt x="549115" y="609753"/>
                </a:lnTo>
                <a:lnTo>
                  <a:pt x="488454" y="605101"/>
                </a:lnTo>
                <a:lnTo>
                  <a:pt x="429888" y="597538"/>
                </a:lnTo>
                <a:lnTo>
                  <a:pt x="373725" y="587222"/>
                </a:lnTo>
                <a:lnTo>
                  <a:pt x="320277" y="574307"/>
                </a:lnTo>
                <a:lnTo>
                  <a:pt x="269851" y="558951"/>
                </a:lnTo>
                <a:lnTo>
                  <a:pt x="222759" y="541310"/>
                </a:lnTo>
                <a:lnTo>
                  <a:pt x="179310" y="521539"/>
                </a:lnTo>
                <a:lnTo>
                  <a:pt x="139812" y="499796"/>
                </a:lnTo>
                <a:lnTo>
                  <a:pt x="104577" y="476237"/>
                </a:lnTo>
                <a:lnTo>
                  <a:pt x="73913" y="451017"/>
                </a:lnTo>
                <a:lnTo>
                  <a:pt x="27537" y="396222"/>
                </a:lnTo>
                <a:lnTo>
                  <a:pt x="3162" y="336662"/>
                </a:lnTo>
                <a:lnTo>
                  <a:pt x="0" y="305485"/>
                </a:lnTo>
                <a:close/>
              </a:path>
            </a:pathLst>
          </a:custGeom>
          <a:ln w="24873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9580" y="4916993"/>
            <a:ext cx="60261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am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83067" y="4964834"/>
            <a:ext cx="688340" cy="128270"/>
          </a:xfrm>
          <a:custGeom>
            <a:avLst/>
            <a:gdLst/>
            <a:ahLst/>
            <a:cxnLst/>
            <a:rect l="l" t="t" r="r" b="b"/>
            <a:pathLst>
              <a:path w="688339" h="128270">
                <a:moveTo>
                  <a:pt x="611561" y="54419"/>
                </a:moveTo>
                <a:lnTo>
                  <a:pt x="611562" y="128070"/>
                </a:lnTo>
                <a:lnTo>
                  <a:pt x="676585" y="73630"/>
                </a:lnTo>
                <a:lnTo>
                  <a:pt x="624787" y="73630"/>
                </a:lnTo>
                <a:lnTo>
                  <a:pt x="624787" y="54440"/>
                </a:lnTo>
                <a:lnTo>
                  <a:pt x="611561" y="54419"/>
                </a:lnTo>
                <a:close/>
              </a:path>
              <a:path w="688339" h="128270">
                <a:moveTo>
                  <a:pt x="624787" y="73610"/>
                </a:moveTo>
                <a:lnTo>
                  <a:pt x="611561" y="73610"/>
                </a:lnTo>
                <a:lnTo>
                  <a:pt x="624787" y="73630"/>
                </a:lnTo>
                <a:close/>
              </a:path>
              <a:path w="688339" h="128270">
                <a:moveTo>
                  <a:pt x="611561" y="0"/>
                </a:moveTo>
                <a:lnTo>
                  <a:pt x="611561" y="54419"/>
                </a:lnTo>
                <a:lnTo>
                  <a:pt x="624787" y="54440"/>
                </a:lnTo>
                <a:lnTo>
                  <a:pt x="624787" y="73630"/>
                </a:lnTo>
                <a:lnTo>
                  <a:pt x="676585" y="73630"/>
                </a:lnTo>
                <a:lnTo>
                  <a:pt x="687864" y="64187"/>
                </a:lnTo>
                <a:lnTo>
                  <a:pt x="611561" y="0"/>
                </a:lnTo>
                <a:close/>
              </a:path>
              <a:path w="688339" h="128270">
                <a:moveTo>
                  <a:pt x="0" y="53489"/>
                </a:moveTo>
                <a:lnTo>
                  <a:pt x="0" y="72692"/>
                </a:lnTo>
                <a:lnTo>
                  <a:pt x="611561" y="73610"/>
                </a:lnTo>
                <a:lnTo>
                  <a:pt x="611561" y="54419"/>
                </a:lnTo>
                <a:lnTo>
                  <a:pt x="0" y="53489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77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476672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dirty="0"/>
              <a:t>Random</a:t>
            </a:r>
            <a:r>
              <a:rPr spc="-80" dirty="0"/>
              <a:t> </a:t>
            </a:r>
            <a:r>
              <a:rPr spc="-5" dirty="0"/>
              <a:t>sampling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00" y="1265173"/>
            <a:ext cx="8156575" cy="2235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5080" indent="-29273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Suppose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we want to estimate the</a:t>
            </a:r>
            <a:r>
              <a:rPr sz="28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mean</a:t>
            </a:r>
            <a:r>
              <a:rPr sz="28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birth-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 weights of </a:t>
            </a: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male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live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births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sz="2800" spc="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spc="-5" dirty="0" smtClean="0">
                <a:solidFill>
                  <a:prstClr val="black"/>
                </a:solidFill>
                <a:latin typeface="Arial"/>
                <a:cs typeface="Arial"/>
              </a:rPr>
              <a:t>Malta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04800" marR="247015" indent="-292735" eaLnBrk="1" fontAlgn="auto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Due to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logistical constraints,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we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decide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take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 a  random sample of 100 </a:t>
            </a: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live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births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at the </a:t>
            </a:r>
            <a:r>
              <a:rPr lang="en-US" sz="2800" spc="-5" dirty="0">
                <a:solidFill>
                  <a:prstClr val="black"/>
                </a:solidFill>
                <a:latin typeface="Arial"/>
                <a:cs typeface="Arial"/>
              </a:rPr>
              <a:t>Malta </a:t>
            </a: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Hospital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in a given</a:t>
            </a:r>
            <a:r>
              <a:rPr sz="2800" spc="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year</a:t>
            </a:r>
          </a:p>
        </p:txBody>
      </p:sp>
      <p:sp>
        <p:nvSpPr>
          <p:cNvPr id="4" name="object 4"/>
          <p:cNvSpPr/>
          <p:nvPr/>
        </p:nvSpPr>
        <p:spPr>
          <a:xfrm>
            <a:off x="1464165" y="3813703"/>
            <a:ext cx="4449662" cy="2702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66758" y="4342823"/>
            <a:ext cx="1978660" cy="18543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7030" marR="588645" indent="635"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lang="en-US" sz="1800" spc="-5" dirty="0" smtClean="0">
                <a:solidFill>
                  <a:srgbClr val="FFFFFF"/>
                </a:solidFill>
                <a:latin typeface="Arial"/>
                <a:cs typeface="Arial"/>
              </a:rPr>
              <a:t> Male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 live 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births, 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1992</a:t>
            </a:r>
            <a:endParaRPr sz="1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eaLnBrk="1" fontAlgn="auto" hangingPunct="1">
              <a:lnSpc>
                <a:spcPct val="100000"/>
              </a:lnSpc>
              <a:spcBef>
                <a:spcPts val="1455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-5" dirty="0" smtClean="0">
                <a:solidFill>
                  <a:prstClr val="black"/>
                </a:solidFill>
                <a:latin typeface="Arial"/>
                <a:cs typeface="Arial"/>
              </a:rPr>
              <a:t>All </a:t>
            </a:r>
            <a:r>
              <a:rPr lang="en-US" sz="1800" spc="-5" dirty="0" smtClean="0">
                <a:solidFill>
                  <a:prstClr val="black"/>
                </a:solidFill>
                <a:latin typeface="Arial"/>
                <a:cs typeface="Arial"/>
              </a:rPr>
              <a:t>male </a:t>
            </a:r>
            <a:r>
              <a:rPr sz="1800" spc="-5" dirty="0" smtClean="0">
                <a:solidFill>
                  <a:prstClr val="black"/>
                </a:solidFill>
                <a:latin typeface="Arial"/>
                <a:cs typeface="Arial"/>
              </a:rPr>
              <a:t>live </a:t>
            </a: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births 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sz="18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800" spc="-10" dirty="0" smtClean="0">
                <a:solidFill>
                  <a:prstClr val="black"/>
                </a:solidFill>
                <a:latin typeface="Arial"/>
                <a:cs typeface="Arial"/>
              </a:rPr>
              <a:t>Malta</a:t>
            </a:r>
            <a:endParaRPr sz="1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42021" y="6240229"/>
            <a:ext cx="1774189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-35" dirty="0">
                <a:solidFill>
                  <a:prstClr val="black"/>
                </a:solidFill>
                <a:latin typeface="Arial"/>
                <a:cs typeface="Arial"/>
              </a:rPr>
              <a:t>Target</a:t>
            </a:r>
            <a:r>
              <a:rPr sz="18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population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70803" y="5704518"/>
            <a:ext cx="2040889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Sampled</a:t>
            </a:r>
            <a:r>
              <a:rPr sz="18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population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0414" y="4786372"/>
            <a:ext cx="7613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sam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le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77547" y="4915587"/>
            <a:ext cx="672465" cy="104775"/>
          </a:xfrm>
          <a:custGeom>
            <a:avLst/>
            <a:gdLst/>
            <a:ahLst/>
            <a:cxnLst/>
            <a:rect l="l" t="t" r="r" b="b"/>
            <a:pathLst>
              <a:path w="672465" h="104775">
                <a:moveTo>
                  <a:pt x="84809" y="0"/>
                </a:moveTo>
                <a:lnTo>
                  <a:pt x="0" y="58462"/>
                </a:lnTo>
                <a:lnTo>
                  <a:pt x="88617" y="102308"/>
                </a:lnTo>
                <a:lnTo>
                  <a:pt x="91411" y="104469"/>
                </a:lnTo>
                <a:lnTo>
                  <a:pt x="95219" y="102308"/>
                </a:lnTo>
                <a:lnTo>
                  <a:pt x="97124" y="99385"/>
                </a:lnTo>
                <a:lnTo>
                  <a:pt x="99028" y="96589"/>
                </a:lnTo>
                <a:lnTo>
                  <a:pt x="97124" y="92776"/>
                </a:lnTo>
                <a:lnTo>
                  <a:pt x="94331" y="90870"/>
                </a:lnTo>
                <a:lnTo>
                  <a:pt x="38257" y="63164"/>
                </a:lnTo>
                <a:lnTo>
                  <a:pt x="12315" y="63164"/>
                </a:lnTo>
                <a:lnTo>
                  <a:pt x="11426" y="50836"/>
                </a:lnTo>
                <a:lnTo>
                  <a:pt x="35029" y="49254"/>
                </a:lnTo>
                <a:lnTo>
                  <a:pt x="88617" y="12709"/>
                </a:lnTo>
                <a:lnTo>
                  <a:pt x="91411" y="10421"/>
                </a:lnTo>
                <a:lnTo>
                  <a:pt x="92426" y="6608"/>
                </a:lnTo>
                <a:lnTo>
                  <a:pt x="88617" y="1016"/>
                </a:lnTo>
                <a:lnTo>
                  <a:pt x="84809" y="0"/>
                </a:lnTo>
                <a:close/>
              </a:path>
              <a:path w="672465" h="104775">
                <a:moveTo>
                  <a:pt x="35029" y="49254"/>
                </a:moveTo>
                <a:lnTo>
                  <a:pt x="11426" y="50836"/>
                </a:lnTo>
                <a:lnTo>
                  <a:pt x="12315" y="63164"/>
                </a:lnTo>
                <a:lnTo>
                  <a:pt x="27934" y="62147"/>
                </a:lnTo>
                <a:lnTo>
                  <a:pt x="16123" y="62147"/>
                </a:lnTo>
                <a:lnTo>
                  <a:pt x="15108" y="51726"/>
                </a:lnTo>
                <a:lnTo>
                  <a:pt x="31405" y="51726"/>
                </a:lnTo>
                <a:lnTo>
                  <a:pt x="35029" y="49254"/>
                </a:lnTo>
                <a:close/>
              </a:path>
              <a:path w="672465" h="104775">
                <a:moveTo>
                  <a:pt x="35237" y="61672"/>
                </a:moveTo>
                <a:lnTo>
                  <a:pt x="12315" y="63164"/>
                </a:lnTo>
                <a:lnTo>
                  <a:pt x="38257" y="63164"/>
                </a:lnTo>
                <a:lnTo>
                  <a:pt x="35237" y="61672"/>
                </a:lnTo>
                <a:close/>
              </a:path>
              <a:path w="672465" h="104775">
                <a:moveTo>
                  <a:pt x="15108" y="51726"/>
                </a:moveTo>
                <a:lnTo>
                  <a:pt x="16123" y="62147"/>
                </a:lnTo>
                <a:lnTo>
                  <a:pt x="24558" y="56395"/>
                </a:lnTo>
                <a:lnTo>
                  <a:pt x="15108" y="51726"/>
                </a:lnTo>
                <a:close/>
              </a:path>
              <a:path w="672465" h="104775">
                <a:moveTo>
                  <a:pt x="24558" y="56395"/>
                </a:moveTo>
                <a:lnTo>
                  <a:pt x="16123" y="62147"/>
                </a:lnTo>
                <a:lnTo>
                  <a:pt x="27934" y="62147"/>
                </a:lnTo>
                <a:lnTo>
                  <a:pt x="35237" y="61672"/>
                </a:lnTo>
                <a:lnTo>
                  <a:pt x="24558" y="56395"/>
                </a:lnTo>
                <a:close/>
              </a:path>
              <a:path w="672465" h="104775">
                <a:moveTo>
                  <a:pt x="671363" y="6608"/>
                </a:moveTo>
                <a:lnTo>
                  <a:pt x="35029" y="49254"/>
                </a:lnTo>
                <a:lnTo>
                  <a:pt x="24558" y="56395"/>
                </a:lnTo>
                <a:lnTo>
                  <a:pt x="35237" y="61672"/>
                </a:lnTo>
                <a:lnTo>
                  <a:pt x="672251" y="20207"/>
                </a:lnTo>
                <a:lnTo>
                  <a:pt x="671363" y="6608"/>
                </a:lnTo>
                <a:close/>
              </a:path>
              <a:path w="672465" h="104775">
                <a:moveTo>
                  <a:pt x="31405" y="51726"/>
                </a:moveTo>
                <a:lnTo>
                  <a:pt x="15108" y="51726"/>
                </a:lnTo>
                <a:lnTo>
                  <a:pt x="24558" y="56395"/>
                </a:lnTo>
                <a:lnTo>
                  <a:pt x="31405" y="51726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4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620688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spc="-5" dirty="0"/>
              <a:t>Sample, sampled </a:t>
            </a:r>
            <a:r>
              <a:rPr dirty="0"/>
              <a:t>and </a:t>
            </a:r>
            <a:r>
              <a:rPr spc="-5" dirty="0"/>
              <a:t>target</a:t>
            </a:r>
            <a:r>
              <a:rPr spc="-75" dirty="0"/>
              <a:t> </a:t>
            </a:r>
            <a:r>
              <a:rPr dirty="0"/>
              <a:t>population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4196412" y="5222828"/>
            <a:ext cx="154940" cy="205104"/>
          </a:xfrm>
          <a:custGeom>
            <a:avLst/>
            <a:gdLst/>
            <a:ahLst/>
            <a:cxnLst/>
            <a:rect l="l" t="t" r="r" b="b"/>
            <a:pathLst>
              <a:path w="154939" h="205104">
                <a:moveTo>
                  <a:pt x="34830" y="0"/>
                </a:moveTo>
                <a:lnTo>
                  <a:pt x="9639" y="0"/>
                </a:lnTo>
                <a:lnTo>
                  <a:pt x="9565" y="122408"/>
                </a:lnTo>
                <a:lnTo>
                  <a:pt x="9456" y="126507"/>
                </a:lnTo>
                <a:lnTo>
                  <a:pt x="3934" y="168743"/>
                </a:lnTo>
                <a:lnTo>
                  <a:pt x="1927" y="175632"/>
                </a:lnTo>
                <a:lnTo>
                  <a:pt x="1028" y="179458"/>
                </a:lnTo>
                <a:lnTo>
                  <a:pt x="0" y="183285"/>
                </a:lnTo>
                <a:lnTo>
                  <a:pt x="0" y="191888"/>
                </a:lnTo>
                <a:lnTo>
                  <a:pt x="1927" y="196678"/>
                </a:lnTo>
                <a:lnTo>
                  <a:pt x="4883" y="200812"/>
                </a:lnTo>
                <a:lnTo>
                  <a:pt x="7711" y="203688"/>
                </a:lnTo>
                <a:lnTo>
                  <a:pt x="10539" y="204639"/>
                </a:lnTo>
                <a:lnTo>
                  <a:pt x="17222" y="204639"/>
                </a:lnTo>
                <a:lnTo>
                  <a:pt x="20435" y="202725"/>
                </a:lnTo>
                <a:lnTo>
                  <a:pt x="23391" y="199862"/>
                </a:lnTo>
                <a:lnTo>
                  <a:pt x="26219" y="196678"/>
                </a:lnTo>
                <a:lnTo>
                  <a:pt x="27118" y="191888"/>
                </a:lnTo>
                <a:lnTo>
                  <a:pt x="27118" y="183285"/>
                </a:lnTo>
                <a:lnTo>
                  <a:pt x="26219" y="178508"/>
                </a:lnTo>
                <a:lnTo>
                  <a:pt x="25190" y="170855"/>
                </a:lnTo>
                <a:lnTo>
                  <a:pt x="23271" y="161867"/>
                </a:lnTo>
                <a:lnTo>
                  <a:pt x="21881" y="152522"/>
                </a:lnTo>
                <a:lnTo>
                  <a:pt x="21221" y="142799"/>
                </a:lnTo>
                <a:lnTo>
                  <a:pt x="21463" y="132282"/>
                </a:lnTo>
                <a:lnTo>
                  <a:pt x="77103" y="132282"/>
                </a:lnTo>
                <a:lnTo>
                  <a:pt x="77719" y="131922"/>
                </a:lnTo>
                <a:lnTo>
                  <a:pt x="84938" y="126507"/>
                </a:lnTo>
                <a:lnTo>
                  <a:pt x="88380" y="123358"/>
                </a:lnTo>
                <a:lnTo>
                  <a:pt x="54880" y="123358"/>
                </a:lnTo>
                <a:lnTo>
                  <a:pt x="51024" y="122408"/>
                </a:lnTo>
                <a:lnTo>
                  <a:pt x="34830" y="97536"/>
                </a:lnTo>
                <a:lnTo>
                  <a:pt x="34830" y="0"/>
                </a:lnTo>
                <a:close/>
              </a:path>
              <a:path w="154939" h="205104">
                <a:moveTo>
                  <a:pt x="77103" y="132282"/>
                </a:moveTo>
                <a:lnTo>
                  <a:pt x="21463" y="132282"/>
                </a:lnTo>
                <a:lnTo>
                  <a:pt x="25190" y="136109"/>
                </a:lnTo>
                <a:lnTo>
                  <a:pt x="29046" y="138022"/>
                </a:lnTo>
                <a:lnTo>
                  <a:pt x="33802" y="139935"/>
                </a:lnTo>
                <a:lnTo>
                  <a:pt x="37657" y="141849"/>
                </a:lnTo>
                <a:lnTo>
                  <a:pt x="42413" y="142799"/>
                </a:lnTo>
                <a:lnTo>
                  <a:pt x="52952" y="142799"/>
                </a:lnTo>
                <a:lnTo>
                  <a:pt x="61949" y="140886"/>
                </a:lnTo>
                <a:lnTo>
                  <a:pt x="70560" y="136109"/>
                </a:lnTo>
                <a:lnTo>
                  <a:pt x="77103" y="132282"/>
                </a:lnTo>
                <a:close/>
              </a:path>
              <a:path w="154939" h="205104">
                <a:moveTo>
                  <a:pt x="125619" y="111879"/>
                </a:moveTo>
                <a:lnTo>
                  <a:pt x="99606" y="111879"/>
                </a:lnTo>
                <a:lnTo>
                  <a:pt x="100663" y="119836"/>
                </a:lnTo>
                <a:lnTo>
                  <a:pt x="102466" y="126507"/>
                </a:lnTo>
                <a:lnTo>
                  <a:pt x="133023" y="142799"/>
                </a:lnTo>
                <a:lnTo>
                  <a:pt x="139192" y="139935"/>
                </a:lnTo>
                <a:lnTo>
                  <a:pt x="144847" y="135159"/>
                </a:lnTo>
                <a:lnTo>
                  <a:pt x="148143" y="130638"/>
                </a:lnTo>
                <a:lnTo>
                  <a:pt x="150392" y="125271"/>
                </a:lnTo>
                <a:lnTo>
                  <a:pt x="132123" y="125271"/>
                </a:lnTo>
                <a:lnTo>
                  <a:pt x="128267" y="121445"/>
                </a:lnTo>
                <a:lnTo>
                  <a:pt x="127368" y="119532"/>
                </a:lnTo>
                <a:lnTo>
                  <a:pt x="126340" y="115705"/>
                </a:lnTo>
                <a:lnTo>
                  <a:pt x="125619" y="111879"/>
                </a:lnTo>
                <a:close/>
              </a:path>
              <a:path w="154939" h="205104">
                <a:moveTo>
                  <a:pt x="154487" y="107102"/>
                </a:moveTo>
                <a:lnTo>
                  <a:pt x="147803" y="107102"/>
                </a:lnTo>
                <a:lnTo>
                  <a:pt x="146775" y="114755"/>
                </a:lnTo>
                <a:lnTo>
                  <a:pt x="145875" y="119532"/>
                </a:lnTo>
                <a:lnTo>
                  <a:pt x="143947" y="121445"/>
                </a:lnTo>
                <a:lnTo>
                  <a:pt x="141120" y="124321"/>
                </a:lnTo>
                <a:lnTo>
                  <a:pt x="139192" y="125271"/>
                </a:lnTo>
                <a:lnTo>
                  <a:pt x="150392" y="125271"/>
                </a:lnTo>
                <a:lnTo>
                  <a:pt x="150785" y="124321"/>
                </a:lnTo>
                <a:lnTo>
                  <a:pt x="152800" y="116668"/>
                </a:lnTo>
                <a:lnTo>
                  <a:pt x="152986" y="115705"/>
                </a:lnTo>
                <a:lnTo>
                  <a:pt x="154487" y="107102"/>
                </a:lnTo>
                <a:close/>
              </a:path>
              <a:path w="154939" h="205104">
                <a:moveTo>
                  <a:pt x="124412" y="0"/>
                </a:moveTo>
                <a:lnTo>
                  <a:pt x="99606" y="0"/>
                </a:lnTo>
                <a:lnTo>
                  <a:pt x="99606" y="104239"/>
                </a:lnTo>
                <a:lnTo>
                  <a:pt x="94228" y="108898"/>
                </a:lnTo>
                <a:lnTo>
                  <a:pt x="64776" y="123358"/>
                </a:lnTo>
                <a:lnTo>
                  <a:pt x="88380" y="123358"/>
                </a:lnTo>
                <a:lnTo>
                  <a:pt x="92230" y="119836"/>
                </a:lnTo>
                <a:lnTo>
                  <a:pt x="99606" y="111879"/>
                </a:lnTo>
                <a:lnTo>
                  <a:pt x="125619" y="111879"/>
                </a:lnTo>
                <a:lnTo>
                  <a:pt x="125440" y="110929"/>
                </a:lnTo>
                <a:lnTo>
                  <a:pt x="124412" y="103276"/>
                </a:lnTo>
                <a:lnTo>
                  <a:pt x="124412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24219" y="5222828"/>
            <a:ext cx="168275" cy="142875"/>
          </a:xfrm>
          <a:custGeom>
            <a:avLst/>
            <a:gdLst/>
            <a:ahLst/>
            <a:cxnLst/>
            <a:rect l="l" t="t" r="r" b="b"/>
            <a:pathLst>
              <a:path w="168275" h="142875">
                <a:moveTo>
                  <a:pt x="167853" y="0"/>
                </a:moveTo>
                <a:lnTo>
                  <a:pt x="78143" y="0"/>
                </a:lnTo>
                <a:lnTo>
                  <a:pt x="33545" y="7652"/>
                </a:lnTo>
                <a:lnTo>
                  <a:pt x="5313" y="38992"/>
                </a:lnTo>
                <a:lnTo>
                  <a:pt x="0" y="65666"/>
                </a:lnTo>
                <a:lnTo>
                  <a:pt x="1429" y="80954"/>
                </a:lnTo>
                <a:lnTo>
                  <a:pt x="22106" y="120495"/>
                </a:lnTo>
                <a:lnTo>
                  <a:pt x="62157" y="141376"/>
                </a:lnTo>
                <a:lnTo>
                  <a:pt x="78143" y="142799"/>
                </a:lnTo>
                <a:lnTo>
                  <a:pt x="93078" y="141733"/>
                </a:lnTo>
                <a:lnTo>
                  <a:pt x="106338" y="138574"/>
                </a:lnTo>
                <a:lnTo>
                  <a:pt x="118032" y="133384"/>
                </a:lnTo>
                <a:lnTo>
                  <a:pt x="119606" y="132282"/>
                </a:lnTo>
                <a:lnTo>
                  <a:pt x="79171" y="132282"/>
                </a:lnTo>
                <a:lnTo>
                  <a:pt x="68602" y="131156"/>
                </a:lnTo>
                <a:lnTo>
                  <a:pt x="35268" y="105380"/>
                </a:lnTo>
                <a:lnTo>
                  <a:pt x="25833" y="68529"/>
                </a:lnTo>
                <a:lnTo>
                  <a:pt x="26735" y="58141"/>
                </a:lnTo>
                <a:lnTo>
                  <a:pt x="56004" y="25144"/>
                </a:lnTo>
                <a:lnTo>
                  <a:pt x="79171" y="21995"/>
                </a:lnTo>
                <a:lnTo>
                  <a:pt x="167853" y="21995"/>
                </a:lnTo>
                <a:lnTo>
                  <a:pt x="167853" y="0"/>
                </a:lnTo>
                <a:close/>
              </a:path>
              <a:path w="168275" h="142875">
                <a:moveTo>
                  <a:pt x="100249" y="21995"/>
                </a:moveTo>
                <a:lnTo>
                  <a:pt x="88682" y="21995"/>
                </a:lnTo>
                <a:lnTo>
                  <a:pt x="102034" y="35675"/>
                </a:lnTo>
                <a:lnTo>
                  <a:pt x="111736" y="50402"/>
                </a:lnTo>
                <a:lnTo>
                  <a:pt x="117654" y="66145"/>
                </a:lnTo>
                <a:lnTo>
                  <a:pt x="119656" y="82872"/>
                </a:lnTo>
                <a:lnTo>
                  <a:pt x="118893" y="93983"/>
                </a:lnTo>
                <a:lnTo>
                  <a:pt x="94947" y="129133"/>
                </a:lnTo>
                <a:lnTo>
                  <a:pt x="79171" y="132282"/>
                </a:lnTo>
                <a:lnTo>
                  <a:pt x="119606" y="132282"/>
                </a:lnTo>
                <a:lnTo>
                  <a:pt x="145420" y="97047"/>
                </a:lnTo>
                <a:lnTo>
                  <a:pt x="146518" y="85748"/>
                </a:lnTo>
                <a:lnTo>
                  <a:pt x="145795" y="76043"/>
                </a:lnTo>
                <a:lnTo>
                  <a:pt x="120492" y="35781"/>
                </a:lnTo>
                <a:lnTo>
                  <a:pt x="111057" y="28799"/>
                </a:lnTo>
                <a:lnTo>
                  <a:pt x="100249" y="21995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0573" y="4680211"/>
            <a:ext cx="7705090" cy="75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 marR="5080" indent="-347980" eaLnBrk="1" fontAlgn="auto" hangingPunct="1">
              <a:lnSpc>
                <a:spcPct val="10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61315" algn="l"/>
                <a:tab pos="3621404" algn="l"/>
                <a:tab pos="6463665" algn="l"/>
              </a:tabLst>
            </a:pPr>
            <a:r>
              <a:rPr sz="2400" b="1" spc="15" dirty="0">
                <a:solidFill>
                  <a:srgbClr val="3333CC"/>
                </a:solidFill>
                <a:latin typeface="Arial"/>
                <a:cs typeface="Arial"/>
              </a:rPr>
              <a:t>Suppose </a:t>
            </a:r>
            <a:r>
              <a:rPr sz="2400" b="1" spc="10" dirty="0">
                <a:solidFill>
                  <a:srgbClr val="3333CC"/>
                </a:solidFill>
                <a:latin typeface="Arial"/>
                <a:cs typeface="Arial"/>
              </a:rPr>
              <a:t>that </a:t>
            </a:r>
            <a:r>
              <a:rPr sz="2400" b="1" spc="35" dirty="0">
                <a:solidFill>
                  <a:srgbClr val="3333CC"/>
                </a:solidFill>
                <a:latin typeface="Arial"/>
                <a:cs typeface="Arial"/>
              </a:rPr>
              <a:t>we </a:t>
            </a:r>
            <a:r>
              <a:rPr sz="2400" b="1" spc="15" dirty="0">
                <a:solidFill>
                  <a:srgbClr val="3333CC"/>
                </a:solidFill>
                <a:latin typeface="Arial"/>
                <a:cs typeface="Arial"/>
              </a:rPr>
              <a:t>know </a:t>
            </a:r>
            <a:r>
              <a:rPr sz="2400" b="1" spc="10" dirty="0">
                <a:solidFill>
                  <a:srgbClr val="3333CC"/>
                </a:solidFill>
                <a:latin typeface="Arial"/>
                <a:cs typeface="Arial"/>
              </a:rPr>
              <a:t>the </a:t>
            </a:r>
            <a:r>
              <a:rPr sz="2400" b="1" spc="15" dirty="0">
                <a:solidFill>
                  <a:srgbClr val="3333CC"/>
                </a:solidFill>
                <a:latin typeface="Arial"/>
                <a:cs typeface="Arial"/>
              </a:rPr>
              <a:t>mean </a:t>
            </a:r>
            <a:r>
              <a:rPr sz="2400" b="1" spc="10" dirty="0">
                <a:solidFill>
                  <a:srgbClr val="3333CC"/>
                </a:solidFill>
                <a:latin typeface="Arial"/>
                <a:cs typeface="Arial"/>
              </a:rPr>
              <a:t>birth </a:t>
            </a:r>
            <a:r>
              <a:rPr sz="2400" b="1" spc="15" dirty="0">
                <a:solidFill>
                  <a:srgbClr val="3333CC"/>
                </a:solidFill>
                <a:latin typeface="Arial"/>
                <a:cs typeface="Arial"/>
              </a:rPr>
              <a:t>weight </a:t>
            </a:r>
            <a:r>
              <a:rPr sz="2400" b="1" spc="10" dirty="0">
                <a:solidFill>
                  <a:srgbClr val="3333CC"/>
                </a:solidFill>
                <a:latin typeface="Arial"/>
                <a:cs typeface="Arial"/>
              </a:rPr>
              <a:t>of  </a:t>
            </a:r>
            <a:r>
              <a:rPr sz="2400" b="1" spc="15" dirty="0">
                <a:solidFill>
                  <a:srgbClr val="3333CC"/>
                </a:solidFill>
                <a:latin typeface="Arial"/>
                <a:cs typeface="Arial"/>
              </a:rPr>
              <a:t>sampled</a:t>
            </a:r>
            <a:r>
              <a:rPr sz="2400" b="1" spc="4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10" dirty="0">
                <a:solidFill>
                  <a:srgbClr val="3333CC"/>
                </a:solidFill>
                <a:latin typeface="Arial"/>
                <a:cs typeface="Arial"/>
              </a:rPr>
              <a:t>population	to </a:t>
            </a:r>
            <a:r>
              <a:rPr sz="2400" b="1" spc="15" dirty="0">
                <a:solidFill>
                  <a:srgbClr val="3333CC"/>
                </a:solidFill>
                <a:latin typeface="Arial"/>
                <a:cs typeface="Arial"/>
              </a:rPr>
              <a:t>be</a:t>
            </a:r>
            <a:r>
              <a:rPr sz="2400" b="1" spc="-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15" dirty="0">
                <a:solidFill>
                  <a:srgbClr val="3333CC"/>
                </a:solidFill>
                <a:latin typeface="Arial"/>
                <a:cs typeface="Arial"/>
              </a:rPr>
              <a:t>3.27kg </a:t>
            </a:r>
            <a:r>
              <a:rPr sz="2400" b="1" spc="25" dirty="0">
                <a:solidFill>
                  <a:srgbClr val="3333CC"/>
                </a:solidFill>
                <a:latin typeface="Arial"/>
                <a:cs typeface="Arial"/>
              </a:rPr>
              <a:t>with	</a:t>
            </a:r>
            <a:r>
              <a:rPr sz="2400" b="1" spc="20" dirty="0">
                <a:solidFill>
                  <a:srgbClr val="3333CC"/>
                </a:solidFill>
                <a:latin typeface="Arial"/>
                <a:cs typeface="Arial"/>
              </a:rPr>
              <a:t>=</a:t>
            </a:r>
            <a:r>
              <a:rPr sz="2400" b="1" spc="-8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15" dirty="0">
                <a:solidFill>
                  <a:srgbClr val="3333CC"/>
                </a:solidFill>
                <a:latin typeface="Arial"/>
                <a:cs typeface="Arial"/>
              </a:rPr>
              <a:t>0.38kg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0573" y="5500716"/>
            <a:ext cx="133985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400" spc="10" dirty="0">
                <a:solidFill>
                  <a:srgbClr val="3333CC"/>
                </a:solidFill>
                <a:latin typeface="Arial"/>
                <a:cs typeface="Arial"/>
              </a:rPr>
              <a:t>•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81420" y="5667815"/>
            <a:ext cx="154940" cy="204470"/>
          </a:xfrm>
          <a:custGeom>
            <a:avLst/>
            <a:gdLst/>
            <a:ahLst/>
            <a:cxnLst/>
            <a:rect l="l" t="t" r="r" b="b"/>
            <a:pathLst>
              <a:path w="154939" h="204470">
                <a:moveTo>
                  <a:pt x="34701" y="0"/>
                </a:moveTo>
                <a:lnTo>
                  <a:pt x="9510" y="0"/>
                </a:lnTo>
                <a:lnTo>
                  <a:pt x="9465" y="121445"/>
                </a:lnTo>
                <a:lnTo>
                  <a:pt x="9345" y="126347"/>
                </a:lnTo>
                <a:lnTo>
                  <a:pt x="4755" y="165758"/>
                </a:lnTo>
                <a:lnTo>
                  <a:pt x="1927" y="174361"/>
                </a:lnTo>
                <a:lnTo>
                  <a:pt x="899" y="179458"/>
                </a:lnTo>
                <a:lnTo>
                  <a:pt x="0" y="182335"/>
                </a:lnTo>
                <a:lnTo>
                  <a:pt x="0" y="190938"/>
                </a:lnTo>
                <a:lnTo>
                  <a:pt x="1927" y="195714"/>
                </a:lnTo>
                <a:lnTo>
                  <a:pt x="4755" y="199541"/>
                </a:lnTo>
                <a:lnTo>
                  <a:pt x="7582" y="202417"/>
                </a:lnTo>
                <a:lnTo>
                  <a:pt x="10539" y="204318"/>
                </a:lnTo>
                <a:lnTo>
                  <a:pt x="17222" y="204318"/>
                </a:lnTo>
                <a:lnTo>
                  <a:pt x="20049" y="202417"/>
                </a:lnTo>
                <a:lnTo>
                  <a:pt x="22877" y="199541"/>
                </a:lnTo>
                <a:lnTo>
                  <a:pt x="25833" y="195714"/>
                </a:lnTo>
                <a:lnTo>
                  <a:pt x="27761" y="191888"/>
                </a:lnTo>
                <a:lnTo>
                  <a:pt x="27761" y="183285"/>
                </a:lnTo>
                <a:lnTo>
                  <a:pt x="26733" y="177545"/>
                </a:lnTo>
                <a:lnTo>
                  <a:pt x="24805" y="169584"/>
                </a:lnTo>
                <a:lnTo>
                  <a:pt x="22883" y="161326"/>
                </a:lnTo>
                <a:lnTo>
                  <a:pt x="21479" y="152323"/>
                </a:lnTo>
                <a:lnTo>
                  <a:pt x="20793" y="142799"/>
                </a:lnTo>
                <a:lnTo>
                  <a:pt x="20949" y="131961"/>
                </a:lnTo>
                <a:lnTo>
                  <a:pt x="77100" y="131961"/>
                </a:lnTo>
                <a:lnTo>
                  <a:pt x="77641" y="131651"/>
                </a:lnTo>
                <a:lnTo>
                  <a:pt x="84826" y="126347"/>
                </a:lnTo>
                <a:lnTo>
                  <a:pt x="88099" y="123358"/>
                </a:lnTo>
                <a:lnTo>
                  <a:pt x="54880" y="123358"/>
                </a:lnTo>
                <a:lnTo>
                  <a:pt x="51024" y="122408"/>
                </a:lnTo>
                <a:lnTo>
                  <a:pt x="46268" y="119532"/>
                </a:lnTo>
                <a:lnTo>
                  <a:pt x="41385" y="116668"/>
                </a:lnTo>
                <a:lnTo>
                  <a:pt x="38557" y="112842"/>
                </a:lnTo>
                <a:lnTo>
                  <a:pt x="36629" y="109015"/>
                </a:lnTo>
                <a:lnTo>
                  <a:pt x="35729" y="103918"/>
                </a:lnTo>
                <a:lnTo>
                  <a:pt x="34701" y="96265"/>
                </a:lnTo>
                <a:lnTo>
                  <a:pt x="34701" y="0"/>
                </a:lnTo>
                <a:close/>
              </a:path>
              <a:path w="154939" h="204470">
                <a:moveTo>
                  <a:pt x="77100" y="131961"/>
                </a:moveTo>
                <a:lnTo>
                  <a:pt x="20949" y="131961"/>
                </a:lnTo>
                <a:lnTo>
                  <a:pt x="28661" y="137701"/>
                </a:lnTo>
                <a:lnTo>
                  <a:pt x="33802" y="139935"/>
                </a:lnTo>
                <a:lnTo>
                  <a:pt x="37657" y="141849"/>
                </a:lnTo>
                <a:lnTo>
                  <a:pt x="42413" y="142799"/>
                </a:lnTo>
                <a:lnTo>
                  <a:pt x="52952" y="142799"/>
                </a:lnTo>
                <a:lnTo>
                  <a:pt x="61563" y="139935"/>
                </a:lnTo>
                <a:lnTo>
                  <a:pt x="70431" y="135788"/>
                </a:lnTo>
                <a:lnTo>
                  <a:pt x="77100" y="131961"/>
                </a:lnTo>
                <a:close/>
              </a:path>
              <a:path w="154939" h="204470">
                <a:moveTo>
                  <a:pt x="125516" y="111879"/>
                </a:moveTo>
                <a:lnTo>
                  <a:pt x="99221" y="111879"/>
                </a:lnTo>
                <a:lnTo>
                  <a:pt x="100259" y="119786"/>
                </a:lnTo>
                <a:lnTo>
                  <a:pt x="102032" y="126347"/>
                </a:lnTo>
                <a:lnTo>
                  <a:pt x="133023" y="142799"/>
                </a:lnTo>
                <a:lnTo>
                  <a:pt x="138806" y="139935"/>
                </a:lnTo>
                <a:lnTo>
                  <a:pt x="143562" y="134838"/>
                </a:lnTo>
                <a:lnTo>
                  <a:pt x="147092" y="129966"/>
                </a:lnTo>
                <a:lnTo>
                  <a:pt x="149410" y="125271"/>
                </a:lnTo>
                <a:lnTo>
                  <a:pt x="133923" y="125271"/>
                </a:lnTo>
                <a:lnTo>
                  <a:pt x="130067" y="123358"/>
                </a:lnTo>
                <a:lnTo>
                  <a:pt x="128267" y="121445"/>
                </a:lnTo>
                <a:lnTo>
                  <a:pt x="127239" y="119532"/>
                </a:lnTo>
                <a:lnTo>
                  <a:pt x="126340" y="115705"/>
                </a:lnTo>
                <a:lnTo>
                  <a:pt x="125516" y="111879"/>
                </a:lnTo>
                <a:close/>
              </a:path>
              <a:path w="154939" h="204470">
                <a:moveTo>
                  <a:pt x="154358" y="107102"/>
                </a:moveTo>
                <a:lnTo>
                  <a:pt x="147418" y="107102"/>
                </a:lnTo>
                <a:lnTo>
                  <a:pt x="146389" y="113792"/>
                </a:lnTo>
                <a:lnTo>
                  <a:pt x="144462" y="119532"/>
                </a:lnTo>
                <a:lnTo>
                  <a:pt x="142534" y="121445"/>
                </a:lnTo>
                <a:lnTo>
                  <a:pt x="140606" y="124321"/>
                </a:lnTo>
                <a:lnTo>
                  <a:pt x="138806" y="125271"/>
                </a:lnTo>
                <a:lnTo>
                  <a:pt x="149410" y="125271"/>
                </a:lnTo>
                <a:lnTo>
                  <a:pt x="150117" y="123840"/>
                </a:lnTo>
                <a:lnTo>
                  <a:pt x="152563" y="116279"/>
                </a:lnTo>
                <a:lnTo>
                  <a:pt x="154358" y="107102"/>
                </a:lnTo>
                <a:close/>
              </a:path>
              <a:path w="154939" h="204470">
                <a:moveTo>
                  <a:pt x="124412" y="0"/>
                </a:moveTo>
                <a:lnTo>
                  <a:pt x="99221" y="0"/>
                </a:lnTo>
                <a:lnTo>
                  <a:pt x="99221" y="102955"/>
                </a:lnTo>
                <a:lnTo>
                  <a:pt x="94048" y="108356"/>
                </a:lnTo>
                <a:lnTo>
                  <a:pt x="64391" y="123358"/>
                </a:lnTo>
                <a:lnTo>
                  <a:pt x="88099" y="123358"/>
                </a:lnTo>
                <a:lnTo>
                  <a:pt x="92011" y="119786"/>
                </a:lnTo>
                <a:lnTo>
                  <a:pt x="99221" y="111879"/>
                </a:lnTo>
                <a:lnTo>
                  <a:pt x="125516" y="111879"/>
                </a:lnTo>
                <a:lnTo>
                  <a:pt x="125311" y="110929"/>
                </a:lnTo>
                <a:lnTo>
                  <a:pt x="124507" y="102955"/>
                </a:lnTo>
                <a:lnTo>
                  <a:pt x="124412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14717" y="5500717"/>
            <a:ext cx="1245235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400" b="1" spc="20" dirty="0">
                <a:solidFill>
                  <a:srgbClr val="3333CC"/>
                </a:solidFill>
                <a:latin typeface="Arial"/>
                <a:cs typeface="Arial"/>
              </a:rPr>
              <a:t>=</a:t>
            </a:r>
            <a:r>
              <a:rPr sz="2400" b="1" spc="-9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3333CC"/>
                </a:solidFill>
                <a:latin typeface="Arial"/>
                <a:cs typeface="Arial"/>
              </a:rPr>
              <a:t>0.23kg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12540" y="1451392"/>
            <a:ext cx="3165475" cy="2702560"/>
          </a:xfrm>
          <a:custGeom>
            <a:avLst/>
            <a:gdLst/>
            <a:ahLst/>
            <a:cxnLst/>
            <a:rect l="l" t="t" r="r" b="b"/>
            <a:pathLst>
              <a:path w="3165475" h="2702560">
                <a:moveTo>
                  <a:pt x="1582798" y="0"/>
                </a:moveTo>
                <a:lnTo>
                  <a:pt x="1530532" y="721"/>
                </a:lnTo>
                <a:lnTo>
                  <a:pt x="1478692" y="2869"/>
                </a:lnTo>
                <a:lnTo>
                  <a:pt x="1427302" y="6423"/>
                </a:lnTo>
                <a:lnTo>
                  <a:pt x="1376390" y="11361"/>
                </a:lnTo>
                <a:lnTo>
                  <a:pt x="1325980" y="17659"/>
                </a:lnTo>
                <a:lnTo>
                  <a:pt x="1276099" y="25297"/>
                </a:lnTo>
                <a:lnTo>
                  <a:pt x="1226773" y="34251"/>
                </a:lnTo>
                <a:lnTo>
                  <a:pt x="1178028" y="44500"/>
                </a:lnTo>
                <a:lnTo>
                  <a:pt x="1129890" y="56022"/>
                </a:lnTo>
                <a:lnTo>
                  <a:pt x="1082385" y="68795"/>
                </a:lnTo>
                <a:lnTo>
                  <a:pt x="1035539" y="82796"/>
                </a:lnTo>
                <a:lnTo>
                  <a:pt x="989378" y="98003"/>
                </a:lnTo>
                <a:lnTo>
                  <a:pt x="943928" y="114394"/>
                </a:lnTo>
                <a:lnTo>
                  <a:pt x="899215" y="131948"/>
                </a:lnTo>
                <a:lnTo>
                  <a:pt x="855266" y="150641"/>
                </a:lnTo>
                <a:lnTo>
                  <a:pt x="812105" y="170453"/>
                </a:lnTo>
                <a:lnTo>
                  <a:pt x="769760" y="191360"/>
                </a:lnTo>
                <a:lnTo>
                  <a:pt x="728256" y="213340"/>
                </a:lnTo>
                <a:lnTo>
                  <a:pt x="687619" y="236372"/>
                </a:lnTo>
                <a:lnTo>
                  <a:pt x="647876" y="260434"/>
                </a:lnTo>
                <a:lnTo>
                  <a:pt x="609051" y="285502"/>
                </a:lnTo>
                <a:lnTo>
                  <a:pt x="571172" y="311556"/>
                </a:lnTo>
                <a:lnTo>
                  <a:pt x="534264" y="338573"/>
                </a:lnTo>
                <a:lnTo>
                  <a:pt x="498354" y="366530"/>
                </a:lnTo>
                <a:lnTo>
                  <a:pt x="463467" y="395407"/>
                </a:lnTo>
                <a:lnTo>
                  <a:pt x="429629" y="425180"/>
                </a:lnTo>
                <a:lnTo>
                  <a:pt x="396867" y="455827"/>
                </a:lnTo>
                <a:lnTo>
                  <a:pt x="365206" y="487327"/>
                </a:lnTo>
                <a:lnTo>
                  <a:pt x="334673" y="519657"/>
                </a:lnTo>
                <a:lnTo>
                  <a:pt x="305293" y="552796"/>
                </a:lnTo>
                <a:lnTo>
                  <a:pt x="277093" y="586720"/>
                </a:lnTo>
                <a:lnTo>
                  <a:pt x="250098" y="621408"/>
                </a:lnTo>
                <a:lnTo>
                  <a:pt x="224334" y="656838"/>
                </a:lnTo>
                <a:lnTo>
                  <a:pt x="199829" y="692988"/>
                </a:lnTo>
                <a:lnTo>
                  <a:pt x="176606" y="729835"/>
                </a:lnTo>
                <a:lnTo>
                  <a:pt x="154694" y="767358"/>
                </a:lnTo>
                <a:lnTo>
                  <a:pt x="134117" y="805533"/>
                </a:lnTo>
                <a:lnTo>
                  <a:pt x="114902" y="844341"/>
                </a:lnTo>
                <a:lnTo>
                  <a:pt x="97074" y="883757"/>
                </a:lnTo>
                <a:lnTo>
                  <a:pt x="80660" y="923760"/>
                </a:lnTo>
                <a:lnTo>
                  <a:pt x="65686" y="964328"/>
                </a:lnTo>
                <a:lnTo>
                  <a:pt x="52177" y="1005438"/>
                </a:lnTo>
                <a:lnTo>
                  <a:pt x="40161" y="1047070"/>
                </a:lnTo>
                <a:lnTo>
                  <a:pt x="29662" y="1089199"/>
                </a:lnTo>
                <a:lnTo>
                  <a:pt x="20707" y="1131805"/>
                </a:lnTo>
                <a:lnTo>
                  <a:pt x="13322" y="1174865"/>
                </a:lnTo>
                <a:lnTo>
                  <a:pt x="7532" y="1218358"/>
                </a:lnTo>
                <a:lnTo>
                  <a:pt x="3365" y="1262260"/>
                </a:lnTo>
                <a:lnTo>
                  <a:pt x="845" y="1306550"/>
                </a:lnTo>
                <a:lnTo>
                  <a:pt x="0" y="1351206"/>
                </a:lnTo>
                <a:lnTo>
                  <a:pt x="845" y="1395787"/>
                </a:lnTo>
                <a:lnTo>
                  <a:pt x="3365" y="1440008"/>
                </a:lnTo>
                <a:lnTo>
                  <a:pt x="7532" y="1483846"/>
                </a:lnTo>
                <a:lnTo>
                  <a:pt x="13322" y="1527279"/>
                </a:lnTo>
                <a:lnTo>
                  <a:pt x="20707" y="1570284"/>
                </a:lnTo>
                <a:lnTo>
                  <a:pt x="29662" y="1612839"/>
                </a:lnTo>
                <a:lnTo>
                  <a:pt x="40161" y="1654923"/>
                </a:lnTo>
                <a:lnTo>
                  <a:pt x="52177" y="1696512"/>
                </a:lnTo>
                <a:lnTo>
                  <a:pt x="65686" y="1737585"/>
                </a:lnTo>
                <a:lnTo>
                  <a:pt x="80660" y="1778119"/>
                </a:lnTo>
                <a:lnTo>
                  <a:pt x="97074" y="1818092"/>
                </a:lnTo>
                <a:lnTo>
                  <a:pt x="114902" y="1857481"/>
                </a:lnTo>
                <a:lnTo>
                  <a:pt x="134117" y="1896265"/>
                </a:lnTo>
                <a:lnTo>
                  <a:pt x="154694" y="1934421"/>
                </a:lnTo>
                <a:lnTo>
                  <a:pt x="176606" y="1971927"/>
                </a:lnTo>
                <a:lnTo>
                  <a:pt x="199829" y="2008761"/>
                </a:lnTo>
                <a:lnTo>
                  <a:pt x="224334" y="2044900"/>
                </a:lnTo>
                <a:lnTo>
                  <a:pt x="250098" y="2080322"/>
                </a:lnTo>
                <a:lnTo>
                  <a:pt x="277093" y="2115005"/>
                </a:lnTo>
                <a:lnTo>
                  <a:pt x="305293" y="2148926"/>
                </a:lnTo>
                <a:lnTo>
                  <a:pt x="334673" y="2182063"/>
                </a:lnTo>
                <a:lnTo>
                  <a:pt x="365206" y="2214395"/>
                </a:lnTo>
                <a:lnTo>
                  <a:pt x="396867" y="2245898"/>
                </a:lnTo>
                <a:lnTo>
                  <a:pt x="429629" y="2276551"/>
                </a:lnTo>
                <a:lnTo>
                  <a:pt x="463467" y="2306331"/>
                </a:lnTo>
                <a:lnTo>
                  <a:pt x="498354" y="2335216"/>
                </a:lnTo>
                <a:lnTo>
                  <a:pt x="534264" y="2363183"/>
                </a:lnTo>
                <a:lnTo>
                  <a:pt x="571172" y="2390211"/>
                </a:lnTo>
                <a:lnTo>
                  <a:pt x="609051" y="2416277"/>
                </a:lnTo>
                <a:lnTo>
                  <a:pt x="647876" y="2441359"/>
                </a:lnTo>
                <a:lnTo>
                  <a:pt x="687619" y="2465434"/>
                </a:lnTo>
                <a:lnTo>
                  <a:pt x="728256" y="2488481"/>
                </a:lnTo>
                <a:lnTo>
                  <a:pt x="769760" y="2510476"/>
                </a:lnTo>
                <a:lnTo>
                  <a:pt x="812105" y="2531399"/>
                </a:lnTo>
                <a:lnTo>
                  <a:pt x="855266" y="2551226"/>
                </a:lnTo>
                <a:lnTo>
                  <a:pt x="899215" y="2569935"/>
                </a:lnTo>
                <a:lnTo>
                  <a:pt x="943928" y="2587504"/>
                </a:lnTo>
                <a:lnTo>
                  <a:pt x="989378" y="2603911"/>
                </a:lnTo>
                <a:lnTo>
                  <a:pt x="1035539" y="2619133"/>
                </a:lnTo>
                <a:lnTo>
                  <a:pt x="1082385" y="2633149"/>
                </a:lnTo>
                <a:lnTo>
                  <a:pt x="1129890" y="2645935"/>
                </a:lnTo>
                <a:lnTo>
                  <a:pt x="1178028" y="2657470"/>
                </a:lnTo>
                <a:lnTo>
                  <a:pt x="1226773" y="2667731"/>
                </a:lnTo>
                <a:lnTo>
                  <a:pt x="1276099" y="2676696"/>
                </a:lnTo>
                <a:lnTo>
                  <a:pt x="1325980" y="2684344"/>
                </a:lnTo>
                <a:lnTo>
                  <a:pt x="1376390" y="2690650"/>
                </a:lnTo>
                <a:lnTo>
                  <a:pt x="1427302" y="2695594"/>
                </a:lnTo>
                <a:lnTo>
                  <a:pt x="1478692" y="2699153"/>
                </a:lnTo>
                <a:lnTo>
                  <a:pt x="1530532" y="2701305"/>
                </a:lnTo>
                <a:lnTo>
                  <a:pt x="1582798" y="2702027"/>
                </a:lnTo>
                <a:lnTo>
                  <a:pt x="1634996" y="2701305"/>
                </a:lnTo>
                <a:lnTo>
                  <a:pt x="1686774" y="2699153"/>
                </a:lnTo>
                <a:lnTo>
                  <a:pt x="1738106" y="2695594"/>
                </a:lnTo>
                <a:lnTo>
                  <a:pt x="1788966" y="2690650"/>
                </a:lnTo>
                <a:lnTo>
                  <a:pt x="1839327" y="2684344"/>
                </a:lnTo>
                <a:lnTo>
                  <a:pt x="1889163" y="2676696"/>
                </a:lnTo>
                <a:lnTo>
                  <a:pt x="1938449" y="2667731"/>
                </a:lnTo>
                <a:lnTo>
                  <a:pt x="1987157" y="2657470"/>
                </a:lnTo>
                <a:lnTo>
                  <a:pt x="2035262" y="2645935"/>
                </a:lnTo>
                <a:lnTo>
                  <a:pt x="2082738" y="2633149"/>
                </a:lnTo>
                <a:lnTo>
                  <a:pt x="2129559" y="2619133"/>
                </a:lnTo>
                <a:lnTo>
                  <a:pt x="2175697" y="2603911"/>
                </a:lnTo>
                <a:lnTo>
                  <a:pt x="2221128" y="2587504"/>
                </a:lnTo>
                <a:lnTo>
                  <a:pt x="2265825" y="2569935"/>
                </a:lnTo>
                <a:lnTo>
                  <a:pt x="2309761" y="2551226"/>
                </a:lnTo>
                <a:lnTo>
                  <a:pt x="2352911" y="2531399"/>
                </a:lnTo>
                <a:lnTo>
                  <a:pt x="2395249" y="2510476"/>
                </a:lnTo>
                <a:lnTo>
                  <a:pt x="2436748" y="2488481"/>
                </a:lnTo>
                <a:lnTo>
                  <a:pt x="2477382" y="2465434"/>
                </a:lnTo>
                <a:lnTo>
                  <a:pt x="2517125" y="2441359"/>
                </a:lnTo>
                <a:lnTo>
                  <a:pt x="2555951" y="2416277"/>
                </a:lnTo>
                <a:lnTo>
                  <a:pt x="2593834" y="2390211"/>
                </a:lnTo>
                <a:lnTo>
                  <a:pt x="2630747" y="2363183"/>
                </a:lnTo>
                <a:lnTo>
                  <a:pt x="2666664" y="2335216"/>
                </a:lnTo>
                <a:lnTo>
                  <a:pt x="2701560" y="2306331"/>
                </a:lnTo>
                <a:lnTo>
                  <a:pt x="2735407" y="2276551"/>
                </a:lnTo>
                <a:lnTo>
                  <a:pt x="2768181" y="2245898"/>
                </a:lnTo>
                <a:lnTo>
                  <a:pt x="2799854" y="2214395"/>
                </a:lnTo>
                <a:lnTo>
                  <a:pt x="2830400" y="2182064"/>
                </a:lnTo>
                <a:lnTo>
                  <a:pt x="2859794" y="2148926"/>
                </a:lnTo>
                <a:lnTo>
                  <a:pt x="2888009" y="2115005"/>
                </a:lnTo>
                <a:lnTo>
                  <a:pt x="2915020" y="2080322"/>
                </a:lnTo>
                <a:lnTo>
                  <a:pt x="2940799" y="2044900"/>
                </a:lnTo>
                <a:lnTo>
                  <a:pt x="2965320" y="2008761"/>
                </a:lnTo>
                <a:lnTo>
                  <a:pt x="2988559" y="1971927"/>
                </a:lnTo>
                <a:lnTo>
                  <a:pt x="3010487" y="1934422"/>
                </a:lnTo>
                <a:lnTo>
                  <a:pt x="3031080" y="1896265"/>
                </a:lnTo>
                <a:lnTo>
                  <a:pt x="3050311" y="1857481"/>
                </a:lnTo>
                <a:lnTo>
                  <a:pt x="3068154" y="1818092"/>
                </a:lnTo>
                <a:lnTo>
                  <a:pt x="3084582" y="1778119"/>
                </a:lnTo>
                <a:lnTo>
                  <a:pt x="3099570" y="1737585"/>
                </a:lnTo>
                <a:lnTo>
                  <a:pt x="3113092" y="1696512"/>
                </a:lnTo>
                <a:lnTo>
                  <a:pt x="3125121" y="1654923"/>
                </a:lnTo>
                <a:lnTo>
                  <a:pt x="3135630" y="1612839"/>
                </a:lnTo>
                <a:lnTo>
                  <a:pt x="3144595" y="1570284"/>
                </a:lnTo>
                <a:lnTo>
                  <a:pt x="3151988" y="1527279"/>
                </a:lnTo>
                <a:lnTo>
                  <a:pt x="3157784" y="1483846"/>
                </a:lnTo>
                <a:lnTo>
                  <a:pt x="3161957" y="1440008"/>
                </a:lnTo>
                <a:lnTo>
                  <a:pt x="3164479" y="1395787"/>
                </a:lnTo>
                <a:lnTo>
                  <a:pt x="3165326" y="1351206"/>
                </a:lnTo>
                <a:lnTo>
                  <a:pt x="3164479" y="1306550"/>
                </a:lnTo>
                <a:lnTo>
                  <a:pt x="3161957" y="1262260"/>
                </a:lnTo>
                <a:lnTo>
                  <a:pt x="3157784" y="1218358"/>
                </a:lnTo>
                <a:lnTo>
                  <a:pt x="3151988" y="1174865"/>
                </a:lnTo>
                <a:lnTo>
                  <a:pt x="3144595" y="1131805"/>
                </a:lnTo>
                <a:lnTo>
                  <a:pt x="3135630" y="1089199"/>
                </a:lnTo>
                <a:lnTo>
                  <a:pt x="3125121" y="1047070"/>
                </a:lnTo>
                <a:lnTo>
                  <a:pt x="3113092" y="1005438"/>
                </a:lnTo>
                <a:lnTo>
                  <a:pt x="3099570" y="964328"/>
                </a:lnTo>
                <a:lnTo>
                  <a:pt x="3084582" y="923760"/>
                </a:lnTo>
                <a:lnTo>
                  <a:pt x="3068154" y="883757"/>
                </a:lnTo>
                <a:lnTo>
                  <a:pt x="3050311" y="844341"/>
                </a:lnTo>
                <a:lnTo>
                  <a:pt x="3031080" y="805534"/>
                </a:lnTo>
                <a:lnTo>
                  <a:pt x="3010487" y="767358"/>
                </a:lnTo>
                <a:lnTo>
                  <a:pt x="2988559" y="729835"/>
                </a:lnTo>
                <a:lnTo>
                  <a:pt x="2965320" y="692988"/>
                </a:lnTo>
                <a:lnTo>
                  <a:pt x="2940799" y="656838"/>
                </a:lnTo>
                <a:lnTo>
                  <a:pt x="2915020" y="621408"/>
                </a:lnTo>
                <a:lnTo>
                  <a:pt x="2888009" y="586720"/>
                </a:lnTo>
                <a:lnTo>
                  <a:pt x="2859794" y="552796"/>
                </a:lnTo>
                <a:lnTo>
                  <a:pt x="2830400" y="519657"/>
                </a:lnTo>
                <a:lnTo>
                  <a:pt x="2799854" y="487327"/>
                </a:lnTo>
                <a:lnTo>
                  <a:pt x="2768181" y="455827"/>
                </a:lnTo>
                <a:lnTo>
                  <a:pt x="2735407" y="425180"/>
                </a:lnTo>
                <a:lnTo>
                  <a:pt x="2701560" y="395407"/>
                </a:lnTo>
                <a:lnTo>
                  <a:pt x="2666664" y="366531"/>
                </a:lnTo>
                <a:lnTo>
                  <a:pt x="2630747" y="338573"/>
                </a:lnTo>
                <a:lnTo>
                  <a:pt x="2593833" y="311556"/>
                </a:lnTo>
                <a:lnTo>
                  <a:pt x="2555951" y="285502"/>
                </a:lnTo>
                <a:lnTo>
                  <a:pt x="2517125" y="260434"/>
                </a:lnTo>
                <a:lnTo>
                  <a:pt x="2477382" y="236372"/>
                </a:lnTo>
                <a:lnTo>
                  <a:pt x="2436748" y="213340"/>
                </a:lnTo>
                <a:lnTo>
                  <a:pt x="2395249" y="191360"/>
                </a:lnTo>
                <a:lnTo>
                  <a:pt x="2352911" y="170453"/>
                </a:lnTo>
                <a:lnTo>
                  <a:pt x="2309761" y="150641"/>
                </a:lnTo>
                <a:lnTo>
                  <a:pt x="2265825" y="131948"/>
                </a:lnTo>
                <a:lnTo>
                  <a:pt x="2221128" y="114394"/>
                </a:lnTo>
                <a:lnTo>
                  <a:pt x="2175697" y="98003"/>
                </a:lnTo>
                <a:lnTo>
                  <a:pt x="2129559" y="82796"/>
                </a:lnTo>
                <a:lnTo>
                  <a:pt x="2082738" y="68795"/>
                </a:lnTo>
                <a:lnTo>
                  <a:pt x="2035262" y="56022"/>
                </a:lnTo>
                <a:lnTo>
                  <a:pt x="1987157" y="44500"/>
                </a:lnTo>
                <a:lnTo>
                  <a:pt x="1938449" y="34251"/>
                </a:lnTo>
                <a:lnTo>
                  <a:pt x="1889163" y="25297"/>
                </a:lnTo>
                <a:lnTo>
                  <a:pt x="1839327" y="17659"/>
                </a:lnTo>
                <a:lnTo>
                  <a:pt x="1788966" y="11361"/>
                </a:lnTo>
                <a:lnTo>
                  <a:pt x="1738106" y="6423"/>
                </a:lnTo>
                <a:lnTo>
                  <a:pt x="1686774" y="2869"/>
                </a:lnTo>
                <a:lnTo>
                  <a:pt x="1634996" y="721"/>
                </a:lnTo>
                <a:lnTo>
                  <a:pt x="1582798" y="0"/>
                </a:lnTo>
                <a:close/>
              </a:path>
            </a:pathLst>
          </a:custGeom>
          <a:solidFill>
            <a:srgbClr val="ACACEB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12540" y="1451392"/>
            <a:ext cx="3165475" cy="2702560"/>
          </a:xfrm>
          <a:custGeom>
            <a:avLst/>
            <a:gdLst/>
            <a:ahLst/>
            <a:cxnLst/>
            <a:rect l="l" t="t" r="r" b="b"/>
            <a:pathLst>
              <a:path w="3165475" h="2702560">
                <a:moveTo>
                  <a:pt x="0" y="1351206"/>
                </a:moveTo>
                <a:lnTo>
                  <a:pt x="845" y="1306550"/>
                </a:lnTo>
                <a:lnTo>
                  <a:pt x="3365" y="1262260"/>
                </a:lnTo>
                <a:lnTo>
                  <a:pt x="7532" y="1218358"/>
                </a:lnTo>
                <a:lnTo>
                  <a:pt x="13322" y="1174865"/>
                </a:lnTo>
                <a:lnTo>
                  <a:pt x="20707" y="1131805"/>
                </a:lnTo>
                <a:lnTo>
                  <a:pt x="29662" y="1089199"/>
                </a:lnTo>
                <a:lnTo>
                  <a:pt x="40161" y="1047070"/>
                </a:lnTo>
                <a:lnTo>
                  <a:pt x="52177" y="1005438"/>
                </a:lnTo>
                <a:lnTo>
                  <a:pt x="65686" y="964328"/>
                </a:lnTo>
                <a:lnTo>
                  <a:pt x="80660" y="923760"/>
                </a:lnTo>
                <a:lnTo>
                  <a:pt x="97074" y="883757"/>
                </a:lnTo>
                <a:lnTo>
                  <a:pt x="114902" y="844341"/>
                </a:lnTo>
                <a:lnTo>
                  <a:pt x="134117" y="805533"/>
                </a:lnTo>
                <a:lnTo>
                  <a:pt x="154694" y="767358"/>
                </a:lnTo>
                <a:lnTo>
                  <a:pt x="176606" y="729835"/>
                </a:lnTo>
                <a:lnTo>
                  <a:pt x="199829" y="692988"/>
                </a:lnTo>
                <a:lnTo>
                  <a:pt x="224334" y="656838"/>
                </a:lnTo>
                <a:lnTo>
                  <a:pt x="250098" y="621408"/>
                </a:lnTo>
                <a:lnTo>
                  <a:pt x="277093" y="586720"/>
                </a:lnTo>
                <a:lnTo>
                  <a:pt x="305293" y="552796"/>
                </a:lnTo>
                <a:lnTo>
                  <a:pt x="334673" y="519657"/>
                </a:lnTo>
                <a:lnTo>
                  <a:pt x="365206" y="487327"/>
                </a:lnTo>
                <a:lnTo>
                  <a:pt x="396867" y="455827"/>
                </a:lnTo>
                <a:lnTo>
                  <a:pt x="429629" y="425180"/>
                </a:lnTo>
                <a:lnTo>
                  <a:pt x="463467" y="395407"/>
                </a:lnTo>
                <a:lnTo>
                  <a:pt x="498354" y="366530"/>
                </a:lnTo>
                <a:lnTo>
                  <a:pt x="534264" y="338573"/>
                </a:lnTo>
                <a:lnTo>
                  <a:pt x="571172" y="311556"/>
                </a:lnTo>
                <a:lnTo>
                  <a:pt x="609051" y="285502"/>
                </a:lnTo>
                <a:lnTo>
                  <a:pt x="647876" y="260434"/>
                </a:lnTo>
                <a:lnTo>
                  <a:pt x="687619" y="236372"/>
                </a:lnTo>
                <a:lnTo>
                  <a:pt x="728256" y="213340"/>
                </a:lnTo>
                <a:lnTo>
                  <a:pt x="769760" y="191360"/>
                </a:lnTo>
                <a:lnTo>
                  <a:pt x="812105" y="170453"/>
                </a:lnTo>
                <a:lnTo>
                  <a:pt x="855266" y="150641"/>
                </a:lnTo>
                <a:lnTo>
                  <a:pt x="899215" y="131948"/>
                </a:lnTo>
                <a:lnTo>
                  <a:pt x="943928" y="114394"/>
                </a:lnTo>
                <a:lnTo>
                  <a:pt x="989378" y="98003"/>
                </a:lnTo>
                <a:lnTo>
                  <a:pt x="1035539" y="82796"/>
                </a:lnTo>
                <a:lnTo>
                  <a:pt x="1082385" y="68795"/>
                </a:lnTo>
                <a:lnTo>
                  <a:pt x="1129890" y="56022"/>
                </a:lnTo>
                <a:lnTo>
                  <a:pt x="1178028" y="44500"/>
                </a:lnTo>
                <a:lnTo>
                  <a:pt x="1226773" y="34251"/>
                </a:lnTo>
                <a:lnTo>
                  <a:pt x="1276099" y="25297"/>
                </a:lnTo>
                <a:lnTo>
                  <a:pt x="1325980" y="17659"/>
                </a:lnTo>
                <a:lnTo>
                  <a:pt x="1376390" y="11361"/>
                </a:lnTo>
                <a:lnTo>
                  <a:pt x="1427302" y="6423"/>
                </a:lnTo>
                <a:lnTo>
                  <a:pt x="1478692" y="2869"/>
                </a:lnTo>
                <a:lnTo>
                  <a:pt x="1530532" y="721"/>
                </a:lnTo>
                <a:lnTo>
                  <a:pt x="1582798" y="0"/>
                </a:lnTo>
                <a:lnTo>
                  <a:pt x="1634996" y="721"/>
                </a:lnTo>
                <a:lnTo>
                  <a:pt x="1686774" y="2869"/>
                </a:lnTo>
                <a:lnTo>
                  <a:pt x="1738106" y="6423"/>
                </a:lnTo>
                <a:lnTo>
                  <a:pt x="1788966" y="11361"/>
                </a:lnTo>
                <a:lnTo>
                  <a:pt x="1839327" y="17659"/>
                </a:lnTo>
                <a:lnTo>
                  <a:pt x="1889163" y="25297"/>
                </a:lnTo>
                <a:lnTo>
                  <a:pt x="1938449" y="34251"/>
                </a:lnTo>
                <a:lnTo>
                  <a:pt x="1987157" y="44500"/>
                </a:lnTo>
                <a:lnTo>
                  <a:pt x="2035262" y="56022"/>
                </a:lnTo>
                <a:lnTo>
                  <a:pt x="2082738" y="68795"/>
                </a:lnTo>
                <a:lnTo>
                  <a:pt x="2129559" y="82796"/>
                </a:lnTo>
                <a:lnTo>
                  <a:pt x="2175697" y="98003"/>
                </a:lnTo>
                <a:lnTo>
                  <a:pt x="2221128" y="114394"/>
                </a:lnTo>
                <a:lnTo>
                  <a:pt x="2265825" y="131948"/>
                </a:lnTo>
                <a:lnTo>
                  <a:pt x="2309761" y="150641"/>
                </a:lnTo>
                <a:lnTo>
                  <a:pt x="2352911" y="170453"/>
                </a:lnTo>
                <a:lnTo>
                  <a:pt x="2395249" y="191360"/>
                </a:lnTo>
                <a:lnTo>
                  <a:pt x="2436748" y="213340"/>
                </a:lnTo>
                <a:lnTo>
                  <a:pt x="2477382" y="236372"/>
                </a:lnTo>
                <a:lnTo>
                  <a:pt x="2517125" y="260434"/>
                </a:lnTo>
                <a:lnTo>
                  <a:pt x="2555951" y="285502"/>
                </a:lnTo>
                <a:lnTo>
                  <a:pt x="2593833" y="311556"/>
                </a:lnTo>
                <a:lnTo>
                  <a:pt x="2630747" y="338573"/>
                </a:lnTo>
                <a:lnTo>
                  <a:pt x="2666664" y="366531"/>
                </a:lnTo>
                <a:lnTo>
                  <a:pt x="2701560" y="395407"/>
                </a:lnTo>
                <a:lnTo>
                  <a:pt x="2735407" y="425180"/>
                </a:lnTo>
                <a:lnTo>
                  <a:pt x="2768181" y="455827"/>
                </a:lnTo>
                <a:lnTo>
                  <a:pt x="2799854" y="487327"/>
                </a:lnTo>
                <a:lnTo>
                  <a:pt x="2830400" y="519657"/>
                </a:lnTo>
                <a:lnTo>
                  <a:pt x="2859794" y="552796"/>
                </a:lnTo>
                <a:lnTo>
                  <a:pt x="2888009" y="586720"/>
                </a:lnTo>
                <a:lnTo>
                  <a:pt x="2915020" y="621408"/>
                </a:lnTo>
                <a:lnTo>
                  <a:pt x="2940799" y="656838"/>
                </a:lnTo>
                <a:lnTo>
                  <a:pt x="2965320" y="692988"/>
                </a:lnTo>
                <a:lnTo>
                  <a:pt x="2988559" y="729835"/>
                </a:lnTo>
                <a:lnTo>
                  <a:pt x="3010487" y="767358"/>
                </a:lnTo>
                <a:lnTo>
                  <a:pt x="3031080" y="805534"/>
                </a:lnTo>
                <a:lnTo>
                  <a:pt x="3050311" y="844341"/>
                </a:lnTo>
                <a:lnTo>
                  <a:pt x="3068154" y="883757"/>
                </a:lnTo>
                <a:lnTo>
                  <a:pt x="3084582" y="923760"/>
                </a:lnTo>
                <a:lnTo>
                  <a:pt x="3099570" y="964328"/>
                </a:lnTo>
                <a:lnTo>
                  <a:pt x="3113092" y="1005438"/>
                </a:lnTo>
                <a:lnTo>
                  <a:pt x="3125121" y="1047070"/>
                </a:lnTo>
                <a:lnTo>
                  <a:pt x="3135630" y="1089199"/>
                </a:lnTo>
                <a:lnTo>
                  <a:pt x="3144595" y="1131805"/>
                </a:lnTo>
                <a:lnTo>
                  <a:pt x="3151988" y="1174865"/>
                </a:lnTo>
                <a:lnTo>
                  <a:pt x="3157784" y="1218358"/>
                </a:lnTo>
                <a:lnTo>
                  <a:pt x="3161957" y="1262260"/>
                </a:lnTo>
                <a:lnTo>
                  <a:pt x="3164479" y="1306550"/>
                </a:lnTo>
                <a:lnTo>
                  <a:pt x="3165326" y="1351206"/>
                </a:lnTo>
                <a:lnTo>
                  <a:pt x="3164479" y="1395787"/>
                </a:lnTo>
                <a:lnTo>
                  <a:pt x="3161957" y="1440008"/>
                </a:lnTo>
                <a:lnTo>
                  <a:pt x="3157784" y="1483846"/>
                </a:lnTo>
                <a:lnTo>
                  <a:pt x="3151988" y="1527279"/>
                </a:lnTo>
                <a:lnTo>
                  <a:pt x="3144595" y="1570284"/>
                </a:lnTo>
                <a:lnTo>
                  <a:pt x="3135630" y="1612839"/>
                </a:lnTo>
                <a:lnTo>
                  <a:pt x="3125121" y="1654923"/>
                </a:lnTo>
                <a:lnTo>
                  <a:pt x="3113092" y="1696512"/>
                </a:lnTo>
                <a:lnTo>
                  <a:pt x="3099570" y="1737585"/>
                </a:lnTo>
                <a:lnTo>
                  <a:pt x="3084582" y="1778119"/>
                </a:lnTo>
                <a:lnTo>
                  <a:pt x="3068154" y="1818092"/>
                </a:lnTo>
                <a:lnTo>
                  <a:pt x="3050311" y="1857481"/>
                </a:lnTo>
                <a:lnTo>
                  <a:pt x="3031080" y="1896265"/>
                </a:lnTo>
                <a:lnTo>
                  <a:pt x="3010487" y="1934422"/>
                </a:lnTo>
                <a:lnTo>
                  <a:pt x="2988559" y="1971927"/>
                </a:lnTo>
                <a:lnTo>
                  <a:pt x="2965320" y="2008761"/>
                </a:lnTo>
                <a:lnTo>
                  <a:pt x="2940799" y="2044900"/>
                </a:lnTo>
                <a:lnTo>
                  <a:pt x="2915020" y="2080322"/>
                </a:lnTo>
                <a:lnTo>
                  <a:pt x="2888009" y="2115005"/>
                </a:lnTo>
                <a:lnTo>
                  <a:pt x="2859794" y="2148926"/>
                </a:lnTo>
                <a:lnTo>
                  <a:pt x="2830400" y="2182064"/>
                </a:lnTo>
                <a:lnTo>
                  <a:pt x="2799854" y="2214395"/>
                </a:lnTo>
                <a:lnTo>
                  <a:pt x="2768181" y="2245898"/>
                </a:lnTo>
                <a:lnTo>
                  <a:pt x="2735407" y="2276551"/>
                </a:lnTo>
                <a:lnTo>
                  <a:pt x="2701560" y="2306331"/>
                </a:lnTo>
                <a:lnTo>
                  <a:pt x="2666664" y="2335216"/>
                </a:lnTo>
                <a:lnTo>
                  <a:pt x="2630747" y="2363183"/>
                </a:lnTo>
                <a:lnTo>
                  <a:pt x="2593834" y="2390211"/>
                </a:lnTo>
                <a:lnTo>
                  <a:pt x="2555951" y="2416277"/>
                </a:lnTo>
                <a:lnTo>
                  <a:pt x="2517125" y="2441359"/>
                </a:lnTo>
                <a:lnTo>
                  <a:pt x="2477382" y="2465434"/>
                </a:lnTo>
                <a:lnTo>
                  <a:pt x="2436748" y="2488481"/>
                </a:lnTo>
                <a:lnTo>
                  <a:pt x="2395249" y="2510476"/>
                </a:lnTo>
                <a:lnTo>
                  <a:pt x="2352911" y="2531399"/>
                </a:lnTo>
                <a:lnTo>
                  <a:pt x="2309761" y="2551226"/>
                </a:lnTo>
                <a:lnTo>
                  <a:pt x="2265825" y="2569935"/>
                </a:lnTo>
                <a:lnTo>
                  <a:pt x="2221128" y="2587504"/>
                </a:lnTo>
                <a:lnTo>
                  <a:pt x="2175697" y="2603911"/>
                </a:lnTo>
                <a:lnTo>
                  <a:pt x="2129559" y="2619133"/>
                </a:lnTo>
                <a:lnTo>
                  <a:pt x="2082738" y="2633149"/>
                </a:lnTo>
                <a:lnTo>
                  <a:pt x="2035262" y="2645935"/>
                </a:lnTo>
                <a:lnTo>
                  <a:pt x="1987157" y="2657470"/>
                </a:lnTo>
                <a:lnTo>
                  <a:pt x="1938449" y="2667731"/>
                </a:lnTo>
                <a:lnTo>
                  <a:pt x="1889163" y="2676696"/>
                </a:lnTo>
                <a:lnTo>
                  <a:pt x="1839327" y="2684344"/>
                </a:lnTo>
                <a:lnTo>
                  <a:pt x="1788966" y="2690650"/>
                </a:lnTo>
                <a:lnTo>
                  <a:pt x="1738106" y="2695594"/>
                </a:lnTo>
                <a:lnTo>
                  <a:pt x="1686774" y="2699153"/>
                </a:lnTo>
                <a:lnTo>
                  <a:pt x="1634996" y="2701305"/>
                </a:lnTo>
                <a:lnTo>
                  <a:pt x="1582798" y="2702027"/>
                </a:lnTo>
                <a:lnTo>
                  <a:pt x="1530532" y="2701305"/>
                </a:lnTo>
                <a:lnTo>
                  <a:pt x="1478692" y="2699153"/>
                </a:lnTo>
                <a:lnTo>
                  <a:pt x="1427302" y="2695594"/>
                </a:lnTo>
                <a:lnTo>
                  <a:pt x="1376390" y="2690650"/>
                </a:lnTo>
                <a:lnTo>
                  <a:pt x="1325980" y="2684344"/>
                </a:lnTo>
                <a:lnTo>
                  <a:pt x="1276099" y="2676696"/>
                </a:lnTo>
                <a:lnTo>
                  <a:pt x="1226773" y="2667731"/>
                </a:lnTo>
                <a:lnTo>
                  <a:pt x="1178028" y="2657470"/>
                </a:lnTo>
                <a:lnTo>
                  <a:pt x="1129890" y="2645935"/>
                </a:lnTo>
                <a:lnTo>
                  <a:pt x="1082385" y="2633149"/>
                </a:lnTo>
                <a:lnTo>
                  <a:pt x="1035539" y="2619133"/>
                </a:lnTo>
                <a:lnTo>
                  <a:pt x="989378" y="2603911"/>
                </a:lnTo>
                <a:lnTo>
                  <a:pt x="943928" y="2587504"/>
                </a:lnTo>
                <a:lnTo>
                  <a:pt x="899215" y="2569935"/>
                </a:lnTo>
                <a:lnTo>
                  <a:pt x="855266" y="2551226"/>
                </a:lnTo>
                <a:lnTo>
                  <a:pt x="812105" y="2531399"/>
                </a:lnTo>
                <a:lnTo>
                  <a:pt x="769760" y="2510476"/>
                </a:lnTo>
                <a:lnTo>
                  <a:pt x="728256" y="2488481"/>
                </a:lnTo>
                <a:lnTo>
                  <a:pt x="687619" y="2465434"/>
                </a:lnTo>
                <a:lnTo>
                  <a:pt x="647876" y="2441359"/>
                </a:lnTo>
                <a:lnTo>
                  <a:pt x="609051" y="2416277"/>
                </a:lnTo>
                <a:lnTo>
                  <a:pt x="571172" y="2390211"/>
                </a:lnTo>
                <a:lnTo>
                  <a:pt x="534264" y="2363183"/>
                </a:lnTo>
                <a:lnTo>
                  <a:pt x="498354" y="2335216"/>
                </a:lnTo>
                <a:lnTo>
                  <a:pt x="463467" y="2306331"/>
                </a:lnTo>
                <a:lnTo>
                  <a:pt x="429629" y="2276551"/>
                </a:lnTo>
                <a:lnTo>
                  <a:pt x="396867" y="2245898"/>
                </a:lnTo>
                <a:lnTo>
                  <a:pt x="365206" y="2214395"/>
                </a:lnTo>
                <a:lnTo>
                  <a:pt x="334673" y="2182063"/>
                </a:lnTo>
                <a:lnTo>
                  <a:pt x="305293" y="2148926"/>
                </a:lnTo>
                <a:lnTo>
                  <a:pt x="277093" y="2115005"/>
                </a:lnTo>
                <a:lnTo>
                  <a:pt x="250098" y="2080322"/>
                </a:lnTo>
                <a:lnTo>
                  <a:pt x="224334" y="2044900"/>
                </a:lnTo>
                <a:lnTo>
                  <a:pt x="199829" y="2008761"/>
                </a:lnTo>
                <a:lnTo>
                  <a:pt x="176606" y="1971927"/>
                </a:lnTo>
                <a:lnTo>
                  <a:pt x="154694" y="1934421"/>
                </a:lnTo>
                <a:lnTo>
                  <a:pt x="134117" y="1896265"/>
                </a:lnTo>
                <a:lnTo>
                  <a:pt x="114902" y="1857481"/>
                </a:lnTo>
                <a:lnTo>
                  <a:pt x="97074" y="1818092"/>
                </a:lnTo>
                <a:lnTo>
                  <a:pt x="80660" y="1778119"/>
                </a:lnTo>
                <a:lnTo>
                  <a:pt x="65686" y="1737585"/>
                </a:lnTo>
                <a:lnTo>
                  <a:pt x="52177" y="1696512"/>
                </a:lnTo>
                <a:lnTo>
                  <a:pt x="40161" y="1654923"/>
                </a:lnTo>
                <a:lnTo>
                  <a:pt x="29662" y="1612839"/>
                </a:lnTo>
                <a:lnTo>
                  <a:pt x="20707" y="1570284"/>
                </a:lnTo>
                <a:lnTo>
                  <a:pt x="13322" y="1527279"/>
                </a:lnTo>
                <a:lnTo>
                  <a:pt x="7532" y="1483846"/>
                </a:lnTo>
                <a:lnTo>
                  <a:pt x="3365" y="1440008"/>
                </a:lnTo>
                <a:lnTo>
                  <a:pt x="845" y="1395787"/>
                </a:lnTo>
                <a:lnTo>
                  <a:pt x="0" y="1351206"/>
                </a:lnTo>
                <a:close/>
              </a:path>
            </a:pathLst>
          </a:custGeom>
          <a:ln w="25191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07488" y="1837378"/>
            <a:ext cx="1776095" cy="1390015"/>
          </a:xfrm>
          <a:custGeom>
            <a:avLst/>
            <a:gdLst/>
            <a:ahLst/>
            <a:cxnLst/>
            <a:rect l="l" t="t" r="r" b="b"/>
            <a:pathLst>
              <a:path w="1776095" h="1390014">
                <a:moveTo>
                  <a:pt x="887850" y="0"/>
                </a:moveTo>
                <a:lnTo>
                  <a:pt x="833767" y="1266"/>
                </a:lnTo>
                <a:lnTo>
                  <a:pt x="780541" y="5018"/>
                </a:lnTo>
                <a:lnTo>
                  <a:pt x="728264" y="11183"/>
                </a:lnTo>
                <a:lnTo>
                  <a:pt x="677030" y="19688"/>
                </a:lnTo>
                <a:lnTo>
                  <a:pt x="626931" y="30462"/>
                </a:lnTo>
                <a:lnTo>
                  <a:pt x="578060" y="43431"/>
                </a:lnTo>
                <a:lnTo>
                  <a:pt x="530510" y="58524"/>
                </a:lnTo>
                <a:lnTo>
                  <a:pt x="484374" y="75668"/>
                </a:lnTo>
                <a:lnTo>
                  <a:pt x="439745" y="94791"/>
                </a:lnTo>
                <a:lnTo>
                  <a:pt x="396716" y="115820"/>
                </a:lnTo>
                <a:lnTo>
                  <a:pt x="355380" y="138684"/>
                </a:lnTo>
                <a:lnTo>
                  <a:pt x="315829" y="163310"/>
                </a:lnTo>
                <a:lnTo>
                  <a:pt x="278157" y="189625"/>
                </a:lnTo>
                <a:lnTo>
                  <a:pt x="242455" y="217557"/>
                </a:lnTo>
                <a:lnTo>
                  <a:pt x="208819" y="247034"/>
                </a:lnTo>
                <a:lnTo>
                  <a:pt x="177339" y="277983"/>
                </a:lnTo>
                <a:lnTo>
                  <a:pt x="148109" y="310333"/>
                </a:lnTo>
                <a:lnTo>
                  <a:pt x="121222" y="344011"/>
                </a:lnTo>
                <a:lnTo>
                  <a:pt x="96771" y="378944"/>
                </a:lnTo>
                <a:lnTo>
                  <a:pt x="74849" y="415060"/>
                </a:lnTo>
                <a:lnTo>
                  <a:pt x="55548" y="452288"/>
                </a:lnTo>
                <a:lnTo>
                  <a:pt x="38962" y="490553"/>
                </a:lnTo>
                <a:lnTo>
                  <a:pt x="25183" y="529785"/>
                </a:lnTo>
                <a:lnTo>
                  <a:pt x="14305" y="569911"/>
                </a:lnTo>
                <a:lnTo>
                  <a:pt x="6419" y="610858"/>
                </a:lnTo>
                <a:lnTo>
                  <a:pt x="1620" y="652554"/>
                </a:lnTo>
                <a:lnTo>
                  <a:pt x="0" y="694928"/>
                </a:lnTo>
                <a:lnTo>
                  <a:pt x="1620" y="737195"/>
                </a:lnTo>
                <a:lnTo>
                  <a:pt x="6419" y="778800"/>
                </a:lnTo>
                <a:lnTo>
                  <a:pt x="14305" y="819670"/>
                </a:lnTo>
                <a:lnTo>
                  <a:pt x="25183" y="859731"/>
                </a:lnTo>
                <a:lnTo>
                  <a:pt x="38962" y="898912"/>
                </a:lnTo>
                <a:lnTo>
                  <a:pt x="55548" y="937137"/>
                </a:lnTo>
                <a:lnTo>
                  <a:pt x="74849" y="974335"/>
                </a:lnTo>
                <a:lnTo>
                  <a:pt x="96771" y="1010432"/>
                </a:lnTo>
                <a:lnTo>
                  <a:pt x="121222" y="1045355"/>
                </a:lnTo>
                <a:lnTo>
                  <a:pt x="148109" y="1079030"/>
                </a:lnTo>
                <a:lnTo>
                  <a:pt x="177339" y="1111384"/>
                </a:lnTo>
                <a:lnTo>
                  <a:pt x="208819" y="1142345"/>
                </a:lnTo>
                <a:lnTo>
                  <a:pt x="242455" y="1171839"/>
                </a:lnTo>
                <a:lnTo>
                  <a:pt x="278157" y="1199792"/>
                </a:lnTo>
                <a:lnTo>
                  <a:pt x="315829" y="1226133"/>
                </a:lnTo>
                <a:lnTo>
                  <a:pt x="355380" y="1250786"/>
                </a:lnTo>
                <a:lnTo>
                  <a:pt x="396716" y="1273680"/>
                </a:lnTo>
                <a:lnTo>
                  <a:pt x="439745" y="1294741"/>
                </a:lnTo>
                <a:lnTo>
                  <a:pt x="484374" y="1313896"/>
                </a:lnTo>
                <a:lnTo>
                  <a:pt x="530510" y="1331071"/>
                </a:lnTo>
                <a:lnTo>
                  <a:pt x="578060" y="1346194"/>
                </a:lnTo>
                <a:lnTo>
                  <a:pt x="626931" y="1359191"/>
                </a:lnTo>
                <a:lnTo>
                  <a:pt x="677030" y="1369989"/>
                </a:lnTo>
                <a:lnTo>
                  <a:pt x="728264" y="1378515"/>
                </a:lnTo>
                <a:lnTo>
                  <a:pt x="780541" y="1384695"/>
                </a:lnTo>
                <a:lnTo>
                  <a:pt x="833767" y="1388457"/>
                </a:lnTo>
                <a:lnTo>
                  <a:pt x="887850" y="1389727"/>
                </a:lnTo>
                <a:lnTo>
                  <a:pt x="941907" y="1388457"/>
                </a:lnTo>
                <a:lnTo>
                  <a:pt x="995112" y="1384695"/>
                </a:lnTo>
                <a:lnTo>
                  <a:pt x="1047373" y="1378515"/>
                </a:lnTo>
                <a:lnTo>
                  <a:pt x="1098595" y="1369989"/>
                </a:lnTo>
                <a:lnTo>
                  <a:pt x="1148686" y="1359191"/>
                </a:lnTo>
                <a:lnTo>
                  <a:pt x="1197553" y="1346194"/>
                </a:lnTo>
                <a:lnTo>
                  <a:pt x="1245102" y="1331071"/>
                </a:lnTo>
                <a:lnTo>
                  <a:pt x="1291240" y="1313896"/>
                </a:lnTo>
                <a:lnTo>
                  <a:pt x="1335874" y="1294741"/>
                </a:lnTo>
                <a:lnTo>
                  <a:pt x="1378911" y="1273680"/>
                </a:lnTo>
                <a:lnTo>
                  <a:pt x="1420257" y="1250786"/>
                </a:lnTo>
                <a:lnTo>
                  <a:pt x="1459819" y="1226133"/>
                </a:lnTo>
                <a:lnTo>
                  <a:pt x="1497505" y="1199793"/>
                </a:lnTo>
                <a:lnTo>
                  <a:pt x="1533220" y="1171839"/>
                </a:lnTo>
                <a:lnTo>
                  <a:pt x="1566872" y="1142345"/>
                </a:lnTo>
                <a:lnTo>
                  <a:pt x="1598368" y="1111384"/>
                </a:lnTo>
                <a:lnTo>
                  <a:pt x="1627613" y="1079030"/>
                </a:lnTo>
                <a:lnTo>
                  <a:pt x="1654516" y="1045355"/>
                </a:lnTo>
                <a:lnTo>
                  <a:pt x="1678983" y="1010432"/>
                </a:lnTo>
                <a:lnTo>
                  <a:pt x="1700920" y="974335"/>
                </a:lnTo>
                <a:lnTo>
                  <a:pt x="1720235" y="937137"/>
                </a:lnTo>
                <a:lnTo>
                  <a:pt x="1736834" y="898912"/>
                </a:lnTo>
                <a:lnTo>
                  <a:pt x="1750623" y="859731"/>
                </a:lnTo>
                <a:lnTo>
                  <a:pt x="1761511" y="819670"/>
                </a:lnTo>
                <a:lnTo>
                  <a:pt x="1769404" y="778800"/>
                </a:lnTo>
                <a:lnTo>
                  <a:pt x="1774207" y="737195"/>
                </a:lnTo>
                <a:lnTo>
                  <a:pt x="1775829" y="694928"/>
                </a:lnTo>
                <a:lnTo>
                  <a:pt x="1774207" y="652554"/>
                </a:lnTo>
                <a:lnTo>
                  <a:pt x="1769404" y="610858"/>
                </a:lnTo>
                <a:lnTo>
                  <a:pt x="1761511" y="569911"/>
                </a:lnTo>
                <a:lnTo>
                  <a:pt x="1750623" y="529785"/>
                </a:lnTo>
                <a:lnTo>
                  <a:pt x="1736834" y="490553"/>
                </a:lnTo>
                <a:lnTo>
                  <a:pt x="1720235" y="452288"/>
                </a:lnTo>
                <a:lnTo>
                  <a:pt x="1700920" y="415060"/>
                </a:lnTo>
                <a:lnTo>
                  <a:pt x="1678983" y="378944"/>
                </a:lnTo>
                <a:lnTo>
                  <a:pt x="1654516" y="344011"/>
                </a:lnTo>
                <a:lnTo>
                  <a:pt x="1627613" y="310333"/>
                </a:lnTo>
                <a:lnTo>
                  <a:pt x="1598368" y="277984"/>
                </a:lnTo>
                <a:lnTo>
                  <a:pt x="1566872" y="247034"/>
                </a:lnTo>
                <a:lnTo>
                  <a:pt x="1533220" y="217557"/>
                </a:lnTo>
                <a:lnTo>
                  <a:pt x="1497505" y="189625"/>
                </a:lnTo>
                <a:lnTo>
                  <a:pt x="1459819" y="163310"/>
                </a:lnTo>
                <a:lnTo>
                  <a:pt x="1420257" y="138684"/>
                </a:lnTo>
                <a:lnTo>
                  <a:pt x="1378911" y="115820"/>
                </a:lnTo>
                <a:lnTo>
                  <a:pt x="1335874" y="94791"/>
                </a:lnTo>
                <a:lnTo>
                  <a:pt x="1291240" y="75668"/>
                </a:lnTo>
                <a:lnTo>
                  <a:pt x="1245102" y="58524"/>
                </a:lnTo>
                <a:lnTo>
                  <a:pt x="1197553" y="43431"/>
                </a:lnTo>
                <a:lnTo>
                  <a:pt x="1148686" y="30462"/>
                </a:lnTo>
                <a:lnTo>
                  <a:pt x="1098595" y="19688"/>
                </a:lnTo>
                <a:lnTo>
                  <a:pt x="1047373" y="11183"/>
                </a:lnTo>
                <a:lnTo>
                  <a:pt x="995112" y="5018"/>
                </a:lnTo>
                <a:lnTo>
                  <a:pt x="941907" y="1266"/>
                </a:lnTo>
                <a:lnTo>
                  <a:pt x="88785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07488" y="1837378"/>
            <a:ext cx="1776095" cy="1390015"/>
          </a:xfrm>
          <a:custGeom>
            <a:avLst/>
            <a:gdLst/>
            <a:ahLst/>
            <a:cxnLst/>
            <a:rect l="l" t="t" r="r" b="b"/>
            <a:pathLst>
              <a:path w="1776095" h="1390014">
                <a:moveTo>
                  <a:pt x="0" y="694928"/>
                </a:moveTo>
                <a:lnTo>
                  <a:pt x="1620" y="652554"/>
                </a:lnTo>
                <a:lnTo>
                  <a:pt x="6419" y="610858"/>
                </a:lnTo>
                <a:lnTo>
                  <a:pt x="14305" y="569911"/>
                </a:lnTo>
                <a:lnTo>
                  <a:pt x="25183" y="529785"/>
                </a:lnTo>
                <a:lnTo>
                  <a:pt x="38962" y="490553"/>
                </a:lnTo>
                <a:lnTo>
                  <a:pt x="55548" y="452288"/>
                </a:lnTo>
                <a:lnTo>
                  <a:pt x="74849" y="415060"/>
                </a:lnTo>
                <a:lnTo>
                  <a:pt x="96771" y="378944"/>
                </a:lnTo>
                <a:lnTo>
                  <a:pt x="121222" y="344011"/>
                </a:lnTo>
                <a:lnTo>
                  <a:pt x="148109" y="310333"/>
                </a:lnTo>
                <a:lnTo>
                  <a:pt x="177339" y="277983"/>
                </a:lnTo>
                <a:lnTo>
                  <a:pt x="208819" y="247034"/>
                </a:lnTo>
                <a:lnTo>
                  <a:pt x="242455" y="217557"/>
                </a:lnTo>
                <a:lnTo>
                  <a:pt x="278157" y="189625"/>
                </a:lnTo>
                <a:lnTo>
                  <a:pt x="315829" y="163310"/>
                </a:lnTo>
                <a:lnTo>
                  <a:pt x="355380" y="138684"/>
                </a:lnTo>
                <a:lnTo>
                  <a:pt x="396716" y="115820"/>
                </a:lnTo>
                <a:lnTo>
                  <a:pt x="439745" y="94791"/>
                </a:lnTo>
                <a:lnTo>
                  <a:pt x="484374" y="75668"/>
                </a:lnTo>
                <a:lnTo>
                  <a:pt x="530510" y="58524"/>
                </a:lnTo>
                <a:lnTo>
                  <a:pt x="578060" y="43431"/>
                </a:lnTo>
                <a:lnTo>
                  <a:pt x="626931" y="30462"/>
                </a:lnTo>
                <a:lnTo>
                  <a:pt x="677030" y="19688"/>
                </a:lnTo>
                <a:lnTo>
                  <a:pt x="728264" y="11183"/>
                </a:lnTo>
                <a:lnTo>
                  <a:pt x="780541" y="5018"/>
                </a:lnTo>
                <a:lnTo>
                  <a:pt x="833767" y="1266"/>
                </a:lnTo>
                <a:lnTo>
                  <a:pt x="887850" y="0"/>
                </a:lnTo>
                <a:lnTo>
                  <a:pt x="941907" y="1266"/>
                </a:lnTo>
                <a:lnTo>
                  <a:pt x="995112" y="5018"/>
                </a:lnTo>
                <a:lnTo>
                  <a:pt x="1047373" y="11183"/>
                </a:lnTo>
                <a:lnTo>
                  <a:pt x="1098595" y="19688"/>
                </a:lnTo>
                <a:lnTo>
                  <a:pt x="1148686" y="30462"/>
                </a:lnTo>
                <a:lnTo>
                  <a:pt x="1197553" y="43431"/>
                </a:lnTo>
                <a:lnTo>
                  <a:pt x="1245102" y="58524"/>
                </a:lnTo>
                <a:lnTo>
                  <a:pt x="1291240" y="75668"/>
                </a:lnTo>
                <a:lnTo>
                  <a:pt x="1335874" y="94791"/>
                </a:lnTo>
                <a:lnTo>
                  <a:pt x="1378911" y="115820"/>
                </a:lnTo>
                <a:lnTo>
                  <a:pt x="1420257" y="138684"/>
                </a:lnTo>
                <a:lnTo>
                  <a:pt x="1459819" y="163310"/>
                </a:lnTo>
                <a:lnTo>
                  <a:pt x="1497505" y="189625"/>
                </a:lnTo>
                <a:lnTo>
                  <a:pt x="1533220" y="217557"/>
                </a:lnTo>
                <a:lnTo>
                  <a:pt x="1566872" y="247034"/>
                </a:lnTo>
                <a:lnTo>
                  <a:pt x="1598368" y="277984"/>
                </a:lnTo>
                <a:lnTo>
                  <a:pt x="1627613" y="310333"/>
                </a:lnTo>
                <a:lnTo>
                  <a:pt x="1654516" y="344011"/>
                </a:lnTo>
                <a:lnTo>
                  <a:pt x="1678983" y="378944"/>
                </a:lnTo>
                <a:lnTo>
                  <a:pt x="1700920" y="415060"/>
                </a:lnTo>
                <a:lnTo>
                  <a:pt x="1720235" y="452288"/>
                </a:lnTo>
                <a:lnTo>
                  <a:pt x="1736834" y="490553"/>
                </a:lnTo>
                <a:lnTo>
                  <a:pt x="1750623" y="529785"/>
                </a:lnTo>
                <a:lnTo>
                  <a:pt x="1761511" y="569911"/>
                </a:lnTo>
                <a:lnTo>
                  <a:pt x="1769404" y="610858"/>
                </a:lnTo>
                <a:lnTo>
                  <a:pt x="1774207" y="652554"/>
                </a:lnTo>
                <a:lnTo>
                  <a:pt x="1775829" y="694928"/>
                </a:lnTo>
                <a:lnTo>
                  <a:pt x="1774207" y="737195"/>
                </a:lnTo>
                <a:lnTo>
                  <a:pt x="1769404" y="778800"/>
                </a:lnTo>
                <a:lnTo>
                  <a:pt x="1761511" y="819670"/>
                </a:lnTo>
                <a:lnTo>
                  <a:pt x="1750623" y="859731"/>
                </a:lnTo>
                <a:lnTo>
                  <a:pt x="1736834" y="898912"/>
                </a:lnTo>
                <a:lnTo>
                  <a:pt x="1720235" y="937137"/>
                </a:lnTo>
                <a:lnTo>
                  <a:pt x="1700920" y="974335"/>
                </a:lnTo>
                <a:lnTo>
                  <a:pt x="1678983" y="1010432"/>
                </a:lnTo>
                <a:lnTo>
                  <a:pt x="1654516" y="1045355"/>
                </a:lnTo>
                <a:lnTo>
                  <a:pt x="1627613" y="1079030"/>
                </a:lnTo>
                <a:lnTo>
                  <a:pt x="1598368" y="1111384"/>
                </a:lnTo>
                <a:lnTo>
                  <a:pt x="1566872" y="1142345"/>
                </a:lnTo>
                <a:lnTo>
                  <a:pt x="1533220" y="1171839"/>
                </a:lnTo>
                <a:lnTo>
                  <a:pt x="1497505" y="1199793"/>
                </a:lnTo>
                <a:lnTo>
                  <a:pt x="1459819" y="1226133"/>
                </a:lnTo>
                <a:lnTo>
                  <a:pt x="1420257" y="1250786"/>
                </a:lnTo>
                <a:lnTo>
                  <a:pt x="1378911" y="1273680"/>
                </a:lnTo>
                <a:lnTo>
                  <a:pt x="1335874" y="1294741"/>
                </a:lnTo>
                <a:lnTo>
                  <a:pt x="1291240" y="1313896"/>
                </a:lnTo>
                <a:lnTo>
                  <a:pt x="1245102" y="1331071"/>
                </a:lnTo>
                <a:lnTo>
                  <a:pt x="1197553" y="1346194"/>
                </a:lnTo>
                <a:lnTo>
                  <a:pt x="1148686" y="1359191"/>
                </a:lnTo>
                <a:lnTo>
                  <a:pt x="1098595" y="1369989"/>
                </a:lnTo>
                <a:lnTo>
                  <a:pt x="1047373" y="1378515"/>
                </a:lnTo>
                <a:lnTo>
                  <a:pt x="995112" y="1384695"/>
                </a:lnTo>
                <a:lnTo>
                  <a:pt x="941907" y="1388457"/>
                </a:lnTo>
                <a:lnTo>
                  <a:pt x="887850" y="1389727"/>
                </a:lnTo>
                <a:lnTo>
                  <a:pt x="833767" y="1388457"/>
                </a:lnTo>
                <a:lnTo>
                  <a:pt x="780541" y="1384695"/>
                </a:lnTo>
                <a:lnTo>
                  <a:pt x="728264" y="1378515"/>
                </a:lnTo>
                <a:lnTo>
                  <a:pt x="677030" y="1369989"/>
                </a:lnTo>
                <a:lnTo>
                  <a:pt x="626931" y="1359191"/>
                </a:lnTo>
                <a:lnTo>
                  <a:pt x="578060" y="1346194"/>
                </a:lnTo>
                <a:lnTo>
                  <a:pt x="530510" y="1331071"/>
                </a:lnTo>
                <a:lnTo>
                  <a:pt x="484374" y="1313896"/>
                </a:lnTo>
                <a:lnTo>
                  <a:pt x="439745" y="1294741"/>
                </a:lnTo>
                <a:lnTo>
                  <a:pt x="396716" y="1273680"/>
                </a:lnTo>
                <a:lnTo>
                  <a:pt x="355380" y="1250786"/>
                </a:lnTo>
                <a:lnTo>
                  <a:pt x="315829" y="1226133"/>
                </a:lnTo>
                <a:lnTo>
                  <a:pt x="278157" y="1199792"/>
                </a:lnTo>
                <a:lnTo>
                  <a:pt x="242455" y="1171839"/>
                </a:lnTo>
                <a:lnTo>
                  <a:pt x="208819" y="1142345"/>
                </a:lnTo>
                <a:lnTo>
                  <a:pt x="177339" y="1111384"/>
                </a:lnTo>
                <a:lnTo>
                  <a:pt x="148109" y="1079030"/>
                </a:lnTo>
                <a:lnTo>
                  <a:pt x="121222" y="1045355"/>
                </a:lnTo>
                <a:lnTo>
                  <a:pt x="96771" y="1010432"/>
                </a:lnTo>
                <a:lnTo>
                  <a:pt x="74849" y="974335"/>
                </a:lnTo>
                <a:lnTo>
                  <a:pt x="55548" y="937137"/>
                </a:lnTo>
                <a:lnTo>
                  <a:pt x="38962" y="898912"/>
                </a:lnTo>
                <a:lnTo>
                  <a:pt x="25183" y="859731"/>
                </a:lnTo>
                <a:lnTo>
                  <a:pt x="14305" y="819670"/>
                </a:lnTo>
                <a:lnTo>
                  <a:pt x="6419" y="778800"/>
                </a:lnTo>
                <a:lnTo>
                  <a:pt x="1620" y="737195"/>
                </a:lnTo>
                <a:lnTo>
                  <a:pt x="0" y="694928"/>
                </a:lnTo>
                <a:close/>
              </a:path>
            </a:pathLst>
          </a:custGeom>
          <a:ln w="25190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10082" y="1970138"/>
            <a:ext cx="2003425" cy="18764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2745" marR="595630" algn="ctr" eaLnBrk="1" fontAlgn="auto" hangingPunct="1">
              <a:lnSpc>
                <a:spcPct val="101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lang="en-US" sz="1800" spc="10" dirty="0" smtClean="0">
                <a:solidFill>
                  <a:srgbClr val="FFFFFF"/>
                </a:solidFill>
                <a:latin typeface="Arial"/>
                <a:cs typeface="Arial"/>
              </a:rPr>
              <a:t>Male 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live 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births,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1992</a:t>
            </a:r>
            <a:endParaRPr sz="1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eaLnBrk="1" fontAlgn="auto" hangingPunct="1">
              <a:lnSpc>
                <a:spcPct val="101699"/>
              </a:lnSpc>
              <a:spcBef>
                <a:spcPts val="145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5" dirty="0">
                <a:solidFill>
                  <a:prstClr val="black"/>
                </a:solidFill>
                <a:latin typeface="Arial"/>
                <a:cs typeface="Arial"/>
              </a:rPr>
              <a:t>All </a:t>
            </a:r>
            <a:r>
              <a:rPr lang="en-US" sz="1800" spc="5" dirty="0" smtClean="0">
                <a:solidFill>
                  <a:prstClr val="black"/>
                </a:solidFill>
                <a:latin typeface="Arial"/>
                <a:cs typeface="Arial"/>
              </a:rPr>
              <a:t>Male </a:t>
            </a:r>
            <a:r>
              <a:rPr sz="1800" dirty="0" smtClean="0">
                <a:solidFill>
                  <a:prstClr val="black"/>
                </a:solidFill>
                <a:latin typeface="Arial"/>
                <a:cs typeface="Arial"/>
              </a:rPr>
              <a:t>live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births  </a:t>
            </a:r>
            <a:r>
              <a:rPr sz="1800" spc="5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sz="1800" spc="-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Arial"/>
                <a:cs typeface="Arial"/>
              </a:rPr>
              <a:t>Malta</a:t>
            </a:r>
            <a:endParaRPr sz="1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72801" y="2300535"/>
            <a:ext cx="617855" cy="541020"/>
          </a:xfrm>
          <a:custGeom>
            <a:avLst/>
            <a:gdLst/>
            <a:ahLst/>
            <a:cxnLst/>
            <a:rect l="l" t="t" r="r" b="b"/>
            <a:pathLst>
              <a:path w="617854" h="541019">
                <a:moveTo>
                  <a:pt x="308845" y="0"/>
                </a:moveTo>
                <a:lnTo>
                  <a:pt x="258722" y="3532"/>
                </a:lnTo>
                <a:lnTo>
                  <a:pt x="211184" y="13761"/>
                </a:lnTo>
                <a:lnTo>
                  <a:pt x="166864" y="30134"/>
                </a:lnTo>
                <a:lnTo>
                  <a:pt x="126397" y="52097"/>
                </a:lnTo>
                <a:lnTo>
                  <a:pt x="90417" y="79097"/>
                </a:lnTo>
                <a:lnTo>
                  <a:pt x="59557" y="110581"/>
                </a:lnTo>
                <a:lnTo>
                  <a:pt x="34451" y="145996"/>
                </a:lnTo>
                <a:lnTo>
                  <a:pt x="15734" y="184788"/>
                </a:lnTo>
                <a:lnTo>
                  <a:pt x="4039" y="226404"/>
                </a:lnTo>
                <a:lnTo>
                  <a:pt x="0" y="270292"/>
                </a:lnTo>
                <a:lnTo>
                  <a:pt x="4039" y="313962"/>
                </a:lnTo>
                <a:lnTo>
                  <a:pt x="15734" y="355451"/>
                </a:lnTo>
                <a:lnTo>
                  <a:pt x="34451" y="394192"/>
                </a:lnTo>
                <a:lnTo>
                  <a:pt x="59557" y="429615"/>
                </a:lnTo>
                <a:lnTo>
                  <a:pt x="90417" y="461150"/>
                </a:lnTo>
                <a:lnTo>
                  <a:pt x="126397" y="488228"/>
                </a:lnTo>
                <a:lnTo>
                  <a:pt x="166864" y="510280"/>
                </a:lnTo>
                <a:lnTo>
                  <a:pt x="211184" y="526737"/>
                </a:lnTo>
                <a:lnTo>
                  <a:pt x="258722" y="537028"/>
                </a:lnTo>
                <a:lnTo>
                  <a:pt x="308845" y="540585"/>
                </a:lnTo>
                <a:lnTo>
                  <a:pt x="358750" y="537028"/>
                </a:lnTo>
                <a:lnTo>
                  <a:pt x="406161" y="526737"/>
                </a:lnTo>
                <a:lnTo>
                  <a:pt x="450429" y="510280"/>
                </a:lnTo>
                <a:lnTo>
                  <a:pt x="490904" y="488228"/>
                </a:lnTo>
                <a:lnTo>
                  <a:pt x="526936" y="461150"/>
                </a:lnTo>
                <a:lnTo>
                  <a:pt x="557874" y="429615"/>
                </a:lnTo>
                <a:lnTo>
                  <a:pt x="583069" y="394192"/>
                </a:lnTo>
                <a:lnTo>
                  <a:pt x="601870" y="355451"/>
                </a:lnTo>
                <a:lnTo>
                  <a:pt x="613627" y="313962"/>
                </a:lnTo>
                <a:lnTo>
                  <a:pt x="617691" y="270292"/>
                </a:lnTo>
                <a:lnTo>
                  <a:pt x="613627" y="226404"/>
                </a:lnTo>
                <a:lnTo>
                  <a:pt x="601870" y="184788"/>
                </a:lnTo>
                <a:lnTo>
                  <a:pt x="583069" y="145996"/>
                </a:lnTo>
                <a:lnTo>
                  <a:pt x="557874" y="110581"/>
                </a:lnTo>
                <a:lnTo>
                  <a:pt x="526936" y="79097"/>
                </a:lnTo>
                <a:lnTo>
                  <a:pt x="490904" y="52097"/>
                </a:lnTo>
                <a:lnTo>
                  <a:pt x="450429" y="30134"/>
                </a:lnTo>
                <a:lnTo>
                  <a:pt x="406161" y="13761"/>
                </a:lnTo>
                <a:lnTo>
                  <a:pt x="358750" y="3532"/>
                </a:lnTo>
                <a:lnTo>
                  <a:pt x="308845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72801" y="2300535"/>
            <a:ext cx="617855" cy="541020"/>
          </a:xfrm>
          <a:custGeom>
            <a:avLst/>
            <a:gdLst/>
            <a:ahLst/>
            <a:cxnLst/>
            <a:rect l="l" t="t" r="r" b="b"/>
            <a:pathLst>
              <a:path w="617854" h="541019">
                <a:moveTo>
                  <a:pt x="0" y="270292"/>
                </a:moveTo>
                <a:lnTo>
                  <a:pt x="4039" y="226404"/>
                </a:lnTo>
                <a:lnTo>
                  <a:pt x="15734" y="184788"/>
                </a:lnTo>
                <a:lnTo>
                  <a:pt x="34451" y="145996"/>
                </a:lnTo>
                <a:lnTo>
                  <a:pt x="59557" y="110581"/>
                </a:lnTo>
                <a:lnTo>
                  <a:pt x="90417" y="79097"/>
                </a:lnTo>
                <a:lnTo>
                  <a:pt x="126397" y="52097"/>
                </a:lnTo>
                <a:lnTo>
                  <a:pt x="166864" y="30134"/>
                </a:lnTo>
                <a:lnTo>
                  <a:pt x="211184" y="13761"/>
                </a:lnTo>
                <a:lnTo>
                  <a:pt x="258722" y="3532"/>
                </a:lnTo>
                <a:lnTo>
                  <a:pt x="308845" y="0"/>
                </a:lnTo>
                <a:lnTo>
                  <a:pt x="358750" y="3532"/>
                </a:lnTo>
                <a:lnTo>
                  <a:pt x="406161" y="13761"/>
                </a:lnTo>
                <a:lnTo>
                  <a:pt x="450429" y="30134"/>
                </a:lnTo>
                <a:lnTo>
                  <a:pt x="490904" y="52097"/>
                </a:lnTo>
                <a:lnTo>
                  <a:pt x="526936" y="79097"/>
                </a:lnTo>
                <a:lnTo>
                  <a:pt x="557874" y="110581"/>
                </a:lnTo>
                <a:lnTo>
                  <a:pt x="583069" y="145996"/>
                </a:lnTo>
                <a:lnTo>
                  <a:pt x="601870" y="184788"/>
                </a:lnTo>
                <a:lnTo>
                  <a:pt x="613627" y="226404"/>
                </a:lnTo>
                <a:lnTo>
                  <a:pt x="617691" y="270292"/>
                </a:lnTo>
                <a:lnTo>
                  <a:pt x="613627" y="313962"/>
                </a:lnTo>
                <a:lnTo>
                  <a:pt x="601870" y="355451"/>
                </a:lnTo>
                <a:lnTo>
                  <a:pt x="583069" y="394192"/>
                </a:lnTo>
                <a:lnTo>
                  <a:pt x="557874" y="429615"/>
                </a:lnTo>
                <a:lnTo>
                  <a:pt x="526936" y="461150"/>
                </a:lnTo>
                <a:lnTo>
                  <a:pt x="490904" y="488228"/>
                </a:lnTo>
                <a:lnTo>
                  <a:pt x="450429" y="510280"/>
                </a:lnTo>
                <a:lnTo>
                  <a:pt x="406161" y="526737"/>
                </a:lnTo>
                <a:lnTo>
                  <a:pt x="358750" y="537028"/>
                </a:lnTo>
                <a:lnTo>
                  <a:pt x="308845" y="540585"/>
                </a:lnTo>
                <a:lnTo>
                  <a:pt x="258722" y="537028"/>
                </a:lnTo>
                <a:lnTo>
                  <a:pt x="211184" y="526737"/>
                </a:lnTo>
                <a:lnTo>
                  <a:pt x="166864" y="510280"/>
                </a:lnTo>
                <a:lnTo>
                  <a:pt x="126397" y="488228"/>
                </a:lnTo>
                <a:lnTo>
                  <a:pt x="90417" y="461150"/>
                </a:lnTo>
                <a:lnTo>
                  <a:pt x="59557" y="429615"/>
                </a:lnTo>
                <a:lnTo>
                  <a:pt x="34451" y="394192"/>
                </a:lnTo>
                <a:lnTo>
                  <a:pt x="15734" y="355451"/>
                </a:lnTo>
                <a:lnTo>
                  <a:pt x="4039" y="313962"/>
                </a:lnTo>
                <a:lnTo>
                  <a:pt x="0" y="270292"/>
                </a:lnTo>
                <a:close/>
              </a:path>
            </a:pathLst>
          </a:custGeom>
          <a:ln w="25191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82418" y="2504185"/>
            <a:ext cx="1390650" cy="128905"/>
          </a:xfrm>
          <a:custGeom>
            <a:avLst/>
            <a:gdLst/>
            <a:ahLst/>
            <a:cxnLst/>
            <a:rect l="l" t="t" r="r" b="b"/>
            <a:pathLst>
              <a:path w="1390650" h="128905">
                <a:moveTo>
                  <a:pt x="1315067" y="0"/>
                </a:moveTo>
                <a:lnTo>
                  <a:pt x="1313421" y="54865"/>
                </a:lnTo>
                <a:lnTo>
                  <a:pt x="1325992" y="55214"/>
                </a:lnTo>
                <a:lnTo>
                  <a:pt x="1325992" y="74346"/>
                </a:lnTo>
                <a:lnTo>
                  <a:pt x="1312837" y="74346"/>
                </a:lnTo>
                <a:lnTo>
                  <a:pt x="1311211" y="128533"/>
                </a:lnTo>
                <a:lnTo>
                  <a:pt x="1380528" y="74346"/>
                </a:lnTo>
                <a:lnTo>
                  <a:pt x="1325992" y="74346"/>
                </a:lnTo>
                <a:lnTo>
                  <a:pt x="1312848" y="73982"/>
                </a:lnTo>
                <a:lnTo>
                  <a:pt x="1380993" y="73982"/>
                </a:lnTo>
                <a:lnTo>
                  <a:pt x="1390383" y="66642"/>
                </a:lnTo>
                <a:lnTo>
                  <a:pt x="1315067" y="0"/>
                </a:lnTo>
                <a:close/>
              </a:path>
              <a:path w="1390650" h="128905">
                <a:moveTo>
                  <a:pt x="1313421" y="54865"/>
                </a:moveTo>
                <a:lnTo>
                  <a:pt x="1312848" y="73982"/>
                </a:lnTo>
                <a:lnTo>
                  <a:pt x="1325992" y="74346"/>
                </a:lnTo>
                <a:lnTo>
                  <a:pt x="1325992" y="55214"/>
                </a:lnTo>
                <a:lnTo>
                  <a:pt x="1313421" y="54865"/>
                </a:lnTo>
                <a:close/>
              </a:path>
              <a:path w="1390650" h="128905">
                <a:moveTo>
                  <a:pt x="899" y="18490"/>
                </a:moveTo>
                <a:lnTo>
                  <a:pt x="0" y="37622"/>
                </a:lnTo>
                <a:lnTo>
                  <a:pt x="1312848" y="73982"/>
                </a:lnTo>
                <a:lnTo>
                  <a:pt x="1313421" y="54865"/>
                </a:lnTo>
                <a:lnTo>
                  <a:pt x="899" y="18490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26617" y="2108816"/>
            <a:ext cx="2054225" cy="84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eaLnBrk="1" fontAlgn="auto" hangingPunct="1">
              <a:lnSpc>
                <a:spcPct val="1012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5" dirty="0">
                <a:solidFill>
                  <a:prstClr val="black"/>
                </a:solidFill>
                <a:latin typeface="Arial"/>
                <a:cs typeface="Arial"/>
              </a:rPr>
              <a:t>random sample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of  </a:t>
            </a:r>
            <a:r>
              <a:rPr sz="1800" spc="5" dirty="0">
                <a:solidFill>
                  <a:prstClr val="black"/>
                </a:solidFill>
                <a:latin typeface="Arial"/>
                <a:cs typeface="Arial"/>
              </a:rPr>
              <a:t>100 </a:t>
            </a:r>
            <a:r>
              <a:rPr lang="en-US" sz="1800" spc="10" dirty="0" smtClean="0">
                <a:solidFill>
                  <a:prstClr val="black"/>
                </a:solidFill>
                <a:latin typeface="Arial"/>
                <a:cs typeface="Arial"/>
              </a:rPr>
              <a:t>male </a:t>
            </a:r>
            <a:r>
              <a:rPr sz="1800" dirty="0" smtClean="0">
                <a:solidFill>
                  <a:prstClr val="black"/>
                </a:solidFill>
                <a:latin typeface="Arial"/>
                <a:cs typeface="Arial"/>
              </a:rPr>
              <a:t>live  births</a:t>
            </a:r>
            <a:r>
              <a:rPr sz="1800" spc="10" dirty="0" smtClean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1800" spc="-6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prstClr val="black"/>
                </a:solidFill>
                <a:latin typeface="Arial"/>
                <a:cs typeface="Arial"/>
              </a:rPr>
              <a:t>1992</a:t>
            </a:r>
            <a:endParaRPr sz="1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008668" y="3595628"/>
            <a:ext cx="161290" cy="0"/>
          </a:xfrm>
          <a:custGeom>
            <a:avLst/>
            <a:gdLst/>
            <a:ahLst/>
            <a:cxnLst/>
            <a:rect l="l" t="t" r="r" b="b"/>
            <a:pathLst>
              <a:path w="161290">
                <a:moveTo>
                  <a:pt x="0" y="0"/>
                </a:moveTo>
                <a:lnTo>
                  <a:pt x="0" y="0"/>
                </a:lnTo>
                <a:lnTo>
                  <a:pt x="161041" y="0"/>
                </a:lnTo>
              </a:path>
            </a:pathLst>
          </a:custGeom>
          <a:ln w="105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53925" y="3600462"/>
            <a:ext cx="2602230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eaLnBrk="1" fontAlgn="auto" hangingPunct="1">
              <a:lnSpc>
                <a:spcPts val="21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700" spc="7" baseline="1543" dirty="0">
                <a:solidFill>
                  <a:prstClr val="black"/>
                </a:solidFill>
                <a:latin typeface="Arial"/>
                <a:cs typeface="Arial"/>
              </a:rPr>
              <a:t>Sample </a:t>
            </a:r>
            <a:r>
              <a:rPr sz="2700" spc="15" baseline="1543" dirty="0">
                <a:solidFill>
                  <a:prstClr val="black"/>
                </a:solidFill>
                <a:latin typeface="Arial"/>
                <a:cs typeface="Arial"/>
              </a:rPr>
              <a:t>mean </a:t>
            </a:r>
            <a:r>
              <a:rPr sz="2050" i="1" spc="-120" dirty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2700" spc="22" baseline="1543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sz="2700" spc="7" baseline="1543" dirty="0">
                <a:solidFill>
                  <a:prstClr val="black"/>
                </a:solidFill>
                <a:latin typeface="Arial"/>
                <a:cs typeface="Arial"/>
              </a:rPr>
              <a:t>3.5 kg  </a:t>
            </a:r>
            <a:r>
              <a:rPr sz="1800" spc="5" dirty="0">
                <a:solidFill>
                  <a:prstClr val="black"/>
                </a:solidFill>
                <a:latin typeface="Arial"/>
                <a:cs typeface="Arial"/>
              </a:rPr>
              <a:t>Sample sd </a:t>
            </a:r>
            <a:r>
              <a:rPr sz="1800" spc="15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1800" spc="-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prstClr val="black"/>
                </a:solidFill>
                <a:latin typeface="Arial"/>
                <a:cs typeface="Arial"/>
              </a:rPr>
              <a:t>0.25kg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372795" y="5555615"/>
            <a:ext cx="161290" cy="0"/>
          </a:xfrm>
          <a:custGeom>
            <a:avLst/>
            <a:gdLst/>
            <a:ahLst/>
            <a:cxnLst/>
            <a:rect l="l" t="t" r="r" b="b"/>
            <a:pathLst>
              <a:path w="161290">
                <a:moveTo>
                  <a:pt x="0" y="0"/>
                </a:moveTo>
                <a:lnTo>
                  <a:pt x="0" y="0"/>
                </a:lnTo>
                <a:lnTo>
                  <a:pt x="161131" y="0"/>
                </a:lnTo>
              </a:path>
            </a:pathLst>
          </a:custGeom>
          <a:ln w="105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29146" y="5472031"/>
            <a:ext cx="461009" cy="405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050" i="1" spc="-120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sz="2050" i="1" spc="1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600" b="1" spc="22" baseline="-5787" dirty="0">
                <a:solidFill>
                  <a:srgbClr val="3333CC"/>
                </a:solidFill>
                <a:latin typeface="Arial"/>
                <a:cs typeface="Arial"/>
              </a:rPr>
              <a:t>–</a:t>
            </a:r>
            <a:endParaRPr sz="3600" baseline="-5787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88285"/>
            <a:ext cx="8280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440">
              <a:lnSpc>
                <a:spcPct val="100000"/>
              </a:lnSpc>
            </a:pPr>
            <a:r>
              <a:rPr spc="-109" dirty="0"/>
              <a:t>Frequency </a:t>
            </a:r>
            <a:r>
              <a:rPr spc="-119" dirty="0"/>
              <a:t>and </a:t>
            </a:r>
            <a:r>
              <a:rPr spc="-79" dirty="0"/>
              <a:t>relative</a:t>
            </a:r>
            <a:r>
              <a:rPr spc="268" dirty="0"/>
              <a:t> </a:t>
            </a:r>
            <a:r>
              <a:rPr spc="-119" dirty="0"/>
              <a:t>frequency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586" y="1514443"/>
            <a:ext cx="7418479" cy="2274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indent="-261862">
              <a:lnSpc>
                <a:spcPct val="1000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79" dirty="0">
                <a:latin typeface="Arial"/>
                <a:cs typeface="Arial"/>
              </a:rPr>
              <a:t>The </a:t>
            </a:r>
            <a:r>
              <a:rPr sz="2200" b="1" spc="-99" dirty="0">
                <a:latin typeface="Arial"/>
                <a:cs typeface="Arial"/>
              </a:rPr>
              <a:t>number </a:t>
            </a:r>
            <a:r>
              <a:rPr sz="2200" b="1" spc="-40" dirty="0">
                <a:latin typeface="Arial"/>
                <a:cs typeface="Arial"/>
              </a:rPr>
              <a:t>of </a:t>
            </a:r>
            <a:r>
              <a:rPr sz="2200" b="1" spc="-89" dirty="0">
                <a:latin typeface="Arial"/>
                <a:cs typeface="Arial"/>
              </a:rPr>
              <a:t>times </a:t>
            </a:r>
            <a:r>
              <a:rPr sz="2200" spc="-178" dirty="0">
                <a:latin typeface="Arial"/>
                <a:cs typeface="Arial"/>
              </a:rPr>
              <a:t>a  </a:t>
            </a:r>
            <a:r>
              <a:rPr sz="2200" spc="-89" dirty="0">
                <a:latin typeface="Arial"/>
                <a:cs typeface="Arial"/>
              </a:rPr>
              <a:t>specific </a:t>
            </a:r>
            <a:r>
              <a:rPr sz="2200" spc="-109" dirty="0">
                <a:latin typeface="Arial"/>
                <a:cs typeface="Arial"/>
              </a:rPr>
              <a:t>category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spc="-149" dirty="0">
                <a:latin typeface="Arial"/>
                <a:cs typeface="Arial"/>
              </a:rPr>
              <a:t>observed 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spc="-99" dirty="0" smtClean="0">
                <a:latin typeface="Arial"/>
                <a:cs typeface="Arial"/>
              </a:rPr>
              <a:t>called</a:t>
            </a:r>
            <a:endParaRPr sz="2200" dirty="0">
              <a:latin typeface="Arial"/>
              <a:cs typeface="Arial"/>
            </a:endParaRPr>
          </a:p>
          <a:p>
            <a:pPr marR="66724" algn="ctr">
              <a:lnSpc>
                <a:spcPct val="100000"/>
              </a:lnSpc>
              <a:spcBef>
                <a:spcPts val="69"/>
              </a:spcBef>
            </a:pPr>
            <a:r>
              <a:rPr sz="2200" b="1" spc="-59" dirty="0">
                <a:latin typeface="Gill Sans MT"/>
                <a:cs typeface="Gill Sans MT"/>
              </a:rPr>
              <a:t>frequency</a:t>
            </a:r>
            <a:r>
              <a:rPr sz="2200" spc="-59" dirty="0">
                <a:latin typeface="Arial"/>
                <a:cs typeface="Arial"/>
              </a:rPr>
              <a:t>. </a:t>
            </a:r>
            <a:r>
              <a:rPr sz="2200" spc="-169" dirty="0" smtClean="0">
                <a:latin typeface="Arial"/>
                <a:cs typeface="Arial"/>
              </a:rPr>
              <a:t>We </a:t>
            </a:r>
            <a:r>
              <a:rPr sz="2200" spc="-119" dirty="0">
                <a:latin typeface="Arial"/>
                <a:cs typeface="Arial"/>
              </a:rPr>
              <a:t>denote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09" dirty="0">
                <a:latin typeface="Arial"/>
                <a:cs typeface="Arial"/>
              </a:rPr>
              <a:t>frequency </a:t>
            </a:r>
            <a:r>
              <a:rPr sz="2200" spc="-50" dirty="0">
                <a:latin typeface="Arial"/>
                <a:cs typeface="Arial"/>
              </a:rPr>
              <a:t>for </a:t>
            </a:r>
            <a:r>
              <a:rPr sz="2200" spc="-109" dirty="0">
                <a:latin typeface="Arial"/>
                <a:cs typeface="Arial"/>
              </a:rPr>
              <a:t>category </a:t>
            </a:r>
            <a:r>
              <a:rPr sz="2200" b="1" i="1" spc="-50" dirty="0">
                <a:latin typeface="Trebuchet MS"/>
                <a:cs typeface="Trebuchet MS"/>
              </a:rPr>
              <a:t>c </a:t>
            </a:r>
            <a:r>
              <a:rPr sz="2200" spc="-129" dirty="0">
                <a:latin typeface="Arial"/>
                <a:cs typeface="Arial"/>
              </a:rPr>
              <a:t>by</a:t>
            </a:r>
            <a:r>
              <a:rPr sz="2200" b="1" spc="-129" dirty="0">
                <a:latin typeface="Arial"/>
                <a:cs typeface="Arial"/>
              </a:rPr>
              <a:t> </a:t>
            </a:r>
            <a:r>
              <a:rPr sz="2200" b="1" i="1" spc="-69" dirty="0" err="1" smtClean="0">
                <a:latin typeface="Trebuchet MS"/>
                <a:cs typeface="Trebuchet MS"/>
              </a:rPr>
              <a:t>n</a:t>
            </a:r>
            <a:r>
              <a:rPr sz="2400" i="1" spc="-103" baseline="-10416" dirty="0" err="1" smtClean="0">
                <a:latin typeface="Arial"/>
                <a:cs typeface="Arial"/>
              </a:rPr>
              <a:t>c</a:t>
            </a:r>
            <a:r>
              <a:rPr sz="2400" i="1" spc="-103" baseline="-10416" dirty="0" smtClean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87041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79" dirty="0">
                <a:latin typeface="Arial"/>
                <a:cs typeface="Arial"/>
              </a:rPr>
              <a:t>The </a:t>
            </a:r>
            <a:r>
              <a:rPr sz="2200" b="1" spc="-69" dirty="0">
                <a:latin typeface="Arial"/>
                <a:cs typeface="Arial"/>
              </a:rPr>
              <a:t>relative </a:t>
            </a:r>
            <a:r>
              <a:rPr sz="2200" b="1" spc="-109" dirty="0">
                <a:latin typeface="Arial"/>
                <a:cs typeface="Arial"/>
              </a:rPr>
              <a:t>frequency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49" dirty="0">
                <a:latin typeface="Arial"/>
                <a:cs typeface="Arial"/>
              </a:rPr>
              <a:t>sample </a:t>
            </a:r>
            <a:r>
              <a:rPr sz="2200" b="1" spc="-59" dirty="0">
                <a:latin typeface="Arial"/>
                <a:cs typeface="Arial"/>
              </a:rPr>
              <a:t>proportion</a:t>
            </a:r>
            <a:r>
              <a:rPr sz="2200" spc="-59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for </a:t>
            </a:r>
            <a:r>
              <a:rPr sz="2200" b="1" spc="-169" dirty="0">
                <a:latin typeface="Arial"/>
                <a:cs typeface="Arial"/>
              </a:rPr>
              <a:t>each</a:t>
            </a:r>
            <a:r>
              <a:rPr sz="2200" spc="-169" dirty="0">
                <a:latin typeface="Arial"/>
                <a:cs typeface="Arial"/>
              </a:rPr>
              <a:t>  </a:t>
            </a:r>
            <a:r>
              <a:rPr sz="2200" b="1" spc="-129" dirty="0">
                <a:latin typeface="Arial"/>
                <a:cs typeface="Arial"/>
              </a:rPr>
              <a:t>possible</a:t>
            </a:r>
            <a:r>
              <a:rPr sz="2200" spc="-129" dirty="0">
                <a:latin typeface="Arial"/>
                <a:cs typeface="Arial"/>
              </a:rPr>
              <a:t> </a:t>
            </a:r>
            <a:r>
              <a:rPr sz="2200" b="1" spc="-119" dirty="0">
                <a:latin typeface="Arial"/>
                <a:cs typeface="Arial"/>
              </a:rPr>
              <a:t>category</a:t>
            </a:r>
            <a:r>
              <a:rPr sz="2200" spc="-119" dirty="0">
                <a:latin typeface="Arial"/>
                <a:cs typeface="Arial"/>
              </a:rPr>
              <a:t>. </a:t>
            </a:r>
            <a:r>
              <a:rPr sz="2200" spc="79" dirty="0">
                <a:latin typeface="Arial"/>
                <a:cs typeface="Arial"/>
              </a:rPr>
              <a:t>It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spc="-89" dirty="0">
                <a:latin typeface="Arial"/>
                <a:cs typeface="Arial"/>
              </a:rPr>
              <a:t>obtained </a:t>
            </a:r>
            <a:r>
              <a:rPr sz="2200" spc="-129" dirty="0">
                <a:latin typeface="Arial"/>
                <a:cs typeface="Arial"/>
              </a:rPr>
              <a:t>by </a:t>
            </a:r>
            <a:r>
              <a:rPr sz="2200" spc="-59" dirty="0">
                <a:latin typeface="Arial"/>
                <a:cs typeface="Arial"/>
              </a:rPr>
              <a:t>dividing the </a:t>
            </a:r>
            <a:r>
              <a:rPr sz="2200" spc="-129" dirty="0">
                <a:latin typeface="Arial"/>
                <a:cs typeface="Arial"/>
              </a:rPr>
              <a:t>frequencies </a:t>
            </a:r>
            <a:r>
              <a:rPr sz="2200" b="1" i="1" spc="-69" dirty="0">
                <a:latin typeface="Trebuchet MS"/>
                <a:cs typeface="Trebuchet MS"/>
              </a:rPr>
              <a:t>n</a:t>
            </a:r>
            <a:r>
              <a:rPr sz="2400" b="1" i="1" spc="-103" baseline="-10416" dirty="0">
                <a:latin typeface="Arial"/>
                <a:cs typeface="Arial"/>
              </a:rPr>
              <a:t>c</a:t>
            </a:r>
            <a:r>
              <a:rPr sz="2400" i="1" spc="-103" baseline="-10416" dirty="0">
                <a:latin typeface="Arial"/>
                <a:cs typeface="Arial"/>
              </a:rPr>
              <a:t>  </a:t>
            </a:r>
            <a:r>
              <a:rPr sz="2200" spc="-129" dirty="0">
                <a:latin typeface="Arial"/>
                <a:cs typeface="Arial"/>
              </a:rPr>
              <a:t>by </a:t>
            </a:r>
            <a:r>
              <a:rPr sz="2200" spc="-69" dirty="0">
                <a:latin typeface="Arial"/>
                <a:cs typeface="Arial"/>
              </a:rPr>
              <a:t>the </a:t>
            </a:r>
            <a:r>
              <a:rPr sz="2200" spc="10" dirty="0">
                <a:latin typeface="Arial"/>
                <a:cs typeface="Arial"/>
              </a:rPr>
              <a:t>total </a:t>
            </a:r>
            <a:r>
              <a:rPr sz="2200" spc="-99" dirty="0">
                <a:latin typeface="Arial"/>
                <a:cs typeface="Arial"/>
              </a:rPr>
              <a:t>number </a:t>
            </a:r>
            <a:r>
              <a:rPr sz="2200" spc="-40" dirty="0">
                <a:latin typeface="Arial"/>
                <a:cs typeface="Arial"/>
              </a:rPr>
              <a:t>of </a:t>
            </a:r>
            <a:r>
              <a:rPr sz="2200" spc="-109" dirty="0">
                <a:latin typeface="Arial"/>
                <a:cs typeface="Arial"/>
              </a:rPr>
              <a:t>observations </a:t>
            </a:r>
            <a:r>
              <a:rPr sz="2200" i="1" spc="-30" dirty="0" smtClean="0">
                <a:latin typeface="Trebuchet MS"/>
                <a:cs typeface="Trebuchet MS"/>
              </a:rPr>
              <a:t>n</a:t>
            </a:r>
            <a:r>
              <a:rPr sz="2200" spc="-30" dirty="0">
                <a:latin typeface="Arial"/>
                <a:cs typeface="Arial"/>
              </a:rPr>
              <a:t>: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02725" y="3943188"/>
            <a:ext cx="28716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i="1" u="sng" spc="-79" dirty="0">
                <a:latin typeface="Trebuchet MS"/>
                <a:cs typeface="Trebuchet MS"/>
              </a:rPr>
              <a:t>n</a:t>
            </a:r>
            <a:r>
              <a:rPr sz="2400" i="1" u="sng" spc="-73" baseline="-10416" dirty="0">
                <a:latin typeface="Arial"/>
                <a:cs typeface="Arial"/>
              </a:rPr>
              <a:t>c</a:t>
            </a:r>
            <a:endParaRPr sz="2400" baseline="-10416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0276" y="4128919"/>
            <a:ext cx="914398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i="1" spc="-79" dirty="0">
                <a:latin typeface="Trebuchet MS"/>
                <a:cs typeface="Trebuchet MS"/>
              </a:rPr>
              <a:t>p</a:t>
            </a:r>
            <a:r>
              <a:rPr sz="2400" i="1" spc="-119" baseline="-10416" dirty="0">
                <a:latin typeface="Arial"/>
                <a:cs typeface="Arial"/>
              </a:rPr>
              <a:t>c 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605" dirty="0">
                <a:latin typeface="Arial"/>
                <a:cs typeface="Arial"/>
              </a:rPr>
              <a:t> </a:t>
            </a:r>
            <a:r>
              <a:rPr sz="3300" i="1" spc="-119" baseline="-37878" dirty="0">
                <a:latin typeface="Trebuchet MS"/>
                <a:cs typeface="Trebuchet MS"/>
              </a:rPr>
              <a:t>n</a:t>
            </a:r>
            <a:endParaRPr sz="3300" baseline="-37878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5587" y="4887901"/>
            <a:ext cx="7240889" cy="1133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99" dirty="0">
                <a:latin typeface="Arial"/>
                <a:cs typeface="Arial"/>
              </a:rPr>
              <a:t>Relative </a:t>
            </a:r>
            <a:r>
              <a:rPr sz="2200" spc="-129" dirty="0">
                <a:latin typeface="Arial"/>
                <a:cs typeface="Arial"/>
              </a:rPr>
              <a:t>frequencies </a:t>
            </a:r>
            <a:r>
              <a:rPr sz="2200" spc="-159" dirty="0">
                <a:latin typeface="Arial"/>
                <a:cs typeface="Arial"/>
              </a:rPr>
              <a:t>are </a:t>
            </a:r>
            <a:r>
              <a:rPr sz="2200" spc="-129" dirty="0">
                <a:latin typeface="Arial"/>
                <a:cs typeface="Arial"/>
              </a:rPr>
              <a:t>sometimes </a:t>
            </a:r>
            <a:r>
              <a:rPr sz="2200" spc="-139" dirty="0">
                <a:latin typeface="Arial"/>
                <a:cs typeface="Arial"/>
              </a:rPr>
              <a:t>presented </a:t>
            </a:r>
            <a:r>
              <a:rPr sz="2200" spc="-226" dirty="0">
                <a:latin typeface="Arial"/>
                <a:cs typeface="Arial"/>
              </a:rPr>
              <a:t>as </a:t>
            </a:r>
            <a:r>
              <a:rPr sz="2200" b="1" spc="-129" dirty="0">
                <a:latin typeface="Arial"/>
                <a:cs typeface="Arial"/>
              </a:rPr>
              <a:t>percentages</a:t>
            </a:r>
            <a:r>
              <a:rPr sz="2200" spc="-129" dirty="0">
                <a:latin typeface="Arial"/>
                <a:cs typeface="Arial"/>
              </a:rPr>
              <a:t>  </a:t>
            </a:r>
            <a:r>
              <a:rPr sz="2200" spc="-40" dirty="0">
                <a:latin typeface="Arial"/>
                <a:cs typeface="Arial"/>
              </a:rPr>
              <a:t>after </a:t>
            </a:r>
            <a:r>
              <a:rPr sz="2200" spc="-30" dirty="0">
                <a:latin typeface="Arial"/>
                <a:cs typeface="Arial"/>
              </a:rPr>
              <a:t>multiplying </a:t>
            </a:r>
            <a:r>
              <a:rPr sz="2200" spc="-79" dirty="0">
                <a:latin typeface="Arial"/>
                <a:cs typeface="Arial"/>
              </a:rPr>
              <a:t>proportions </a:t>
            </a:r>
            <a:r>
              <a:rPr sz="2200" b="1" i="1" spc="-79" dirty="0">
                <a:latin typeface="Trebuchet MS"/>
                <a:cs typeface="Trebuchet MS"/>
              </a:rPr>
              <a:t>p</a:t>
            </a:r>
            <a:r>
              <a:rPr sz="2400" b="1" i="1" spc="-119" baseline="-10416" dirty="0">
                <a:latin typeface="Arial"/>
                <a:cs typeface="Arial"/>
              </a:rPr>
              <a:t>c</a:t>
            </a:r>
            <a:r>
              <a:rPr sz="2400" i="1" spc="-119" baseline="-10416" dirty="0">
                <a:latin typeface="Arial"/>
                <a:cs typeface="Arial"/>
              </a:rPr>
              <a:t> </a:t>
            </a:r>
            <a:r>
              <a:rPr sz="2400" i="1" spc="-119" baseline="-10416" dirty="0" smtClean="0">
                <a:latin typeface="Arial"/>
                <a:cs typeface="Arial"/>
              </a:rPr>
              <a:t> </a:t>
            </a:r>
            <a:r>
              <a:rPr sz="2200" spc="-129" dirty="0">
                <a:latin typeface="Arial"/>
                <a:cs typeface="Arial"/>
              </a:rPr>
              <a:t>by </a:t>
            </a:r>
            <a:r>
              <a:rPr sz="2200" spc="-109" dirty="0" smtClean="0">
                <a:latin typeface="Arial"/>
                <a:cs typeface="Arial"/>
              </a:rPr>
              <a:t>100</a:t>
            </a:r>
            <a:r>
              <a:rPr sz="2200" spc="-109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333B2"/>
              </a:buClr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512298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328459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spc="-5" dirty="0"/>
              <a:t>Sampling</a:t>
            </a:r>
            <a:r>
              <a:rPr spc="-70" dirty="0"/>
              <a:t> </a:t>
            </a:r>
            <a:r>
              <a:rPr dirty="0"/>
              <a:t>error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0408" y="973122"/>
            <a:ext cx="8278056" cy="5768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1800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Could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difference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of 0.23 kg =(3.5kg-3.27kg) be real</a:t>
            </a:r>
            <a:r>
              <a:rPr sz="24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</a:p>
          <a:p>
            <a:pPr marL="3048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could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it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be due purely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chance in</a:t>
            </a:r>
            <a:r>
              <a:rPr sz="2400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sampling?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04800" marR="517525" indent="-292735" eaLnBrk="1" fontAlgn="auto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endParaRPr lang="tr-TR" sz="1800" spc="-5" dirty="0" smtClean="0">
              <a:solidFill>
                <a:srgbClr val="0C7A9C"/>
              </a:solidFill>
              <a:latin typeface="Arial"/>
              <a:cs typeface="Arial"/>
            </a:endParaRPr>
          </a:p>
          <a:p>
            <a:pPr marL="304800" marR="517525" indent="-292735" eaLnBrk="1" fontAlgn="auto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18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‘Apparent’ </a:t>
            </a:r>
            <a:r>
              <a:rPr sz="2400" b="1" spc="-5" dirty="0" smtClean="0">
                <a:solidFill>
                  <a:prstClr val="black"/>
                </a:solidFill>
                <a:latin typeface="Arial"/>
                <a:cs typeface="Arial"/>
              </a:rPr>
              <a:t>differen</a:t>
            </a:r>
            <a:r>
              <a:rPr lang="en-US" sz="2400" b="1" spc="-5" dirty="0" smtClean="0">
                <a:solidFill>
                  <a:prstClr val="black"/>
                </a:solidFill>
                <a:latin typeface="Arial"/>
                <a:cs typeface="Arial"/>
              </a:rPr>
              <a:t>ce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between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population mean</a:t>
            </a:r>
            <a:r>
              <a:rPr sz="2400" b="1" spc="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sz="24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random 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sample mean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that is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due purely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chance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in 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sampling is called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sampling</a:t>
            </a:r>
            <a:r>
              <a:rPr sz="2400" b="1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error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04800" marR="337820" indent="-292735" eaLnBrk="1" fontAlgn="auto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endParaRPr lang="tr-TR" sz="1800" spc="-5" dirty="0" smtClean="0">
              <a:solidFill>
                <a:srgbClr val="0C7A9C"/>
              </a:solidFill>
              <a:latin typeface="Arial"/>
              <a:cs typeface="Arial"/>
            </a:endParaRPr>
          </a:p>
          <a:p>
            <a:pPr marL="304800" marR="337820" indent="-292735" eaLnBrk="1" fontAlgn="auto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18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Sampling error does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not mean that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 mistake</a:t>
            </a:r>
            <a:r>
              <a:rPr sz="2400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has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been  made in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process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sampling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but </a:t>
            </a:r>
            <a:r>
              <a:rPr sz="2400" b="1" spc="-5" dirty="0" smtClean="0">
                <a:solidFill>
                  <a:prstClr val="black"/>
                </a:solidFill>
                <a:latin typeface="Arial"/>
                <a:cs typeface="Arial"/>
              </a:rPr>
              <a:t>variation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  experienced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due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the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process 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2400" b="1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prstClr val="black"/>
                </a:solidFill>
                <a:latin typeface="Arial"/>
                <a:cs typeface="Arial"/>
              </a:rPr>
              <a:t>sampling</a:t>
            </a:r>
            <a:endParaRPr sz="24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812800" marR="56515" indent="-342900" eaLnBrk="1" fontAlgn="auto" hangingPunct="1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2165" algn="l"/>
              </a:tabLst>
            </a:pPr>
            <a:r>
              <a:rPr sz="2000" dirty="0">
                <a:solidFill>
                  <a:srgbClr val="0C7A9C"/>
                </a:solidFill>
                <a:latin typeface="Arial"/>
                <a:cs typeface="Arial"/>
              </a:rPr>
              <a:t>–	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Sampling error reflects the difference between the</a:t>
            </a:r>
            <a:r>
              <a:rPr sz="2000" spc="-1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value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derived  from the sample and the true population</a:t>
            </a:r>
            <a:r>
              <a:rPr sz="2000" spc="-1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Arial"/>
                <a:cs typeface="Arial"/>
              </a:rPr>
              <a:t>value</a:t>
            </a:r>
          </a:p>
          <a:p>
            <a:pPr marL="12700" eaLnBrk="1" fontAlgn="auto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endParaRPr lang="tr-TR" sz="1800" dirty="0" smtClean="0">
              <a:solidFill>
                <a:srgbClr val="0C7A9C"/>
              </a:solidFill>
              <a:latin typeface="Arial"/>
              <a:cs typeface="Arial"/>
            </a:endParaRPr>
          </a:p>
          <a:p>
            <a:pPr marL="12700" eaLnBrk="1" fontAlgn="auto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1800" dirty="0" smtClean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The only way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eliminate sampling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error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sz="2400" spc="10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enumerate</a:t>
            </a:r>
            <a:endParaRPr sz="24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048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entire</a:t>
            </a:r>
            <a:r>
              <a:rPr sz="24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population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121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472475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dirty="0"/>
              <a:t>Estimating </a:t>
            </a:r>
            <a:r>
              <a:rPr spc="-5" dirty="0"/>
              <a:t>sampling</a:t>
            </a:r>
            <a:r>
              <a:rPr spc="-110" dirty="0"/>
              <a:t> </a:t>
            </a:r>
            <a:r>
              <a:rPr dirty="0"/>
              <a:t>error</a:t>
            </a:r>
          </a:p>
        </p:txBody>
      </p:sp>
      <p:sp>
        <p:nvSpPr>
          <p:cNvPr id="3" name="object 3"/>
          <p:cNvSpPr/>
          <p:nvPr/>
        </p:nvSpPr>
        <p:spPr>
          <a:xfrm>
            <a:off x="494471" y="1560290"/>
            <a:ext cx="1756410" cy="1376680"/>
          </a:xfrm>
          <a:custGeom>
            <a:avLst/>
            <a:gdLst/>
            <a:ahLst/>
            <a:cxnLst/>
            <a:rect l="l" t="t" r="r" b="b"/>
            <a:pathLst>
              <a:path w="1756410" h="1376680">
                <a:moveTo>
                  <a:pt x="878193" y="0"/>
                </a:moveTo>
                <a:lnTo>
                  <a:pt x="824696" y="1253"/>
                </a:lnTo>
                <a:lnTo>
                  <a:pt x="772047" y="4967"/>
                </a:lnTo>
                <a:lnTo>
                  <a:pt x="720337" y="11069"/>
                </a:lnTo>
                <a:lnTo>
                  <a:pt x="669659" y="19487"/>
                </a:lnTo>
                <a:lnTo>
                  <a:pt x="620104" y="30152"/>
                </a:lnTo>
                <a:lnTo>
                  <a:pt x="571764" y="42989"/>
                </a:lnTo>
                <a:lnTo>
                  <a:pt x="524731" y="57930"/>
                </a:lnTo>
                <a:lnTo>
                  <a:pt x="479097" y="74901"/>
                </a:lnTo>
                <a:lnTo>
                  <a:pt x="434953" y="93831"/>
                </a:lnTo>
                <a:lnTo>
                  <a:pt x="392392" y="114650"/>
                </a:lnTo>
                <a:lnTo>
                  <a:pt x="351506" y="137284"/>
                </a:lnTo>
                <a:lnTo>
                  <a:pt x="312385" y="161664"/>
                </a:lnTo>
                <a:lnTo>
                  <a:pt x="275123" y="187717"/>
                </a:lnTo>
                <a:lnTo>
                  <a:pt x="239811" y="215371"/>
                </a:lnTo>
                <a:lnTo>
                  <a:pt x="206541" y="244556"/>
                </a:lnTo>
                <a:lnTo>
                  <a:pt x="175404" y="275200"/>
                </a:lnTo>
                <a:lnTo>
                  <a:pt x="146493" y="307232"/>
                </a:lnTo>
                <a:lnTo>
                  <a:pt x="119899" y="340579"/>
                </a:lnTo>
                <a:lnTo>
                  <a:pt x="95715" y="375171"/>
                </a:lnTo>
                <a:lnTo>
                  <a:pt x="74032" y="410935"/>
                </a:lnTo>
                <a:lnTo>
                  <a:pt x="54942" y="447801"/>
                </a:lnTo>
                <a:lnTo>
                  <a:pt x="38537" y="485697"/>
                </a:lnTo>
                <a:lnTo>
                  <a:pt x="24908" y="524551"/>
                </a:lnTo>
                <a:lnTo>
                  <a:pt x="14148" y="564292"/>
                </a:lnTo>
                <a:lnTo>
                  <a:pt x="6349" y="604848"/>
                </a:lnTo>
                <a:lnTo>
                  <a:pt x="1602" y="646148"/>
                </a:lnTo>
                <a:lnTo>
                  <a:pt x="0" y="688121"/>
                </a:lnTo>
                <a:lnTo>
                  <a:pt x="1602" y="730081"/>
                </a:lnTo>
                <a:lnTo>
                  <a:pt x="6349" y="771372"/>
                </a:lnTo>
                <a:lnTo>
                  <a:pt x="14148" y="811921"/>
                </a:lnTo>
                <a:lnTo>
                  <a:pt x="24908" y="851658"/>
                </a:lnTo>
                <a:lnTo>
                  <a:pt x="38537" y="890510"/>
                </a:lnTo>
                <a:lnTo>
                  <a:pt x="54942" y="928406"/>
                </a:lnTo>
                <a:lnTo>
                  <a:pt x="74032" y="965274"/>
                </a:lnTo>
                <a:lnTo>
                  <a:pt x="95715" y="1001043"/>
                </a:lnTo>
                <a:lnTo>
                  <a:pt x="119899" y="1035640"/>
                </a:lnTo>
                <a:lnTo>
                  <a:pt x="146493" y="1068994"/>
                </a:lnTo>
                <a:lnTo>
                  <a:pt x="175404" y="1101033"/>
                </a:lnTo>
                <a:lnTo>
                  <a:pt x="206541" y="1131686"/>
                </a:lnTo>
                <a:lnTo>
                  <a:pt x="239811" y="1160881"/>
                </a:lnTo>
                <a:lnTo>
                  <a:pt x="275123" y="1188547"/>
                </a:lnTo>
                <a:lnTo>
                  <a:pt x="312385" y="1214611"/>
                </a:lnTo>
                <a:lnTo>
                  <a:pt x="351506" y="1239001"/>
                </a:lnTo>
                <a:lnTo>
                  <a:pt x="392392" y="1261647"/>
                </a:lnTo>
                <a:lnTo>
                  <a:pt x="434953" y="1282477"/>
                </a:lnTo>
                <a:lnTo>
                  <a:pt x="479097" y="1301418"/>
                </a:lnTo>
                <a:lnTo>
                  <a:pt x="524731" y="1318399"/>
                </a:lnTo>
                <a:lnTo>
                  <a:pt x="571764" y="1333349"/>
                </a:lnTo>
                <a:lnTo>
                  <a:pt x="620104" y="1346196"/>
                </a:lnTo>
                <a:lnTo>
                  <a:pt x="669659" y="1356867"/>
                </a:lnTo>
                <a:lnTo>
                  <a:pt x="720337" y="1365292"/>
                </a:lnTo>
                <a:lnTo>
                  <a:pt x="772047" y="1371399"/>
                </a:lnTo>
                <a:lnTo>
                  <a:pt x="824696" y="1375115"/>
                </a:lnTo>
                <a:lnTo>
                  <a:pt x="878193" y="1376370"/>
                </a:lnTo>
                <a:lnTo>
                  <a:pt x="931663" y="1375115"/>
                </a:lnTo>
                <a:lnTo>
                  <a:pt x="984290" y="1371399"/>
                </a:lnTo>
                <a:lnTo>
                  <a:pt x="1035981" y="1365292"/>
                </a:lnTo>
                <a:lnTo>
                  <a:pt x="1086643" y="1356867"/>
                </a:lnTo>
                <a:lnTo>
                  <a:pt x="1136186" y="1346196"/>
                </a:lnTo>
                <a:lnTo>
                  <a:pt x="1184517" y="1333349"/>
                </a:lnTo>
                <a:lnTo>
                  <a:pt x="1231543" y="1318399"/>
                </a:lnTo>
                <a:lnTo>
                  <a:pt x="1277173" y="1301418"/>
                </a:lnTo>
                <a:lnTo>
                  <a:pt x="1321315" y="1282477"/>
                </a:lnTo>
                <a:lnTo>
                  <a:pt x="1363876" y="1261647"/>
                </a:lnTo>
                <a:lnTo>
                  <a:pt x="1404765" y="1239001"/>
                </a:lnTo>
                <a:lnTo>
                  <a:pt x="1443889" y="1214611"/>
                </a:lnTo>
                <a:lnTo>
                  <a:pt x="1481156" y="1188547"/>
                </a:lnTo>
                <a:lnTo>
                  <a:pt x="1516475" y="1160881"/>
                </a:lnTo>
                <a:lnTo>
                  <a:pt x="1549752" y="1131686"/>
                </a:lnTo>
                <a:lnTo>
                  <a:pt x="1580897" y="1101033"/>
                </a:lnTo>
                <a:lnTo>
                  <a:pt x="1609816" y="1068994"/>
                </a:lnTo>
                <a:lnTo>
                  <a:pt x="1636418" y="1035640"/>
                </a:lnTo>
                <a:lnTo>
                  <a:pt x="1660611" y="1001043"/>
                </a:lnTo>
                <a:lnTo>
                  <a:pt x="1682303" y="965274"/>
                </a:lnTo>
                <a:lnTo>
                  <a:pt x="1701401" y="928406"/>
                </a:lnTo>
                <a:lnTo>
                  <a:pt x="1717813" y="890510"/>
                </a:lnTo>
                <a:lnTo>
                  <a:pt x="1731448" y="851658"/>
                </a:lnTo>
                <a:lnTo>
                  <a:pt x="1742214" y="811921"/>
                </a:lnTo>
                <a:lnTo>
                  <a:pt x="1750017" y="771372"/>
                </a:lnTo>
                <a:lnTo>
                  <a:pt x="1754767" y="730081"/>
                </a:lnTo>
                <a:lnTo>
                  <a:pt x="1756370" y="688121"/>
                </a:lnTo>
                <a:lnTo>
                  <a:pt x="1754767" y="646148"/>
                </a:lnTo>
                <a:lnTo>
                  <a:pt x="1750017" y="604848"/>
                </a:lnTo>
                <a:lnTo>
                  <a:pt x="1742214" y="564292"/>
                </a:lnTo>
                <a:lnTo>
                  <a:pt x="1731448" y="524551"/>
                </a:lnTo>
                <a:lnTo>
                  <a:pt x="1717813" y="485697"/>
                </a:lnTo>
                <a:lnTo>
                  <a:pt x="1701401" y="447801"/>
                </a:lnTo>
                <a:lnTo>
                  <a:pt x="1682303" y="410935"/>
                </a:lnTo>
                <a:lnTo>
                  <a:pt x="1660611" y="375171"/>
                </a:lnTo>
                <a:lnTo>
                  <a:pt x="1636418" y="340579"/>
                </a:lnTo>
                <a:lnTo>
                  <a:pt x="1609816" y="307232"/>
                </a:lnTo>
                <a:lnTo>
                  <a:pt x="1580897" y="275200"/>
                </a:lnTo>
                <a:lnTo>
                  <a:pt x="1549752" y="244556"/>
                </a:lnTo>
                <a:lnTo>
                  <a:pt x="1516475" y="215371"/>
                </a:lnTo>
                <a:lnTo>
                  <a:pt x="1481156" y="187717"/>
                </a:lnTo>
                <a:lnTo>
                  <a:pt x="1443889" y="161664"/>
                </a:lnTo>
                <a:lnTo>
                  <a:pt x="1404765" y="137284"/>
                </a:lnTo>
                <a:lnTo>
                  <a:pt x="1363876" y="114650"/>
                </a:lnTo>
                <a:lnTo>
                  <a:pt x="1321315" y="93831"/>
                </a:lnTo>
                <a:lnTo>
                  <a:pt x="1277173" y="74901"/>
                </a:lnTo>
                <a:lnTo>
                  <a:pt x="1231543" y="57930"/>
                </a:lnTo>
                <a:lnTo>
                  <a:pt x="1184517" y="42989"/>
                </a:lnTo>
                <a:lnTo>
                  <a:pt x="1136186" y="30152"/>
                </a:lnTo>
                <a:lnTo>
                  <a:pt x="1086643" y="19487"/>
                </a:lnTo>
                <a:lnTo>
                  <a:pt x="1035981" y="11069"/>
                </a:lnTo>
                <a:lnTo>
                  <a:pt x="984290" y="4967"/>
                </a:lnTo>
                <a:lnTo>
                  <a:pt x="931663" y="1253"/>
                </a:lnTo>
                <a:lnTo>
                  <a:pt x="878193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4471" y="1560290"/>
            <a:ext cx="1756410" cy="1376680"/>
          </a:xfrm>
          <a:custGeom>
            <a:avLst/>
            <a:gdLst/>
            <a:ahLst/>
            <a:cxnLst/>
            <a:rect l="l" t="t" r="r" b="b"/>
            <a:pathLst>
              <a:path w="1756410" h="1376680">
                <a:moveTo>
                  <a:pt x="0" y="688121"/>
                </a:moveTo>
                <a:lnTo>
                  <a:pt x="1602" y="646148"/>
                </a:lnTo>
                <a:lnTo>
                  <a:pt x="6349" y="604848"/>
                </a:lnTo>
                <a:lnTo>
                  <a:pt x="14148" y="564292"/>
                </a:lnTo>
                <a:lnTo>
                  <a:pt x="24908" y="524551"/>
                </a:lnTo>
                <a:lnTo>
                  <a:pt x="38537" y="485697"/>
                </a:lnTo>
                <a:lnTo>
                  <a:pt x="54942" y="447801"/>
                </a:lnTo>
                <a:lnTo>
                  <a:pt x="74032" y="410935"/>
                </a:lnTo>
                <a:lnTo>
                  <a:pt x="95715" y="375171"/>
                </a:lnTo>
                <a:lnTo>
                  <a:pt x="119899" y="340579"/>
                </a:lnTo>
                <a:lnTo>
                  <a:pt x="146493" y="307232"/>
                </a:lnTo>
                <a:lnTo>
                  <a:pt x="175404" y="275200"/>
                </a:lnTo>
                <a:lnTo>
                  <a:pt x="206541" y="244556"/>
                </a:lnTo>
                <a:lnTo>
                  <a:pt x="239811" y="215371"/>
                </a:lnTo>
                <a:lnTo>
                  <a:pt x="275123" y="187717"/>
                </a:lnTo>
                <a:lnTo>
                  <a:pt x="312385" y="161664"/>
                </a:lnTo>
                <a:lnTo>
                  <a:pt x="351506" y="137284"/>
                </a:lnTo>
                <a:lnTo>
                  <a:pt x="392392" y="114650"/>
                </a:lnTo>
                <a:lnTo>
                  <a:pt x="434953" y="93831"/>
                </a:lnTo>
                <a:lnTo>
                  <a:pt x="479097" y="74901"/>
                </a:lnTo>
                <a:lnTo>
                  <a:pt x="524731" y="57930"/>
                </a:lnTo>
                <a:lnTo>
                  <a:pt x="571764" y="42989"/>
                </a:lnTo>
                <a:lnTo>
                  <a:pt x="620104" y="30152"/>
                </a:lnTo>
                <a:lnTo>
                  <a:pt x="669659" y="19487"/>
                </a:lnTo>
                <a:lnTo>
                  <a:pt x="720337" y="11069"/>
                </a:lnTo>
                <a:lnTo>
                  <a:pt x="772047" y="4967"/>
                </a:lnTo>
                <a:lnTo>
                  <a:pt x="824696" y="1253"/>
                </a:lnTo>
                <a:lnTo>
                  <a:pt x="878193" y="0"/>
                </a:lnTo>
                <a:lnTo>
                  <a:pt x="931663" y="1253"/>
                </a:lnTo>
                <a:lnTo>
                  <a:pt x="984290" y="4967"/>
                </a:lnTo>
                <a:lnTo>
                  <a:pt x="1035981" y="11069"/>
                </a:lnTo>
                <a:lnTo>
                  <a:pt x="1086643" y="19487"/>
                </a:lnTo>
                <a:lnTo>
                  <a:pt x="1136186" y="30152"/>
                </a:lnTo>
                <a:lnTo>
                  <a:pt x="1184517" y="42989"/>
                </a:lnTo>
                <a:lnTo>
                  <a:pt x="1231543" y="57930"/>
                </a:lnTo>
                <a:lnTo>
                  <a:pt x="1277173" y="74901"/>
                </a:lnTo>
                <a:lnTo>
                  <a:pt x="1321315" y="93831"/>
                </a:lnTo>
                <a:lnTo>
                  <a:pt x="1363876" y="114650"/>
                </a:lnTo>
                <a:lnTo>
                  <a:pt x="1404765" y="137284"/>
                </a:lnTo>
                <a:lnTo>
                  <a:pt x="1443889" y="161664"/>
                </a:lnTo>
                <a:lnTo>
                  <a:pt x="1481156" y="187717"/>
                </a:lnTo>
                <a:lnTo>
                  <a:pt x="1516475" y="215371"/>
                </a:lnTo>
                <a:lnTo>
                  <a:pt x="1549752" y="244556"/>
                </a:lnTo>
                <a:lnTo>
                  <a:pt x="1580897" y="275200"/>
                </a:lnTo>
                <a:lnTo>
                  <a:pt x="1609816" y="307232"/>
                </a:lnTo>
                <a:lnTo>
                  <a:pt x="1636418" y="340579"/>
                </a:lnTo>
                <a:lnTo>
                  <a:pt x="1660611" y="375171"/>
                </a:lnTo>
                <a:lnTo>
                  <a:pt x="1682303" y="410935"/>
                </a:lnTo>
                <a:lnTo>
                  <a:pt x="1701401" y="447801"/>
                </a:lnTo>
                <a:lnTo>
                  <a:pt x="1717813" y="485697"/>
                </a:lnTo>
                <a:lnTo>
                  <a:pt x="1731448" y="524551"/>
                </a:lnTo>
                <a:lnTo>
                  <a:pt x="1742214" y="564292"/>
                </a:lnTo>
                <a:lnTo>
                  <a:pt x="1750017" y="604848"/>
                </a:lnTo>
                <a:lnTo>
                  <a:pt x="1754767" y="646148"/>
                </a:lnTo>
                <a:lnTo>
                  <a:pt x="1756370" y="688121"/>
                </a:lnTo>
                <a:lnTo>
                  <a:pt x="1754767" y="730081"/>
                </a:lnTo>
                <a:lnTo>
                  <a:pt x="1750017" y="771372"/>
                </a:lnTo>
                <a:lnTo>
                  <a:pt x="1742214" y="811921"/>
                </a:lnTo>
                <a:lnTo>
                  <a:pt x="1731448" y="851658"/>
                </a:lnTo>
                <a:lnTo>
                  <a:pt x="1717813" y="890510"/>
                </a:lnTo>
                <a:lnTo>
                  <a:pt x="1701401" y="928406"/>
                </a:lnTo>
                <a:lnTo>
                  <a:pt x="1682303" y="965274"/>
                </a:lnTo>
                <a:lnTo>
                  <a:pt x="1660611" y="1001043"/>
                </a:lnTo>
                <a:lnTo>
                  <a:pt x="1636418" y="1035640"/>
                </a:lnTo>
                <a:lnTo>
                  <a:pt x="1609816" y="1068994"/>
                </a:lnTo>
                <a:lnTo>
                  <a:pt x="1580897" y="1101033"/>
                </a:lnTo>
                <a:lnTo>
                  <a:pt x="1549752" y="1131686"/>
                </a:lnTo>
                <a:lnTo>
                  <a:pt x="1516475" y="1160881"/>
                </a:lnTo>
                <a:lnTo>
                  <a:pt x="1481156" y="1188547"/>
                </a:lnTo>
                <a:lnTo>
                  <a:pt x="1443889" y="1214611"/>
                </a:lnTo>
                <a:lnTo>
                  <a:pt x="1404765" y="1239001"/>
                </a:lnTo>
                <a:lnTo>
                  <a:pt x="1363876" y="1261647"/>
                </a:lnTo>
                <a:lnTo>
                  <a:pt x="1321315" y="1282477"/>
                </a:lnTo>
                <a:lnTo>
                  <a:pt x="1277173" y="1301418"/>
                </a:lnTo>
                <a:lnTo>
                  <a:pt x="1231543" y="1318399"/>
                </a:lnTo>
                <a:lnTo>
                  <a:pt x="1184517" y="1333349"/>
                </a:lnTo>
                <a:lnTo>
                  <a:pt x="1136186" y="1346196"/>
                </a:lnTo>
                <a:lnTo>
                  <a:pt x="1086643" y="1356867"/>
                </a:lnTo>
                <a:lnTo>
                  <a:pt x="1035981" y="1365292"/>
                </a:lnTo>
                <a:lnTo>
                  <a:pt x="984290" y="1371399"/>
                </a:lnTo>
                <a:lnTo>
                  <a:pt x="931663" y="1375115"/>
                </a:lnTo>
                <a:lnTo>
                  <a:pt x="878193" y="1376370"/>
                </a:lnTo>
                <a:lnTo>
                  <a:pt x="824696" y="1375115"/>
                </a:lnTo>
                <a:lnTo>
                  <a:pt x="772047" y="1371399"/>
                </a:lnTo>
                <a:lnTo>
                  <a:pt x="720337" y="1365292"/>
                </a:lnTo>
                <a:lnTo>
                  <a:pt x="669659" y="1356867"/>
                </a:lnTo>
                <a:lnTo>
                  <a:pt x="620104" y="1346196"/>
                </a:lnTo>
                <a:lnTo>
                  <a:pt x="571764" y="1333349"/>
                </a:lnTo>
                <a:lnTo>
                  <a:pt x="524731" y="1318399"/>
                </a:lnTo>
                <a:lnTo>
                  <a:pt x="479097" y="1301418"/>
                </a:lnTo>
                <a:lnTo>
                  <a:pt x="434953" y="1282477"/>
                </a:lnTo>
                <a:lnTo>
                  <a:pt x="392392" y="1261647"/>
                </a:lnTo>
                <a:lnTo>
                  <a:pt x="351506" y="1239001"/>
                </a:lnTo>
                <a:lnTo>
                  <a:pt x="312385" y="1214611"/>
                </a:lnTo>
                <a:lnTo>
                  <a:pt x="275123" y="1188547"/>
                </a:lnTo>
                <a:lnTo>
                  <a:pt x="239811" y="1160881"/>
                </a:lnTo>
                <a:lnTo>
                  <a:pt x="206541" y="1131686"/>
                </a:lnTo>
                <a:lnTo>
                  <a:pt x="175404" y="1101033"/>
                </a:lnTo>
                <a:lnTo>
                  <a:pt x="146493" y="1068994"/>
                </a:lnTo>
                <a:lnTo>
                  <a:pt x="119899" y="1035640"/>
                </a:lnTo>
                <a:lnTo>
                  <a:pt x="95715" y="1001043"/>
                </a:lnTo>
                <a:lnTo>
                  <a:pt x="74032" y="965274"/>
                </a:lnTo>
                <a:lnTo>
                  <a:pt x="54942" y="928406"/>
                </a:lnTo>
                <a:lnTo>
                  <a:pt x="38537" y="890510"/>
                </a:lnTo>
                <a:lnTo>
                  <a:pt x="24908" y="851658"/>
                </a:lnTo>
                <a:lnTo>
                  <a:pt x="14148" y="811921"/>
                </a:lnTo>
                <a:lnTo>
                  <a:pt x="6349" y="771372"/>
                </a:lnTo>
                <a:lnTo>
                  <a:pt x="1602" y="730081"/>
                </a:lnTo>
                <a:lnTo>
                  <a:pt x="0" y="688121"/>
                </a:lnTo>
                <a:close/>
              </a:path>
            </a:pathLst>
          </a:custGeom>
          <a:ln w="24938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03" y="1829301"/>
            <a:ext cx="105156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080" algn="ctr" eaLnBrk="1" fontAlgn="auto" hangingPunct="1">
              <a:lnSpc>
                <a:spcPct val="1004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lang="en-US" sz="1800" dirty="0" smtClean="0">
                <a:solidFill>
                  <a:srgbClr val="FFFFFF"/>
                </a:solidFill>
                <a:latin typeface="Arial"/>
                <a:cs typeface="Arial"/>
              </a:rPr>
              <a:t>Male </a:t>
            </a:r>
            <a:r>
              <a:rPr sz="1800" spc="-5" dirty="0" smtClean="0">
                <a:solidFill>
                  <a:srgbClr val="FFFFFF"/>
                </a:solidFill>
                <a:latin typeface="Arial"/>
                <a:cs typeface="Arial"/>
              </a:rPr>
              <a:t>live</a:t>
            </a:r>
            <a:r>
              <a:rPr sz="1800" spc="-9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births, 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1992</a:t>
            </a:r>
            <a:endParaRPr sz="1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96026" y="1713177"/>
            <a:ext cx="534670" cy="535305"/>
          </a:xfrm>
          <a:custGeom>
            <a:avLst/>
            <a:gdLst/>
            <a:ahLst/>
            <a:cxnLst/>
            <a:rect l="l" t="t" r="r" b="b"/>
            <a:pathLst>
              <a:path w="534670" h="535305">
                <a:moveTo>
                  <a:pt x="267324" y="0"/>
                </a:moveTo>
                <a:lnTo>
                  <a:pt x="219421" y="4295"/>
                </a:lnTo>
                <a:lnTo>
                  <a:pt x="174274" y="16685"/>
                </a:lnTo>
                <a:lnTo>
                  <a:pt x="132652" y="36429"/>
                </a:lnTo>
                <a:lnTo>
                  <a:pt x="95323" y="62784"/>
                </a:lnTo>
                <a:lnTo>
                  <a:pt x="63057" y="95007"/>
                </a:lnTo>
                <a:lnTo>
                  <a:pt x="36623" y="132357"/>
                </a:lnTo>
                <a:lnTo>
                  <a:pt x="16789" y="174091"/>
                </a:lnTo>
                <a:lnTo>
                  <a:pt x="4325" y="219468"/>
                </a:lnTo>
                <a:lnTo>
                  <a:pt x="0" y="267744"/>
                </a:lnTo>
                <a:lnTo>
                  <a:pt x="4325" y="315911"/>
                </a:lnTo>
                <a:lnTo>
                  <a:pt x="16789" y="361210"/>
                </a:lnTo>
                <a:lnTo>
                  <a:pt x="36623" y="402895"/>
                </a:lnTo>
                <a:lnTo>
                  <a:pt x="63057" y="440217"/>
                </a:lnTo>
                <a:lnTo>
                  <a:pt x="95323" y="472430"/>
                </a:lnTo>
                <a:lnTo>
                  <a:pt x="132652" y="498785"/>
                </a:lnTo>
                <a:lnTo>
                  <a:pt x="174274" y="518536"/>
                </a:lnTo>
                <a:lnTo>
                  <a:pt x="219421" y="530934"/>
                </a:lnTo>
                <a:lnTo>
                  <a:pt x="267324" y="535233"/>
                </a:lnTo>
                <a:lnTo>
                  <a:pt x="315456" y="530934"/>
                </a:lnTo>
                <a:lnTo>
                  <a:pt x="360716" y="518536"/>
                </a:lnTo>
                <a:lnTo>
                  <a:pt x="402358" y="498785"/>
                </a:lnTo>
                <a:lnTo>
                  <a:pt x="439637" y="472430"/>
                </a:lnTo>
                <a:lnTo>
                  <a:pt x="471809" y="440217"/>
                </a:lnTo>
                <a:lnTo>
                  <a:pt x="498128" y="402895"/>
                </a:lnTo>
                <a:lnTo>
                  <a:pt x="517849" y="361210"/>
                </a:lnTo>
                <a:lnTo>
                  <a:pt x="530228" y="315911"/>
                </a:lnTo>
                <a:lnTo>
                  <a:pt x="534520" y="267744"/>
                </a:lnTo>
                <a:lnTo>
                  <a:pt x="530228" y="219468"/>
                </a:lnTo>
                <a:lnTo>
                  <a:pt x="517849" y="174091"/>
                </a:lnTo>
                <a:lnTo>
                  <a:pt x="498128" y="132357"/>
                </a:lnTo>
                <a:lnTo>
                  <a:pt x="471809" y="95007"/>
                </a:lnTo>
                <a:lnTo>
                  <a:pt x="439637" y="62784"/>
                </a:lnTo>
                <a:lnTo>
                  <a:pt x="402358" y="36429"/>
                </a:lnTo>
                <a:lnTo>
                  <a:pt x="360716" y="16685"/>
                </a:lnTo>
                <a:lnTo>
                  <a:pt x="315456" y="4295"/>
                </a:lnTo>
                <a:lnTo>
                  <a:pt x="26732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96026" y="1713177"/>
            <a:ext cx="534670" cy="535305"/>
          </a:xfrm>
          <a:custGeom>
            <a:avLst/>
            <a:gdLst/>
            <a:ahLst/>
            <a:cxnLst/>
            <a:rect l="l" t="t" r="r" b="b"/>
            <a:pathLst>
              <a:path w="534670" h="535305">
                <a:moveTo>
                  <a:pt x="0" y="267744"/>
                </a:moveTo>
                <a:lnTo>
                  <a:pt x="4325" y="219468"/>
                </a:lnTo>
                <a:lnTo>
                  <a:pt x="16789" y="174091"/>
                </a:lnTo>
                <a:lnTo>
                  <a:pt x="36623" y="132357"/>
                </a:lnTo>
                <a:lnTo>
                  <a:pt x="63057" y="95007"/>
                </a:lnTo>
                <a:lnTo>
                  <a:pt x="95323" y="62784"/>
                </a:lnTo>
                <a:lnTo>
                  <a:pt x="132652" y="36429"/>
                </a:lnTo>
                <a:lnTo>
                  <a:pt x="174274" y="16685"/>
                </a:lnTo>
                <a:lnTo>
                  <a:pt x="219421" y="4295"/>
                </a:lnTo>
                <a:lnTo>
                  <a:pt x="267324" y="0"/>
                </a:lnTo>
                <a:lnTo>
                  <a:pt x="315456" y="4295"/>
                </a:lnTo>
                <a:lnTo>
                  <a:pt x="360716" y="16685"/>
                </a:lnTo>
                <a:lnTo>
                  <a:pt x="402358" y="36429"/>
                </a:lnTo>
                <a:lnTo>
                  <a:pt x="439637" y="62784"/>
                </a:lnTo>
                <a:lnTo>
                  <a:pt x="471809" y="95007"/>
                </a:lnTo>
                <a:lnTo>
                  <a:pt x="498128" y="132357"/>
                </a:lnTo>
                <a:lnTo>
                  <a:pt x="517849" y="174091"/>
                </a:lnTo>
                <a:lnTo>
                  <a:pt x="530228" y="219468"/>
                </a:lnTo>
                <a:lnTo>
                  <a:pt x="534520" y="267744"/>
                </a:lnTo>
                <a:lnTo>
                  <a:pt x="530228" y="315911"/>
                </a:lnTo>
                <a:lnTo>
                  <a:pt x="517849" y="361210"/>
                </a:lnTo>
                <a:lnTo>
                  <a:pt x="498128" y="402895"/>
                </a:lnTo>
                <a:lnTo>
                  <a:pt x="471809" y="440217"/>
                </a:lnTo>
                <a:lnTo>
                  <a:pt x="439637" y="472430"/>
                </a:lnTo>
                <a:lnTo>
                  <a:pt x="402358" y="498785"/>
                </a:lnTo>
                <a:lnTo>
                  <a:pt x="360716" y="518536"/>
                </a:lnTo>
                <a:lnTo>
                  <a:pt x="315456" y="530934"/>
                </a:lnTo>
                <a:lnTo>
                  <a:pt x="267324" y="535233"/>
                </a:lnTo>
                <a:lnTo>
                  <a:pt x="219421" y="530934"/>
                </a:lnTo>
                <a:lnTo>
                  <a:pt x="174274" y="518536"/>
                </a:lnTo>
                <a:lnTo>
                  <a:pt x="132652" y="498785"/>
                </a:lnTo>
                <a:lnTo>
                  <a:pt x="95323" y="472430"/>
                </a:lnTo>
                <a:lnTo>
                  <a:pt x="63057" y="440217"/>
                </a:lnTo>
                <a:lnTo>
                  <a:pt x="36623" y="402895"/>
                </a:lnTo>
                <a:lnTo>
                  <a:pt x="16789" y="361210"/>
                </a:lnTo>
                <a:lnTo>
                  <a:pt x="4325" y="315911"/>
                </a:lnTo>
                <a:lnTo>
                  <a:pt x="0" y="267744"/>
                </a:lnTo>
                <a:close/>
              </a:path>
            </a:pathLst>
          </a:custGeom>
          <a:ln w="24936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96026" y="5001406"/>
            <a:ext cx="534670" cy="535940"/>
          </a:xfrm>
          <a:custGeom>
            <a:avLst/>
            <a:gdLst/>
            <a:ahLst/>
            <a:cxnLst/>
            <a:rect l="l" t="t" r="r" b="b"/>
            <a:pathLst>
              <a:path w="534670" h="535939">
                <a:moveTo>
                  <a:pt x="267324" y="0"/>
                </a:moveTo>
                <a:lnTo>
                  <a:pt x="219421" y="4307"/>
                </a:lnTo>
                <a:lnTo>
                  <a:pt x="174274" y="16729"/>
                </a:lnTo>
                <a:lnTo>
                  <a:pt x="132652" y="36515"/>
                </a:lnTo>
                <a:lnTo>
                  <a:pt x="95323" y="62911"/>
                </a:lnTo>
                <a:lnTo>
                  <a:pt x="63057" y="95168"/>
                </a:lnTo>
                <a:lnTo>
                  <a:pt x="36623" y="132534"/>
                </a:lnTo>
                <a:lnTo>
                  <a:pt x="16789" y="174257"/>
                </a:lnTo>
                <a:lnTo>
                  <a:pt x="4325" y="219586"/>
                </a:lnTo>
                <a:lnTo>
                  <a:pt x="0" y="267769"/>
                </a:lnTo>
                <a:lnTo>
                  <a:pt x="4325" y="315956"/>
                </a:lnTo>
                <a:lnTo>
                  <a:pt x="16789" y="361286"/>
                </a:lnTo>
                <a:lnTo>
                  <a:pt x="36623" y="403010"/>
                </a:lnTo>
                <a:lnTo>
                  <a:pt x="63057" y="440375"/>
                </a:lnTo>
                <a:lnTo>
                  <a:pt x="95323" y="472631"/>
                </a:lnTo>
                <a:lnTo>
                  <a:pt x="132652" y="499026"/>
                </a:lnTo>
                <a:lnTo>
                  <a:pt x="174274" y="518810"/>
                </a:lnTo>
                <a:lnTo>
                  <a:pt x="219421" y="531231"/>
                </a:lnTo>
                <a:lnTo>
                  <a:pt x="267324" y="535539"/>
                </a:lnTo>
                <a:lnTo>
                  <a:pt x="315456" y="531231"/>
                </a:lnTo>
                <a:lnTo>
                  <a:pt x="360716" y="518810"/>
                </a:lnTo>
                <a:lnTo>
                  <a:pt x="402358" y="499026"/>
                </a:lnTo>
                <a:lnTo>
                  <a:pt x="439637" y="472631"/>
                </a:lnTo>
                <a:lnTo>
                  <a:pt x="471809" y="440375"/>
                </a:lnTo>
                <a:lnTo>
                  <a:pt x="498128" y="403010"/>
                </a:lnTo>
                <a:lnTo>
                  <a:pt x="517849" y="361286"/>
                </a:lnTo>
                <a:lnTo>
                  <a:pt x="530228" y="315956"/>
                </a:lnTo>
                <a:lnTo>
                  <a:pt x="534520" y="267769"/>
                </a:lnTo>
                <a:lnTo>
                  <a:pt x="530228" y="219586"/>
                </a:lnTo>
                <a:lnTo>
                  <a:pt x="517849" y="174257"/>
                </a:lnTo>
                <a:lnTo>
                  <a:pt x="498128" y="132534"/>
                </a:lnTo>
                <a:lnTo>
                  <a:pt x="471809" y="95168"/>
                </a:lnTo>
                <a:lnTo>
                  <a:pt x="439637" y="62911"/>
                </a:lnTo>
                <a:lnTo>
                  <a:pt x="402358" y="36515"/>
                </a:lnTo>
                <a:lnTo>
                  <a:pt x="360716" y="16729"/>
                </a:lnTo>
                <a:lnTo>
                  <a:pt x="315456" y="4307"/>
                </a:lnTo>
                <a:lnTo>
                  <a:pt x="26732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96026" y="5001406"/>
            <a:ext cx="534670" cy="535940"/>
          </a:xfrm>
          <a:custGeom>
            <a:avLst/>
            <a:gdLst/>
            <a:ahLst/>
            <a:cxnLst/>
            <a:rect l="l" t="t" r="r" b="b"/>
            <a:pathLst>
              <a:path w="534670" h="535939">
                <a:moveTo>
                  <a:pt x="0" y="267769"/>
                </a:moveTo>
                <a:lnTo>
                  <a:pt x="4325" y="219586"/>
                </a:lnTo>
                <a:lnTo>
                  <a:pt x="16789" y="174257"/>
                </a:lnTo>
                <a:lnTo>
                  <a:pt x="36623" y="132534"/>
                </a:lnTo>
                <a:lnTo>
                  <a:pt x="63057" y="95168"/>
                </a:lnTo>
                <a:lnTo>
                  <a:pt x="95323" y="62911"/>
                </a:lnTo>
                <a:lnTo>
                  <a:pt x="132652" y="36515"/>
                </a:lnTo>
                <a:lnTo>
                  <a:pt x="174274" y="16729"/>
                </a:lnTo>
                <a:lnTo>
                  <a:pt x="219421" y="4307"/>
                </a:lnTo>
                <a:lnTo>
                  <a:pt x="267324" y="0"/>
                </a:lnTo>
                <a:lnTo>
                  <a:pt x="315456" y="4307"/>
                </a:lnTo>
                <a:lnTo>
                  <a:pt x="360716" y="16729"/>
                </a:lnTo>
                <a:lnTo>
                  <a:pt x="402358" y="36515"/>
                </a:lnTo>
                <a:lnTo>
                  <a:pt x="439637" y="62911"/>
                </a:lnTo>
                <a:lnTo>
                  <a:pt x="471809" y="95168"/>
                </a:lnTo>
                <a:lnTo>
                  <a:pt x="498128" y="132534"/>
                </a:lnTo>
                <a:lnTo>
                  <a:pt x="517849" y="174257"/>
                </a:lnTo>
                <a:lnTo>
                  <a:pt x="530228" y="219586"/>
                </a:lnTo>
                <a:lnTo>
                  <a:pt x="534520" y="267769"/>
                </a:lnTo>
                <a:lnTo>
                  <a:pt x="530228" y="315956"/>
                </a:lnTo>
                <a:lnTo>
                  <a:pt x="517849" y="361286"/>
                </a:lnTo>
                <a:lnTo>
                  <a:pt x="498128" y="403010"/>
                </a:lnTo>
                <a:lnTo>
                  <a:pt x="471809" y="440375"/>
                </a:lnTo>
                <a:lnTo>
                  <a:pt x="439637" y="472631"/>
                </a:lnTo>
                <a:lnTo>
                  <a:pt x="402358" y="499026"/>
                </a:lnTo>
                <a:lnTo>
                  <a:pt x="360716" y="518810"/>
                </a:lnTo>
                <a:lnTo>
                  <a:pt x="315456" y="531231"/>
                </a:lnTo>
                <a:lnTo>
                  <a:pt x="267324" y="535539"/>
                </a:lnTo>
                <a:lnTo>
                  <a:pt x="219421" y="531231"/>
                </a:lnTo>
                <a:lnTo>
                  <a:pt x="174274" y="518810"/>
                </a:lnTo>
                <a:lnTo>
                  <a:pt x="132652" y="499026"/>
                </a:lnTo>
                <a:lnTo>
                  <a:pt x="95323" y="472631"/>
                </a:lnTo>
                <a:lnTo>
                  <a:pt x="63057" y="440375"/>
                </a:lnTo>
                <a:lnTo>
                  <a:pt x="36623" y="403010"/>
                </a:lnTo>
                <a:lnTo>
                  <a:pt x="16789" y="361286"/>
                </a:lnTo>
                <a:lnTo>
                  <a:pt x="4325" y="315956"/>
                </a:lnTo>
                <a:lnTo>
                  <a:pt x="0" y="267769"/>
                </a:lnTo>
                <a:close/>
              </a:path>
            </a:pathLst>
          </a:custGeom>
          <a:ln w="24936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96026" y="4313412"/>
            <a:ext cx="534670" cy="535305"/>
          </a:xfrm>
          <a:custGeom>
            <a:avLst/>
            <a:gdLst/>
            <a:ahLst/>
            <a:cxnLst/>
            <a:rect l="l" t="t" r="r" b="b"/>
            <a:pathLst>
              <a:path w="534670" h="535304">
                <a:moveTo>
                  <a:pt x="267324" y="0"/>
                </a:moveTo>
                <a:lnTo>
                  <a:pt x="219421" y="4294"/>
                </a:lnTo>
                <a:lnTo>
                  <a:pt x="174274" y="16682"/>
                </a:lnTo>
                <a:lnTo>
                  <a:pt x="132652" y="36419"/>
                </a:lnTo>
                <a:lnTo>
                  <a:pt x="95323" y="62761"/>
                </a:lnTo>
                <a:lnTo>
                  <a:pt x="63057" y="94963"/>
                </a:lnTo>
                <a:lnTo>
                  <a:pt x="36623" y="132282"/>
                </a:lnTo>
                <a:lnTo>
                  <a:pt x="16789" y="173972"/>
                </a:lnTo>
                <a:lnTo>
                  <a:pt x="4325" y="219289"/>
                </a:lnTo>
                <a:lnTo>
                  <a:pt x="0" y="267489"/>
                </a:lnTo>
                <a:lnTo>
                  <a:pt x="4325" y="315665"/>
                </a:lnTo>
                <a:lnTo>
                  <a:pt x="16789" y="360988"/>
                </a:lnTo>
                <a:lnTo>
                  <a:pt x="36623" y="402706"/>
                </a:lnTo>
                <a:lnTo>
                  <a:pt x="63057" y="440069"/>
                </a:lnTo>
                <a:lnTo>
                  <a:pt x="95323" y="472324"/>
                </a:lnTo>
                <a:lnTo>
                  <a:pt x="132652" y="498719"/>
                </a:lnTo>
                <a:lnTo>
                  <a:pt x="174274" y="518504"/>
                </a:lnTo>
                <a:lnTo>
                  <a:pt x="219421" y="530926"/>
                </a:lnTo>
                <a:lnTo>
                  <a:pt x="267324" y="535233"/>
                </a:lnTo>
                <a:lnTo>
                  <a:pt x="315456" y="530926"/>
                </a:lnTo>
                <a:lnTo>
                  <a:pt x="360716" y="518504"/>
                </a:lnTo>
                <a:lnTo>
                  <a:pt x="402358" y="498719"/>
                </a:lnTo>
                <a:lnTo>
                  <a:pt x="439637" y="472324"/>
                </a:lnTo>
                <a:lnTo>
                  <a:pt x="471809" y="440069"/>
                </a:lnTo>
                <a:lnTo>
                  <a:pt x="498128" y="402706"/>
                </a:lnTo>
                <a:lnTo>
                  <a:pt x="517849" y="360988"/>
                </a:lnTo>
                <a:lnTo>
                  <a:pt x="530228" y="315665"/>
                </a:lnTo>
                <a:lnTo>
                  <a:pt x="534520" y="267489"/>
                </a:lnTo>
                <a:lnTo>
                  <a:pt x="530228" y="219289"/>
                </a:lnTo>
                <a:lnTo>
                  <a:pt x="517849" y="173972"/>
                </a:lnTo>
                <a:lnTo>
                  <a:pt x="498128" y="132282"/>
                </a:lnTo>
                <a:lnTo>
                  <a:pt x="471809" y="94963"/>
                </a:lnTo>
                <a:lnTo>
                  <a:pt x="439637" y="62761"/>
                </a:lnTo>
                <a:lnTo>
                  <a:pt x="402358" y="36419"/>
                </a:lnTo>
                <a:lnTo>
                  <a:pt x="360716" y="16682"/>
                </a:lnTo>
                <a:lnTo>
                  <a:pt x="315456" y="4294"/>
                </a:lnTo>
                <a:lnTo>
                  <a:pt x="26732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96026" y="4313412"/>
            <a:ext cx="534670" cy="535305"/>
          </a:xfrm>
          <a:custGeom>
            <a:avLst/>
            <a:gdLst/>
            <a:ahLst/>
            <a:cxnLst/>
            <a:rect l="l" t="t" r="r" b="b"/>
            <a:pathLst>
              <a:path w="534670" h="535304">
                <a:moveTo>
                  <a:pt x="0" y="267489"/>
                </a:moveTo>
                <a:lnTo>
                  <a:pt x="4325" y="219289"/>
                </a:lnTo>
                <a:lnTo>
                  <a:pt x="16789" y="173972"/>
                </a:lnTo>
                <a:lnTo>
                  <a:pt x="36623" y="132282"/>
                </a:lnTo>
                <a:lnTo>
                  <a:pt x="63057" y="94963"/>
                </a:lnTo>
                <a:lnTo>
                  <a:pt x="95323" y="62761"/>
                </a:lnTo>
                <a:lnTo>
                  <a:pt x="132652" y="36419"/>
                </a:lnTo>
                <a:lnTo>
                  <a:pt x="174274" y="16682"/>
                </a:lnTo>
                <a:lnTo>
                  <a:pt x="219421" y="4294"/>
                </a:lnTo>
                <a:lnTo>
                  <a:pt x="267324" y="0"/>
                </a:lnTo>
                <a:lnTo>
                  <a:pt x="315456" y="4294"/>
                </a:lnTo>
                <a:lnTo>
                  <a:pt x="360716" y="16682"/>
                </a:lnTo>
                <a:lnTo>
                  <a:pt x="402358" y="36419"/>
                </a:lnTo>
                <a:lnTo>
                  <a:pt x="439637" y="62761"/>
                </a:lnTo>
                <a:lnTo>
                  <a:pt x="471809" y="94963"/>
                </a:lnTo>
                <a:lnTo>
                  <a:pt x="498128" y="132282"/>
                </a:lnTo>
                <a:lnTo>
                  <a:pt x="517849" y="173972"/>
                </a:lnTo>
                <a:lnTo>
                  <a:pt x="530228" y="219289"/>
                </a:lnTo>
                <a:lnTo>
                  <a:pt x="534520" y="267489"/>
                </a:lnTo>
                <a:lnTo>
                  <a:pt x="530228" y="315665"/>
                </a:lnTo>
                <a:lnTo>
                  <a:pt x="517849" y="360988"/>
                </a:lnTo>
                <a:lnTo>
                  <a:pt x="498128" y="402706"/>
                </a:lnTo>
                <a:lnTo>
                  <a:pt x="471809" y="440069"/>
                </a:lnTo>
                <a:lnTo>
                  <a:pt x="439637" y="472324"/>
                </a:lnTo>
                <a:lnTo>
                  <a:pt x="402358" y="498719"/>
                </a:lnTo>
                <a:lnTo>
                  <a:pt x="360716" y="518504"/>
                </a:lnTo>
                <a:lnTo>
                  <a:pt x="315456" y="530926"/>
                </a:lnTo>
                <a:lnTo>
                  <a:pt x="267324" y="535233"/>
                </a:lnTo>
                <a:lnTo>
                  <a:pt x="219421" y="530926"/>
                </a:lnTo>
                <a:lnTo>
                  <a:pt x="174274" y="518504"/>
                </a:lnTo>
                <a:lnTo>
                  <a:pt x="132652" y="498719"/>
                </a:lnTo>
                <a:lnTo>
                  <a:pt x="95323" y="472324"/>
                </a:lnTo>
                <a:lnTo>
                  <a:pt x="63057" y="440069"/>
                </a:lnTo>
                <a:lnTo>
                  <a:pt x="36623" y="402706"/>
                </a:lnTo>
                <a:lnTo>
                  <a:pt x="16789" y="360988"/>
                </a:lnTo>
                <a:lnTo>
                  <a:pt x="4325" y="315665"/>
                </a:lnTo>
                <a:lnTo>
                  <a:pt x="0" y="267489"/>
                </a:lnTo>
                <a:close/>
              </a:path>
            </a:pathLst>
          </a:custGeom>
          <a:ln w="24936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96026" y="2324728"/>
            <a:ext cx="534670" cy="535940"/>
          </a:xfrm>
          <a:custGeom>
            <a:avLst/>
            <a:gdLst/>
            <a:ahLst/>
            <a:cxnLst/>
            <a:rect l="l" t="t" r="r" b="b"/>
            <a:pathLst>
              <a:path w="534670" h="535939">
                <a:moveTo>
                  <a:pt x="267324" y="0"/>
                </a:moveTo>
                <a:lnTo>
                  <a:pt x="219421" y="4307"/>
                </a:lnTo>
                <a:lnTo>
                  <a:pt x="174274" y="16731"/>
                </a:lnTo>
                <a:lnTo>
                  <a:pt x="132652" y="36518"/>
                </a:lnTo>
                <a:lnTo>
                  <a:pt x="95323" y="62920"/>
                </a:lnTo>
                <a:lnTo>
                  <a:pt x="63057" y="95186"/>
                </a:lnTo>
                <a:lnTo>
                  <a:pt x="36623" y="132564"/>
                </a:lnTo>
                <a:lnTo>
                  <a:pt x="16789" y="174305"/>
                </a:lnTo>
                <a:lnTo>
                  <a:pt x="4325" y="219657"/>
                </a:lnTo>
                <a:lnTo>
                  <a:pt x="0" y="267871"/>
                </a:lnTo>
                <a:lnTo>
                  <a:pt x="4325" y="316046"/>
                </a:lnTo>
                <a:lnTo>
                  <a:pt x="16789" y="361369"/>
                </a:lnTo>
                <a:lnTo>
                  <a:pt x="36623" y="403088"/>
                </a:lnTo>
                <a:lnTo>
                  <a:pt x="63057" y="440450"/>
                </a:lnTo>
                <a:lnTo>
                  <a:pt x="95323" y="472705"/>
                </a:lnTo>
                <a:lnTo>
                  <a:pt x="132652" y="499101"/>
                </a:lnTo>
                <a:lnTo>
                  <a:pt x="174274" y="518885"/>
                </a:lnTo>
                <a:lnTo>
                  <a:pt x="219421" y="531307"/>
                </a:lnTo>
                <a:lnTo>
                  <a:pt x="267324" y="535615"/>
                </a:lnTo>
                <a:lnTo>
                  <a:pt x="315456" y="531307"/>
                </a:lnTo>
                <a:lnTo>
                  <a:pt x="360716" y="518885"/>
                </a:lnTo>
                <a:lnTo>
                  <a:pt x="402358" y="499101"/>
                </a:lnTo>
                <a:lnTo>
                  <a:pt x="439637" y="472705"/>
                </a:lnTo>
                <a:lnTo>
                  <a:pt x="471809" y="440450"/>
                </a:lnTo>
                <a:lnTo>
                  <a:pt x="498128" y="403088"/>
                </a:lnTo>
                <a:lnTo>
                  <a:pt x="517849" y="361369"/>
                </a:lnTo>
                <a:lnTo>
                  <a:pt x="530228" y="316046"/>
                </a:lnTo>
                <a:lnTo>
                  <a:pt x="534520" y="267871"/>
                </a:lnTo>
                <a:lnTo>
                  <a:pt x="530228" y="219657"/>
                </a:lnTo>
                <a:lnTo>
                  <a:pt x="517849" y="174305"/>
                </a:lnTo>
                <a:lnTo>
                  <a:pt x="498128" y="132564"/>
                </a:lnTo>
                <a:lnTo>
                  <a:pt x="471809" y="95186"/>
                </a:lnTo>
                <a:lnTo>
                  <a:pt x="439637" y="62920"/>
                </a:lnTo>
                <a:lnTo>
                  <a:pt x="402358" y="36518"/>
                </a:lnTo>
                <a:lnTo>
                  <a:pt x="360716" y="16731"/>
                </a:lnTo>
                <a:lnTo>
                  <a:pt x="315456" y="4307"/>
                </a:lnTo>
                <a:lnTo>
                  <a:pt x="26732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96026" y="2324728"/>
            <a:ext cx="534670" cy="535940"/>
          </a:xfrm>
          <a:custGeom>
            <a:avLst/>
            <a:gdLst/>
            <a:ahLst/>
            <a:cxnLst/>
            <a:rect l="l" t="t" r="r" b="b"/>
            <a:pathLst>
              <a:path w="534670" h="535939">
                <a:moveTo>
                  <a:pt x="0" y="267871"/>
                </a:moveTo>
                <a:lnTo>
                  <a:pt x="4325" y="219657"/>
                </a:lnTo>
                <a:lnTo>
                  <a:pt x="16789" y="174305"/>
                </a:lnTo>
                <a:lnTo>
                  <a:pt x="36623" y="132564"/>
                </a:lnTo>
                <a:lnTo>
                  <a:pt x="63057" y="95186"/>
                </a:lnTo>
                <a:lnTo>
                  <a:pt x="95323" y="62920"/>
                </a:lnTo>
                <a:lnTo>
                  <a:pt x="132652" y="36518"/>
                </a:lnTo>
                <a:lnTo>
                  <a:pt x="174274" y="16731"/>
                </a:lnTo>
                <a:lnTo>
                  <a:pt x="219421" y="4307"/>
                </a:lnTo>
                <a:lnTo>
                  <a:pt x="267324" y="0"/>
                </a:lnTo>
                <a:lnTo>
                  <a:pt x="315456" y="4307"/>
                </a:lnTo>
                <a:lnTo>
                  <a:pt x="360716" y="16731"/>
                </a:lnTo>
                <a:lnTo>
                  <a:pt x="402358" y="36518"/>
                </a:lnTo>
                <a:lnTo>
                  <a:pt x="439637" y="62920"/>
                </a:lnTo>
                <a:lnTo>
                  <a:pt x="471809" y="95186"/>
                </a:lnTo>
                <a:lnTo>
                  <a:pt x="498128" y="132564"/>
                </a:lnTo>
                <a:lnTo>
                  <a:pt x="517849" y="174305"/>
                </a:lnTo>
                <a:lnTo>
                  <a:pt x="530228" y="219657"/>
                </a:lnTo>
                <a:lnTo>
                  <a:pt x="534520" y="267871"/>
                </a:lnTo>
                <a:lnTo>
                  <a:pt x="530228" y="316046"/>
                </a:lnTo>
                <a:lnTo>
                  <a:pt x="517849" y="361369"/>
                </a:lnTo>
                <a:lnTo>
                  <a:pt x="498128" y="403088"/>
                </a:lnTo>
                <a:lnTo>
                  <a:pt x="471809" y="440450"/>
                </a:lnTo>
                <a:lnTo>
                  <a:pt x="439637" y="472705"/>
                </a:lnTo>
                <a:lnTo>
                  <a:pt x="402358" y="499101"/>
                </a:lnTo>
                <a:lnTo>
                  <a:pt x="360716" y="518885"/>
                </a:lnTo>
                <a:lnTo>
                  <a:pt x="315456" y="531307"/>
                </a:lnTo>
                <a:lnTo>
                  <a:pt x="267324" y="535615"/>
                </a:lnTo>
                <a:lnTo>
                  <a:pt x="219421" y="531307"/>
                </a:lnTo>
                <a:lnTo>
                  <a:pt x="174274" y="518885"/>
                </a:lnTo>
                <a:lnTo>
                  <a:pt x="132652" y="499101"/>
                </a:lnTo>
                <a:lnTo>
                  <a:pt x="95323" y="472705"/>
                </a:lnTo>
                <a:lnTo>
                  <a:pt x="63057" y="440450"/>
                </a:lnTo>
                <a:lnTo>
                  <a:pt x="36623" y="403088"/>
                </a:lnTo>
                <a:lnTo>
                  <a:pt x="16789" y="361369"/>
                </a:lnTo>
                <a:lnTo>
                  <a:pt x="4325" y="316046"/>
                </a:lnTo>
                <a:lnTo>
                  <a:pt x="0" y="267871"/>
                </a:lnTo>
                <a:close/>
              </a:path>
            </a:pathLst>
          </a:custGeom>
          <a:ln w="24936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96026" y="3013104"/>
            <a:ext cx="534670" cy="535940"/>
          </a:xfrm>
          <a:custGeom>
            <a:avLst/>
            <a:gdLst/>
            <a:ahLst/>
            <a:cxnLst/>
            <a:rect l="l" t="t" r="r" b="b"/>
            <a:pathLst>
              <a:path w="534670" h="535939">
                <a:moveTo>
                  <a:pt x="267324" y="0"/>
                </a:moveTo>
                <a:lnTo>
                  <a:pt x="219421" y="4307"/>
                </a:lnTo>
                <a:lnTo>
                  <a:pt x="174274" y="16729"/>
                </a:lnTo>
                <a:lnTo>
                  <a:pt x="132652" y="36514"/>
                </a:lnTo>
                <a:lnTo>
                  <a:pt x="95323" y="62909"/>
                </a:lnTo>
                <a:lnTo>
                  <a:pt x="63057" y="95164"/>
                </a:lnTo>
                <a:lnTo>
                  <a:pt x="36623" y="132527"/>
                </a:lnTo>
                <a:lnTo>
                  <a:pt x="16789" y="174245"/>
                </a:lnTo>
                <a:lnTo>
                  <a:pt x="4325" y="219568"/>
                </a:lnTo>
                <a:lnTo>
                  <a:pt x="0" y="267744"/>
                </a:lnTo>
                <a:lnTo>
                  <a:pt x="4325" y="315953"/>
                </a:lnTo>
                <a:lnTo>
                  <a:pt x="16789" y="361293"/>
                </a:lnTo>
                <a:lnTo>
                  <a:pt x="36623" y="403017"/>
                </a:lnTo>
                <a:lnTo>
                  <a:pt x="63057" y="440376"/>
                </a:lnTo>
                <a:lnTo>
                  <a:pt x="95323" y="472620"/>
                </a:lnTo>
                <a:lnTo>
                  <a:pt x="132652" y="499002"/>
                </a:lnTo>
                <a:lnTo>
                  <a:pt x="174274" y="518773"/>
                </a:lnTo>
                <a:lnTo>
                  <a:pt x="219421" y="531184"/>
                </a:lnTo>
                <a:lnTo>
                  <a:pt x="267324" y="535488"/>
                </a:lnTo>
                <a:lnTo>
                  <a:pt x="315456" y="531184"/>
                </a:lnTo>
                <a:lnTo>
                  <a:pt x="360716" y="518773"/>
                </a:lnTo>
                <a:lnTo>
                  <a:pt x="402358" y="499002"/>
                </a:lnTo>
                <a:lnTo>
                  <a:pt x="439637" y="472620"/>
                </a:lnTo>
                <a:lnTo>
                  <a:pt x="471809" y="440376"/>
                </a:lnTo>
                <a:lnTo>
                  <a:pt x="498128" y="403017"/>
                </a:lnTo>
                <a:lnTo>
                  <a:pt x="517849" y="361293"/>
                </a:lnTo>
                <a:lnTo>
                  <a:pt x="530228" y="315953"/>
                </a:lnTo>
                <a:lnTo>
                  <a:pt x="534520" y="267744"/>
                </a:lnTo>
                <a:lnTo>
                  <a:pt x="530228" y="219568"/>
                </a:lnTo>
                <a:lnTo>
                  <a:pt x="517849" y="174245"/>
                </a:lnTo>
                <a:lnTo>
                  <a:pt x="498128" y="132527"/>
                </a:lnTo>
                <a:lnTo>
                  <a:pt x="471809" y="95164"/>
                </a:lnTo>
                <a:lnTo>
                  <a:pt x="439637" y="62909"/>
                </a:lnTo>
                <a:lnTo>
                  <a:pt x="402358" y="36514"/>
                </a:lnTo>
                <a:lnTo>
                  <a:pt x="360716" y="16729"/>
                </a:lnTo>
                <a:lnTo>
                  <a:pt x="315456" y="4307"/>
                </a:lnTo>
                <a:lnTo>
                  <a:pt x="26732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96026" y="3013104"/>
            <a:ext cx="534670" cy="535940"/>
          </a:xfrm>
          <a:custGeom>
            <a:avLst/>
            <a:gdLst/>
            <a:ahLst/>
            <a:cxnLst/>
            <a:rect l="l" t="t" r="r" b="b"/>
            <a:pathLst>
              <a:path w="534670" h="535939">
                <a:moveTo>
                  <a:pt x="0" y="267744"/>
                </a:moveTo>
                <a:lnTo>
                  <a:pt x="4325" y="219568"/>
                </a:lnTo>
                <a:lnTo>
                  <a:pt x="16789" y="174245"/>
                </a:lnTo>
                <a:lnTo>
                  <a:pt x="36623" y="132527"/>
                </a:lnTo>
                <a:lnTo>
                  <a:pt x="63057" y="95164"/>
                </a:lnTo>
                <a:lnTo>
                  <a:pt x="95323" y="62909"/>
                </a:lnTo>
                <a:lnTo>
                  <a:pt x="132652" y="36514"/>
                </a:lnTo>
                <a:lnTo>
                  <a:pt x="174274" y="16729"/>
                </a:lnTo>
                <a:lnTo>
                  <a:pt x="219421" y="4307"/>
                </a:lnTo>
                <a:lnTo>
                  <a:pt x="267324" y="0"/>
                </a:lnTo>
                <a:lnTo>
                  <a:pt x="315456" y="4307"/>
                </a:lnTo>
                <a:lnTo>
                  <a:pt x="360716" y="16729"/>
                </a:lnTo>
                <a:lnTo>
                  <a:pt x="402358" y="36514"/>
                </a:lnTo>
                <a:lnTo>
                  <a:pt x="439637" y="62909"/>
                </a:lnTo>
                <a:lnTo>
                  <a:pt x="471809" y="95164"/>
                </a:lnTo>
                <a:lnTo>
                  <a:pt x="498128" y="132527"/>
                </a:lnTo>
                <a:lnTo>
                  <a:pt x="517849" y="174245"/>
                </a:lnTo>
                <a:lnTo>
                  <a:pt x="530228" y="219568"/>
                </a:lnTo>
                <a:lnTo>
                  <a:pt x="534520" y="267744"/>
                </a:lnTo>
                <a:lnTo>
                  <a:pt x="530228" y="315953"/>
                </a:lnTo>
                <a:lnTo>
                  <a:pt x="517849" y="361293"/>
                </a:lnTo>
                <a:lnTo>
                  <a:pt x="498128" y="403017"/>
                </a:lnTo>
                <a:lnTo>
                  <a:pt x="471809" y="440376"/>
                </a:lnTo>
                <a:lnTo>
                  <a:pt x="439637" y="472620"/>
                </a:lnTo>
                <a:lnTo>
                  <a:pt x="402358" y="499002"/>
                </a:lnTo>
                <a:lnTo>
                  <a:pt x="360716" y="518773"/>
                </a:lnTo>
                <a:lnTo>
                  <a:pt x="315456" y="531184"/>
                </a:lnTo>
                <a:lnTo>
                  <a:pt x="267324" y="535488"/>
                </a:lnTo>
                <a:lnTo>
                  <a:pt x="219421" y="531184"/>
                </a:lnTo>
                <a:lnTo>
                  <a:pt x="174274" y="518773"/>
                </a:lnTo>
                <a:lnTo>
                  <a:pt x="132652" y="499002"/>
                </a:lnTo>
                <a:lnTo>
                  <a:pt x="95323" y="472620"/>
                </a:lnTo>
                <a:lnTo>
                  <a:pt x="63057" y="440376"/>
                </a:lnTo>
                <a:lnTo>
                  <a:pt x="36623" y="403017"/>
                </a:lnTo>
                <a:lnTo>
                  <a:pt x="16789" y="361293"/>
                </a:lnTo>
                <a:lnTo>
                  <a:pt x="4325" y="315953"/>
                </a:lnTo>
                <a:lnTo>
                  <a:pt x="0" y="267744"/>
                </a:lnTo>
                <a:close/>
              </a:path>
            </a:pathLst>
          </a:custGeom>
          <a:ln w="24936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96026" y="3625036"/>
            <a:ext cx="534670" cy="535305"/>
          </a:xfrm>
          <a:custGeom>
            <a:avLst/>
            <a:gdLst/>
            <a:ahLst/>
            <a:cxnLst/>
            <a:rect l="l" t="t" r="r" b="b"/>
            <a:pathLst>
              <a:path w="534670" h="535304">
                <a:moveTo>
                  <a:pt x="267324" y="0"/>
                </a:moveTo>
                <a:lnTo>
                  <a:pt x="219421" y="4294"/>
                </a:lnTo>
                <a:lnTo>
                  <a:pt x="174274" y="16682"/>
                </a:lnTo>
                <a:lnTo>
                  <a:pt x="132652" y="36419"/>
                </a:lnTo>
                <a:lnTo>
                  <a:pt x="95323" y="62761"/>
                </a:lnTo>
                <a:lnTo>
                  <a:pt x="63057" y="94963"/>
                </a:lnTo>
                <a:lnTo>
                  <a:pt x="36623" y="132282"/>
                </a:lnTo>
                <a:lnTo>
                  <a:pt x="16789" y="173972"/>
                </a:lnTo>
                <a:lnTo>
                  <a:pt x="4325" y="219289"/>
                </a:lnTo>
                <a:lnTo>
                  <a:pt x="0" y="267489"/>
                </a:lnTo>
                <a:lnTo>
                  <a:pt x="4325" y="315765"/>
                </a:lnTo>
                <a:lnTo>
                  <a:pt x="16789" y="361142"/>
                </a:lnTo>
                <a:lnTo>
                  <a:pt x="36623" y="402876"/>
                </a:lnTo>
                <a:lnTo>
                  <a:pt x="63057" y="440226"/>
                </a:lnTo>
                <a:lnTo>
                  <a:pt x="95323" y="472449"/>
                </a:lnTo>
                <a:lnTo>
                  <a:pt x="132652" y="498804"/>
                </a:lnTo>
                <a:lnTo>
                  <a:pt x="174274" y="518548"/>
                </a:lnTo>
                <a:lnTo>
                  <a:pt x="219421" y="530938"/>
                </a:lnTo>
                <a:lnTo>
                  <a:pt x="267324" y="535233"/>
                </a:lnTo>
                <a:lnTo>
                  <a:pt x="315456" y="530938"/>
                </a:lnTo>
                <a:lnTo>
                  <a:pt x="360716" y="518548"/>
                </a:lnTo>
                <a:lnTo>
                  <a:pt x="402358" y="498804"/>
                </a:lnTo>
                <a:lnTo>
                  <a:pt x="439637" y="472449"/>
                </a:lnTo>
                <a:lnTo>
                  <a:pt x="471809" y="440226"/>
                </a:lnTo>
                <a:lnTo>
                  <a:pt x="498128" y="402876"/>
                </a:lnTo>
                <a:lnTo>
                  <a:pt x="517849" y="361142"/>
                </a:lnTo>
                <a:lnTo>
                  <a:pt x="530228" y="315765"/>
                </a:lnTo>
                <a:lnTo>
                  <a:pt x="534520" y="267489"/>
                </a:lnTo>
                <a:lnTo>
                  <a:pt x="530228" y="219289"/>
                </a:lnTo>
                <a:lnTo>
                  <a:pt x="517849" y="173972"/>
                </a:lnTo>
                <a:lnTo>
                  <a:pt x="498128" y="132282"/>
                </a:lnTo>
                <a:lnTo>
                  <a:pt x="471809" y="94963"/>
                </a:lnTo>
                <a:lnTo>
                  <a:pt x="439637" y="62761"/>
                </a:lnTo>
                <a:lnTo>
                  <a:pt x="402358" y="36419"/>
                </a:lnTo>
                <a:lnTo>
                  <a:pt x="360716" y="16682"/>
                </a:lnTo>
                <a:lnTo>
                  <a:pt x="315456" y="4294"/>
                </a:lnTo>
                <a:lnTo>
                  <a:pt x="26732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396026" y="3625036"/>
            <a:ext cx="534670" cy="535305"/>
          </a:xfrm>
          <a:custGeom>
            <a:avLst/>
            <a:gdLst/>
            <a:ahLst/>
            <a:cxnLst/>
            <a:rect l="l" t="t" r="r" b="b"/>
            <a:pathLst>
              <a:path w="534670" h="535304">
                <a:moveTo>
                  <a:pt x="0" y="267489"/>
                </a:moveTo>
                <a:lnTo>
                  <a:pt x="4325" y="219289"/>
                </a:lnTo>
                <a:lnTo>
                  <a:pt x="16789" y="173972"/>
                </a:lnTo>
                <a:lnTo>
                  <a:pt x="36623" y="132282"/>
                </a:lnTo>
                <a:lnTo>
                  <a:pt x="63057" y="94963"/>
                </a:lnTo>
                <a:lnTo>
                  <a:pt x="95323" y="62761"/>
                </a:lnTo>
                <a:lnTo>
                  <a:pt x="132652" y="36419"/>
                </a:lnTo>
                <a:lnTo>
                  <a:pt x="174274" y="16682"/>
                </a:lnTo>
                <a:lnTo>
                  <a:pt x="219421" y="4294"/>
                </a:lnTo>
                <a:lnTo>
                  <a:pt x="267324" y="0"/>
                </a:lnTo>
                <a:lnTo>
                  <a:pt x="315456" y="4294"/>
                </a:lnTo>
                <a:lnTo>
                  <a:pt x="360716" y="16682"/>
                </a:lnTo>
                <a:lnTo>
                  <a:pt x="402358" y="36419"/>
                </a:lnTo>
                <a:lnTo>
                  <a:pt x="439637" y="62761"/>
                </a:lnTo>
                <a:lnTo>
                  <a:pt x="471809" y="94963"/>
                </a:lnTo>
                <a:lnTo>
                  <a:pt x="498128" y="132282"/>
                </a:lnTo>
                <a:lnTo>
                  <a:pt x="517849" y="173972"/>
                </a:lnTo>
                <a:lnTo>
                  <a:pt x="530228" y="219289"/>
                </a:lnTo>
                <a:lnTo>
                  <a:pt x="534520" y="267489"/>
                </a:lnTo>
                <a:lnTo>
                  <a:pt x="530228" y="315765"/>
                </a:lnTo>
                <a:lnTo>
                  <a:pt x="517849" y="361142"/>
                </a:lnTo>
                <a:lnTo>
                  <a:pt x="498128" y="402876"/>
                </a:lnTo>
                <a:lnTo>
                  <a:pt x="471809" y="440226"/>
                </a:lnTo>
                <a:lnTo>
                  <a:pt x="439637" y="472449"/>
                </a:lnTo>
                <a:lnTo>
                  <a:pt x="402358" y="498804"/>
                </a:lnTo>
                <a:lnTo>
                  <a:pt x="360716" y="518548"/>
                </a:lnTo>
                <a:lnTo>
                  <a:pt x="315456" y="530938"/>
                </a:lnTo>
                <a:lnTo>
                  <a:pt x="267324" y="535233"/>
                </a:lnTo>
                <a:lnTo>
                  <a:pt x="219421" y="530938"/>
                </a:lnTo>
                <a:lnTo>
                  <a:pt x="174274" y="518548"/>
                </a:lnTo>
                <a:lnTo>
                  <a:pt x="132652" y="498804"/>
                </a:lnTo>
                <a:lnTo>
                  <a:pt x="95323" y="472449"/>
                </a:lnTo>
                <a:lnTo>
                  <a:pt x="63057" y="440226"/>
                </a:lnTo>
                <a:lnTo>
                  <a:pt x="36623" y="402876"/>
                </a:lnTo>
                <a:lnTo>
                  <a:pt x="16789" y="361142"/>
                </a:lnTo>
                <a:lnTo>
                  <a:pt x="4325" y="315765"/>
                </a:lnTo>
                <a:lnTo>
                  <a:pt x="0" y="267489"/>
                </a:lnTo>
                <a:close/>
              </a:path>
            </a:pathLst>
          </a:custGeom>
          <a:ln w="24936">
            <a:solidFill>
              <a:srgbClr val="00946E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11091" y="1849911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0" y="0"/>
                </a:lnTo>
                <a:lnTo>
                  <a:pt x="150886" y="0"/>
                </a:lnTo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70934" y="1817973"/>
            <a:ext cx="967105" cy="297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850" i="1" spc="-165" baseline="1461" dirty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=3.5</a:t>
            </a:r>
            <a:r>
              <a:rPr sz="1800" spc="-20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kg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211091" y="2461462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0" y="0"/>
                </a:lnTo>
                <a:lnTo>
                  <a:pt x="150886" y="0"/>
                </a:lnTo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70934" y="2430541"/>
            <a:ext cx="967105" cy="297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850" i="1" spc="-165" baseline="1461" dirty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=2.9</a:t>
            </a:r>
            <a:r>
              <a:rPr sz="1800" spc="-20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kg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45539" y="314983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0" y="0"/>
                </a:lnTo>
                <a:lnTo>
                  <a:pt x="149869" y="0"/>
                </a:lnTo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04111" y="3118790"/>
            <a:ext cx="967740" cy="297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850" i="1" spc="-165" baseline="1461" dirty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=3.8</a:t>
            </a:r>
            <a:r>
              <a:rPr sz="1800" spc="-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kg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45539" y="376177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0" y="0"/>
                </a:lnTo>
                <a:lnTo>
                  <a:pt x="149869" y="0"/>
                </a:lnTo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04111" y="3730722"/>
            <a:ext cx="969644" cy="297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850" i="1" spc="-165" baseline="1461" dirty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=3.1</a:t>
            </a:r>
            <a:r>
              <a:rPr sz="1800" spc="-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kg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245539" y="444976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0" y="0"/>
                </a:lnTo>
                <a:lnTo>
                  <a:pt x="149869" y="0"/>
                </a:lnTo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04111" y="4419098"/>
            <a:ext cx="967740" cy="297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850" i="1" spc="-165" baseline="1461" dirty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=2.8</a:t>
            </a:r>
            <a:r>
              <a:rPr sz="1800" spc="-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kg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245539" y="513814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0" y="0"/>
                </a:lnTo>
                <a:lnTo>
                  <a:pt x="149869" y="0"/>
                </a:lnTo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04111" y="5107131"/>
            <a:ext cx="967740" cy="297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850" i="1" spc="-165" baseline="1461" dirty="0">
                <a:solidFill>
                  <a:prstClr val="black"/>
                </a:solidFill>
                <a:latin typeface="Arial"/>
                <a:cs typeface="Arial"/>
              </a:rPr>
              <a:t>X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=3.5</a:t>
            </a:r>
            <a:r>
              <a:rPr sz="1800" spc="-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kg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52516" y="5808181"/>
            <a:ext cx="3295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etc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56054" y="3437520"/>
            <a:ext cx="1531620" cy="560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Sample size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 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constant </a:t>
            </a:r>
            <a:r>
              <a:rPr sz="1800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18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100</a:t>
            </a:r>
            <a:endParaRPr sz="1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402618" y="1982829"/>
            <a:ext cx="917575" cy="194945"/>
          </a:xfrm>
          <a:custGeom>
            <a:avLst/>
            <a:gdLst/>
            <a:ahLst/>
            <a:cxnLst/>
            <a:rect l="l" t="t" r="r" b="b"/>
            <a:pathLst>
              <a:path w="917575" h="194944">
                <a:moveTo>
                  <a:pt x="882437" y="36105"/>
                </a:moveTo>
                <a:lnTo>
                  <a:pt x="0" y="182523"/>
                </a:lnTo>
                <a:lnTo>
                  <a:pt x="1906" y="194861"/>
                </a:lnTo>
                <a:lnTo>
                  <a:pt x="882719" y="48588"/>
                </a:lnTo>
                <a:lnTo>
                  <a:pt x="892962" y="40104"/>
                </a:lnTo>
                <a:lnTo>
                  <a:pt x="882437" y="36105"/>
                </a:lnTo>
                <a:close/>
              </a:path>
              <a:path w="917575" h="194944">
                <a:moveTo>
                  <a:pt x="907371" y="32561"/>
                </a:moveTo>
                <a:lnTo>
                  <a:pt x="903791" y="32561"/>
                </a:lnTo>
                <a:lnTo>
                  <a:pt x="905698" y="44772"/>
                </a:lnTo>
                <a:lnTo>
                  <a:pt x="882719" y="48588"/>
                </a:lnTo>
                <a:lnTo>
                  <a:pt x="833115" y="89672"/>
                </a:lnTo>
                <a:lnTo>
                  <a:pt x="830318" y="91579"/>
                </a:lnTo>
                <a:lnTo>
                  <a:pt x="830318" y="96286"/>
                </a:lnTo>
                <a:lnTo>
                  <a:pt x="832098" y="99466"/>
                </a:lnTo>
                <a:lnTo>
                  <a:pt x="834005" y="101373"/>
                </a:lnTo>
                <a:lnTo>
                  <a:pt x="837818" y="102264"/>
                </a:lnTo>
                <a:lnTo>
                  <a:pt x="840615" y="99466"/>
                </a:lnTo>
                <a:lnTo>
                  <a:pt x="917011" y="36250"/>
                </a:lnTo>
                <a:lnTo>
                  <a:pt x="907371" y="32561"/>
                </a:lnTo>
                <a:close/>
              </a:path>
              <a:path w="917575" h="194944">
                <a:moveTo>
                  <a:pt x="892962" y="40104"/>
                </a:moveTo>
                <a:lnTo>
                  <a:pt x="882719" y="48588"/>
                </a:lnTo>
                <a:lnTo>
                  <a:pt x="905698" y="44772"/>
                </a:lnTo>
                <a:lnTo>
                  <a:pt x="905559" y="43882"/>
                </a:lnTo>
                <a:lnTo>
                  <a:pt x="902901" y="43882"/>
                </a:lnTo>
                <a:lnTo>
                  <a:pt x="892962" y="40104"/>
                </a:lnTo>
                <a:close/>
              </a:path>
              <a:path w="917575" h="194944">
                <a:moveTo>
                  <a:pt x="900995" y="33452"/>
                </a:moveTo>
                <a:lnTo>
                  <a:pt x="892962" y="40104"/>
                </a:lnTo>
                <a:lnTo>
                  <a:pt x="902901" y="43882"/>
                </a:lnTo>
                <a:lnTo>
                  <a:pt x="900995" y="33452"/>
                </a:lnTo>
                <a:close/>
              </a:path>
              <a:path w="917575" h="194944">
                <a:moveTo>
                  <a:pt x="903930" y="33452"/>
                </a:moveTo>
                <a:lnTo>
                  <a:pt x="900995" y="33452"/>
                </a:lnTo>
                <a:lnTo>
                  <a:pt x="902901" y="43882"/>
                </a:lnTo>
                <a:lnTo>
                  <a:pt x="905559" y="43882"/>
                </a:lnTo>
                <a:lnTo>
                  <a:pt x="903930" y="33452"/>
                </a:lnTo>
                <a:close/>
              </a:path>
              <a:path w="917575" h="194944">
                <a:moveTo>
                  <a:pt x="903791" y="32561"/>
                </a:moveTo>
                <a:lnTo>
                  <a:pt x="882437" y="36105"/>
                </a:lnTo>
                <a:lnTo>
                  <a:pt x="892962" y="40104"/>
                </a:lnTo>
                <a:lnTo>
                  <a:pt x="900995" y="33452"/>
                </a:lnTo>
                <a:lnTo>
                  <a:pt x="903930" y="33452"/>
                </a:lnTo>
                <a:lnTo>
                  <a:pt x="903791" y="32561"/>
                </a:lnTo>
                <a:close/>
              </a:path>
              <a:path w="917575" h="194944">
                <a:moveTo>
                  <a:pt x="821802" y="0"/>
                </a:moveTo>
                <a:lnTo>
                  <a:pt x="817988" y="890"/>
                </a:lnTo>
                <a:lnTo>
                  <a:pt x="816081" y="4706"/>
                </a:lnTo>
                <a:lnTo>
                  <a:pt x="815064" y="7504"/>
                </a:lnTo>
                <a:lnTo>
                  <a:pt x="816971" y="11320"/>
                </a:lnTo>
                <a:lnTo>
                  <a:pt x="819895" y="12337"/>
                </a:lnTo>
                <a:lnTo>
                  <a:pt x="882437" y="36105"/>
                </a:lnTo>
                <a:lnTo>
                  <a:pt x="903791" y="32561"/>
                </a:lnTo>
                <a:lnTo>
                  <a:pt x="907371" y="32561"/>
                </a:lnTo>
                <a:lnTo>
                  <a:pt x="824598" y="890"/>
                </a:lnTo>
                <a:lnTo>
                  <a:pt x="821802" y="0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40152" y="3019690"/>
            <a:ext cx="2465070" cy="835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9540" algn="l"/>
              </a:tabLst>
            </a:pP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Repeated sampling </a:t>
            </a: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with 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replacement	using</a:t>
            </a:r>
            <a:r>
              <a:rPr sz="18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prstClr val="black"/>
                </a:solidFill>
                <a:latin typeface="Arial"/>
                <a:cs typeface="Arial"/>
              </a:rPr>
              <a:t>the 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same sample</a:t>
            </a:r>
            <a:r>
              <a:rPr sz="1800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prstClr val="black"/>
                </a:solidFill>
                <a:latin typeface="Arial"/>
                <a:cs typeface="Arial"/>
              </a:rPr>
              <a:t>size</a:t>
            </a:r>
            <a:endParaRPr sz="18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99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616491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dirty="0"/>
              <a:t>Distribution of </a:t>
            </a:r>
            <a:r>
              <a:rPr spc="-5" dirty="0"/>
              <a:t>sample</a:t>
            </a:r>
            <a:r>
              <a:rPr spc="-140" dirty="0"/>
              <a:t> </a:t>
            </a:r>
            <a:r>
              <a:rPr spc="-5" dirty="0"/>
              <a:t>means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77" y="1420708"/>
            <a:ext cx="7933055" cy="2944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4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Also known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as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sampling 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distribution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of the</a:t>
            </a:r>
            <a:r>
              <a:rPr sz="2400" b="1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mean</a:t>
            </a:r>
            <a:endParaRPr sz="24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4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endParaRPr lang="tr-TR" sz="2400" spc="-5" dirty="0" smtClean="0">
              <a:solidFill>
                <a:srgbClr val="0C7A9C"/>
              </a:solidFill>
              <a:latin typeface="Arial"/>
              <a:cs typeface="Arial"/>
            </a:endParaRPr>
          </a:p>
          <a:p>
            <a:pPr marL="12700" eaLnBrk="1" fontAlgn="auto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lang="tr-TR" sz="2400" spc="-5" dirty="0" smtClean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Each 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unit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of observation in the</a:t>
            </a:r>
            <a:r>
              <a:rPr sz="2400" spc="5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sampling</a:t>
            </a:r>
            <a:endParaRPr sz="24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048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distribution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is a sample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mean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04800" marR="713105" indent="-292735" eaLnBrk="1" fontAlgn="auto" hangingPunct="1">
              <a:lnSpc>
                <a:spcPct val="100000"/>
              </a:lnSpc>
              <a:spcBef>
                <a:spcPts val="745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endParaRPr lang="tr-TR" sz="2400" spc="-5" dirty="0" smtClean="0">
              <a:solidFill>
                <a:srgbClr val="0C7A9C"/>
              </a:solidFill>
              <a:latin typeface="Arial"/>
              <a:cs typeface="Arial"/>
            </a:endParaRPr>
          </a:p>
          <a:p>
            <a:pPr marL="304800" marR="713105" indent="-292735" eaLnBrk="1" fontAlgn="auto" hangingPunct="1">
              <a:lnSpc>
                <a:spcPct val="100000"/>
              </a:lnSpc>
              <a:spcBef>
                <a:spcPts val="745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4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Spread of the sampling 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distribution</a:t>
            </a:r>
            <a:r>
              <a:rPr sz="2400" b="1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gives a  measure of the </a:t>
            </a:r>
            <a:r>
              <a:rPr sz="2400" b="1" spc="-5" dirty="0">
                <a:solidFill>
                  <a:prstClr val="black"/>
                </a:solidFill>
                <a:latin typeface="Arial"/>
                <a:cs typeface="Arial"/>
              </a:rPr>
              <a:t>magnitude of sampling</a:t>
            </a:r>
            <a:r>
              <a:rPr sz="2400" b="1" spc="1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prstClr val="black"/>
                </a:solidFill>
                <a:latin typeface="Arial"/>
                <a:cs typeface="Arial"/>
              </a:rPr>
              <a:t>error</a:t>
            </a:r>
          </a:p>
        </p:txBody>
      </p:sp>
      <p:sp>
        <p:nvSpPr>
          <p:cNvPr id="4" name="object 4"/>
          <p:cNvSpPr/>
          <p:nvPr/>
        </p:nvSpPr>
        <p:spPr>
          <a:xfrm>
            <a:off x="1955292" y="4633044"/>
            <a:ext cx="5219700" cy="1892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48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616491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spc="-5" dirty="0"/>
              <a:t>Sampling </a:t>
            </a:r>
            <a:r>
              <a:rPr dirty="0"/>
              <a:t>distribution of the</a:t>
            </a:r>
            <a:r>
              <a:rPr spc="-160" dirty="0"/>
              <a:t> </a:t>
            </a:r>
            <a:r>
              <a:rPr dirty="0"/>
              <a:t>mean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00" y="1564580"/>
            <a:ext cx="7567295" cy="1936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5080" indent="-29273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0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000" dirty="0" smtClean="0">
                <a:solidFill>
                  <a:prstClr val="black"/>
                </a:solidFill>
                <a:latin typeface="Arial"/>
                <a:cs typeface="Arial"/>
              </a:rPr>
              <a:t>When </a:t>
            </a: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sample sizes</a:t>
            </a:r>
            <a:r>
              <a:rPr sz="2000" b="1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are</a:t>
            </a:r>
            <a:r>
              <a:rPr sz="2000" b="1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large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sz="2000" spc="-5" dirty="0" smtClean="0">
                <a:solidFill>
                  <a:prstClr val="black"/>
                </a:solidFill>
                <a:latin typeface="Arial"/>
                <a:cs typeface="Arial"/>
              </a:rPr>
              <a:t>sampling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distribution generated by </a:t>
            </a: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repeated random </a:t>
            </a:r>
            <a:r>
              <a:rPr sz="2000" b="1" spc="-5" dirty="0" smtClean="0">
                <a:solidFill>
                  <a:prstClr val="black"/>
                </a:solidFill>
                <a:latin typeface="Arial"/>
                <a:cs typeface="Arial"/>
              </a:rPr>
              <a:t>sampling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with replacement is invariably a </a:t>
            </a: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normal </a:t>
            </a:r>
            <a:r>
              <a:rPr sz="2000" b="1" spc="-5" dirty="0" smtClean="0">
                <a:solidFill>
                  <a:prstClr val="black"/>
                </a:solidFill>
                <a:latin typeface="Arial"/>
                <a:cs typeface="Arial"/>
              </a:rPr>
              <a:t>distribution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regardless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of the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shape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of the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population  </a:t>
            </a:r>
            <a:r>
              <a:rPr sz="2000" spc="-5" dirty="0" smtClean="0">
                <a:solidFill>
                  <a:prstClr val="black"/>
                </a:solidFill>
                <a:latin typeface="Arial"/>
                <a:cs typeface="Arial"/>
              </a:rPr>
              <a:t>distribution</a:t>
            </a:r>
            <a:endParaRPr lang="tr-TR" sz="20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04800" marR="5080" indent="-29273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eaLnBrk="1" fontAlgn="auto" hangingPunct="1">
              <a:lnSpc>
                <a:spcPct val="100000"/>
              </a:lnSpc>
              <a:spcBef>
                <a:spcPts val="685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000" spc="-5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Mean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sampling distribution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population mean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000" spc="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μ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9000" y="3774754"/>
            <a:ext cx="5308600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100" dirty="0">
                <a:solidFill>
                  <a:srgbClr val="0C7A9C"/>
                </a:solidFill>
                <a:latin typeface="Arial"/>
                <a:cs typeface="Arial"/>
              </a:rPr>
              <a:t>	</a:t>
            </a:r>
            <a:r>
              <a:rPr sz="2100" spc="-5" dirty="0">
                <a:solidFill>
                  <a:prstClr val="black"/>
                </a:solidFill>
                <a:latin typeface="Arial"/>
                <a:cs typeface="Arial"/>
              </a:rPr>
              <a:t>Standard </a:t>
            </a:r>
            <a:r>
              <a:rPr sz="2100" dirty="0">
                <a:solidFill>
                  <a:prstClr val="black"/>
                </a:solidFill>
                <a:latin typeface="Arial"/>
                <a:cs typeface="Arial"/>
              </a:rPr>
              <a:t>error of the </a:t>
            </a:r>
            <a:r>
              <a:rPr sz="2100" spc="-5" dirty="0">
                <a:solidFill>
                  <a:prstClr val="black"/>
                </a:solidFill>
                <a:latin typeface="Arial"/>
                <a:cs typeface="Arial"/>
              </a:rPr>
              <a:t>sample </a:t>
            </a:r>
            <a:r>
              <a:rPr sz="2100" dirty="0">
                <a:solidFill>
                  <a:prstClr val="black"/>
                </a:solidFill>
                <a:latin typeface="Arial"/>
                <a:cs typeface="Arial"/>
              </a:rPr>
              <a:t>mean</a:t>
            </a:r>
            <a:r>
              <a:rPr sz="2100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5" name="object 5"/>
          <p:cNvSpPr/>
          <p:nvPr/>
        </p:nvSpPr>
        <p:spPr>
          <a:xfrm>
            <a:off x="6047426" y="4204136"/>
            <a:ext cx="38735" cy="22225"/>
          </a:xfrm>
          <a:custGeom>
            <a:avLst/>
            <a:gdLst/>
            <a:ahLst/>
            <a:cxnLst/>
            <a:rect l="l" t="t" r="r" b="b"/>
            <a:pathLst>
              <a:path w="38735" h="22225">
                <a:moveTo>
                  <a:pt x="0" y="22228"/>
                </a:moveTo>
                <a:lnTo>
                  <a:pt x="0" y="22228"/>
                </a:lnTo>
                <a:lnTo>
                  <a:pt x="38717" y="0"/>
                </a:lnTo>
              </a:path>
            </a:pathLst>
          </a:custGeom>
          <a:ln w="125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86143" y="4210708"/>
            <a:ext cx="55880" cy="101600"/>
          </a:xfrm>
          <a:custGeom>
            <a:avLst/>
            <a:gdLst/>
            <a:ahLst/>
            <a:cxnLst/>
            <a:rect l="l" t="t" r="r" b="b"/>
            <a:pathLst>
              <a:path w="55879" h="101600">
                <a:moveTo>
                  <a:pt x="0" y="0"/>
                </a:moveTo>
                <a:lnTo>
                  <a:pt x="0" y="0"/>
                </a:lnTo>
                <a:lnTo>
                  <a:pt x="55531" y="101142"/>
                </a:lnTo>
              </a:path>
            </a:pathLst>
          </a:custGeom>
          <a:ln w="2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48654" y="4009982"/>
            <a:ext cx="73660" cy="302260"/>
          </a:xfrm>
          <a:custGeom>
            <a:avLst/>
            <a:gdLst/>
            <a:ahLst/>
            <a:cxnLst/>
            <a:rect l="l" t="t" r="r" b="b"/>
            <a:pathLst>
              <a:path w="73660" h="302260">
                <a:moveTo>
                  <a:pt x="0" y="301868"/>
                </a:moveTo>
                <a:lnTo>
                  <a:pt x="0" y="301868"/>
                </a:lnTo>
                <a:lnTo>
                  <a:pt x="73632" y="0"/>
                </a:lnTo>
              </a:path>
            </a:pathLst>
          </a:custGeom>
          <a:ln w="126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22287" y="4009982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0" y="0"/>
                </a:lnTo>
                <a:lnTo>
                  <a:pt x="186907" y="0"/>
                </a:lnTo>
              </a:path>
            </a:pathLst>
          </a:custGeom>
          <a:ln w="12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15373" y="3965833"/>
            <a:ext cx="419100" cy="0"/>
          </a:xfrm>
          <a:custGeom>
            <a:avLst/>
            <a:gdLst/>
            <a:ahLst/>
            <a:cxnLst/>
            <a:rect l="l" t="t" r="r" b="b"/>
            <a:pathLst>
              <a:path w="419100">
                <a:moveTo>
                  <a:pt x="0" y="0"/>
                </a:moveTo>
                <a:lnTo>
                  <a:pt x="0" y="0"/>
                </a:lnTo>
                <a:lnTo>
                  <a:pt x="418888" y="0"/>
                </a:lnTo>
              </a:path>
            </a:pathLst>
          </a:custGeom>
          <a:ln w="12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29260" y="3996804"/>
            <a:ext cx="17589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350" i="1" spc="-12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endParaRPr sz="235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32035" y="3718146"/>
            <a:ext cx="187960" cy="138430"/>
          </a:xfrm>
          <a:custGeom>
            <a:avLst/>
            <a:gdLst/>
            <a:ahLst/>
            <a:cxnLst/>
            <a:rect l="l" t="t" r="r" b="b"/>
            <a:pathLst>
              <a:path w="187960" h="138430">
                <a:moveTo>
                  <a:pt x="187673" y="0"/>
                </a:moveTo>
                <a:lnTo>
                  <a:pt x="101040" y="0"/>
                </a:lnTo>
                <a:lnTo>
                  <a:pt x="55339" y="7833"/>
                </a:lnTo>
                <a:lnTo>
                  <a:pt x="24237" y="30689"/>
                </a:lnTo>
                <a:lnTo>
                  <a:pt x="3914" y="64549"/>
                </a:lnTo>
                <a:lnTo>
                  <a:pt x="0" y="92572"/>
                </a:lnTo>
                <a:lnTo>
                  <a:pt x="2813" y="105236"/>
                </a:lnTo>
                <a:lnTo>
                  <a:pt x="40464" y="137099"/>
                </a:lnTo>
                <a:lnTo>
                  <a:pt x="55339" y="138400"/>
                </a:lnTo>
                <a:lnTo>
                  <a:pt x="69697" y="137441"/>
                </a:lnTo>
                <a:lnTo>
                  <a:pt x="83581" y="134488"/>
                </a:lnTo>
                <a:lnTo>
                  <a:pt x="96750" y="129422"/>
                </a:lnTo>
                <a:lnTo>
                  <a:pt x="97961" y="128700"/>
                </a:lnTo>
                <a:lnTo>
                  <a:pt x="59149" y="128700"/>
                </a:lnTo>
                <a:lnTo>
                  <a:pt x="49525" y="127638"/>
                </a:lnTo>
                <a:lnTo>
                  <a:pt x="24800" y="92572"/>
                </a:lnTo>
                <a:lnTo>
                  <a:pt x="24729" y="91603"/>
                </a:lnTo>
                <a:lnTo>
                  <a:pt x="25785" y="79859"/>
                </a:lnTo>
                <a:lnTo>
                  <a:pt x="44970" y="40051"/>
                </a:lnTo>
                <a:lnTo>
                  <a:pt x="82783" y="22941"/>
                </a:lnTo>
                <a:lnTo>
                  <a:pt x="95326" y="22238"/>
                </a:lnTo>
                <a:lnTo>
                  <a:pt x="180694" y="22238"/>
                </a:lnTo>
                <a:lnTo>
                  <a:pt x="187673" y="0"/>
                </a:lnTo>
                <a:close/>
              </a:path>
              <a:path w="187960" h="138430">
                <a:moveTo>
                  <a:pt x="115639" y="22238"/>
                </a:moveTo>
                <a:lnTo>
                  <a:pt x="103891" y="22238"/>
                </a:lnTo>
                <a:lnTo>
                  <a:pt x="112672" y="35124"/>
                </a:lnTo>
                <a:lnTo>
                  <a:pt x="117257" y="49277"/>
                </a:lnTo>
                <a:lnTo>
                  <a:pt x="109984" y="91603"/>
                </a:lnTo>
                <a:lnTo>
                  <a:pt x="83822" y="121830"/>
                </a:lnTo>
                <a:lnTo>
                  <a:pt x="59149" y="128700"/>
                </a:lnTo>
                <a:lnTo>
                  <a:pt x="97961" y="128700"/>
                </a:lnTo>
                <a:lnTo>
                  <a:pt x="127970" y="104631"/>
                </a:lnTo>
                <a:lnTo>
                  <a:pt x="142710" y="66387"/>
                </a:lnTo>
                <a:lnTo>
                  <a:pt x="142734" y="64507"/>
                </a:lnTo>
                <a:lnTo>
                  <a:pt x="142196" y="57013"/>
                </a:lnTo>
                <a:lnTo>
                  <a:pt x="140068" y="48853"/>
                </a:lnTo>
                <a:lnTo>
                  <a:pt x="135760" y="41919"/>
                </a:lnTo>
                <a:lnTo>
                  <a:pt x="130283" y="35124"/>
                </a:lnTo>
                <a:lnTo>
                  <a:pt x="123605" y="28571"/>
                </a:lnTo>
                <a:lnTo>
                  <a:pt x="115639" y="222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66672" y="4561036"/>
            <a:ext cx="5219700" cy="1892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75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616491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dirty="0"/>
              <a:t>Standard </a:t>
            </a:r>
            <a:r>
              <a:rPr spc="-5" dirty="0"/>
              <a:t>deviation vs. standard</a:t>
            </a:r>
            <a:r>
              <a:rPr spc="-105" dirty="0"/>
              <a:t> </a:t>
            </a:r>
            <a:r>
              <a:rPr dirty="0"/>
              <a:t>error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00" y="1569556"/>
            <a:ext cx="7899424" cy="2764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262890" indent="-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4800" algn="l"/>
              </a:tabLst>
            </a:pPr>
            <a:r>
              <a:rPr sz="2800" b="1" spc="-5" dirty="0" smtClean="0">
                <a:solidFill>
                  <a:prstClr val="black"/>
                </a:solidFill>
                <a:latin typeface="Arial"/>
                <a:cs typeface="Arial"/>
              </a:rPr>
              <a:t>Standard </a:t>
            </a: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deviation </a:t>
            </a:r>
            <a:r>
              <a:rPr sz="2800" spc="5" dirty="0">
                <a:solidFill>
                  <a:prstClr val="black"/>
                </a:solidFill>
                <a:latin typeface="Arial"/>
                <a:cs typeface="Arial"/>
              </a:rPr>
              <a:t>(s.d.)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tells</a:t>
            </a:r>
            <a:r>
              <a:rPr sz="28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us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prstClr val="black"/>
                </a:solidFill>
                <a:latin typeface="Arial"/>
                <a:cs typeface="Arial"/>
              </a:rPr>
              <a:t>variability </a:t>
            </a:r>
            <a:r>
              <a:rPr sz="2800" b="1" i="1" spc="-5" dirty="0" smtClean="0">
                <a:solidFill>
                  <a:prstClr val="black"/>
                </a:solidFill>
                <a:latin typeface="Arial"/>
                <a:cs typeface="Arial"/>
              </a:rPr>
              <a:t>among</a:t>
            </a:r>
            <a:r>
              <a:rPr sz="2800" b="1" i="1" spc="-7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b="1" i="1" dirty="0" smtClean="0">
                <a:solidFill>
                  <a:prstClr val="black"/>
                </a:solidFill>
                <a:latin typeface="Arial"/>
                <a:cs typeface="Arial"/>
              </a:rPr>
              <a:t>individuals</a:t>
            </a:r>
            <a:endParaRPr lang="en-US" sz="2800" b="1" i="1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469265" marR="262890" indent="-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4800" algn="l"/>
              </a:tabLst>
            </a:pPr>
            <a:endParaRPr sz="28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900" indent="-457200" eaLnBrk="1" fontAlgn="auto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4800" algn="l"/>
              </a:tabLst>
            </a:pPr>
            <a:r>
              <a:rPr sz="2800" b="1" spc="-5" dirty="0" smtClean="0">
                <a:solidFill>
                  <a:prstClr val="black"/>
                </a:solidFill>
                <a:latin typeface="Arial"/>
                <a:cs typeface="Arial"/>
              </a:rPr>
              <a:t>Standard </a:t>
            </a:r>
            <a:r>
              <a:rPr sz="2800" b="1" dirty="0">
                <a:solidFill>
                  <a:prstClr val="black"/>
                </a:solidFill>
                <a:latin typeface="Arial"/>
                <a:cs typeface="Arial"/>
              </a:rPr>
              <a:t>error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(S.E. )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tells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us </a:t>
            </a:r>
            <a:r>
              <a:rPr sz="2800" b="1" i="1" dirty="0">
                <a:solidFill>
                  <a:prstClr val="black"/>
                </a:solidFill>
                <a:latin typeface="Arial"/>
                <a:cs typeface="Arial"/>
              </a:rPr>
              <a:t>variability </a:t>
            </a:r>
            <a:r>
              <a:rPr sz="2800" b="1" i="1" spc="-5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2800" b="1" i="1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b="1" i="1" spc="-5" dirty="0" smtClean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lang="en-US" sz="2800" b="1" i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b="1" i="1" spc="-5" dirty="0" smtClean="0">
                <a:solidFill>
                  <a:prstClr val="black"/>
                </a:solidFill>
                <a:latin typeface="Arial"/>
                <a:cs typeface="Arial"/>
              </a:rPr>
              <a:t>sample</a:t>
            </a:r>
            <a:r>
              <a:rPr sz="2800" b="1" i="1" spc="-3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b="1" i="1" spc="-5" dirty="0" smtClean="0">
                <a:solidFill>
                  <a:prstClr val="black"/>
                </a:solidFill>
                <a:latin typeface="Arial"/>
                <a:cs typeface="Arial"/>
              </a:rPr>
              <a:t>means</a:t>
            </a:r>
            <a:endParaRPr lang="en-US" sz="2800" b="1" i="1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469900" indent="-457200" eaLnBrk="1" fontAlgn="auto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4800" algn="l"/>
              </a:tabLst>
            </a:pPr>
            <a:endParaRPr sz="28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7271" y="4318947"/>
            <a:ext cx="6566534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304800" algn="l"/>
                <a:tab pos="6229985" algn="l"/>
                <a:tab pos="6553200" algn="l"/>
              </a:tabLst>
            </a:pPr>
            <a:r>
              <a:rPr lang="en-US" sz="2800" spc="-5" dirty="0" smtClean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Standard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error of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the mean = S.E</a:t>
            </a:r>
            <a:r>
              <a:rPr sz="2800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=	</a:t>
            </a:r>
            <a:r>
              <a:rPr sz="2800" u="heavy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8330" y="5291916"/>
            <a:ext cx="56381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355600" algn="l"/>
              </a:tabLst>
            </a:pP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σ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standard deviation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of the</a:t>
            </a:r>
            <a:r>
              <a:rPr sz="24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population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99923" y="4948892"/>
            <a:ext cx="68580" cy="127000"/>
          </a:xfrm>
          <a:custGeom>
            <a:avLst/>
            <a:gdLst/>
            <a:ahLst/>
            <a:cxnLst/>
            <a:rect l="l" t="t" r="r" b="b"/>
            <a:pathLst>
              <a:path w="68579" h="127000">
                <a:moveTo>
                  <a:pt x="0" y="0"/>
                </a:moveTo>
                <a:lnTo>
                  <a:pt x="0" y="0"/>
                </a:lnTo>
                <a:lnTo>
                  <a:pt x="67996" y="126908"/>
                </a:lnTo>
              </a:path>
            </a:pathLst>
          </a:custGeom>
          <a:ln w="310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50341" y="4715852"/>
            <a:ext cx="90170" cy="377825"/>
          </a:xfrm>
          <a:custGeom>
            <a:avLst/>
            <a:gdLst/>
            <a:ahLst/>
            <a:cxnLst/>
            <a:rect l="l" t="t" r="r" b="b"/>
            <a:pathLst>
              <a:path w="90170" h="377825">
                <a:moveTo>
                  <a:pt x="0" y="377206"/>
                </a:moveTo>
                <a:lnTo>
                  <a:pt x="0" y="377206"/>
                </a:lnTo>
                <a:lnTo>
                  <a:pt x="90020" y="0"/>
                </a:lnTo>
              </a:path>
            </a:pathLst>
          </a:custGeom>
          <a:ln w="1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96495" y="4561467"/>
            <a:ext cx="511809" cy="0"/>
          </a:xfrm>
          <a:custGeom>
            <a:avLst/>
            <a:gdLst/>
            <a:ahLst/>
            <a:cxnLst/>
            <a:rect l="l" t="t" r="r" b="b"/>
            <a:pathLst>
              <a:path w="511809">
                <a:moveTo>
                  <a:pt x="0" y="0"/>
                </a:moveTo>
                <a:lnTo>
                  <a:pt x="0" y="0"/>
                </a:lnTo>
                <a:lnTo>
                  <a:pt x="511541" y="0"/>
                </a:lnTo>
              </a:path>
            </a:pathLst>
          </a:custGeom>
          <a:ln w="15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40511" y="4624134"/>
            <a:ext cx="208279" cy="45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sz="2950" i="1" spc="-204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endParaRPr sz="295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939787" y="4252803"/>
            <a:ext cx="228600" cy="173990"/>
          </a:xfrm>
          <a:custGeom>
            <a:avLst/>
            <a:gdLst/>
            <a:ahLst/>
            <a:cxnLst/>
            <a:rect l="l" t="t" r="r" b="b"/>
            <a:pathLst>
              <a:path w="228600" h="173989">
                <a:moveTo>
                  <a:pt x="228393" y="0"/>
                </a:moveTo>
                <a:lnTo>
                  <a:pt x="122529" y="0"/>
                </a:lnTo>
                <a:lnTo>
                  <a:pt x="77808" y="5451"/>
                </a:lnTo>
                <a:lnTo>
                  <a:pt x="37983" y="29560"/>
                </a:lnTo>
                <a:lnTo>
                  <a:pt x="9247" y="68620"/>
                </a:lnTo>
                <a:lnTo>
                  <a:pt x="0" y="115800"/>
                </a:lnTo>
                <a:lnTo>
                  <a:pt x="2951" y="131745"/>
                </a:lnTo>
                <a:lnTo>
                  <a:pt x="32934" y="166424"/>
                </a:lnTo>
                <a:lnTo>
                  <a:pt x="66888" y="173518"/>
                </a:lnTo>
                <a:lnTo>
                  <a:pt x="84862" y="172208"/>
                </a:lnTo>
                <a:lnTo>
                  <a:pt x="101710" y="168327"/>
                </a:lnTo>
                <a:lnTo>
                  <a:pt x="117470" y="161949"/>
                </a:lnTo>
                <a:lnTo>
                  <a:pt x="120391" y="160201"/>
                </a:lnTo>
                <a:lnTo>
                  <a:pt x="71526" y="160201"/>
                </a:lnTo>
                <a:lnTo>
                  <a:pt x="59920" y="158891"/>
                </a:lnTo>
                <a:lnTo>
                  <a:pt x="30907" y="128329"/>
                </a:lnTo>
                <a:lnTo>
                  <a:pt x="29678" y="115800"/>
                </a:lnTo>
                <a:lnTo>
                  <a:pt x="29701" y="113974"/>
                </a:lnTo>
                <a:lnTo>
                  <a:pt x="39881" y="70995"/>
                </a:lnTo>
                <a:lnTo>
                  <a:pt x="74598" y="35517"/>
                </a:lnTo>
                <a:lnTo>
                  <a:pt x="115572" y="27423"/>
                </a:lnTo>
                <a:lnTo>
                  <a:pt x="219880" y="27423"/>
                </a:lnTo>
                <a:lnTo>
                  <a:pt x="228393" y="0"/>
                </a:lnTo>
                <a:close/>
              </a:path>
              <a:path w="228600" h="173989">
                <a:moveTo>
                  <a:pt x="140302" y="27423"/>
                </a:moveTo>
                <a:lnTo>
                  <a:pt x="127540" y="27423"/>
                </a:lnTo>
                <a:lnTo>
                  <a:pt x="137559" y="44036"/>
                </a:lnTo>
                <a:lnTo>
                  <a:pt x="142758" y="61641"/>
                </a:lnTo>
                <a:lnTo>
                  <a:pt x="139135" y="100274"/>
                </a:lnTo>
                <a:lnTo>
                  <a:pt x="119739" y="136517"/>
                </a:lnTo>
                <a:lnTo>
                  <a:pt x="82026" y="159301"/>
                </a:lnTo>
                <a:lnTo>
                  <a:pt x="71526" y="160201"/>
                </a:lnTo>
                <a:lnTo>
                  <a:pt x="120391" y="160201"/>
                </a:lnTo>
                <a:lnTo>
                  <a:pt x="155606" y="131022"/>
                </a:lnTo>
                <a:lnTo>
                  <a:pt x="172654" y="93181"/>
                </a:lnTo>
                <a:lnTo>
                  <a:pt x="173376" y="83816"/>
                </a:lnTo>
                <a:lnTo>
                  <a:pt x="173354" y="79903"/>
                </a:lnTo>
                <a:lnTo>
                  <a:pt x="158360" y="43821"/>
                </a:lnTo>
                <a:lnTo>
                  <a:pt x="150163" y="35456"/>
                </a:lnTo>
                <a:lnTo>
                  <a:pt x="140302" y="274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540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400467"/>
            <a:ext cx="859759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>
              <a:lnSpc>
                <a:spcPct val="100000"/>
              </a:lnSpc>
            </a:pPr>
            <a:r>
              <a:rPr dirty="0"/>
              <a:t>Properties of normal</a:t>
            </a:r>
            <a:r>
              <a:rPr spc="-150" dirty="0"/>
              <a:t> </a:t>
            </a:r>
            <a:r>
              <a:rPr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00" y="1226269"/>
            <a:ext cx="4741545" cy="14106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4800" algn="l"/>
              </a:tabLst>
            </a:pP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Unimodal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sz="28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symmetrical</a:t>
            </a:r>
          </a:p>
          <a:p>
            <a:pPr marL="355600" indent="-342900" eaLnBrk="1" fontAlgn="auto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04800" algn="l"/>
              </a:tabLst>
            </a:pP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Probability</a:t>
            </a:r>
            <a:r>
              <a:rPr sz="2800" spc="-3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distribution</a:t>
            </a:r>
          </a:p>
          <a:p>
            <a:pPr marL="812800" indent="-342900" eaLnBrk="1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12800" algn="l"/>
              </a:tabLst>
            </a:pP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Area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under normal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curve is</a:t>
            </a:r>
            <a:r>
              <a:rPr sz="24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8559" y="4426560"/>
            <a:ext cx="8129905" cy="18107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sz="2800" spc="-5" dirty="0" smtClean="0">
                <a:solidFill>
                  <a:prstClr val="black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a normal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distribution</a:t>
            </a:r>
          </a:p>
          <a:p>
            <a:pPr marL="812800" marR="530860" indent="-342900" eaLnBrk="1" fontAlgn="auto" hangingPunct="1">
              <a:lnSpc>
                <a:spcPts val="2860"/>
              </a:lnSpc>
              <a:spcBef>
                <a:spcPts val="835"/>
              </a:spcBef>
              <a:spcAft>
                <a:spcPts val="0"/>
              </a:spcAft>
              <a:buClr>
                <a:srgbClr val="0C7A9C"/>
              </a:buClr>
              <a:buSzTx/>
              <a:buFont typeface="Arial" panose="020B0604020202020204" pitchFamily="34" charset="0"/>
              <a:buChar char="•"/>
              <a:tabLst>
                <a:tab pos="813435" algn="l"/>
              </a:tabLst>
            </a:pP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μ</a:t>
            </a:r>
            <a:r>
              <a:rPr sz="2400" dirty="0">
                <a:solidFill>
                  <a:prstClr val="black"/>
                </a:solidFill>
                <a:latin typeface="MS PGothic"/>
                <a:cs typeface="MS PGothic"/>
              </a:rPr>
              <a:t>±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1.0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0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σ</a:t>
            </a:r>
            <a:r>
              <a:rPr sz="24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~68%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of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rea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under</a:t>
            </a:r>
            <a:r>
              <a:rPr sz="24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ormal  curve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812800" indent="-342900" eaLnBrk="1" fontAlgn="auto" hangingPunct="1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Clr>
                <a:srgbClr val="0C7A9C"/>
              </a:buClr>
              <a:buSzTx/>
              <a:buFont typeface="Arial" panose="020B0604020202020204" pitchFamily="34" charset="0"/>
              <a:buChar char="•"/>
              <a:tabLst>
                <a:tab pos="813435" algn="l"/>
              </a:tabLst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μ</a:t>
            </a:r>
            <a:r>
              <a:rPr sz="2400" spc="-5" dirty="0">
                <a:solidFill>
                  <a:prstClr val="black"/>
                </a:solidFill>
                <a:latin typeface="MS PGothic"/>
                <a:cs typeface="MS PGothic"/>
              </a:rPr>
              <a:t>±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1.96σ</a:t>
            </a:r>
            <a:r>
              <a:rPr sz="2400" spc="-3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sz="2400" spc="-3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~95%</a:t>
            </a:r>
            <a:r>
              <a:rPr sz="2400" spc="-3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2400" spc="-3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area</a:t>
            </a:r>
            <a:r>
              <a:rPr sz="2400" spc="-3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under</a:t>
            </a:r>
            <a:r>
              <a:rPr sz="2400" spc="-2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2400" spc="-3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normal</a:t>
            </a:r>
            <a:r>
              <a:rPr sz="2400" spc="-3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curve</a:t>
            </a:r>
          </a:p>
          <a:p>
            <a:pPr marL="812800" indent="-342900" eaLnBrk="1" fontAlgn="auto" hangingPunct="1">
              <a:lnSpc>
                <a:spcPct val="100000"/>
              </a:lnSpc>
              <a:spcBef>
                <a:spcPts val="685"/>
              </a:spcBef>
              <a:spcAft>
                <a:spcPts val="0"/>
              </a:spcAft>
              <a:buClr>
                <a:srgbClr val="0C7A9C"/>
              </a:buClr>
              <a:buSzTx/>
              <a:buFont typeface="Arial" panose="020B0604020202020204" pitchFamily="34" charset="0"/>
              <a:buChar char="•"/>
              <a:tabLst>
                <a:tab pos="813435" algn="l"/>
              </a:tabLst>
            </a:pP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μ</a:t>
            </a:r>
            <a:r>
              <a:rPr sz="2400" dirty="0">
                <a:solidFill>
                  <a:prstClr val="black"/>
                </a:solidFill>
                <a:latin typeface="MS PGothic"/>
                <a:cs typeface="MS PGothic"/>
              </a:rPr>
              <a:t>±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2.5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σ</a:t>
            </a:r>
            <a:r>
              <a:rPr sz="24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~99%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of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rea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under</a:t>
            </a:r>
            <a:r>
              <a:rPr sz="24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ormal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curve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80360" y="2637905"/>
            <a:ext cx="3721099" cy="1727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sz="180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7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99592" y="1679453"/>
            <a:ext cx="7128792" cy="614858"/>
          </a:xfrm>
          <a:prstGeom prst="rect">
            <a:avLst/>
          </a:prstGeom>
        </p:spPr>
        <p:txBody>
          <a:bodyPr vert="horz" wrap="square" lIns="0" tIns="18235" rIns="0" bIns="0" rtlCol="0">
            <a:spAutoFit/>
          </a:bodyPr>
          <a:lstStyle/>
          <a:p>
            <a:pPr marL="37040" marR="270678">
              <a:lnSpc>
                <a:spcPct val="102400"/>
              </a:lnSpc>
              <a:spcBef>
                <a:spcPts val="144"/>
              </a:spcBef>
            </a:pPr>
            <a:r>
              <a:rPr sz="1900" spc="13" dirty="0">
                <a:latin typeface="Arial"/>
                <a:cs typeface="Arial"/>
              </a:rPr>
              <a:t>The </a:t>
            </a:r>
            <a:r>
              <a:rPr sz="1900" spc="4" dirty="0">
                <a:latin typeface="Arial"/>
                <a:cs typeface="Arial"/>
              </a:rPr>
              <a:t>interval </a:t>
            </a:r>
            <a:r>
              <a:rPr sz="1900" spc="13" dirty="0">
                <a:latin typeface="Arial"/>
                <a:cs typeface="Arial"/>
              </a:rPr>
              <a:t>from </a:t>
            </a:r>
            <a:r>
              <a:rPr lang="tr-TR" sz="1900" b="1" spc="-27" baseline="6944" dirty="0" err="1">
                <a:latin typeface="Times New Roman"/>
                <a:cs typeface="Times New Roman"/>
              </a:rPr>
              <a:t>Mean</a:t>
            </a:r>
            <a:r>
              <a:rPr lang="tr-TR" sz="1900" b="1" spc="-27" baseline="6944" dirty="0">
                <a:latin typeface="Times New Roman"/>
                <a:cs typeface="Times New Roman"/>
              </a:rPr>
              <a:t>(Y)</a:t>
            </a:r>
            <a:r>
              <a:rPr sz="1900" b="1" spc="-27" baseline="6944" dirty="0">
                <a:latin typeface="Times New Roman"/>
                <a:cs typeface="Times New Roman"/>
              </a:rPr>
              <a:t>-2</a:t>
            </a:r>
            <a:r>
              <a:rPr lang="tr-TR" sz="1900" b="1" spc="1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sz="1900" b="1" spc="13" baseline="6944" dirty="0" smtClean="0">
                <a:latin typeface="Times New Roman"/>
                <a:cs typeface="Times New Roman"/>
              </a:rPr>
              <a:t>SE</a:t>
            </a:r>
            <a:r>
              <a:rPr sz="1900" b="1" spc="13" baseline="-23809" dirty="0" smtClean="0">
                <a:latin typeface="Times New Roman"/>
                <a:cs typeface="Times New Roman"/>
              </a:rPr>
              <a:t>Y </a:t>
            </a:r>
            <a:r>
              <a:rPr lang="tr-TR" sz="1900" b="1" spc="13" baseline="-23809" dirty="0" smtClean="0">
                <a:latin typeface="Times New Roman"/>
                <a:cs typeface="Times New Roman"/>
              </a:rPr>
              <a:t> </a:t>
            </a:r>
            <a:r>
              <a:rPr sz="1900" spc="9" dirty="0" smtClean="0">
                <a:latin typeface="Arial"/>
                <a:cs typeface="Arial"/>
              </a:rPr>
              <a:t>to </a:t>
            </a:r>
            <a:r>
              <a:rPr lang="en-US" sz="1900" b="1" spc="-27" baseline="6944" dirty="0" smtClean="0">
                <a:latin typeface="Times New Roman"/>
                <a:cs typeface="Times New Roman"/>
              </a:rPr>
              <a:t>Mean(Y)+2*S</a:t>
            </a:r>
            <a:r>
              <a:rPr lang="en-US" sz="1900" b="1" spc="13" baseline="6944" dirty="0" smtClean="0">
                <a:latin typeface="Times New Roman"/>
                <a:cs typeface="Times New Roman"/>
              </a:rPr>
              <a:t>E</a:t>
            </a:r>
            <a:r>
              <a:rPr lang="en-US" sz="1900" b="1" spc="13" baseline="-23809" dirty="0" smtClean="0">
                <a:latin typeface="Times New Roman"/>
                <a:cs typeface="Times New Roman"/>
              </a:rPr>
              <a:t>Y</a:t>
            </a:r>
            <a:r>
              <a:rPr sz="1900" b="1" spc="13" baseline="-23809" dirty="0" smtClean="0">
                <a:latin typeface="Times New Roman"/>
                <a:cs typeface="Times New Roman"/>
              </a:rPr>
              <a:t>  </a:t>
            </a:r>
            <a:r>
              <a:rPr sz="1900" spc="9" dirty="0" smtClean="0">
                <a:latin typeface="Arial"/>
                <a:cs typeface="Arial"/>
              </a:rPr>
              <a:t>provides </a:t>
            </a:r>
            <a:r>
              <a:rPr sz="1900" spc="13" dirty="0">
                <a:latin typeface="Arial"/>
                <a:cs typeface="Arial"/>
              </a:rPr>
              <a:t>a rough </a:t>
            </a:r>
            <a:r>
              <a:rPr sz="1900" spc="9" dirty="0">
                <a:latin typeface="Arial"/>
                <a:cs typeface="Arial"/>
              </a:rPr>
              <a:t>estimate of </a:t>
            </a:r>
            <a:r>
              <a:rPr sz="1900" spc="13" dirty="0">
                <a:latin typeface="Arial"/>
                <a:cs typeface="Arial"/>
              </a:rPr>
              <a:t>the 95% </a:t>
            </a:r>
            <a:r>
              <a:rPr sz="1900" spc="13" dirty="0" smtClean="0">
                <a:latin typeface="Arial"/>
                <a:cs typeface="Arial"/>
              </a:rPr>
              <a:t>confidence </a:t>
            </a:r>
            <a:r>
              <a:rPr sz="1900" spc="4" dirty="0" smtClean="0">
                <a:latin typeface="Arial"/>
                <a:cs typeface="Arial"/>
              </a:rPr>
              <a:t>interval </a:t>
            </a:r>
            <a:r>
              <a:rPr sz="1900" spc="9" dirty="0">
                <a:latin typeface="Arial"/>
                <a:cs typeface="Arial"/>
              </a:rPr>
              <a:t>for </a:t>
            </a:r>
            <a:r>
              <a:rPr sz="1900" spc="13" dirty="0">
                <a:latin typeface="Arial"/>
                <a:cs typeface="Arial"/>
              </a:rPr>
              <a:t>the</a:t>
            </a:r>
            <a:r>
              <a:rPr sz="1900" spc="-31" dirty="0">
                <a:latin typeface="Arial"/>
                <a:cs typeface="Arial"/>
              </a:rPr>
              <a:t> </a:t>
            </a:r>
            <a:r>
              <a:rPr sz="1900" spc="13" dirty="0">
                <a:latin typeface="Arial"/>
                <a:cs typeface="Arial"/>
              </a:rPr>
              <a:t>mean.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8083" y="2457826"/>
            <a:ext cx="5680396" cy="1569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 marR="4559">
              <a:lnSpc>
                <a:spcPct val="101899"/>
              </a:lnSpc>
            </a:pPr>
            <a:r>
              <a:rPr sz="1000" spc="4" dirty="0">
                <a:latin typeface="Arial"/>
                <a:cs typeface="Arial"/>
              </a:rPr>
              <a:t>(</a:t>
            </a:r>
            <a:r>
              <a:rPr sz="1000" i="1" spc="4" dirty="0">
                <a:latin typeface="Arial"/>
                <a:cs typeface="Arial"/>
              </a:rPr>
              <a:t>Assuming </a:t>
            </a:r>
            <a:r>
              <a:rPr sz="1000" i="1" dirty="0">
                <a:latin typeface="Arial"/>
                <a:cs typeface="Arial"/>
              </a:rPr>
              <a:t>normally distributed population and/or </a:t>
            </a:r>
            <a:r>
              <a:rPr sz="1000" i="1" spc="4" dirty="0" smtClean="0">
                <a:latin typeface="Arial"/>
                <a:cs typeface="Arial"/>
              </a:rPr>
              <a:t>sufficiently </a:t>
            </a:r>
            <a:r>
              <a:rPr sz="1000" i="1" dirty="0">
                <a:latin typeface="Arial"/>
                <a:cs typeface="Arial"/>
              </a:rPr>
              <a:t>large </a:t>
            </a:r>
            <a:r>
              <a:rPr sz="1000" i="1" spc="4" dirty="0">
                <a:latin typeface="Arial"/>
                <a:cs typeface="Arial"/>
              </a:rPr>
              <a:t>sample</a:t>
            </a:r>
            <a:r>
              <a:rPr sz="1000" i="1" spc="-40" dirty="0">
                <a:latin typeface="Arial"/>
                <a:cs typeface="Arial"/>
              </a:rPr>
              <a:t> </a:t>
            </a:r>
            <a:r>
              <a:rPr sz="1000" i="1" spc="4" dirty="0">
                <a:latin typeface="Arial"/>
                <a:cs typeface="Arial"/>
              </a:rPr>
              <a:t>size.</a:t>
            </a:r>
            <a:r>
              <a:rPr sz="1000" spc="4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24933" y="3468601"/>
            <a:ext cx="1836467" cy="2549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16016" y="3468601"/>
            <a:ext cx="1912463" cy="2549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79800" y="3468601"/>
            <a:ext cx="3432159" cy="5536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 marR="4559" indent="243895">
              <a:lnSpc>
                <a:spcPct val="101899"/>
              </a:lnSpc>
            </a:pPr>
            <a:r>
              <a:rPr sz="1600" spc="13" dirty="0">
                <a:solidFill>
                  <a:srgbClr val="4348AA"/>
                </a:solidFill>
                <a:latin typeface="Arial"/>
                <a:cs typeface="Arial"/>
              </a:rPr>
              <a:t>Use </a:t>
            </a:r>
            <a:r>
              <a:rPr sz="1600" spc="9" dirty="0">
                <a:solidFill>
                  <a:srgbClr val="4348AA"/>
                </a:solidFill>
                <a:latin typeface="Arial"/>
                <a:cs typeface="Arial"/>
              </a:rPr>
              <a:t>correct language </a:t>
            </a:r>
            <a:r>
              <a:rPr sz="1600" spc="13" dirty="0" smtClean="0">
                <a:solidFill>
                  <a:srgbClr val="4348AA"/>
                </a:solidFill>
                <a:latin typeface="Arial"/>
                <a:cs typeface="Arial"/>
              </a:rPr>
              <a:t>when</a:t>
            </a:r>
            <a:endParaRPr lang="en-US" sz="1600" spc="13" dirty="0" smtClean="0">
              <a:solidFill>
                <a:srgbClr val="4348AA"/>
              </a:solidFill>
              <a:latin typeface="Arial"/>
              <a:cs typeface="Arial"/>
            </a:endParaRPr>
          </a:p>
          <a:p>
            <a:pPr marL="11397" marR="4559" indent="243895">
              <a:lnSpc>
                <a:spcPct val="101899"/>
              </a:lnSpc>
            </a:pPr>
            <a:r>
              <a:rPr sz="1600" spc="9" dirty="0" smtClean="0">
                <a:solidFill>
                  <a:srgbClr val="4348AA"/>
                </a:solidFill>
                <a:latin typeface="Arial"/>
                <a:cs typeface="Arial"/>
              </a:rPr>
              <a:t>talking </a:t>
            </a:r>
            <a:r>
              <a:rPr sz="1600" spc="9" dirty="0">
                <a:solidFill>
                  <a:srgbClr val="4348AA"/>
                </a:solidFill>
                <a:latin typeface="Arial"/>
                <a:cs typeface="Arial"/>
              </a:rPr>
              <a:t>about </a:t>
            </a:r>
            <a:r>
              <a:rPr sz="1600" spc="13" dirty="0">
                <a:solidFill>
                  <a:srgbClr val="4348AA"/>
                </a:solidFill>
                <a:latin typeface="Arial"/>
                <a:cs typeface="Arial"/>
              </a:rPr>
              <a:t>confidence</a:t>
            </a:r>
            <a:r>
              <a:rPr sz="1600" spc="-18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lang="en-US" sz="1600" spc="-18" dirty="0" smtClean="0">
                <a:solidFill>
                  <a:srgbClr val="4348AA"/>
                </a:solidFill>
                <a:latin typeface="Arial"/>
                <a:cs typeface="Arial"/>
              </a:rPr>
              <a:t>i</a:t>
            </a:r>
            <a:r>
              <a:rPr sz="1600" spc="4" dirty="0" smtClean="0">
                <a:solidFill>
                  <a:srgbClr val="4348AA"/>
                </a:solidFill>
                <a:latin typeface="Arial"/>
                <a:cs typeface="Arial"/>
              </a:rPr>
              <a:t>ntervals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9446" y="4183887"/>
            <a:ext cx="3701753" cy="20621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ct val="100000"/>
              </a:lnSpc>
            </a:pPr>
            <a:r>
              <a:rPr sz="1200" spc="-4" dirty="0">
                <a:solidFill>
                  <a:srgbClr val="FA2C20"/>
                </a:solidFill>
                <a:latin typeface="Arial"/>
                <a:cs typeface="Arial"/>
              </a:rPr>
              <a:t>Not</a:t>
            </a:r>
            <a:r>
              <a:rPr sz="1200" spc="-85" dirty="0">
                <a:solidFill>
                  <a:srgbClr val="FA2C2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A2C20"/>
                </a:solidFill>
                <a:latin typeface="Arial"/>
                <a:cs typeface="Arial"/>
              </a:rPr>
              <a:t>correct:</a:t>
            </a:r>
            <a:endParaRPr sz="1200" dirty="0">
              <a:latin typeface="Arial"/>
              <a:cs typeface="Arial"/>
            </a:endParaRPr>
          </a:p>
          <a:p>
            <a:pPr marL="11397" marR="135054" indent="376100">
              <a:lnSpc>
                <a:spcPct val="100000"/>
              </a:lnSpc>
              <a:spcBef>
                <a:spcPts val="9"/>
              </a:spcBef>
            </a:pPr>
            <a:r>
              <a:rPr sz="1200" i="1" dirty="0">
                <a:latin typeface="Arial"/>
                <a:cs typeface="Arial"/>
              </a:rPr>
              <a:t>“There </a:t>
            </a:r>
            <a:r>
              <a:rPr sz="1200" i="1" spc="-4" dirty="0">
                <a:latin typeface="Arial"/>
                <a:cs typeface="Arial"/>
              </a:rPr>
              <a:t>is </a:t>
            </a:r>
            <a:r>
              <a:rPr sz="1200" i="1" dirty="0">
                <a:latin typeface="Arial"/>
                <a:cs typeface="Arial"/>
              </a:rPr>
              <a:t>a </a:t>
            </a:r>
            <a:r>
              <a:rPr sz="1200" i="1" spc="-4" dirty="0">
                <a:latin typeface="Arial"/>
                <a:cs typeface="Arial"/>
              </a:rPr>
              <a:t>95% probability </a:t>
            </a:r>
            <a:r>
              <a:rPr sz="1200" i="1" dirty="0">
                <a:latin typeface="Arial"/>
                <a:cs typeface="Arial"/>
              </a:rPr>
              <a:t>that the </a:t>
            </a:r>
            <a:r>
              <a:rPr sz="1200" i="1" spc="-4" dirty="0">
                <a:latin typeface="Arial"/>
                <a:cs typeface="Arial"/>
              </a:rPr>
              <a:t>population  </a:t>
            </a:r>
            <a:r>
              <a:rPr sz="1200" i="1" dirty="0">
                <a:latin typeface="Arial"/>
                <a:cs typeface="Arial"/>
              </a:rPr>
              <a:t>mean </a:t>
            </a:r>
            <a:r>
              <a:rPr sz="1200" i="1" spc="-4" dirty="0">
                <a:latin typeface="Arial"/>
                <a:cs typeface="Arial"/>
              </a:rPr>
              <a:t>is within </a:t>
            </a:r>
            <a:r>
              <a:rPr sz="1200" i="1" dirty="0">
                <a:latin typeface="Arial"/>
                <a:cs typeface="Arial"/>
              </a:rPr>
              <a:t>a </a:t>
            </a:r>
            <a:r>
              <a:rPr sz="1200" i="1" spc="-4" dirty="0">
                <a:latin typeface="Arial"/>
                <a:cs typeface="Arial"/>
              </a:rPr>
              <a:t>particular 95% </a:t>
            </a:r>
            <a:r>
              <a:rPr sz="1200" i="1" dirty="0">
                <a:latin typeface="Arial"/>
                <a:cs typeface="Arial"/>
              </a:rPr>
              <a:t>confidence</a:t>
            </a:r>
            <a:r>
              <a:rPr sz="1200" i="1" spc="-63" dirty="0">
                <a:latin typeface="Arial"/>
                <a:cs typeface="Arial"/>
              </a:rPr>
              <a:t> </a:t>
            </a:r>
            <a:r>
              <a:rPr sz="1200" i="1" spc="-4" dirty="0">
                <a:latin typeface="Arial"/>
                <a:cs typeface="Arial"/>
              </a:rPr>
              <a:t>interval”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1397">
              <a:lnSpc>
                <a:spcPct val="100000"/>
              </a:lnSpc>
            </a:pPr>
            <a:r>
              <a:rPr sz="1200" spc="-4" dirty="0">
                <a:solidFill>
                  <a:srgbClr val="4348AA"/>
                </a:solidFill>
                <a:latin typeface="Arial"/>
                <a:cs typeface="Arial"/>
              </a:rPr>
              <a:t>Correct:</a:t>
            </a:r>
            <a:endParaRPr sz="1200" dirty="0">
              <a:latin typeface="Arial"/>
              <a:cs typeface="Arial"/>
            </a:endParaRPr>
          </a:p>
          <a:p>
            <a:pPr marL="11397" marR="72371" indent="376100">
              <a:lnSpc>
                <a:spcPct val="100000"/>
              </a:lnSpc>
              <a:spcBef>
                <a:spcPts val="9"/>
              </a:spcBef>
            </a:pPr>
            <a:r>
              <a:rPr sz="1200" i="1" dirty="0">
                <a:latin typeface="Arial"/>
                <a:cs typeface="Arial"/>
              </a:rPr>
              <a:t>“95% </a:t>
            </a:r>
            <a:r>
              <a:rPr sz="1200" i="1" spc="-4" dirty="0">
                <a:latin typeface="Arial"/>
                <a:cs typeface="Arial"/>
              </a:rPr>
              <a:t>of all 95% </a:t>
            </a:r>
            <a:r>
              <a:rPr sz="1200" i="1" dirty="0">
                <a:latin typeface="Arial"/>
                <a:cs typeface="Arial"/>
              </a:rPr>
              <a:t>confidence </a:t>
            </a:r>
            <a:r>
              <a:rPr sz="1200" i="1" spc="-4" dirty="0">
                <a:latin typeface="Arial"/>
                <a:cs typeface="Arial"/>
              </a:rPr>
              <a:t>intervals </a:t>
            </a:r>
            <a:r>
              <a:rPr sz="1200" i="1" dirty="0">
                <a:latin typeface="Arial"/>
                <a:cs typeface="Arial"/>
              </a:rPr>
              <a:t>calculated  from samples </a:t>
            </a:r>
            <a:r>
              <a:rPr sz="1200" i="1" spc="-4" dirty="0">
                <a:latin typeface="Arial"/>
                <a:cs typeface="Arial"/>
              </a:rPr>
              <a:t>include </a:t>
            </a:r>
            <a:r>
              <a:rPr sz="1200" i="1" dirty="0">
                <a:latin typeface="Arial"/>
                <a:cs typeface="Arial"/>
              </a:rPr>
              <a:t>the </a:t>
            </a:r>
            <a:r>
              <a:rPr sz="1200" i="1" spc="-4" dirty="0">
                <a:latin typeface="Arial"/>
                <a:cs typeface="Arial"/>
              </a:rPr>
              <a:t>population</a:t>
            </a:r>
            <a:r>
              <a:rPr sz="1200" i="1" spc="-9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mean.”</a:t>
            </a:r>
            <a:endParaRPr sz="1200" dirty="0">
              <a:latin typeface="Arial"/>
              <a:cs typeface="Arial"/>
            </a:endParaRPr>
          </a:p>
          <a:p>
            <a:pPr marL="386927">
              <a:lnSpc>
                <a:spcPts val="1167"/>
              </a:lnSpc>
              <a:spcBef>
                <a:spcPts val="9"/>
              </a:spcBef>
            </a:pPr>
            <a:r>
              <a:rPr sz="1200" i="1" spc="-4" dirty="0">
                <a:solidFill>
                  <a:srgbClr val="4348AA"/>
                </a:solidFill>
                <a:latin typeface="Arial"/>
                <a:cs typeface="Arial"/>
              </a:rPr>
              <a:t>or:</a:t>
            </a:r>
            <a:endParaRPr sz="1200" dirty="0">
              <a:latin typeface="Arial"/>
              <a:cs typeface="Arial"/>
            </a:endParaRPr>
          </a:p>
          <a:p>
            <a:pPr marL="11397" marR="4559" indent="376100">
              <a:lnSpc>
                <a:spcPts val="1194"/>
              </a:lnSpc>
              <a:spcBef>
                <a:spcPts val="13"/>
              </a:spcBef>
            </a:pPr>
            <a:r>
              <a:rPr sz="1200" i="1" spc="-9" dirty="0">
                <a:latin typeface="Arial"/>
                <a:cs typeface="Arial"/>
              </a:rPr>
              <a:t>“We </a:t>
            </a:r>
            <a:r>
              <a:rPr sz="1200" i="1" spc="-4" dirty="0">
                <a:latin typeface="Arial"/>
                <a:cs typeface="Arial"/>
              </a:rPr>
              <a:t>are 95% </a:t>
            </a:r>
            <a:r>
              <a:rPr sz="1200" i="1" dirty="0">
                <a:latin typeface="Arial"/>
                <a:cs typeface="Arial"/>
              </a:rPr>
              <a:t>confident that the </a:t>
            </a:r>
            <a:r>
              <a:rPr sz="1200" i="1" spc="-4" dirty="0">
                <a:latin typeface="Arial"/>
                <a:cs typeface="Arial"/>
              </a:rPr>
              <a:t>population </a:t>
            </a:r>
            <a:r>
              <a:rPr sz="1200" i="1" dirty="0">
                <a:latin typeface="Arial"/>
                <a:cs typeface="Arial"/>
              </a:rPr>
              <a:t>mean  </a:t>
            </a:r>
            <a:r>
              <a:rPr sz="1200" i="1" spc="-4" dirty="0">
                <a:latin typeface="Arial"/>
                <a:cs typeface="Arial"/>
              </a:rPr>
              <a:t>lies within </a:t>
            </a:r>
            <a:r>
              <a:rPr sz="1200" i="1" dirty="0">
                <a:latin typeface="Arial"/>
                <a:cs typeface="Arial"/>
              </a:rPr>
              <a:t>the </a:t>
            </a:r>
            <a:r>
              <a:rPr sz="1200" i="1" spc="-4" dirty="0">
                <a:latin typeface="Arial"/>
                <a:cs typeface="Arial"/>
              </a:rPr>
              <a:t>95% </a:t>
            </a:r>
            <a:r>
              <a:rPr sz="1200" i="1" dirty="0">
                <a:latin typeface="Arial"/>
                <a:cs typeface="Arial"/>
              </a:rPr>
              <a:t>confidence</a:t>
            </a:r>
            <a:r>
              <a:rPr sz="1200" i="1" spc="-72" dirty="0">
                <a:latin typeface="Arial"/>
                <a:cs typeface="Arial"/>
              </a:rPr>
              <a:t> </a:t>
            </a:r>
            <a:r>
              <a:rPr sz="1200" i="1" spc="-4" dirty="0">
                <a:latin typeface="Arial"/>
                <a:cs typeface="Arial"/>
              </a:rPr>
              <a:t>interval.”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6" name="object 2"/>
          <p:cNvSpPr txBox="1">
            <a:spLocks/>
          </p:cNvSpPr>
          <p:nvPr/>
        </p:nvSpPr>
        <p:spPr>
          <a:xfrm>
            <a:off x="381000" y="685802"/>
            <a:ext cx="8280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5pPr>
            <a:lvl6pPr marL="4572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6pPr>
            <a:lvl7pPr marL="9144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7pPr>
            <a:lvl8pPr marL="13716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8pPr>
            <a:lvl9pPr marL="18288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9pPr>
          </a:lstStyle>
          <a:p>
            <a:pPr marL="1932490">
              <a:lnSpc>
                <a:spcPct val="100000"/>
              </a:lnSpc>
              <a:buClrTx/>
              <a:buSzTx/>
              <a:buFontTx/>
            </a:pPr>
            <a:r>
              <a:rPr lang="en-US" kern="0" spc="-69" dirty="0"/>
              <a:t>The 2SE rule-of-thumb</a:t>
            </a:r>
          </a:p>
        </p:txBody>
      </p:sp>
    </p:spTree>
    <p:extLst>
      <p:ext uri="{BB962C8B-B14F-4D97-AF65-F5344CB8AC3E}">
        <p14:creationId xmlns:p14="http://schemas.microsoft.com/office/powerpoint/2010/main" val="38544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1963" y="1866980"/>
            <a:ext cx="6750357" cy="624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 marR="4559">
              <a:lnSpc>
                <a:spcPct val="103899"/>
              </a:lnSpc>
            </a:pPr>
            <a:r>
              <a:rPr lang="tr-TR" sz="2000" b="1" kern="0" spc="-69" dirty="0" err="1" smtClean="0"/>
              <a:t>P</a:t>
            </a:r>
            <a:r>
              <a:rPr lang="en-US" sz="2000" b="1" kern="0" spc="-69" dirty="0" err="1" smtClean="0"/>
              <a:t>seudoreplication</a:t>
            </a:r>
            <a:r>
              <a:rPr lang="en-US" sz="2000" b="1" kern="0" spc="-69" dirty="0" smtClean="0"/>
              <a:t> </a:t>
            </a:r>
            <a:r>
              <a:rPr lang="tr-TR" sz="2000" kern="0" spc="-69" dirty="0" smtClean="0"/>
              <a:t>is </a:t>
            </a:r>
            <a:r>
              <a:rPr lang="en-US" sz="2000" kern="0" spc="-69" dirty="0" smtClean="0"/>
              <a:t>t</a:t>
            </a:r>
            <a:r>
              <a:rPr sz="1900" spc="13" dirty="0" smtClean="0">
                <a:latin typeface="Arial"/>
                <a:cs typeface="Arial"/>
              </a:rPr>
              <a:t>he </a:t>
            </a:r>
            <a:r>
              <a:rPr sz="1900" spc="9" dirty="0" smtClean="0">
                <a:latin typeface="Arial"/>
                <a:cs typeface="Arial"/>
              </a:rPr>
              <a:t>error that occurs </a:t>
            </a:r>
            <a:r>
              <a:rPr sz="1900" b="1" spc="13" dirty="0" smtClean="0">
                <a:latin typeface="Arial"/>
                <a:cs typeface="Arial"/>
              </a:rPr>
              <a:t>when samples </a:t>
            </a:r>
            <a:r>
              <a:rPr sz="1900" b="1" spc="9" dirty="0" smtClean="0">
                <a:latin typeface="Arial"/>
                <a:cs typeface="Arial"/>
              </a:rPr>
              <a:t>are not independent</a:t>
            </a:r>
            <a:r>
              <a:rPr sz="1900" spc="9" dirty="0" smtClean="0">
                <a:latin typeface="Arial"/>
                <a:cs typeface="Arial"/>
              </a:rPr>
              <a:t>, but </a:t>
            </a:r>
            <a:r>
              <a:rPr sz="1900" spc="13" dirty="0" smtClean="0">
                <a:latin typeface="Arial"/>
                <a:cs typeface="Arial"/>
              </a:rPr>
              <a:t>they </a:t>
            </a:r>
            <a:r>
              <a:rPr sz="1900" spc="9" dirty="0" smtClean="0">
                <a:latin typeface="Arial"/>
                <a:cs typeface="Arial"/>
              </a:rPr>
              <a:t>are </a:t>
            </a:r>
            <a:r>
              <a:rPr sz="1900" b="1" spc="9" dirty="0" smtClean="0">
                <a:latin typeface="Arial"/>
                <a:cs typeface="Arial"/>
              </a:rPr>
              <a:t>treated </a:t>
            </a:r>
            <a:r>
              <a:rPr sz="1900" b="1" spc="13" dirty="0" smtClean="0">
                <a:latin typeface="Arial"/>
                <a:cs typeface="Arial"/>
              </a:rPr>
              <a:t>as though they</a:t>
            </a:r>
            <a:r>
              <a:rPr sz="1900" b="1" spc="-31" dirty="0" smtClean="0">
                <a:latin typeface="Arial"/>
                <a:cs typeface="Arial"/>
              </a:rPr>
              <a:t> </a:t>
            </a:r>
            <a:r>
              <a:rPr sz="1900" b="1" spc="4" dirty="0" smtClean="0">
                <a:latin typeface="Arial"/>
                <a:cs typeface="Arial"/>
              </a:rPr>
              <a:t>are</a:t>
            </a:r>
            <a:r>
              <a:rPr sz="1900" spc="4" dirty="0" smtClean="0">
                <a:latin typeface="Arial"/>
                <a:cs typeface="Arial"/>
              </a:rPr>
              <a:t>.</a:t>
            </a:r>
            <a:r>
              <a:rPr lang="tr-TR" sz="1900" spc="4" dirty="0" smtClean="0">
                <a:latin typeface="Arial"/>
                <a:cs typeface="Arial"/>
              </a:rPr>
              <a:t> 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537" y="3429000"/>
            <a:ext cx="402256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>
              <a:lnSpc>
                <a:spcPct val="100000"/>
              </a:lnSpc>
            </a:pPr>
            <a:r>
              <a:rPr sz="2200" spc="4" dirty="0">
                <a:solidFill>
                  <a:srgbClr val="4348AA"/>
                </a:solidFill>
                <a:latin typeface="Arial"/>
                <a:cs typeface="Arial"/>
              </a:rPr>
              <a:t>Example:</a:t>
            </a:r>
            <a:r>
              <a:rPr sz="2200" spc="-22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z="2200" spc="4" dirty="0">
                <a:solidFill>
                  <a:srgbClr val="4348AA"/>
                </a:solidFill>
                <a:latin typeface="Arial"/>
                <a:cs typeface="Arial"/>
              </a:rPr>
              <a:t>Pseudoreplication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7472" y="3980584"/>
            <a:ext cx="7334928" cy="16004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7" marR="4559">
              <a:lnSpc>
                <a:spcPct val="99500"/>
              </a:lnSpc>
            </a:pPr>
            <a:r>
              <a:rPr sz="1600" spc="9" dirty="0">
                <a:latin typeface="Arial"/>
                <a:cs typeface="Arial"/>
              </a:rPr>
              <a:t>You are interested in average pulse rate of mountain </a:t>
            </a:r>
            <a:r>
              <a:rPr sz="1600" spc="9" dirty="0" smtClean="0">
                <a:latin typeface="Arial"/>
                <a:cs typeface="Arial"/>
              </a:rPr>
              <a:t>climbers</a:t>
            </a:r>
            <a:r>
              <a:rPr sz="1600" spc="9" dirty="0">
                <a:latin typeface="Arial"/>
                <a:cs typeface="Arial"/>
              </a:rPr>
              <a:t>. Since they are hard to find, you decide to </a:t>
            </a:r>
            <a:r>
              <a:rPr sz="1600" spc="9" dirty="0" smtClean="0">
                <a:latin typeface="Arial"/>
                <a:cs typeface="Arial"/>
              </a:rPr>
              <a:t>take</a:t>
            </a:r>
            <a:r>
              <a:rPr lang="en-US" sz="1600" spc="9" dirty="0" smtClean="0">
                <a:latin typeface="Arial"/>
                <a:cs typeface="Arial"/>
              </a:rPr>
              <a:t> </a:t>
            </a:r>
            <a:r>
              <a:rPr sz="1600" spc="9" dirty="0" smtClean="0">
                <a:latin typeface="Arial"/>
                <a:cs typeface="Arial"/>
              </a:rPr>
              <a:t>10 </a:t>
            </a:r>
            <a:r>
              <a:rPr sz="1600" spc="9" dirty="0">
                <a:latin typeface="Arial"/>
                <a:cs typeface="Arial"/>
              </a:rPr>
              <a:t>measurements from each climber. You study </a:t>
            </a:r>
            <a:r>
              <a:rPr sz="1600" spc="9" dirty="0" smtClean="0">
                <a:latin typeface="Arial"/>
                <a:cs typeface="Arial"/>
              </a:rPr>
              <a:t>6 </a:t>
            </a:r>
            <a:r>
              <a:rPr sz="1600" spc="9" dirty="0">
                <a:latin typeface="Arial"/>
                <a:cs typeface="Arial"/>
              </a:rPr>
              <a:t>climbers, so you have 60 measurements.</a:t>
            </a:r>
            <a:endParaRPr lang="tr-TR" sz="1600" spc="9" dirty="0">
              <a:latin typeface="Arial"/>
              <a:cs typeface="Arial"/>
            </a:endParaRPr>
          </a:p>
          <a:p>
            <a:pPr marL="11397" marR="4559">
              <a:lnSpc>
                <a:spcPct val="99500"/>
              </a:lnSpc>
            </a:pPr>
            <a:endParaRPr sz="1600" spc="9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r>
              <a:rPr lang="en-US" sz="1600" spc="9" dirty="0">
                <a:latin typeface="Arial"/>
                <a:cs typeface="Arial"/>
              </a:rPr>
              <a:t>What is your sample size (n)?</a:t>
            </a: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dirty="0">
              <a:latin typeface="+mn-lt"/>
              <a:cs typeface="Times New Roman"/>
            </a:endParaRP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0" y="838119"/>
            <a:ext cx="838842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2pPr>
            <a:lvl3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3pPr>
            <a:lvl4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4pPr>
            <a:lvl5pPr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5pPr>
            <a:lvl6pPr marL="4572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6pPr>
            <a:lvl7pPr marL="9144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7pPr>
            <a:lvl8pPr marL="13716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8pPr>
            <a:lvl9pPr marL="1828800" algn="l" rtl="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</a:defRPr>
            </a:lvl9pPr>
          </a:lstStyle>
          <a:p>
            <a:pPr marL="1932490">
              <a:lnSpc>
                <a:spcPct val="100000"/>
              </a:lnSpc>
              <a:buClrTx/>
              <a:buSzTx/>
              <a:buFontTx/>
            </a:pPr>
            <a:r>
              <a:rPr lang="en-US" kern="0" spc="-69" dirty="0" smtClean="0"/>
              <a:t>Avoiding </a:t>
            </a:r>
            <a:r>
              <a:rPr lang="en-US" kern="0" spc="-69" dirty="0" err="1" smtClean="0"/>
              <a:t>pseudoreplication</a:t>
            </a:r>
            <a:endParaRPr lang="en-US" kern="0" spc="-69" dirty="0"/>
          </a:p>
        </p:txBody>
      </p:sp>
    </p:spTree>
    <p:extLst>
      <p:ext uri="{BB962C8B-B14F-4D97-AF65-F5344CB8AC3E}">
        <p14:creationId xmlns:p14="http://schemas.microsoft.com/office/powerpoint/2010/main" val="28515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44269"/>
            <a:ext cx="8280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3354">
              <a:lnSpc>
                <a:spcPct val="100000"/>
              </a:lnSpc>
            </a:pPr>
            <a:r>
              <a:rPr spc="-79" dirty="0"/>
              <a:t>Variable</a:t>
            </a:r>
            <a:r>
              <a:rPr spc="10" dirty="0"/>
              <a:t> </a:t>
            </a:r>
            <a:r>
              <a:rPr spc="-79" dirty="0"/>
              <a:t>standardization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586" y="1196752"/>
            <a:ext cx="7476418" cy="1046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b="1" spc="-79" dirty="0">
                <a:latin typeface="Gill Sans MT"/>
                <a:cs typeface="Gill Sans MT"/>
              </a:rPr>
              <a:t>Variable </a:t>
            </a:r>
            <a:r>
              <a:rPr sz="2200" b="1" spc="-59" dirty="0">
                <a:latin typeface="Gill Sans MT"/>
                <a:cs typeface="Gill Sans MT"/>
              </a:rPr>
              <a:t>standardization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spc="-178" dirty="0">
                <a:latin typeface="Arial"/>
                <a:cs typeface="Arial"/>
              </a:rPr>
              <a:t>a </a:t>
            </a:r>
            <a:r>
              <a:rPr sz="2200" spc="-119" dirty="0">
                <a:latin typeface="Arial"/>
                <a:cs typeface="Arial"/>
              </a:rPr>
              <a:t>common </a:t>
            </a:r>
            <a:r>
              <a:rPr sz="2200" b="1" i="1" spc="-169" dirty="0">
                <a:latin typeface="Trebuchet MS"/>
                <a:cs typeface="Trebuchet MS"/>
              </a:rPr>
              <a:t>linear</a:t>
            </a:r>
            <a:r>
              <a:rPr sz="2200" i="1" spc="-169" dirty="0">
                <a:latin typeface="Trebuchet MS"/>
                <a:cs typeface="Trebuchet MS"/>
              </a:rPr>
              <a:t> </a:t>
            </a:r>
            <a:r>
              <a:rPr sz="2200" spc="-59" dirty="0">
                <a:latin typeface="Arial"/>
                <a:cs typeface="Arial"/>
              </a:rPr>
              <a:t>transformation, </a:t>
            </a:r>
            <a:r>
              <a:rPr sz="2200" b="1" spc="-59" dirty="0" smtClean="0">
                <a:latin typeface="Arial"/>
                <a:cs typeface="Arial"/>
              </a:rPr>
              <a:t>subtract</a:t>
            </a:r>
            <a:r>
              <a:rPr lang="en-US" sz="2200" b="1" spc="-59" dirty="0" smtClean="0">
                <a:latin typeface="Arial"/>
                <a:cs typeface="Arial"/>
              </a:rPr>
              <a:t>s</a:t>
            </a:r>
            <a:r>
              <a:rPr sz="2200" spc="-59" dirty="0" smtClean="0">
                <a:latin typeface="Arial"/>
                <a:cs typeface="Arial"/>
              </a:rPr>
              <a:t>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b="1" spc="-149" dirty="0">
                <a:latin typeface="Arial"/>
                <a:cs typeface="Arial"/>
              </a:rPr>
              <a:t>sample </a:t>
            </a:r>
            <a:r>
              <a:rPr sz="2200" b="1" spc="-159" dirty="0">
                <a:latin typeface="Arial"/>
                <a:cs typeface="Arial"/>
              </a:rPr>
              <a:t>mean </a:t>
            </a:r>
            <a:r>
              <a:rPr sz="2200" i="1" spc="-585" dirty="0" smtClean="0">
                <a:latin typeface="Trebuchet MS"/>
                <a:cs typeface="Trebuchet MS"/>
              </a:rPr>
              <a:t>x</a:t>
            </a:r>
            <a:r>
              <a:rPr sz="2200" spc="-585" dirty="0" smtClean="0">
                <a:latin typeface="Arial"/>
                <a:cs typeface="Arial"/>
              </a:rPr>
              <a:t>¯</a:t>
            </a:r>
            <a:r>
              <a:rPr lang="en-US" sz="2200" spc="-585" dirty="0" smtClean="0">
                <a:latin typeface="Arial"/>
                <a:cs typeface="Arial"/>
              </a:rPr>
              <a:t>                 </a:t>
            </a:r>
            <a:r>
              <a:rPr sz="2200" spc="-585" dirty="0" smtClean="0">
                <a:latin typeface="Arial"/>
                <a:cs typeface="Arial"/>
              </a:rPr>
              <a:t> </a:t>
            </a:r>
            <a:r>
              <a:rPr lang="en-US" sz="2200" spc="-585" dirty="0" smtClean="0">
                <a:latin typeface="Arial"/>
                <a:cs typeface="Arial"/>
              </a:rPr>
              <a:t>                 </a:t>
            </a:r>
            <a:r>
              <a:rPr sz="2200" spc="-50" dirty="0" smtClean="0">
                <a:latin typeface="Arial"/>
                <a:cs typeface="Arial"/>
              </a:rPr>
              <a:t>from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49" dirty="0">
                <a:latin typeface="Arial"/>
                <a:cs typeface="Arial"/>
              </a:rPr>
              <a:t>observed  values </a:t>
            </a:r>
            <a:r>
              <a:rPr sz="2200" spc="-129" dirty="0">
                <a:latin typeface="Arial"/>
                <a:cs typeface="Arial"/>
              </a:rPr>
              <a:t>and </a:t>
            </a:r>
            <a:r>
              <a:rPr sz="2200" b="1" spc="-89" dirty="0" smtClean="0">
                <a:latin typeface="Arial"/>
                <a:cs typeface="Arial"/>
              </a:rPr>
              <a:t>divide</a:t>
            </a:r>
            <a:r>
              <a:rPr lang="en-US" sz="2200" b="1" spc="-89" dirty="0" smtClean="0">
                <a:latin typeface="Arial"/>
                <a:cs typeface="Arial"/>
              </a:rPr>
              <a:t>s</a:t>
            </a:r>
            <a:r>
              <a:rPr sz="2200" spc="-89" dirty="0" smtClean="0">
                <a:latin typeface="Arial"/>
                <a:cs typeface="Arial"/>
              </a:rPr>
              <a:t>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69" dirty="0">
                <a:latin typeface="Arial"/>
                <a:cs typeface="Arial"/>
              </a:rPr>
              <a:t>result </a:t>
            </a:r>
            <a:r>
              <a:rPr sz="2200" spc="-129" dirty="0">
                <a:latin typeface="Arial"/>
                <a:cs typeface="Arial"/>
              </a:rPr>
              <a:t>by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b="1" spc="-149" dirty="0">
                <a:latin typeface="Arial"/>
                <a:cs typeface="Arial"/>
              </a:rPr>
              <a:t>sample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b="1" spc="-99" dirty="0">
                <a:latin typeface="Arial"/>
                <a:cs typeface="Arial"/>
              </a:rPr>
              <a:t>standard </a:t>
            </a:r>
            <a:r>
              <a:rPr sz="2200" b="1" spc="-69" dirty="0">
                <a:latin typeface="Arial"/>
                <a:cs typeface="Arial"/>
              </a:rPr>
              <a:t>deviation </a:t>
            </a:r>
            <a:r>
              <a:rPr sz="2200" i="1" spc="50" dirty="0" smtClean="0">
                <a:latin typeface="Trebuchet MS"/>
                <a:cs typeface="Trebuchet MS"/>
              </a:rPr>
              <a:t>s</a:t>
            </a:r>
            <a:r>
              <a:rPr sz="2200" spc="50" dirty="0">
                <a:latin typeface="Arial"/>
                <a:cs typeface="Arial"/>
              </a:rPr>
              <a:t>: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4170" y="2457076"/>
            <a:ext cx="550403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i="1" spc="-20" dirty="0">
                <a:latin typeface="Trebuchet MS"/>
                <a:cs typeface="Trebuchet MS"/>
              </a:rPr>
              <a:t>y</a:t>
            </a:r>
            <a:r>
              <a:rPr sz="2400" i="1" spc="-30" baseline="-10416" dirty="0">
                <a:latin typeface="Arial"/>
                <a:cs typeface="Arial"/>
              </a:rPr>
              <a:t>i</a:t>
            </a:r>
            <a:r>
              <a:rPr sz="2400" i="1" spc="327" baseline="-10416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=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0672" y="2271343"/>
            <a:ext cx="741848" cy="766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200" i="1" u="sng" spc="-30" dirty="0">
                <a:latin typeface="Trebuchet MS"/>
                <a:cs typeface="Trebuchet MS"/>
              </a:rPr>
              <a:t>x</a:t>
            </a:r>
            <a:r>
              <a:rPr sz="2400" i="1" u="sng" spc="-44" baseline="-10416" dirty="0">
                <a:latin typeface="Arial"/>
                <a:cs typeface="Arial"/>
              </a:rPr>
              <a:t>i  </a:t>
            </a:r>
            <a:r>
              <a:rPr sz="2200" i="1" u="sng" spc="404" dirty="0">
                <a:latin typeface="Arial"/>
                <a:cs typeface="Arial"/>
              </a:rPr>
              <a:t>−</a:t>
            </a:r>
            <a:r>
              <a:rPr sz="2200" i="1" u="sng" spc="-397" dirty="0">
                <a:latin typeface="Arial"/>
                <a:cs typeface="Arial"/>
              </a:rPr>
              <a:t> </a:t>
            </a:r>
            <a:r>
              <a:rPr sz="2200" i="1" u="sng" spc="-585" dirty="0">
                <a:latin typeface="Trebuchet MS"/>
                <a:cs typeface="Trebuchet MS"/>
              </a:rPr>
              <a:t>x</a:t>
            </a:r>
            <a:r>
              <a:rPr sz="2200" u="sng" spc="-585" dirty="0">
                <a:latin typeface="Arial"/>
                <a:cs typeface="Arial"/>
              </a:rPr>
              <a:t>¯</a:t>
            </a:r>
            <a:endParaRPr sz="2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27"/>
              </a:spcBef>
            </a:pPr>
            <a:r>
              <a:rPr sz="2200" i="1" spc="-59" dirty="0">
                <a:latin typeface="Trebuchet MS"/>
                <a:cs typeface="Trebuchet MS"/>
              </a:rPr>
              <a:t>s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8538" y="2457076"/>
            <a:ext cx="12721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i="1" spc="-99" dirty="0">
                <a:latin typeface="Lucida Sans"/>
                <a:cs typeface="Lucida Sans"/>
              </a:rPr>
              <a:t>.</a:t>
            </a:r>
            <a:endParaRPr sz="22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5586" y="3210696"/>
            <a:ext cx="7476417" cy="34078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marR="288300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59" dirty="0" smtClean="0">
                <a:latin typeface="Arial"/>
                <a:cs typeface="Arial"/>
              </a:rPr>
              <a:t>Subtracting</a:t>
            </a:r>
            <a:r>
              <a:rPr lang="tr-TR" sz="2200" spc="-59" dirty="0" smtClean="0">
                <a:latin typeface="Arial"/>
                <a:cs typeface="Arial"/>
              </a:rPr>
              <a:t> </a:t>
            </a:r>
            <a:r>
              <a:rPr sz="2200" i="1" spc="-585" dirty="0" smtClean="0">
                <a:latin typeface="Trebuchet MS"/>
                <a:cs typeface="Trebuchet MS"/>
              </a:rPr>
              <a:t>x</a:t>
            </a:r>
            <a:r>
              <a:rPr sz="2200" spc="-585" dirty="0" smtClean="0">
                <a:latin typeface="Arial"/>
                <a:cs typeface="Arial"/>
              </a:rPr>
              <a:t>¯ </a:t>
            </a:r>
            <a:r>
              <a:rPr lang="tr-TR" sz="2200" spc="-585" dirty="0" smtClean="0">
                <a:latin typeface="Arial"/>
                <a:cs typeface="Arial"/>
              </a:rPr>
              <a:t>                              </a:t>
            </a:r>
            <a:r>
              <a:rPr sz="2200" spc="-50" dirty="0" smtClean="0">
                <a:latin typeface="Arial"/>
                <a:cs typeface="Arial"/>
              </a:rPr>
              <a:t>from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09" dirty="0">
                <a:latin typeface="Arial"/>
                <a:cs typeface="Arial"/>
              </a:rPr>
              <a:t>observations </a:t>
            </a:r>
            <a:r>
              <a:rPr sz="2200" spc="-69" dirty="0">
                <a:latin typeface="Arial"/>
                <a:cs typeface="Arial"/>
              </a:rPr>
              <a:t>shifts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49" dirty="0">
                <a:latin typeface="Arial"/>
                <a:cs typeface="Arial"/>
              </a:rPr>
              <a:t>sample </a:t>
            </a:r>
            <a:r>
              <a:rPr sz="2200" spc="-159" dirty="0">
                <a:latin typeface="Arial"/>
                <a:cs typeface="Arial"/>
              </a:rPr>
              <a:t>mean  </a:t>
            </a:r>
            <a:r>
              <a:rPr sz="2200" spc="20" dirty="0">
                <a:latin typeface="Arial"/>
                <a:cs typeface="Arial"/>
              </a:rPr>
              <a:t>to</a:t>
            </a:r>
            <a:r>
              <a:rPr sz="2200" spc="-79" dirty="0">
                <a:latin typeface="Arial"/>
                <a:cs typeface="Arial"/>
              </a:rPr>
              <a:t> </a:t>
            </a:r>
            <a:r>
              <a:rPr sz="2200" spc="-109" dirty="0">
                <a:latin typeface="Arial"/>
                <a:cs typeface="Arial"/>
              </a:rPr>
              <a:t>zero</a:t>
            </a:r>
            <a:r>
              <a:rPr sz="2200" spc="-109" dirty="0" smtClean="0">
                <a:latin typeface="Arial"/>
                <a:cs typeface="Arial"/>
              </a:rPr>
              <a:t>.</a:t>
            </a:r>
            <a:endParaRPr sz="2500" dirty="0">
              <a:latin typeface="Times New Roman"/>
              <a:cs typeface="Times New Roman"/>
            </a:endParaRPr>
          </a:p>
          <a:p>
            <a:pPr marL="744241" lvl="1" indent="-261862">
              <a:lnSpc>
                <a:spcPct val="1000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40" dirty="0">
                <a:latin typeface="Arial"/>
                <a:cs typeface="Arial"/>
              </a:rPr>
              <a:t>This, </a:t>
            </a:r>
            <a:r>
              <a:rPr sz="2200" spc="-139" dirty="0">
                <a:latin typeface="Arial"/>
                <a:cs typeface="Arial"/>
              </a:rPr>
              <a:t>however,  </a:t>
            </a:r>
            <a:r>
              <a:rPr sz="2200" spc="-178" dirty="0">
                <a:latin typeface="Arial"/>
                <a:cs typeface="Arial"/>
              </a:rPr>
              <a:t>does  </a:t>
            </a:r>
            <a:r>
              <a:rPr sz="2200" spc="-20" dirty="0">
                <a:latin typeface="Arial"/>
                <a:cs typeface="Arial"/>
              </a:rPr>
              <a:t>not </a:t>
            </a:r>
            <a:r>
              <a:rPr sz="2200" spc="-149" dirty="0">
                <a:latin typeface="Arial"/>
                <a:cs typeface="Arial"/>
              </a:rPr>
              <a:t>change 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99" dirty="0">
                <a:latin typeface="Arial"/>
                <a:cs typeface="Arial"/>
              </a:rPr>
              <a:t>standard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69" dirty="0">
                <a:latin typeface="Arial"/>
                <a:cs typeface="Arial"/>
              </a:rPr>
              <a:t>deviation</a:t>
            </a:r>
            <a:r>
              <a:rPr sz="2200" spc="-69" dirty="0" smtClean="0">
                <a:latin typeface="Arial"/>
                <a:cs typeface="Arial"/>
              </a:rPr>
              <a:t>.</a:t>
            </a:r>
            <a:endParaRPr lang="tr-TR" sz="2200" spc="-69" dirty="0" smtClean="0">
              <a:latin typeface="Arial"/>
              <a:cs typeface="Arial"/>
            </a:endParaRPr>
          </a:p>
          <a:p>
            <a:pPr marL="287041" indent="-261862">
              <a:lnSpc>
                <a:spcPct val="1000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endParaRPr sz="2200" dirty="0">
              <a:latin typeface="Arial"/>
              <a:cs typeface="Arial"/>
            </a:endParaRPr>
          </a:p>
          <a:p>
            <a:pPr marL="287041" marR="1015973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50" dirty="0" smtClean="0">
                <a:latin typeface="Arial"/>
                <a:cs typeface="Arial"/>
              </a:rPr>
              <a:t>Dividing </a:t>
            </a:r>
            <a:r>
              <a:rPr sz="2200" spc="-129" dirty="0">
                <a:latin typeface="Arial"/>
                <a:cs typeface="Arial"/>
              </a:rPr>
              <a:t>by </a:t>
            </a:r>
            <a:r>
              <a:rPr sz="2200" i="1" spc="50" dirty="0" smtClean="0">
                <a:latin typeface="Trebuchet MS"/>
                <a:cs typeface="Trebuchet MS"/>
              </a:rPr>
              <a:t>s</a:t>
            </a:r>
            <a:r>
              <a:rPr sz="2200" spc="50" dirty="0" smtClean="0">
                <a:latin typeface="Arial"/>
                <a:cs typeface="Arial"/>
              </a:rPr>
              <a:t>,</a:t>
            </a:r>
            <a:r>
              <a:rPr lang="en-US" sz="2200" spc="50" dirty="0" smtClean="0">
                <a:latin typeface="Arial"/>
                <a:cs typeface="Arial"/>
              </a:rPr>
              <a:t> </a:t>
            </a:r>
            <a:r>
              <a:rPr sz="2200" spc="-119" dirty="0" smtClean="0">
                <a:latin typeface="Arial"/>
                <a:cs typeface="Arial"/>
              </a:rPr>
              <a:t>on </a:t>
            </a:r>
            <a:r>
              <a:rPr sz="2200" spc="-59" dirty="0">
                <a:latin typeface="Arial"/>
                <a:cs typeface="Arial"/>
              </a:rPr>
              <a:t>the other </a:t>
            </a:r>
            <a:r>
              <a:rPr sz="2200" spc="-99" dirty="0">
                <a:latin typeface="Arial"/>
                <a:cs typeface="Arial"/>
              </a:rPr>
              <a:t>hand, </a:t>
            </a:r>
            <a:r>
              <a:rPr sz="2200" spc="-169" dirty="0">
                <a:latin typeface="Arial"/>
                <a:cs typeface="Arial"/>
              </a:rPr>
              <a:t>changes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49" dirty="0">
                <a:latin typeface="Arial"/>
                <a:cs typeface="Arial"/>
              </a:rPr>
              <a:t>sample  </a:t>
            </a:r>
            <a:r>
              <a:rPr sz="2200" spc="-99" dirty="0">
                <a:latin typeface="Arial"/>
                <a:cs typeface="Arial"/>
              </a:rPr>
              <a:t>standard </a:t>
            </a:r>
            <a:r>
              <a:rPr sz="2200" spc="-69" dirty="0">
                <a:latin typeface="Arial"/>
                <a:cs typeface="Arial"/>
              </a:rPr>
              <a:t>deviation </a:t>
            </a:r>
            <a:r>
              <a:rPr sz="2200" spc="20" dirty="0" smtClean="0">
                <a:latin typeface="Arial"/>
                <a:cs typeface="Arial"/>
              </a:rPr>
              <a:t>to</a:t>
            </a:r>
            <a:r>
              <a:rPr sz="2200" spc="-69" dirty="0" smtClean="0">
                <a:latin typeface="Arial"/>
                <a:cs typeface="Arial"/>
              </a:rPr>
              <a:t>1</a:t>
            </a:r>
            <a:r>
              <a:rPr lang="tr-TR" sz="2200" spc="-69" dirty="0" smtClean="0">
                <a:latin typeface="Arial"/>
                <a:cs typeface="Arial"/>
              </a:rPr>
              <a:t>,</a:t>
            </a:r>
            <a:r>
              <a:rPr sz="2200" spc="-69" dirty="0" smtClean="0">
                <a:latin typeface="Arial"/>
                <a:cs typeface="Arial"/>
              </a:rPr>
              <a:t> </a:t>
            </a:r>
            <a:r>
              <a:rPr sz="2200" spc="-129" dirty="0" smtClean="0">
                <a:latin typeface="Arial"/>
                <a:cs typeface="Arial"/>
              </a:rPr>
              <a:t>by</a:t>
            </a:r>
            <a:r>
              <a:rPr lang="en-US" sz="2200" spc="-129" dirty="0" smtClean="0">
                <a:latin typeface="Arial"/>
                <a:cs typeface="Arial"/>
              </a:rPr>
              <a:t> </a:t>
            </a:r>
            <a:r>
              <a:rPr sz="2200" i="1" spc="50" dirty="0" smtClean="0">
                <a:latin typeface="Trebuchet MS"/>
                <a:cs typeface="Trebuchet MS"/>
              </a:rPr>
              <a:t>s</a:t>
            </a:r>
            <a:r>
              <a:rPr sz="2200" spc="50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9"/>
              </a:spcBef>
              <a:buClr>
                <a:srgbClr val="3333B2"/>
              </a:buClr>
              <a:buFont typeface="Arial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287041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89" dirty="0">
                <a:latin typeface="Arial"/>
                <a:cs typeface="Arial"/>
              </a:rPr>
              <a:t>Therefore, </a:t>
            </a:r>
            <a:r>
              <a:rPr sz="2200" spc="-99" dirty="0">
                <a:latin typeface="Arial"/>
                <a:cs typeface="Arial"/>
              </a:rPr>
              <a:t>variable </a:t>
            </a:r>
            <a:r>
              <a:rPr sz="2200" spc="-79" dirty="0">
                <a:latin typeface="Arial"/>
                <a:cs typeface="Arial"/>
              </a:rPr>
              <a:t>standardization </a:t>
            </a:r>
            <a:r>
              <a:rPr sz="2200" spc="-129" dirty="0">
                <a:latin typeface="Arial"/>
                <a:cs typeface="Arial"/>
              </a:rPr>
              <a:t>creates </a:t>
            </a:r>
            <a:r>
              <a:rPr sz="2200" spc="-178" dirty="0">
                <a:latin typeface="Arial"/>
                <a:cs typeface="Arial"/>
              </a:rPr>
              <a:t>a </a:t>
            </a:r>
            <a:r>
              <a:rPr sz="2200" spc="-159" dirty="0">
                <a:latin typeface="Arial"/>
                <a:cs typeface="Arial"/>
              </a:rPr>
              <a:t>new </a:t>
            </a:r>
            <a:r>
              <a:rPr sz="2200" spc="-99" dirty="0">
                <a:latin typeface="Arial"/>
                <a:cs typeface="Arial"/>
              </a:rPr>
              <a:t>variable </a:t>
            </a:r>
            <a:r>
              <a:rPr sz="2200" dirty="0">
                <a:latin typeface="Arial"/>
                <a:cs typeface="Arial"/>
              </a:rPr>
              <a:t>with  </a:t>
            </a:r>
            <a:r>
              <a:rPr sz="2200" spc="-159" dirty="0">
                <a:latin typeface="Arial"/>
                <a:cs typeface="Arial"/>
              </a:rPr>
              <a:t>mean  </a:t>
            </a:r>
            <a:r>
              <a:rPr sz="2200" spc="-139" dirty="0">
                <a:latin typeface="Arial"/>
                <a:cs typeface="Arial"/>
              </a:rPr>
              <a:t>0 </a:t>
            </a:r>
            <a:r>
              <a:rPr sz="2200" spc="-129" dirty="0">
                <a:latin typeface="Arial"/>
                <a:cs typeface="Arial"/>
              </a:rPr>
              <a:t>and </a:t>
            </a:r>
            <a:r>
              <a:rPr sz="2200" spc="-99" dirty="0">
                <a:latin typeface="Arial"/>
                <a:cs typeface="Arial"/>
              </a:rPr>
              <a:t>standard </a:t>
            </a:r>
            <a:r>
              <a:rPr sz="2200" spc="-69" dirty="0" smtClean="0">
                <a:latin typeface="Arial"/>
                <a:cs typeface="Arial"/>
              </a:rPr>
              <a:t>deviation</a:t>
            </a:r>
            <a:r>
              <a:rPr sz="2200" spc="-50" dirty="0" smtClean="0">
                <a:latin typeface="Arial"/>
                <a:cs typeface="Arial"/>
              </a:rPr>
              <a:t> </a:t>
            </a:r>
            <a:r>
              <a:rPr sz="2200" spc="-69" dirty="0">
                <a:latin typeface="Arial"/>
                <a:cs typeface="Arial"/>
              </a:rPr>
              <a:t>1.</a:t>
            </a:r>
            <a:endParaRPr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468259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75320"/>
            <a:ext cx="8280400" cy="533400"/>
          </a:xfrm>
        </p:spPr>
        <p:txBody>
          <a:bodyPr/>
          <a:lstStyle/>
          <a:p>
            <a:r>
              <a:rPr lang="en-US" altLang="en-US" smtClean="0"/>
              <a:t>Percentiles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428037" cy="5181600"/>
          </a:xfrm>
        </p:spPr>
        <p:txBody>
          <a:bodyPr/>
          <a:lstStyle/>
          <a:p>
            <a:r>
              <a:rPr lang="en-US" altLang="en-US" dirty="0" smtClean="0"/>
              <a:t>For </a:t>
            </a:r>
            <a:r>
              <a:rPr lang="en-US" altLang="en-US" b="1" dirty="0" smtClean="0"/>
              <a:t>continuous data</a:t>
            </a:r>
            <a:r>
              <a:rPr lang="en-US" altLang="en-US" dirty="0" smtClean="0"/>
              <a:t>, the notion of a </a:t>
            </a:r>
            <a:r>
              <a:rPr lang="en-US" altLang="en-US" b="1" dirty="0" smtClean="0"/>
              <a:t>percentile</a:t>
            </a:r>
            <a:r>
              <a:rPr lang="en-US" altLang="en-US" dirty="0" smtClean="0"/>
              <a:t> is </a:t>
            </a:r>
            <a:r>
              <a:rPr lang="en-US" altLang="en-US" b="1" dirty="0" smtClean="0"/>
              <a:t>more useful</a:t>
            </a:r>
            <a:r>
              <a:rPr lang="en-US" altLang="en-US" dirty="0" smtClean="0"/>
              <a:t>. </a:t>
            </a:r>
          </a:p>
          <a:p>
            <a:endParaRPr lang="en-US" altLang="en-US" dirty="0" smtClean="0"/>
          </a:p>
          <a:p>
            <a:pPr>
              <a:buFont typeface="Monotype Sorts" charset="2"/>
              <a:buNone/>
            </a:pPr>
            <a:r>
              <a:rPr lang="en-US" altLang="en-US" dirty="0" smtClean="0"/>
              <a:t>Given an ordinal or continuous attribute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a number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between 0 and 100, the </a:t>
            </a:r>
            <a:r>
              <a:rPr lang="en-US" altLang="en-US" i="1" dirty="0" err="1" smtClean="0"/>
              <a:t>p</a:t>
            </a:r>
            <a:r>
              <a:rPr lang="en-US" altLang="en-US" sz="1600" dirty="0" err="1" smtClean="0"/>
              <a:t>th</a:t>
            </a:r>
            <a:r>
              <a:rPr lang="en-US" altLang="en-US" sz="1600" dirty="0" smtClean="0"/>
              <a:t> </a:t>
            </a:r>
            <a:r>
              <a:rPr lang="en-US" altLang="en-US" dirty="0" smtClean="0"/>
              <a:t>percentile is a value     of x such that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% of the observed values of x are less than    </a:t>
            </a:r>
          </a:p>
          <a:p>
            <a:pPr>
              <a:buFont typeface="Monotype Sorts" charset="2"/>
              <a:buNone/>
            </a:pPr>
            <a:endParaRPr lang="en-US" altLang="en-US" dirty="0" smtClean="0"/>
          </a:p>
          <a:p>
            <a:r>
              <a:rPr lang="en-US" altLang="en-US" dirty="0" smtClean="0"/>
              <a:t>For instance, the 50th percentile is the value      such that 50% of all values of x are less than      </a:t>
            </a:r>
          </a:p>
        </p:txBody>
      </p:sp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1979613" y="3556000"/>
          <a:ext cx="3937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7" name="Equation" r:id="rId4" imgW="177800" imgH="203200" progId="Equation.3">
                  <p:embed/>
                </p:oleObj>
              </mc:Choice>
              <mc:Fallback>
                <p:oleObj name="Equation" r:id="rId4" imgW="1778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556000"/>
                        <a:ext cx="3937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/>
          <p:cNvGraphicFramePr>
            <a:graphicFrameLocks noChangeAspect="1"/>
          </p:cNvGraphicFramePr>
          <p:nvPr/>
        </p:nvGraphicFramePr>
        <p:xfrm>
          <a:off x="4648200" y="3962400"/>
          <a:ext cx="3937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8" name="Equation" r:id="rId6" imgW="177800" imgH="203200" progId="Equation.3">
                  <p:embed/>
                </p:oleObj>
              </mc:Choice>
              <mc:Fallback>
                <p:oleObj name="Equation" r:id="rId6" imgW="1778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962400"/>
                        <a:ext cx="3937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/>
          <p:cNvGraphicFramePr>
            <a:graphicFrameLocks noChangeAspect="1"/>
          </p:cNvGraphicFramePr>
          <p:nvPr/>
        </p:nvGraphicFramePr>
        <p:xfrm>
          <a:off x="7813675" y="5029200"/>
          <a:ext cx="6175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9" name="Equation" r:id="rId7" imgW="279400" imgH="177800" progId="Equation.3">
                  <p:embed/>
                </p:oleObj>
              </mc:Choice>
              <mc:Fallback>
                <p:oleObj name="Equation" r:id="rId7" imgW="279400" imgH="177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675" y="5029200"/>
                        <a:ext cx="6175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8"/>
          <p:cNvGraphicFramePr>
            <a:graphicFrameLocks noChangeAspect="1"/>
          </p:cNvGraphicFramePr>
          <p:nvPr/>
        </p:nvGraphicFramePr>
        <p:xfrm>
          <a:off x="7840663" y="5473700"/>
          <a:ext cx="6175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0" name="Equation" r:id="rId9" imgW="279400" imgH="177800" progId="Equation.3">
                  <p:embed/>
                </p:oleObj>
              </mc:Choice>
              <mc:Fallback>
                <p:oleObj name="Equation" r:id="rId9" imgW="279400" imgH="177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0663" y="5473700"/>
                        <a:ext cx="6175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3711723"/>
            <a:ext cx="8985250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8424"/>
            <a:ext cx="8458200" cy="972344"/>
          </a:xfrm>
        </p:spPr>
        <p:txBody>
          <a:bodyPr/>
          <a:lstStyle/>
          <a:p>
            <a:r>
              <a:rPr lang="en-US" altLang="en-US" dirty="0" smtClean="0"/>
              <a:t>Measures of Location: </a:t>
            </a:r>
            <a:r>
              <a:rPr lang="en-US" altLang="en-US" b="0" dirty="0" smtClean="0"/>
              <a:t>Mean</a:t>
            </a:r>
            <a:r>
              <a:rPr lang="tr-TR" altLang="en-US" b="0" dirty="0" smtClean="0"/>
              <a:t>, </a:t>
            </a:r>
            <a:r>
              <a:rPr lang="tr-TR" altLang="en-US" b="0" dirty="0" err="1" smtClean="0"/>
              <a:t>Mode</a:t>
            </a:r>
            <a:r>
              <a:rPr lang="en-US" altLang="en-US" b="0" dirty="0" smtClean="0"/>
              <a:t> and Median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631776"/>
            <a:ext cx="8428037" cy="5181600"/>
          </a:xfrm>
        </p:spPr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b="1" dirty="0" smtClean="0"/>
              <a:t>mean</a:t>
            </a:r>
            <a:r>
              <a:rPr lang="en-US" altLang="en-US" dirty="0" smtClean="0"/>
              <a:t> is the most common measure of the location of a set of points.  </a:t>
            </a:r>
          </a:p>
          <a:p>
            <a:r>
              <a:rPr lang="en-US" altLang="en-US" dirty="0" smtClean="0"/>
              <a:t>However, the </a:t>
            </a:r>
            <a:r>
              <a:rPr lang="en-US" altLang="en-US" b="1" dirty="0" smtClean="0"/>
              <a:t>mean</a:t>
            </a:r>
            <a:r>
              <a:rPr lang="en-US" altLang="en-US" dirty="0" smtClean="0"/>
              <a:t> is very </a:t>
            </a:r>
            <a:r>
              <a:rPr lang="en-US" altLang="en-US" b="1" dirty="0" smtClean="0"/>
              <a:t>sensitive to outliers</a:t>
            </a:r>
            <a:r>
              <a:rPr lang="en-US" altLang="en-US" dirty="0" smtClean="0"/>
              <a:t>.   </a:t>
            </a:r>
          </a:p>
          <a:p>
            <a:r>
              <a:rPr lang="en-US" altLang="en-US" dirty="0" smtClean="0"/>
              <a:t>Thus, the </a:t>
            </a:r>
            <a:r>
              <a:rPr lang="en-US" altLang="en-US" b="1" dirty="0" smtClean="0"/>
              <a:t>median</a:t>
            </a:r>
            <a:r>
              <a:rPr lang="en-US" altLang="en-US" dirty="0" smtClean="0"/>
              <a:t> or a trimmed mean is also commonly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44269"/>
            <a:ext cx="8280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1386">
              <a:lnSpc>
                <a:spcPct val="100000"/>
              </a:lnSpc>
            </a:pPr>
            <a:r>
              <a:rPr spc="-99" dirty="0"/>
              <a:t>Sample</a:t>
            </a:r>
            <a:r>
              <a:rPr spc="-89" dirty="0"/>
              <a:t> </a:t>
            </a:r>
            <a:r>
              <a:rPr spc="-159" dirty="0"/>
              <a:t>mean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11163" y="1301036"/>
            <a:ext cx="8318500" cy="1131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0305" marR="383980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571564" algn="l"/>
              </a:tabLst>
            </a:pPr>
            <a:r>
              <a:rPr sz="2200" b="1" spc="-149" dirty="0"/>
              <a:t>Sample </a:t>
            </a:r>
            <a:r>
              <a:rPr sz="2200" b="1" spc="-159" dirty="0"/>
              <a:t>mean </a:t>
            </a:r>
            <a:r>
              <a:rPr sz="2200" spc="-119" dirty="0"/>
              <a:t>is </a:t>
            </a:r>
            <a:r>
              <a:rPr sz="2200" b="1" spc="-119" dirty="0"/>
              <a:t>sensitive</a:t>
            </a:r>
            <a:r>
              <a:rPr sz="2200" spc="-119" dirty="0"/>
              <a:t> </a:t>
            </a:r>
            <a:r>
              <a:rPr sz="2200" spc="20" dirty="0" smtClean="0"/>
              <a:t>to</a:t>
            </a:r>
            <a:r>
              <a:rPr lang="en-US" sz="2200" spc="20" dirty="0" smtClean="0"/>
              <a:t> </a:t>
            </a:r>
            <a:r>
              <a:rPr sz="2200" b="1" spc="-109" dirty="0" smtClean="0"/>
              <a:t>very </a:t>
            </a:r>
            <a:r>
              <a:rPr sz="2200" b="1" spc="-119" dirty="0"/>
              <a:t>large </a:t>
            </a:r>
            <a:r>
              <a:rPr sz="2200" spc="-99" dirty="0"/>
              <a:t>or</a:t>
            </a:r>
            <a:r>
              <a:rPr sz="2200" b="1" spc="-99" dirty="0"/>
              <a:t> </a:t>
            </a:r>
            <a:r>
              <a:rPr sz="2200" b="1" spc="-109" dirty="0"/>
              <a:t>very </a:t>
            </a:r>
            <a:r>
              <a:rPr sz="2200" b="1" spc="-99" dirty="0"/>
              <a:t>small </a:t>
            </a:r>
            <a:r>
              <a:rPr sz="2200" b="1" spc="-129" dirty="0"/>
              <a:t>values</a:t>
            </a:r>
            <a:r>
              <a:rPr sz="2200" spc="-129" dirty="0"/>
              <a:t>,  </a:t>
            </a:r>
            <a:r>
              <a:rPr sz="2200" spc="-79" dirty="0"/>
              <a:t>which </a:t>
            </a:r>
            <a:r>
              <a:rPr sz="2200" spc="-30" dirty="0"/>
              <a:t>might </a:t>
            </a:r>
            <a:r>
              <a:rPr sz="2200" spc="-149" dirty="0"/>
              <a:t>be  </a:t>
            </a:r>
            <a:r>
              <a:rPr sz="2200" spc="-69" dirty="0"/>
              <a:t>outliers </a:t>
            </a:r>
            <a:r>
              <a:rPr sz="2200" spc="-89" dirty="0"/>
              <a:t>(</a:t>
            </a:r>
            <a:r>
              <a:rPr sz="2200" spc="-89" dirty="0" smtClean="0"/>
              <a:t>unusual</a:t>
            </a:r>
            <a:r>
              <a:rPr lang="en-US" sz="2200" spc="404" dirty="0"/>
              <a:t> </a:t>
            </a:r>
            <a:r>
              <a:rPr sz="2200" spc="-99" dirty="0" smtClean="0"/>
              <a:t>values</a:t>
            </a:r>
            <a:r>
              <a:rPr sz="2200" spc="-99" dirty="0"/>
              <a:t>).</a:t>
            </a:r>
            <a:endParaRPr sz="2200" dirty="0"/>
          </a:p>
          <a:p>
            <a:pPr marL="570305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571564" algn="l"/>
              </a:tabLst>
            </a:pPr>
            <a:r>
              <a:rPr sz="2200" spc="-129" dirty="0" smtClean="0"/>
              <a:t>For </a:t>
            </a:r>
            <a:r>
              <a:rPr sz="2200" spc="-99" dirty="0"/>
              <a:t>instance, </a:t>
            </a:r>
            <a:r>
              <a:rPr lang="en-US" sz="2200" spc="-169" dirty="0" smtClean="0"/>
              <a:t>consider </a:t>
            </a:r>
            <a:r>
              <a:rPr sz="2200" spc="-59" dirty="0" smtClean="0"/>
              <a:t>the </a:t>
            </a:r>
            <a:r>
              <a:rPr lang="en-US" sz="2200" spc="-79" dirty="0" smtClean="0"/>
              <a:t>ages </a:t>
            </a:r>
            <a:r>
              <a:rPr lang="en-US" sz="2200" spc="-50" dirty="0" smtClean="0"/>
              <a:t>of</a:t>
            </a:r>
            <a:r>
              <a:rPr sz="2200" spc="-50" dirty="0" smtClean="0"/>
              <a:t> </a:t>
            </a:r>
            <a:r>
              <a:rPr sz="2200" spc="-69" dirty="0" smtClean="0"/>
              <a:t>five</a:t>
            </a:r>
            <a:r>
              <a:rPr sz="2200" spc="50" dirty="0" smtClean="0"/>
              <a:t> </a:t>
            </a:r>
            <a:r>
              <a:rPr sz="2200" spc="-109" dirty="0" smtClean="0"/>
              <a:t>people</a:t>
            </a:r>
            <a:r>
              <a:rPr lang="en-US" sz="2200" spc="-109" dirty="0" smtClean="0"/>
              <a:t>:</a:t>
            </a:r>
            <a:endParaRPr sz="2200" dirty="0"/>
          </a:p>
        </p:txBody>
      </p:sp>
      <p:sp>
        <p:nvSpPr>
          <p:cNvPr id="4" name="object 4"/>
          <p:cNvSpPr txBox="1"/>
          <p:nvPr/>
        </p:nvSpPr>
        <p:spPr>
          <a:xfrm>
            <a:off x="1043608" y="2750636"/>
            <a:ext cx="278224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i="1" spc="-99" dirty="0">
                <a:latin typeface="Trebuchet MS"/>
                <a:cs typeface="Trebuchet MS"/>
              </a:rPr>
              <a:t>x</a:t>
            </a:r>
            <a:r>
              <a:rPr sz="2200" i="1" spc="99" dirty="0">
                <a:latin typeface="Trebuchet MS"/>
                <a:cs typeface="Trebuchet MS"/>
              </a:rPr>
              <a:t>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i="1" spc="-10" dirty="0">
                <a:latin typeface="Arial"/>
                <a:cs typeface="Arial"/>
              </a:rPr>
              <a:t>{</a:t>
            </a:r>
            <a:r>
              <a:rPr sz="2200" spc="-10" dirty="0">
                <a:latin typeface="Arial"/>
                <a:cs typeface="Arial"/>
              </a:rPr>
              <a:t>74</a:t>
            </a:r>
            <a:r>
              <a:rPr sz="2200" i="1" spc="-10" dirty="0">
                <a:latin typeface="Lucida Sans"/>
                <a:cs typeface="Lucida Sans"/>
              </a:rPr>
              <a:t>,</a:t>
            </a:r>
            <a:r>
              <a:rPr sz="2200" i="1" spc="-357" dirty="0">
                <a:latin typeface="Lucida Sans"/>
                <a:cs typeface="Lucida Sans"/>
              </a:rPr>
              <a:t> </a:t>
            </a:r>
            <a:r>
              <a:rPr sz="2200" spc="-119" dirty="0">
                <a:latin typeface="Arial"/>
                <a:cs typeface="Arial"/>
              </a:rPr>
              <a:t>80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357" dirty="0">
                <a:latin typeface="Lucida Sans"/>
                <a:cs typeface="Lucida Sans"/>
              </a:rPr>
              <a:t> </a:t>
            </a:r>
            <a:r>
              <a:rPr sz="2200" spc="-119" dirty="0">
                <a:latin typeface="Arial"/>
                <a:cs typeface="Arial"/>
              </a:rPr>
              <a:t>79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357" dirty="0">
                <a:latin typeface="Lucida Sans"/>
                <a:cs typeface="Lucida Sans"/>
              </a:rPr>
              <a:t> </a:t>
            </a:r>
            <a:r>
              <a:rPr sz="2200" spc="-119" dirty="0">
                <a:latin typeface="Arial"/>
                <a:cs typeface="Arial"/>
              </a:rPr>
              <a:t>85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357" dirty="0">
                <a:latin typeface="Lucida Sans"/>
                <a:cs typeface="Lucida Sans"/>
              </a:rPr>
              <a:t> </a:t>
            </a:r>
            <a:r>
              <a:rPr sz="2200" spc="-10" dirty="0">
                <a:latin typeface="Arial"/>
                <a:cs typeface="Arial"/>
              </a:rPr>
              <a:t>81</a:t>
            </a:r>
            <a:r>
              <a:rPr sz="2200" i="1" spc="-10" dirty="0">
                <a:latin typeface="Arial"/>
                <a:cs typeface="Arial"/>
              </a:rPr>
              <a:t>}</a:t>
            </a:r>
            <a:r>
              <a:rPr sz="2200" i="1" spc="-10" dirty="0">
                <a:latin typeface="Lucida Sans"/>
                <a:cs typeface="Lucida Sans"/>
              </a:rPr>
              <a:t>,</a:t>
            </a:r>
            <a:endParaRPr sz="22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70992" y="2750636"/>
            <a:ext cx="49246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i="1" spc="-585" dirty="0">
                <a:latin typeface="Trebuchet MS"/>
                <a:cs typeface="Trebuchet MS"/>
              </a:rPr>
              <a:t>x</a:t>
            </a:r>
            <a:r>
              <a:rPr sz="2200" spc="-585" dirty="0">
                <a:latin typeface="Arial"/>
                <a:cs typeface="Arial"/>
              </a:rPr>
              <a:t>¯                      </a:t>
            </a:r>
            <a:r>
              <a:rPr sz="2200" spc="404" dirty="0">
                <a:latin typeface="Arial"/>
                <a:cs typeface="Arial"/>
              </a:rPr>
              <a:t>=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19403" y="2564904"/>
            <a:ext cx="276839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spc="-139" dirty="0">
                <a:latin typeface="Arial"/>
                <a:cs typeface="Arial"/>
              </a:rPr>
              <a:t>74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+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-139" dirty="0">
                <a:latin typeface="Arial"/>
                <a:cs typeface="Arial"/>
              </a:rPr>
              <a:t>80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+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-139" dirty="0">
                <a:latin typeface="Arial"/>
                <a:cs typeface="Arial"/>
              </a:rPr>
              <a:t>79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+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-139" dirty="0">
                <a:latin typeface="Arial"/>
                <a:cs typeface="Arial"/>
              </a:rPr>
              <a:t>85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+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-139" dirty="0">
                <a:latin typeface="Arial"/>
                <a:cs typeface="Arial"/>
              </a:rPr>
              <a:t>81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44593" y="2958815"/>
            <a:ext cx="2718010" cy="0"/>
          </a:xfrm>
          <a:custGeom>
            <a:avLst/>
            <a:gdLst/>
            <a:ahLst/>
            <a:cxnLst/>
            <a:rect l="l" t="t" r="r" b="b"/>
            <a:pathLst>
              <a:path w="1370329">
                <a:moveTo>
                  <a:pt x="0" y="0"/>
                </a:moveTo>
                <a:lnTo>
                  <a:pt x="137006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209439" y="2938960"/>
            <a:ext cx="18892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spc="-139" dirty="0">
                <a:latin typeface="Arial"/>
                <a:cs typeface="Arial"/>
              </a:rPr>
              <a:t>5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43340" y="2750636"/>
            <a:ext cx="905583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-208" dirty="0">
                <a:latin typeface="Arial"/>
                <a:cs typeface="Arial"/>
              </a:rPr>
              <a:t> </a:t>
            </a:r>
            <a:r>
              <a:rPr sz="2200" spc="-119" dirty="0">
                <a:latin typeface="Arial"/>
                <a:cs typeface="Arial"/>
              </a:rPr>
              <a:t>79</a:t>
            </a:r>
            <a:r>
              <a:rPr sz="2200" i="1" spc="-119" dirty="0">
                <a:latin typeface="Lucida Sans"/>
                <a:cs typeface="Lucida Sans"/>
              </a:rPr>
              <a:t>.</a:t>
            </a:r>
            <a:r>
              <a:rPr sz="2200" spc="-119" dirty="0">
                <a:latin typeface="Arial"/>
                <a:cs typeface="Arial"/>
              </a:rPr>
              <a:t>8</a:t>
            </a:r>
            <a:r>
              <a:rPr sz="2200" i="1" spc="-119" dirty="0">
                <a:latin typeface="Lucida Sans"/>
                <a:cs typeface="Lucida Sans"/>
              </a:rPr>
              <a:t>.</a:t>
            </a:r>
            <a:endParaRPr sz="22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5586" y="3521940"/>
            <a:ext cx="7448707" cy="1851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marR="10072" indent="-261862">
              <a:lnSpc>
                <a:spcPct val="102699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59" dirty="0">
                <a:latin typeface="Arial"/>
                <a:cs typeface="Arial"/>
              </a:rPr>
              <a:t>In </a:t>
            </a:r>
            <a:r>
              <a:rPr sz="2200" spc="-40" dirty="0">
                <a:latin typeface="Arial"/>
                <a:cs typeface="Arial"/>
              </a:rPr>
              <a:t>this </a:t>
            </a:r>
            <a:r>
              <a:rPr sz="2200" spc="-169" dirty="0">
                <a:latin typeface="Arial"/>
                <a:cs typeface="Arial"/>
              </a:rPr>
              <a:t>case,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49" dirty="0">
                <a:latin typeface="Arial"/>
                <a:cs typeface="Arial"/>
              </a:rPr>
              <a:t>sample </a:t>
            </a:r>
            <a:r>
              <a:rPr sz="2200" spc="-159" dirty="0">
                <a:latin typeface="Arial"/>
                <a:cs typeface="Arial"/>
              </a:rPr>
              <a:t>mean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spc="-89" dirty="0">
                <a:latin typeface="Arial"/>
                <a:cs typeface="Arial"/>
              </a:rPr>
              <a:t>79.8, </a:t>
            </a:r>
            <a:r>
              <a:rPr sz="2200" spc="-79" dirty="0">
                <a:latin typeface="Arial"/>
                <a:cs typeface="Arial"/>
              </a:rPr>
              <a:t>which </a:t>
            </a:r>
            <a:r>
              <a:rPr sz="2200" spc="-226" dirty="0">
                <a:latin typeface="Arial"/>
                <a:cs typeface="Arial"/>
              </a:rPr>
              <a:t>seems </a:t>
            </a:r>
            <a:r>
              <a:rPr sz="2200" spc="20" dirty="0">
                <a:latin typeface="Arial"/>
                <a:cs typeface="Arial"/>
              </a:rPr>
              <a:t>to </a:t>
            </a:r>
            <a:r>
              <a:rPr sz="2200" spc="-149" dirty="0">
                <a:latin typeface="Arial"/>
                <a:cs typeface="Arial"/>
              </a:rPr>
              <a:t>be </a:t>
            </a:r>
            <a:r>
              <a:rPr sz="2200" spc="-178" dirty="0">
                <a:latin typeface="Arial"/>
                <a:cs typeface="Arial"/>
              </a:rPr>
              <a:t>a  </a:t>
            </a:r>
            <a:r>
              <a:rPr sz="2200" spc="-99" dirty="0">
                <a:latin typeface="Arial"/>
                <a:cs typeface="Arial"/>
              </a:rPr>
              <a:t>good </a:t>
            </a:r>
            <a:r>
              <a:rPr sz="2200" spc="-109" dirty="0">
                <a:latin typeface="Arial"/>
                <a:cs typeface="Arial"/>
              </a:rPr>
              <a:t>representative </a:t>
            </a:r>
            <a:r>
              <a:rPr sz="2200" spc="-40" dirty="0">
                <a:latin typeface="Arial"/>
                <a:cs typeface="Arial"/>
              </a:rPr>
              <a:t>of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59" dirty="0" smtClean="0">
                <a:latin typeface="Arial"/>
                <a:cs typeface="Arial"/>
              </a:rPr>
              <a:t>data</a:t>
            </a:r>
            <a:r>
              <a:rPr sz="2200" spc="-59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333B2"/>
              </a:buClr>
              <a:buFont typeface="Arial"/>
              <a:buChar char="•"/>
            </a:pPr>
            <a:endParaRPr sz="2300" dirty="0">
              <a:latin typeface="Times New Roman"/>
              <a:cs typeface="Times New Roman"/>
            </a:endParaRPr>
          </a:p>
          <a:p>
            <a:pPr marL="287041" marR="195137" indent="-261862">
              <a:lnSpc>
                <a:spcPct val="102699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119" dirty="0">
                <a:latin typeface="Arial"/>
                <a:cs typeface="Arial"/>
              </a:rPr>
              <a:t>Now </a:t>
            </a:r>
            <a:r>
              <a:rPr sz="2200" spc="-169" dirty="0">
                <a:latin typeface="Arial"/>
                <a:cs typeface="Arial"/>
              </a:rPr>
              <a:t>suppose </a:t>
            </a:r>
            <a:r>
              <a:rPr sz="2200" spc="10" dirty="0">
                <a:latin typeface="Arial"/>
                <a:cs typeface="Arial"/>
              </a:rPr>
              <a:t>that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lang="en-US" sz="2200" spc="-89" dirty="0" smtClean="0">
                <a:latin typeface="Arial"/>
                <a:cs typeface="Arial"/>
              </a:rPr>
              <a:t>age </a:t>
            </a:r>
            <a:r>
              <a:rPr sz="2200" spc="-50" dirty="0" smtClean="0">
                <a:latin typeface="Arial"/>
                <a:cs typeface="Arial"/>
              </a:rPr>
              <a:t>for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0" dirty="0">
                <a:latin typeface="Arial"/>
                <a:cs typeface="Arial"/>
              </a:rPr>
              <a:t>first </a:t>
            </a:r>
            <a:r>
              <a:rPr sz="2200" spc="-59" dirty="0">
                <a:latin typeface="Arial"/>
                <a:cs typeface="Arial"/>
              </a:rPr>
              <a:t>individual </a:t>
            </a:r>
            <a:r>
              <a:rPr sz="2200" spc="-129" dirty="0">
                <a:latin typeface="Arial"/>
                <a:cs typeface="Arial"/>
              </a:rPr>
              <a:t>is  recorded </a:t>
            </a:r>
            <a:r>
              <a:rPr sz="2200" spc="-226" dirty="0">
                <a:latin typeface="Arial"/>
                <a:cs typeface="Arial"/>
              </a:rPr>
              <a:t>as  </a:t>
            </a:r>
            <a:r>
              <a:rPr sz="2200" spc="-139" dirty="0">
                <a:latin typeface="Arial"/>
                <a:cs typeface="Arial"/>
              </a:rPr>
              <a:t>47 </a:t>
            </a:r>
            <a:r>
              <a:rPr sz="2200" spc="-99" dirty="0">
                <a:latin typeface="Arial"/>
                <a:cs typeface="Arial"/>
              </a:rPr>
              <a:t>instead </a:t>
            </a:r>
            <a:r>
              <a:rPr sz="2200" spc="-40" dirty="0">
                <a:latin typeface="Arial"/>
                <a:cs typeface="Arial"/>
              </a:rPr>
              <a:t>of </a:t>
            </a:r>
            <a:r>
              <a:rPr sz="2200" spc="-99" dirty="0" smtClean="0">
                <a:latin typeface="Arial"/>
                <a:cs typeface="Arial"/>
              </a:rPr>
              <a:t>74</a:t>
            </a:r>
            <a:r>
              <a:rPr sz="2200" spc="-99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5616" y="5558950"/>
            <a:ext cx="278224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i="1" spc="-99" dirty="0">
                <a:latin typeface="Trebuchet MS"/>
                <a:cs typeface="Trebuchet MS"/>
              </a:rPr>
              <a:t>x</a:t>
            </a:r>
            <a:r>
              <a:rPr sz="2200" i="1" spc="99" dirty="0">
                <a:latin typeface="Trebuchet MS"/>
                <a:cs typeface="Trebuchet MS"/>
              </a:rPr>
              <a:t>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i="1" spc="-10" dirty="0">
                <a:latin typeface="Arial"/>
                <a:cs typeface="Arial"/>
              </a:rPr>
              <a:t>{</a:t>
            </a:r>
            <a:r>
              <a:rPr sz="2200" spc="-10" dirty="0">
                <a:latin typeface="Arial"/>
                <a:cs typeface="Arial"/>
              </a:rPr>
              <a:t>47</a:t>
            </a:r>
            <a:r>
              <a:rPr sz="2200" i="1" spc="-10" dirty="0">
                <a:latin typeface="Lucida Sans"/>
                <a:cs typeface="Lucida Sans"/>
              </a:rPr>
              <a:t>,</a:t>
            </a:r>
            <a:r>
              <a:rPr sz="2200" i="1" spc="-357" dirty="0">
                <a:latin typeface="Lucida Sans"/>
                <a:cs typeface="Lucida Sans"/>
              </a:rPr>
              <a:t> </a:t>
            </a:r>
            <a:r>
              <a:rPr sz="2200" spc="-119" dirty="0">
                <a:latin typeface="Arial"/>
                <a:cs typeface="Arial"/>
              </a:rPr>
              <a:t>80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357" dirty="0">
                <a:latin typeface="Lucida Sans"/>
                <a:cs typeface="Lucida Sans"/>
              </a:rPr>
              <a:t> </a:t>
            </a:r>
            <a:r>
              <a:rPr sz="2200" spc="-119" dirty="0">
                <a:latin typeface="Arial"/>
                <a:cs typeface="Arial"/>
              </a:rPr>
              <a:t>79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357" dirty="0">
                <a:latin typeface="Lucida Sans"/>
                <a:cs typeface="Lucida Sans"/>
              </a:rPr>
              <a:t> </a:t>
            </a:r>
            <a:r>
              <a:rPr sz="2200" spc="-119" dirty="0">
                <a:latin typeface="Arial"/>
                <a:cs typeface="Arial"/>
              </a:rPr>
              <a:t>85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357" dirty="0">
                <a:latin typeface="Lucida Sans"/>
                <a:cs typeface="Lucida Sans"/>
              </a:rPr>
              <a:t> </a:t>
            </a:r>
            <a:r>
              <a:rPr sz="2200" spc="-10" dirty="0">
                <a:latin typeface="Arial"/>
                <a:cs typeface="Arial"/>
              </a:rPr>
              <a:t>81</a:t>
            </a:r>
            <a:r>
              <a:rPr sz="2200" i="1" spc="-10" dirty="0">
                <a:latin typeface="Arial"/>
                <a:cs typeface="Arial"/>
              </a:rPr>
              <a:t>}</a:t>
            </a:r>
            <a:r>
              <a:rPr sz="2200" i="1" spc="-10" dirty="0">
                <a:latin typeface="Lucida Sans"/>
                <a:cs typeface="Lucida Sans"/>
              </a:rPr>
              <a:t>,</a:t>
            </a:r>
            <a:endParaRPr sz="22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3000" y="5558950"/>
            <a:ext cx="49246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i="1" spc="-585" dirty="0">
                <a:latin typeface="Trebuchet MS"/>
                <a:cs typeface="Trebuchet MS"/>
              </a:rPr>
              <a:t>x</a:t>
            </a:r>
            <a:r>
              <a:rPr sz="2200" spc="-585" dirty="0">
                <a:latin typeface="Arial"/>
                <a:cs typeface="Arial"/>
              </a:rPr>
              <a:t>¯                      </a:t>
            </a:r>
            <a:r>
              <a:rPr sz="2200" spc="404" dirty="0">
                <a:latin typeface="Arial"/>
                <a:cs typeface="Arial"/>
              </a:rPr>
              <a:t>=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14265" y="5373216"/>
            <a:ext cx="276839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spc="-139" dirty="0">
                <a:latin typeface="Arial"/>
                <a:cs typeface="Arial"/>
              </a:rPr>
              <a:t>47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+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-139" dirty="0">
                <a:latin typeface="Arial"/>
                <a:cs typeface="Arial"/>
              </a:rPr>
              <a:t>80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+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-139" dirty="0">
                <a:latin typeface="Arial"/>
                <a:cs typeface="Arial"/>
              </a:rPr>
              <a:t>79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+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-139" dirty="0">
                <a:latin typeface="Arial"/>
                <a:cs typeface="Arial"/>
              </a:rPr>
              <a:t>85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404" dirty="0">
                <a:latin typeface="Arial"/>
                <a:cs typeface="Arial"/>
              </a:rPr>
              <a:t>+</a:t>
            </a:r>
            <a:r>
              <a:rPr sz="2200" spc="-149" dirty="0">
                <a:latin typeface="Arial"/>
                <a:cs typeface="Arial"/>
              </a:rPr>
              <a:t> </a:t>
            </a:r>
            <a:r>
              <a:rPr sz="2200" spc="-139" dirty="0">
                <a:latin typeface="Arial"/>
                <a:cs typeface="Arial"/>
              </a:rPr>
              <a:t>81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16601" y="5767130"/>
            <a:ext cx="2718010" cy="0"/>
          </a:xfrm>
          <a:custGeom>
            <a:avLst/>
            <a:gdLst/>
            <a:ahLst/>
            <a:cxnLst/>
            <a:rect l="l" t="t" r="r" b="b"/>
            <a:pathLst>
              <a:path w="1370329">
                <a:moveTo>
                  <a:pt x="0" y="0"/>
                </a:moveTo>
                <a:lnTo>
                  <a:pt x="1370063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404301" y="5747274"/>
            <a:ext cx="18892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spc="-139" dirty="0">
                <a:latin typeface="Arial"/>
                <a:cs typeface="Arial"/>
              </a:rPr>
              <a:t>5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15348" y="5558950"/>
            <a:ext cx="905583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-208" dirty="0">
                <a:latin typeface="Arial"/>
                <a:cs typeface="Arial"/>
              </a:rPr>
              <a:t> </a:t>
            </a:r>
            <a:r>
              <a:rPr sz="2200" spc="-119" dirty="0">
                <a:latin typeface="Arial"/>
                <a:cs typeface="Arial"/>
              </a:rPr>
              <a:t>74</a:t>
            </a:r>
            <a:r>
              <a:rPr sz="2200" i="1" spc="-119" dirty="0">
                <a:latin typeface="Lucida Sans"/>
                <a:cs typeface="Lucida Sans"/>
              </a:rPr>
              <a:t>.</a:t>
            </a:r>
            <a:r>
              <a:rPr sz="2200" spc="-119" dirty="0">
                <a:latin typeface="Arial"/>
                <a:cs typeface="Arial"/>
              </a:rPr>
              <a:t>4</a:t>
            </a:r>
            <a:r>
              <a:rPr sz="2200" i="1" spc="-119" dirty="0">
                <a:latin typeface="Lucida Sans"/>
                <a:cs typeface="Lucida Sans"/>
              </a:rPr>
              <a:t>.</a:t>
            </a:r>
            <a:endParaRPr sz="2200">
              <a:latin typeface="Lucida Sans"/>
              <a:cs typeface="Lucida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75586" y="6245716"/>
            <a:ext cx="7448707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indent="-261862">
              <a:lnSpc>
                <a:spcPct val="1000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89" dirty="0">
                <a:latin typeface="Arial"/>
                <a:cs typeface="Arial"/>
              </a:rPr>
              <a:t>Now, </a:t>
            </a:r>
            <a:r>
              <a:rPr sz="2200" b="1" spc="-149" dirty="0" smtClean="0">
                <a:latin typeface="Arial"/>
                <a:cs typeface="Arial"/>
              </a:rPr>
              <a:t>sample  </a:t>
            </a:r>
            <a:r>
              <a:rPr sz="2200" b="1" spc="-159" dirty="0">
                <a:latin typeface="Arial"/>
                <a:cs typeface="Arial"/>
              </a:rPr>
              <a:t>mean  </a:t>
            </a:r>
            <a:r>
              <a:rPr sz="2200" spc="-178" dirty="0">
                <a:latin typeface="Arial"/>
                <a:cs typeface="Arial"/>
              </a:rPr>
              <a:t>does  </a:t>
            </a:r>
            <a:r>
              <a:rPr sz="2200" b="1" spc="-20" dirty="0">
                <a:latin typeface="Arial"/>
                <a:cs typeface="Arial"/>
              </a:rPr>
              <a:t>not </a:t>
            </a:r>
            <a:r>
              <a:rPr sz="2200" b="1" spc="-89" dirty="0">
                <a:latin typeface="Arial"/>
                <a:cs typeface="Arial"/>
              </a:rPr>
              <a:t>capture </a:t>
            </a:r>
            <a:r>
              <a:rPr sz="2200" b="1" spc="-59" dirty="0">
                <a:latin typeface="Arial"/>
                <a:cs typeface="Arial"/>
              </a:rPr>
              <a:t>the </a:t>
            </a:r>
            <a:r>
              <a:rPr sz="2200" b="1" spc="-69" dirty="0">
                <a:latin typeface="Arial"/>
                <a:cs typeface="Arial"/>
              </a:rPr>
              <a:t>central </a:t>
            </a:r>
            <a:r>
              <a:rPr sz="2200" b="1" spc="-50" dirty="0">
                <a:latin typeface="Arial"/>
                <a:cs typeface="Arial"/>
              </a:rPr>
              <a:t> </a:t>
            </a:r>
            <a:r>
              <a:rPr sz="2200" b="1" spc="-119" dirty="0" smtClean="0">
                <a:latin typeface="Arial"/>
                <a:cs typeface="Arial"/>
              </a:rPr>
              <a:t>tendency</a:t>
            </a:r>
            <a:endParaRPr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953051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4135"/>
            <a:ext cx="828040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1106"/>
            <a:r>
              <a:rPr spc="-99" dirty="0"/>
              <a:t>Sample</a:t>
            </a:r>
            <a:r>
              <a:rPr spc="-89" dirty="0"/>
              <a:t> </a:t>
            </a:r>
            <a:r>
              <a:rPr spc="-159" dirty="0"/>
              <a:t>mean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08983" y="4888725"/>
            <a:ext cx="142324" cy="1661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1200" spc="-10" dirty="0">
                <a:latin typeface="Arial"/>
                <a:cs typeface="Arial"/>
              </a:rPr>
              <a:t>X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93670" y="3846379"/>
            <a:ext cx="317395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599623" y="0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93670" y="3189042"/>
            <a:ext cx="317395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599623" y="0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93670" y="2531704"/>
            <a:ext cx="317395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599623" y="0"/>
                </a:lnTo>
              </a:path>
            </a:pathLst>
          </a:custGeom>
          <a:ln w="3175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44418" y="3815919"/>
            <a:ext cx="1018939" cy="5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400" spc="-50" dirty="0">
                <a:latin typeface="MS PGothic"/>
                <a:cs typeface="MS PGothic"/>
              </a:rPr>
              <a:t>●                </a:t>
            </a:r>
            <a:r>
              <a:rPr sz="400" spc="-159" dirty="0">
                <a:latin typeface="MS PGothic"/>
                <a:cs typeface="MS PGothic"/>
              </a:rPr>
              <a:t>●●●●</a:t>
            </a:r>
            <a:r>
              <a:rPr sz="400" spc="-159" dirty="0">
                <a:solidFill>
                  <a:srgbClr val="E5E5E5"/>
                </a:solidFill>
                <a:latin typeface="MS PGothic"/>
                <a:cs typeface="MS PGothic"/>
              </a:rPr>
              <a:t>●</a:t>
            </a:r>
            <a:r>
              <a:rPr sz="400" spc="-159" dirty="0">
                <a:latin typeface="MS PGothic"/>
                <a:cs typeface="MS PGothic"/>
              </a:rPr>
              <a:t>●</a:t>
            </a:r>
            <a:r>
              <a:rPr sz="400" spc="-159" dirty="0">
                <a:solidFill>
                  <a:srgbClr val="E5E5E5"/>
                </a:solidFill>
                <a:latin typeface="MS PGothic"/>
                <a:cs typeface="MS PGothic"/>
              </a:rPr>
              <a:t>●</a:t>
            </a:r>
            <a:r>
              <a:rPr sz="400" spc="-159" dirty="0">
                <a:latin typeface="MS PGothic"/>
                <a:cs typeface="MS PGothic"/>
              </a:rPr>
              <a:t>●●●●●</a:t>
            </a:r>
            <a:r>
              <a:rPr sz="400" spc="149" dirty="0">
                <a:latin typeface="MS PGothic"/>
                <a:cs typeface="MS PGothic"/>
              </a:rPr>
              <a:t> </a:t>
            </a:r>
            <a:r>
              <a:rPr sz="400" spc="-178" dirty="0">
                <a:latin typeface="MS PGothic"/>
                <a:cs typeface="MS PGothic"/>
              </a:rPr>
              <a:t>●●●●●●●</a:t>
            </a:r>
            <a:r>
              <a:rPr sz="400" spc="-89" dirty="0">
                <a:latin typeface="MS PGothic"/>
                <a:cs typeface="MS PGothic"/>
              </a:rPr>
              <a:t> </a:t>
            </a:r>
            <a:r>
              <a:rPr sz="400" spc="-50" dirty="0">
                <a:latin typeface="MS PGothic"/>
                <a:cs typeface="MS PGothic"/>
              </a:rPr>
              <a:t>●     </a:t>
            </a:r>
            <a:r>
              <a:rPr sz="400" spc="-40" dirty="0">
                <a:latin typeface="MS PGothic"/>
                <a:cs typeface="MS PGothic"/>
              </a:rPr>
              <a:t> </a:t>
            </a:r>
            <a:r>
              <a:rPr sz="400" spc="-50" dirty="0">
                <a:latin typeface="MS PGothic"/>
                <a:cs typeface="MS PGothic"/>
              </a:rPr>
              <a:t>●</a:t>
            </a:r>
            <a:endParaRPr sz="400">
              <a:latin typeface="MS PGothic"/>
              <a:cs typeface="MS P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00891" y="3158582"/>
            <a:ext cx="935812" cy="5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400" spc="-99" dirty="0">
                <a:latin typeface="MS PGothic"/>
                <a:cs typeface="MS PGothic"/>
              </a:rPr>
              <a:t>●●●                   </a:t>
            </a:r>
            <a:r>
              <a:rPr sz="400" spc="-208" dirty="0">
                <a:latin typeface="MS PGothic"/>
                <a:cs typeface="MS PGothic"/>
              </a:rPr>
              <a:t>●●●</a:t>
            </a:r>
            <a:r>
              <a:rPr sz="400" spc="-208" dirty="0">
                <a:solidFill>
                  <a:srgbClr val="E5E5E5"/>
                </a:solidFill>
                <a:latin typeface="MS PGothic"/>
                <a:cs typeface="MS PGothic"/>
              </a:rPr>
              <a:t>●</a:t>
            </a:r>
            <a:r>
              <a:rPr sz="400" spc="-208" dirty="0">
                <a:latin typeface="MS PGothic"/>
                <a:cs typeface="MS PGothic"/>
              </a:rPr>
              <a:t>●●●●●●●●</a:t>
            </a:r>
            <a:r>
              <a:rPr sz="400" spc="-69" dirty="0">
                <a:latin typeface="MS PGothic"/>
                <a:cs typeface="MS PGothic"/>
              </a:rPr>
              <a:t> </a:t>
            </a:r>
            <a:r>
              <a:rPr sz="400" spc="-188" dirty="0">
                <a:latin typeface="MS PGothic"/>
                <a:cs typeface="MS PGothic"/>
              </a:rPr>
              <a:t>●●</a:t>
            </a:r>
            <a:r>
              <a:rPr sz="400" spc="-59" dirty="0">
                <a:latin typeface="MS PGothic"/>
                <a:cs typeface="MS PGothic"/>
              </a:rPr>
              <a:t> </a:t>
            </a:r>
            <a:r>
              <a:rPr sz="400" spc="-198" dirty="0">
                <a:latin typeface="MS PGothic"/>
                <a:cs typeface="MS PGothic"/>
              </a:rPr>
              <a:t>●●●●●●</a:t>
            </a:r>
            <a:r>
              <a:rPr sz="400" spc="208" dirty="0">
                <a:latin typeface="MS PGothic"/>
                <a:cs typeface="MS PGothic"/>
              </a:rPr>
              <a:t> </a:t>
            </a:r>
            <a:r>
              <a:rPr sz="400" spc="-159" dirty="0">
                <a:latin typeface="MS PGothic"/>
                <a:cs typeface="MS PGothic"/>
              </a:rPr>
              <a:t>●●</a:t>
            </a:r>
            <a:r>
              <a:rPr sz="400" spc="59" dirty="0">
                <a:latin typeface="MS PGothic"/>
                <a:cs typeface="MS PGothic"/>
              </a:rPr>
              <a:t> </a:t>
            </a:r>
            <a:r>
              <a:rPr sz="400" spc="-50" dirty="0">
                <a:latin typeface="MS PGothic"/>
                <a:cs typeface="MS PGothic"/>
              </a:rPr>
              <a:t>●</a:t>
            </a:r>
            <a:endParaRPr sz="400">
              <a:latin typeface="MS PGothic"/>
              <a:cs typeface="MS P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43921" y="2501244"/>
            <a:ext cx="95722" cy="5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400" spc="-50" dirty="0">
                <a:latin typeface="MS PGothic"/>
                <a:cs typeface="MS PGothic"/>
              </a:rPr>
              <a:t>●</a:t>
            </a:r>
            <a:endParaRPr sz="400">
              <a:latin typeface="MS PGothic"/>
              <a:cs typeface="MS P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04668" y="2501244"/>
            <a:ext cx="1410645" cy="5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400" spc="-50" dirty="0">
                <a:latin typeface="MS PGothic"/>
                <a:cs typeface="MS PGothic"/>
              </a:rPr>
              <a:t>●       ●                          ●           ●  </a:t>
            </a:r>
            <a:r>
              <a:rPr sz="400" spc="-188" dirty="0">
                <a:latin typeface="MS PGothic"/>
                <a:cs typeface="MS PGothic"/>
              </a:rPr>
              <a:t>●●●</a:t>
            </a:r>
            <a:r>
              <a:rPr sz="400" spc="-69" dirty="0">
                <a:latin typeface="MS PGothic"/>
                <a:cs typeface="MS PGothic"/>
              </a:rPr>
              <a:t> </a:t>
            </a:r>
            <a:r>
              <a:rPr sz="400" spc="-50" dirty="0">
                <a:latin typeface="MS PGothic"/>
                <a:cs typeface="MS PGothic"/>
              </a:rPr>
              <a:t>●  </a:t>
            </a:r>
            <a:r>
              <a:rPr sz="400" spc="-169" dirty="0">
                <a:solidFill>
                  <a:srgbClr val="E5E5E5"/>
                </a:solidFill>
                <a:latin typeface="MS PGothic"/>
                <a:cs typeface="MS PGothic"/>
              </a:rPr>
              <a:t>●</a:t>
            </a:r>
            <a:r>
              <a:rPr sz="400" spc="-169" dirty="0">
                <a:latin typeface="MS PGothic"/>
                <a:cs typeface="MS PGothic"/>
              </a:rPr>
              <a:t>●●●●●●</a:t>
            </a:r>
            <a:r>
              <a:rPr sz="400" spc="30" dirty="0">
                <a:latin typeface="MS PGothic"/>
                <a:cs typeface="MS PGothic"/>
              </a:rPr>
              <a:t> </a:t>
            </a:r>
            <a:r>
              <a:rPr sz="400" spc="-198" dirty="0">
                <a:latin typeface="MS PGothic"/>
                <a:cs typeface="MS PGothic"/>
              </a:rPr>
              <a:t>●●●●●</a:t>
            </a:r>
            <a:r>
              <a:rPr sz="400" spc="-99" dirty="0">
                <a:latin typeface="MS PGothic"/>
                <a:cs typeface="MS PGothic"/>
              </a:rPr>
              <a:t> </a:t>
            </a:r>
            <a:r>
              <a:rPr sz="400" spc="-50" dirty="0">
                <a:latin typeface="MS PGothic"/>
                <a:cs typeface="MS PGothic"/>
              </a:rPr>
              <a:t>●     </a:t>
            </a:r>
            <a:r>
              <a:rPr sz="400" spc="-208" dirty="0">
                <a:latin typeface="MS PGothic"/>
                <a:cs typeface="MS PGothic"/>
              </a:rPr>
              <a:t>●●●</a:t>
            </a:r>
            <a:r>
              <a:rPr sz="400" spc="40" dirty="0">
                <a:latin typeface="MS PGothic"/>
                <a:cs typeface="MS PGothic"/>
              </a:rPr>
              <a:t> </a:t>
            </a:r>
            <a:r>
              <a:rPr sz="400" spc="-50" dirty="0">
                <a:latin typeface="MS PGothic"/>
                <a:cs typeface="MS PGothic"/>
              </a:rPr>
              <a:t>●</a:t>
            </a:r>
            <a:endParaRPr sz="400">
              <a:latin typeface="MS PGothic"/>
              <a:cs typeface="MS P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90604" y="3714914"/>
            <a:ext cx="0" cy="262995"/>
          </a:xfrm>
          <a:custGeom>
            <a:avLst/>
            <a:gdLst/>
            <a:ahLst/>
            <a:cxnLst/>
            <a:rect l="l" t="t" r="r" b="b"/>
            <a:pathLst>
              <a:path h="132714">
                <a:moveTo>
                  <a:pt x="0" y="132684"/>
                </a:moveTo>
                <a:lnTo>
                  <a:pt x="0" y="0"/>
                </a:lnTo>
              </a:path>
            </a:pathLst>
          </a:custGeom>
          <a:ln w="86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48002" y="3057576"/>
            <a:ext cx="0" cy="262995"/>
          </a:xfrm>
          <a:custGeom>
            <a:avLst/>
            <a:gdLst/>
            <a:ahLst/>
            <a:cxnLst/>
            <a:rect l="l" t="t" r="r" b="b"/>
            <a:pathLst>
              <a:path h="132714">
                <a:moveTo>
                  <a:pt x="0" y="132684"/>
                </a:moveTo>
                <a:lnTo>
                  <a:pt x="0" y="0"/>
                </a:lnTo>
              </a:path>
            </a:pathLst>
          </a:custGeom>
          <a:ln w="86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31316" y="2400239"/>
            <a:ext cx="0" cy="262995"/>
          </a:xfrm>
          <a:custGeom>
            <a:avLst/>
            <a:gdLst/>
            <a:ahLst/>
            <a:cxnLst/>
            <a:rect l="l" t="t" r="r" b="b"/>
            <a:pathLst>
              <a:path h="132715">
                <a:moveTo>
                  <a:pt x="0" y="132684"/>
                </a:moveTo>
                <a:lnTo>
                  <a:pt x="0" y="0"/>
                </a:lnTo>
              </a:path>
            </a:pathLst>
          </a:custGeom>
          <a:ln w="86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93669" y="1874367"/>
            <a:ext cx="0" cy="2629949"/>
          </a:xfrm>
          <a:custGeom>
            <a:avLst/>
            <a:gdLst/>
            <a:ahLst/>
            <a:cxnLst/>
            <a:rect l="l" t="t" r="r" b="b"/>
            <a:pathLst>
              <a:path h="1327150">
                <a:moveTo>
                  <a:pt x="0" y="132684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38587" y="4503717"/>
            <a:ext cx="55418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277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38587" y="3846379"/>
            <a:ext cx="55418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277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38587" y="3189042"/>
            <a:ext cx="55418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277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38587" y="2531704"/>
            <a:ext cx="55418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277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38587" y="1874367"/>
            <a:ext cx="55418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2777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861888" y="2312790"/>
            <a:ext cx="221599" cy="1752880"/>
          </a:xfrm>
          <a:prstGeom prst="rect">
            <a:avLst/>
          </a:prstGeom>
        </p:spPr>
        <p:txBody>
          <a:bodyPr vert="vert270" wrap="square" lIns="0" tIns="11329" rIns="0" bIns="0" rtlCol="0">
            <a:spAutoFit/>
          </a:bodyPr>
          <a:lstStyle/>
          <a:p>
            <a:pPr marL="25175">
              <a:spcBef>
                <a:spcPts val="89"/>
              </a:spcBef>
              <a:tabLst>
                <a:tab pos="682232" algn="l"/>
                <a:tab pos="1339290" algn="l"/>
              </a:tabLst>
            </a:pPr>
            <a:r>
              <a:rPr sz="800" dirty="0">
                <a:latin typeface="Arial"/>
                <a:cs typeface="Arial"/>
              </a:rPr>
              <a:t>Sample 1	Sample 2	Sample 3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211183" y="4608891"/>
            <a:ext cx="2938423" cy="0"/>
          </a:xfrm>
          <a:custGeom>
            <a:avLst/>
            <a:gdLst/>
            <a:ahLst/>
            <a:cxnLst/>
            <a:rect l="l" t="t" r="r" b="b"/>
            <a:pathLst>
              <a:path w="1481455">
                <a:moveTo>
                  <a:pt x="0" y="0"/>
                </a:moveTo>
                <a:lnTo>
                  <a:pt x="14811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11180" y="460889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30887" y="460889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50516" y="460889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0220" y="460889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89927" y="460889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09631" y="460889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29260" y="460889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48965" y="4608891"/>
            <a:ext cx="0" cy="55367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0"/>
                </a:moveTo>
                <a:lnTo>
                  <a:pt x="0" y="277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160442" y="4718925"/>
            <a:ext cx="102020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800" spc="10" dirty="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80144" y="4718925"/>
            <a:ext cx="102020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800" spc="1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99853" y="4718925"/>
            <a:ext cx="102020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800" spc="10" dirty="0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19555" y="4718925"/>
            <a:ext cx="102020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800" spc="10" dirty="0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39184" y="4718925"/>
            <a:ext cx="102020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800" spc="10" dirty="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58891" y="4718925"/>
            <a:ext cx="102020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800" spc="10" dirty="0"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78595" y="4718925"/>
            <a:ext cx="102020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800" spc="10" dirty="0"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98224" y="4718925"/>
            <a:ext cx="102020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5"/>
            <a:r>
              <a:rPr sz="800" spc="10" dirty="0"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230280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44269"/>
            <a:ext cx="8280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7937">
              <a:lnSpc>
                <a:spcPct val="100000"/>
              </a:lnSpc>
            </a:pPr>
            <a:r>
              <a:rPr spc="-99" dirty="0" smtClean="0"/>
              <a:t>Sample </a:t>
            </a:r>
            <a:r>
              <a:rPr lang="en-US" spc="-119" dirty="0"/>
              <a:t>median </a:t>
            </a:r>
            <a:endParaRPr spc="-119" dirty="0"/>
          </a:p>
        </p:txBody>
      </p:sp>
      <p:sp>
        <p:nvSpPr>
          <p:cNvPr id="3" name="object 3"/>
          <p:cNvSpPr txBox="1"/>
          <p:nvPr/>
        </p:nvSpPr>
        <p:spPr>
          <a:xfrm>
            <a:off x="975586" y="1047493"/>
            <a:ext cx="7476417" cy="4874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marR="425523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79" dirty="0">
                <a:latin typeface="Arial"/>
                <a:cs typeface="Arial"/>
              </a:rPr>
              <a:t>The </a:t>
            </a:r>
            <a:r>
              <a:rPr sz="2200" b="1" spc="-79" dirty="0">
                <a:latin typeface="Gill Sans MT"/>
                <a:cs typeface="Gill Sans MT"/>
              </a:rPr>
              <a:t>sample </a:t>
            </a:r>
            <a:r>
              <a:rPr sz="2200" b="1" spc="-89" dirty="0">
                <a:latin typeface="Gill Sans MT"/>
                <a:cs typeface="Gill Sans MT"/>
              </a:rPr>
              <a:t>median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spc="-139" dirty="0">
                <a:latin typeface="Arial"/>
                <a:cs typeface="Arial"/>
              </a:rPr>
              <a:t>an </a:t>
            </a:r>
            <a:r>
              <a:rPr sz="2200" spc="-59" dirty="0">
                <a:latin typeface="Arial"/>
                <a:cs typeface="Arial"/>
              </a:rPr>
              <a:t>alternative </a:t>
            </a:r>
            <a:r>
              <a:rPr sz="2200" spc="-169" dirty="0">
                <a:latin typeface="Arial"/>
                <a:cs typeface="Arial"/>
              </a:rPr>
              <a:t>measure </a:t>
            </a:r>
            <a:r>
              <a:rPr sz="2200" spc="-40" dirty="0">
                <a:latin typeface="Arial"/>
                <a:cs typeface="Arial"/>
              </a:rPr>
              <a:t>of </a:t>
            </a:r>
            <a:r>
              <a:rPr sz="2200" spc="-50" dirty="0">
                <a:latin typeface="Arial"/>
                <a:cs typeface="Arial"/>
              </a:rPr>
              <a:t>location,  </a:t>
            </a:r>
            <a:r>
              <a:rPr sz="2200" spc="-79" dirty="0">
                <a:latin typeface="Arial"/>
                <a:cs typeface="Arial"/>
              </a:rPr>
              <a:t>which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b="1" spc="-188" dirty="0">
                <a:latin typeface="Arial"/>
                <a:cs typeface="Arial"/>
              </a:rPr>
              <a:t>less  </a:t>
            </a:r>
            <a:r>
              <a:rPr sz="2200" b="1" spc="-119" dirty="0">
                <a:latin typeface="Arial"/>
                <a:cs typeface="Arial"/>
              </a:rPr>
              <a:t>sensitive </a:t>
            </a:r>
            <a:r>
              <a:rPr sz="2200" b="1" spc="20" dirty="0" smtClean="0">
                <a:latin typeface="Arial"/>
                <a:cs typeface="Arial"/>
              </a:rPr>
              <a:t>to</a:t>
            </a:r>
            <a:r>
              <a:rPr lang="en-US" sz="2200" b="1" spc="20" dirty="0" smtClean="0">
                <a:latin typeface="Arial"/>
                <a:cs typeface="Arial"/>
              </a:rPr>
              <a:t> </a:t>
            </a:r>
            <a:r>
              <a:rPr sz="2200" b="1" spc="-59" dirty="0" smtClean="0">
                <a:latin typeface="Arial"/>
                <a:cs typeface="Arial"/>
              </a:rPr>
              <a:t>outliers</a:t>
            </a:r>
            <a:r>
              <a:rPr sz="2200" spc="-59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9"/>
              </a:spcBef>
              <a:buClr>
                <a:srgbClr val="3333B2"/>
              </a:buClr>
              <a:buFont typeface="Arial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287041" marR="10072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129" dirty="0">
                <a:latin typeface="Arial"/>
                <a:cs typeface="Arial"/>
              </a:rPr>
              <a:t>For </a:t>
            </a:r>
            <a:r>
              <a:rPr sz="2200" spc="-149" dirty="0">
                <a:latin typeface="Arial"/>
                <a:cs typeface="Arial"/>
              </a:rPr>
              <a:t>observed values </a:t>
            </a:r>
            <a:r>
              <a:rPr sz="2200" i="1" spc="-40" dirty="0">
                <a:latin typeface="Trebuchet MS"/>
                <a:cs typeface="Trebuchet MS"/>
              </a:rPr>
              <a:t>x</a:t>
            </a:r>
            <a:r>
              <a:rPr sz="2400" spc="-59" baseline="-10416" dirty="0">
                <a:latin typeface="Tahoma"/>
                <a:cs typeface="Tahoma"/>
              </a:rPr>
              <a:t>1</a:t>
            </a:r>
            <a:r>
              <a:rPr sz="2200" i="1" spc="-40" dirty="0">
                <a:latin typeface="Lucida Sans"/>
                <a:cs typeface="Lucida Sans"/>
              </a:rPr>
              <a:t>, </a:t>
            </a:r>
            <a:r>
              <a:rPr sz="2200" i="1" spc="-99" dirty="0">
                <a:latin typeface="Lucida Sans"/>
                <a:cs typeface="Lucida Sans"/>
              </a:rPr>
              <a:t>. . . , </a:t>
            </a:r>
            <a:r>
              <a:rPr sz="2200" i="1" dirty="0">
                <a:latin typeface="Trebuchet MS"/>
                <a:cs typeface="Trebuchet MS"/>
              </a:rPr>
              <a:t>x</a:t>
            </a:r>
            <a:r>
              <a:rPr sz="2400" i="1" baseline="-10416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,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19" dirty="0">
                <a:latin typeface="Arial"/>
                <a:cs typeface="Arial"/>
              </a:rPr>
              <a:t>median is </a:t>
            </a:r>
            <a:r>
              <a:rPr sz="2200" spc="-109" dirty="0">
                <a:latin typeface="Arial"/>
                <a:cs typeface="Arial"/>
              </a:rPr>
              <a:t>denoted </a:t>
            </a:r>
            <a:r>
              <a:rPr sz="2200" i="1" spc="-347" dirty="0">
                <a:latin typeface="Trebuchet MS"/>
                <a:cs typeface="Trebuchet MS"/>
              </a:rPr>
              <a:t>x</a:t>
            </a:r>
            <a:r>
              <a:rPr sz="2200" spc="-347" dirty="0">
                <a:latin typeface="Arial"/>
                <a:cs typeface="Arial"/>
              </a:rPr>
              <a:t>˜ </a:t>
            </a:r>
            <a:r>
              <a:rPr sz="2200" spc="-129" dirty="0">
                <a:latin typeface="Arial"/>
                <a:cs typeface="Arial"/>
              </a:rPr>
              <a:t>and </a:t>
            </a:r>
            <a:r>
              <a:rPr sz="2200" spc="-119" dirty="0">
                <a:latin typeface="Arial"/>
                <a:cs typeface="Arial"/>
              </a:rPr>
              <a:t>is  </a:t>
            </a:r>
            <a:r>
              <a:rPr sz="2200" spc="-89" dirty="0">
                <a:latin typeface="Arial"/>
                <a:cs typeface="Arial"/>
              </a:rPr>
              <a:t>calculated </a:t>
            </a:r>
            <a:r>
              <a:rPr sz="2200" spc="-129" dirty="0">
                <a:latin typeface="Arial"/>
                <a:cs typeface="Arial"/>
              </a:rPr>
              <a:t>by </a:t>
            </a:r>
            <a:r>
              <a:rPr sz="2200" b="1" spc="-10" dirty="0">
                <a:latin typeface="Arial"/>
                <a:cs typeface="Arial"/>
              </a:rPr>
              <a:t>first </a:t>
            </a:r>
            <a:r>
              <a:rPr sz="2200" b="1" spc="-69" dirty="0">
                <a:latin typeface="Arial"/>
                <a:cs typeface="Arial"/>
              </a:rPr>
              <a:t>sorting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49" dirty="0">
                <a:latin typeface="Arial"/>
                <a:cs typeface="Arial"/>
              </a:rPr>
              <a:t>observed values </a:t>
            </a:r>
            <a:r>
              <a:rPr sz="2200" spc="-30" dirty="0">
                <a:latin typeface="Arial"/>
                <a:cs typeface="Arial"/>
              </a:rPr>
              <a:t>(i.e., </a:t>
            </a:r>
            <a:r>
              <a:rPr sz="2200" spc="-99" dirty="0">
                <a:latin typeface="Arial"/>
                <a:cs typeface="Arial"/>
              </a:rPr>
              <a:t>ordering  </a:t>
            </a:r>
            <a:r>
              <a:rPr sz="2200" spc="-69" dirty="0">
                <a:latin typeface="Arial"/>
                <a:cs typeface="Arial"/>
              </a:rPr>
              <a:t>them </a:t>
            </a:r>
            <a:r>
              <a:rPr sz="2200" spc="-50" dirty="0">
                <a:latin typeface="Arial"/>
                <a:cs typeface="Arial"/>
              </a:rPr>
              <a:t>from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19" dirty="0">
                <a:latin typeface="Arial"/>
                <a:cs typeface="Arial"/>
              </a:rPr>
              <a:t>lowest </a:t>
            </a:r>
            <a:r>
              <a:rPr sz="2200" spc="20" dirty="0">
                <a:latin typeface="Arial"/>
                <a:cs typeface="Arial"/>
              </a:rPr>
              <a:t>to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99" dirty="0">
                <a:latin typeface="Arial"/>
                <a:cs typeface="Arial"/>
              </a:rPr>
              <a:t>highest </a:t>
            </a:r>
            <a:r>
              <a:rPr sz="2200" spc="-79" dirty="0">
                <a:latin typeface="Arial"/>
                <a:cs typeface="Arial"/>
              </a:rPr>
              <a:t>value) </a:t>
            </a:r>
            <a:r>
              <a:rPr sz="2200" spc="-129" dirty="0">
                <a:latin typeface="Arial"/>
                <a:cs typeface="Arial"/>
              </a:rPr>
              <a:t>and </a:t>
            </a:r>
            <a:r>
              <a:rPr sz="2200" b="1" spc="-99" dirty="0">
                <a:latin typeface="Arial"/>
                <a:cs typeface="Arial"/>
              </a:rPr>
              <a:t>selecting </a:t>
            </a:r>
            <a:r>
              <a:rPr sz="2200" b="1" spc="-59" dirty="0">
                <a:latin typeface="Arial"/>
                <a:cs typeface="Arial"/>
              </a:rPr>
              <a:t>the  </a:t>
            </a:r>
            <a:r>
              <a:rPr sz="2200" b="1" spc="-89" dirty="0">
                <a:latin typeface="Arial"/>
                <a:cs typeface="Arial"/>
              </a:rPr>
              <a:t>middle</a:t>
            </a:r>
            <a:r>
              <a:rPr sz="2200" b="1" spc="-20" dirty="0">
                <a:latin typeface="Arial"/>
                <a:cs typeface="Arial"/>
              </a:rPr>
              <a:t> </a:t>
            </a:r>
            <a:r>
              <a:rPr sz="2200" b="1" spc="-129" dirty="0">
                <a:latin typeface="Arial"/>
                <a:cs typeface="Arial"/>
              </a:rPr>
              <a:t>one</a:t>
            </a:r>
            <a:r>
              <a:rPr sz="2200" spc="-129" dirty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 marL="287041" marR="224093" indent="-261862" algn="just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endParaRPr lang="tr-TR" sz="2200" spc="20" dirty="0" smtClean="0">
              <a:latin typeface="Arial"/>
              <a:cs typeface="Arial"/>
            </a:endParaRPr>
          </a:p>
          <a:p>
            <a:pPr marL="287041" marR="224093" indent="-261862" algn="just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20" dirty="0" smtClean="0">
                <a:latin typeface="Arial"/>
                <a:cs typeface="Arial"/>
              </a:rPr>
              <a:t>If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b="1" spc="-149" dirty="0">
                <a:latin typeface="Arial"/>
                <a:cs typeface="Arial"/>
              </a:rPr>
              <a:t>sample </a:t>
            </a:r>
            <a:r>
              <a:rPr sz="2200" b="1" spc="-169" dirty="0" smtClean="0">
                <a:latin typeface="Arial"/>
                <a:cs typeface="Arial"/>
              </a:rPr>
              <a:t>siz</a:t>
            </a:r>
            <a:r>
              <a:rPr lang="en-US" sz="2200" b="1" spc="-169" dirty="0" smtClean="0">
                <a:latin typeface="Arial"/>
                <a:cs typeface="Arial"/>
              </a:rPr>
              <a:t>e </a:t>
            </a:r>
            <a:r>
              <a:rPr lang="en-US" sz="2200" spc="-169" dirty="0" smtClean="0">
                <a:latin typeface="Arial"/>
                <a:cs typeface="Arial"/>
              </a:rPr>
              <a:t>is </a:t>
            </a:r>
            <a:r>
              <a:rPr lang="en-US" sz="2200" b="1" spc="-69" dirty="0" smtClean="0">
                <a:latin typeface="Arial"/>
                <a:cs typeface="Arial"/>
              </a:rPr>
              <a:t>odd</a:t>
            </a:r>
            <a:r>
              <a:rPr lang="en-US" sz="2200" spc="-69" dirty="0">
                <a:latin typeface="Arial"/>
                <a:cs typeface="Arial"/>
              </a:rPr>
              <a:t>, </a:t>
            </a:r>
            <a:r>
              <a:rPr lang="en-US" sz="2200" spc="-59" dirty="0">
                <a:latin typeface="Arial"/>
                <a:cs typeface="Arial"/>
              </a:rPr>
              <a:t>the </a:t>
            </a:r>
            <a:r>
              <a:rPr lang="en-US" sz="2200" b="1" spc="-119" dirty="0">
                <a:latin typeface="Arial"/>
                <a:cs typeface="Arial"/>
              </a:rPr>
              <a:t>median</a:t>
            </a:r>
            <a:r>
              <a:rPr lang="en-US" sz="2200" spc="-119" dirty="0">
                <a:latin typeface="Arial"/>
                <a:cs typeface="Arial"/>
              </a:rPr>
              <a:t> is </a:t>
            </a:r>
            <a:r>
              <a:rPr lang="en-US" sz="2200" spc="-59" dirty="0">
                <a:latin typeface="Arial"/>
                <a:cs typeface="Arial"/>
              </a:rPr>
              <a:t>the </a:t>
            </a:r>
            <a:r>
              <a:rPr lang="en-US" sz="2200" spc="-99" dirty="0">
                <a:latin typeface="Arial"/>
                <a:cs typeface="Arial"/>
              </a:rPr>
              <a:t>number </a:t>
            </a:r>
            <a:r>
              <a:rPr lang="en-US" sz="2200" dirty="0">
                <a:latin typeface="Arial"/>
                <a:cs typeface="Arial"/>
              </a:rPr>
              <a:t>at </a:t>
            </a:r>
            <a:r>
              <a:rPr lang="en-US" sz="2200" spc="-59" dirty="0">
                <a:latin typeface="Arial"/>
                <a:cs typeface="Arial"/>
              </a:rPr>
              <a:t>the  </a:t>
            </a:r>
            <a:r>
              <a:rPr lang="en-US" sz="2200" b="1" spc="-89" dirty="0">
                <a:latin typeface="Arial"/>
                <a:cs typeface="Arial"/>
              </a:rPr>
              <a:t>middle </a:t>
            </a:r>
            <a:r>
              <a:rPr lang="en-US" sz="2200" spc="-40" dirty="0">
                <a:latin typeface="Arial"/>
                <a:cs typeface="Arial"/>
              </a:rPr>
              <a:t>of </a:t>
            </a:r>
            <a:r>
              <a:rPr lang="en-US" sz="2200" spc="-59" dirty="0">
                <a:latin typeface="Arial"/>
                <a:cs typeface="Arial"/>
              </a:rPr>
              <a:t>the</a:t>
            </a:r>
            <a:r>
              <a:rPr lang="en-US" sz="2200" b="1" spc="-59" dirty="0">
                <a:latin typeface="Arial"/>
                <a:cs typeface="Arial"/>
              </a:rPr>
              <a:t> </a:t>
            </a:r>
            <a:r>
              <a:rPr lang="en-US" sz="2200" b="1" spc="-109" dirty="0">
                <a:latin typeface="Arial"/>
                <a:cs typeface="Arial"/>
              </a:rPr>
              <a:t>sorted </a:t>
            </a:r>
            <a:r>
              <a:rPr lang="en-US" sz="2200" b="1" spc="-109" dirty="0" smtClean="0">
                <a:latin typeface="Arial"/>
                <a:cs typeface="Arial"/>
              </a:rPr>
              <a:t>observations</a:t>
            </a:r>
            <a:r>
              <a:rPr sz="2200" b="1" spc="-169" dirty="0" smtClean="0">
                <a:latin typeface="Arial"/>
                <a:cs typeface="Arial"/>
              </a:rPr>
              <a:t> </a:t>
            </a:r>
            <a:r>
              <a:rPr sz="2200" i="1" spc="-79" dirty="0">
                <a:latin typeface="Trebuchet MS"/>
                <a:cs typeface="Trebuchet MS"/>
              </a:rPr>
              <a:t>n </a:t>
            </a:r>
            <a:r>
              <a:rPr sz="2200" spc="-119" dirty="0" smtClean="0">
                <a:latin typeface="Arial"/>
                <a:cs typeface="Arial"/>
              </a:rPr>
              <a:t>is</a:t>
            </a:r>
            <a:r>
              <a:rPr sz="2200" spc="-109" dirty="0" smtClean="0">
                <a:latin typeface="Arial"/>
                <a:cs typeface="Arial"/>
              </a:rPr>
              <a:t>. </a:t>
            </a:r>
            <a:r>
              <a:rPr sz="2200" spc="20" dirty="0">
                <a:latin typeface="Arial"/>
                <a:cs typeface="Arial"/>
              </a:rPr>
              <a:t>If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49" dirty="0">
                <a:latin typeface="Arial"/>
                <a:cs typeface="Arial"/>
              </a:rPr>
              <a:t>sample </a:t>
            </a:r>
            <a:r>
              <a:rPr sz="2200" spc="-169" dirty="0">
                <a:latin typeface="Arial"/>
                <a:cs typeface="Arial"/>
              </a:rPr>
              <a:t>size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b="1" spc="-149" dirty="0">
                <a:latin typeface="Arial"/>
                <a:cs typeface="Arial"/>
              </a:rPr>
              <a:t>even</a:t>
            </a:r>
            <a:r>
              <a:rPr sz="2200" spc="-149" dirty="0">
                <a:latin typeface="Arial"/>
                <a:cs typeface="Arial"/>
              </a:rPr>
              <a:t>, </a:t>
            </a:r>
            <a:r>
              <a:rPr sz="2200" spc="-119" dirty="0" smtClean="0">
                <a:latin typeface="Arial"/>
                <a:cs typeface="Arial"/>
              </a:rPr>
              <a:t>median </a:t>
            </a:r>
            <a:r>
              <a:rPr sz="2200" spc="-119" dirty="0">
                <a:latin typeface="Arial"/>
                <a:cs typeface="Arial"/>
              </a:rPr>
              <a:t>is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b="1" spc="-159" dirty="0">
                <a:latin typeface="Arial"/>
                <a:cs typeface="Arial"/>
              </a:rPr>
              <a:t>average</a:t>
            </a:r>
            <a:r>
              <a:rPr sz="2200" spc="-159" dirty="0">
                <a:latin typeface="Arial"/>
                <a:cs typeface="Arial"/>
              </a:rPr>
              <a:t>  </a:t>
            </a:r>
            <a:r>
              <a:rPr sz="2200" spc="-40" dirty="0">
                <a:latin typeface="Arial"/>
                <a:cs typeface="Arial"/>
              </a:rPr>
              <a:t>of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b="1" spc="-69" dirty="0">
                <a:latin typeface="Arial"/>
                <a:cs typeface="Arial"/>
              </a:rPr>
              <a:t>two </a:t>
            </a:r>
            <a:r>
              <a:rPr sz="2200" b="1" spc="-89" dirty="0">
                <a:latin typeface="Arial"/>
                <a:cs typeface="Arial"/>
              </a:rPr>
              <a:t>middle </a:t>
            </a:r>
            <a:r>
              <a:rPr sz="2200" b="1" spc="-109" dirty="0" smtClean="0">
                <a:latin typeface="Arial"/>
                <a:cs typeface="Arial"/>
              </a:rPr>
              <a:t>numbers</a:t>
            </a:r>
            <a:r>
              <a:rPr sz="2200" spc="-109" dirty="0" smtClean="0">
                <a:latin typeface="Arial"/>
                <a:cs typeface="Arial"/>
              </a:rPr>
              <a:t>.</a:t>
            </a:r>
            <a:r>
              <a:rPr lang="en-US" sz="2200" spc="-109" dirty="0" smtClean="0">
                <a:latin typeface="Arial"/>
                <a:cs typeface="Arial"/>
              </a:rPr>
              <a:t> </a:t>
            </a:r>
          </a:p>
          <a:p>
            <a:pPr marL="287041" marR="224093" indent="-261862" algn="just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endParaRPr lang="en-US" sz="2200" spc="-109" dirty="0" smtClean="0">
              <a:latin typeface="Arial"/>
              <a:cs typeface="Arial"/>
            </a:endParaRPr>
          </a:p>
          <a:p>
            <a:pPr marL="287041" marR="224093" indent="-261862" algn="just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sz="2200" spc="-79" dirty="0" smtClean="0">
                <a:latin typeface="Arial"/>
                <a:cs typeface="Arial"/>
              </a:rPr>
              <a:t>The </a:t>
            </a:r>
            <a:r>
              <a:rPr sz="2200" spc="-149" dirty="0">
                <a:latin typeface="Arial"/>
                <a:cs typeface="Arial"/>
              </a:rPr>
              <a:t>sample  </a:t>
            </a:r>
            <a:r>
              <a:rPr sz="2200" spc="-139" dirty="0">
                <a:latin typeface="Arial"/>
                <a:cs typeface="Arial"/>
              </a:rPr>
              <a:t>medians  </a:t>
            </a:r>
            <a:r>
              <a:rPr sz="2200" spc="-50" dirty="0">
                <a:latin typeface="Arial"/>
                <a:cs typeface="Arial"/>
              </a:rPr>
              <a:t>for </a:t>
            </a:r>
            <a:r>
              <a:rPr sz="2200" spc="-59" dirty="0">
                <a:latin typeface="Arial"/>
                <a:cs typeface="Arial"/>
              </a:rPr>
              <a:t>the </a:t>
            </a:r>
            <a:r>
              <a:rPr sz="2200" spc="-139" dirty="0">
                <a:latin typeface="Arial"/>
                <a:cs typeface="Arial"/>
              </a:rPr>
              <a:t>above  </a:t>
            </a:r>
            <a:r>
              <a:rPr sz="2200" spc="-69" dirty="0">
                <a:latin typeface="Arial"/>
                <a:cs typeface="Arial"/>
              </a:rPr>
              <a:t>two </a:t>
            </a:r>
            <a:r>
              <a:rPr sz="2200" spc="-149" dirty="0">
                <a:latin typeface="Arial"/>
                <a:cs typeface="Arial"/>
              </a:rPr>
              <a:t>scenarios</a:t>
            </a:r>
            <a:r>
              <a:rPr sz="2200" spc="119" dirty="0">
                <a:latin typeface="Arial"/>
                <a:cs typeface="Arial"/>
              </a:rPr>
              <a:t> </a:t>
            </a:r>
            <a:r>
              <a:rPr sz="2200" spc="-169" dirty="0">
                <a:latin typeface="Arial"/>
                <a:cs typeface="Arial"/>
              </a:rPr>
              <a:t>are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3593" y="5851187"/>
            <a:ext cx="3132387" cy="818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  <a:tabLst>
                <a:tab pos="426784" algn="l"/>
              </a:tabLst>
            </a:pPr>
            <a:r>
              <a:rPr sz="2200" i="1" spc="-99" dirty="0">
                <a:latin typeface="Trebuchet MS"/>
                <a:cs typeface="Trebuchet MS"/>
              </a:rPr>
              <a:t>x	</a:t>
            </a:r>
            <a:r>
              <a:rPr sz="2200" spc="404" dirty="0">
                <a:latin typeface="Arial"/>
                <a:cs typeface="Arial"/>
              </a:rPr>
              <a:t>= </a:t>
            </a:r>
            <a:r>
              <a:rPr sz="2200" i="1" spc="-10" dirty="0">
                <a:latin typeface="Arial"/>
                <a:cs typeface="Arial"/>
              </a:rPr>
              <a:t>{</a:t>
            </a:r>
            <a:r>
              <a:rPr sz="2200" spc="-10" dirty="0">
                <a:latin typeface="Arial"/>
                <a:cs typeface="Arial"/>
              </a:rPr>
              <a:t>74</a:t>
            </a:r>
            <a:r>
              <a:rPr sz="2200" i="1" spc="-10" dirty="0">
                <a:latin typeface="Lucida Sans"/>
                <a:cs typeface="Lucida Sans"/>
              </a:rPr>
              <a:t>, </a:t>
            </a:r>
            <a:r>
              <a:rPr sz="2200" spc="-119" dirty="0">
                <a:latin typeface="Arial"/>
                <a:cs typeface="Arial"/>
              </a:rPr>
              <a:t>79</a:t>
            </a:r>
            <a:r>
              <a:rPr sz="2200" i="1" spc="-119" dirty="0">
                <a:latin typeface="Lucida Sans"/>
                <a:cs typeface="Lucida Sans"/>
              </a:rPr>
              <a:t>, </a:t>
            </a:r>
            <a:r>
              <a:rPr sz="2200" spc="-119" dirty="0">
                <a:latin typeface="Arial"/>
                <a:cs typeface="Arial"/>
              </a:rPr>
              <a:t>80</a:t>
            </a:r>
            <a:r>
              <a:rPr sz="2200" i="1" spc="-119" dirty="0">
                <a:latin typeface="Lucida Sans"/>
                <a:cs typeface="Lucida Sans"/>
              </a:rPr>
              <a:t>, </a:t>
            </a:r>
            <a:r>
              <a:rPr sz="2200" spc="-119" dirty="0">
                <a:latin typeface="Arial"/>
                <a:cs typeface="Arial"/>
              </a:rPr>
              <a:t>81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248" dirty="0">
                <a:latin typeface="Lucida Sans"/>
                <a:cs typeface="Lucida Sans"/>
              </a:rPr>
              <a:t> </a:t>
            </a:r>
            <a:r>
              <a:rPr sz="2200" spc="-10" dirty="0">
                <a:latin typeface="Arial"/>
                <a:cs typeface="Arial"/>
              </a:rPr>
              <a:t>85</a:t>
            </a:r>
            <a:r>
              <a:rPr sz="2200" i="1" spc="-10" dirty="0">
                <a:latin typeface="Arial"/>
                <a:cs typeface="Arial"/>
              </a:rPr>
              <a:t>}</a:t>
            </a:r>
            <a:r>
              <a:rPr sz="2200" i="1" spc="-10" dirty="0">
                <a:latin typeface="Lucida Sans"/>
                <a:cs typeface="Lucida Sans"/>
              </a:rPr>
              <a:t>,</a:t>
            </a:r>
            <a:endParaRPr sz="2200">
              <a:latin typeface="Lucida Sans"/>
              <a:cs typeface="Lucida Sans"/>
            </a:endParaRPr>
          </a:p>
          <a:p>
            <a:pPr marL="25179">
              <a:lnSpc>
                <a:spcPct val="100000"/>
              </a:lnSpc>
              <a:spcBef>
                <a:spcPts val="654"/>
              </a:spcBef>
              <a:tabLst>
                <a:tab pos="426784" algn="l"/>
              </a:tabLst>
            </a:pPr>
            <a:r>
              <a:rPr sz="2200" i="1" spc="-99" dirty="0">
                <a:latin typeface="Trebuchet MS"/>
                <a:cs typeface="Trebuchet MS"/>
              </a:rPr>
              <a:t>x	</a:t>
            </a:r>
            <a:r>
              <a:rPr sz="2200" spc="404" dirty="0">
                <a:latin typeface="Arial"/>
                <a:cs typeface="Arial"/>
              </a:rPr>
              <a:t>= </a:t>
            </a:r>
            <a:r>
              <a:rPr sz="2200" i="1" spc="-10" dirty="0">
                <a:latin typeface="Arial"/>
                <a:cs typeface="Arial"/>
              </a:rPr>
              <a:t>{</a:t>
            </a:r>
            <a:r>
              <a:rPr sz="2200" spc="-10" dirty="0">
                <a:latin typeface="Arial"/>
                <a:cs typeface="Arial"/>
              </a:rPr>
              <a:t>47</a:t>
            </a:r>
            <a:r>
              <a:rPr sz="2200" i="1" spc="-10" dirty="0">
                <a:latin typeface="Lucida Sans"/>
                <a:cs typeface="Lucida Sans"/>
              </a:rPr>
              <a:t>, </a:t>
            </a:r>
            <a:r>
              <a:rPr sz="2200" spc="-119" dirty="0">
                <a:latin typeface="Arial"/>
                <a:cs typeface="Arial"/>
              </a:rPr>
              <a:t>79</a:t>
            </a:r>
            <a:r>
              <a:rPr sz="2200" i="1" spc="-119" dirty="0">
                <a:latin typeface="Lucida Sans"/>
                <a:cs typeface="Lucida Sans"/>
              </a:rPr>
              <a:t>, </a:t>
            </a:r>
            <a:r>
              <a:rPr sz="2200" spc="-119" dirty="0">
                <a:latin typeface="Arial"/>
                <a:cs typeface="Arial"/>
              </a:rPr>
              <a:t>80</a:t>
            </a:r>
            <a:r>
              <a:rPr sz="2200" i="1" spc="-119" dirty="0">
                <a:latin typeface="Lucida Sans"/>
                <a:cs typeface="Lucida Sans"/>
              </a:rPr>
              <a:t>, </a:t>
            </a:r>
            <a:r>
              <a:rPr sz="2200" spc="-119" dirty="0">
                <a:latin typeface="Arial"/>
                <a:cs typeface="Arial"/>
              </a:rPr>
              <a:t>81</a:t>
            </a:r>
            <a:r>
              <a:rPr sz="2200" i="1" spc="-119" dirty="0">
                <a:latin typeface="Lucida Sans"/>
                <a:cs typeface="Lucida Sans"/>
              </a:rPr>
              <a:t>,</a:t>
            </a:r>
            <a:r>
              <a:rPr sz="2200" i="1" spc="-248" dirty="0">
                <a:latin typeface="Lucida Sans"/>
                <a:cs typeface="Lucida Sans"/>
              </a:rPr>
              <a:t> </a:t>
            </a:r>
            <a:r>
              <a:rPr sz="2200" spc="-10" dirty="0">
                <a:latin typeface="Arial"/>
                <a:cs typeface="Arial"/>
              </a:rPr>
              <a:t>85</a:t>
            </a:r>
            <a:r>
              <a:rPr sz="2200" i="1" spc="-10" dirty="0">
                <a:latin typeface="Arial"/>
                <a:cs typeface="Arial"/>
              </a:rPr>
              <a:t>}</a:t>
            </a:r>
            <a:r>
              <a:rPr sz="2200" i="1" spc="-10" dirty="0">
                <a:latin typeface="Lucida Sans"/>
                <a:cs typeface="Lucida Sans"/>
              </a:rPr>
              <a:t>,</a:t>
            </a:r>
            <a:endParaRPr sz="22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00235" y="5851187"/>
            <a:ext cx="920696" cy="818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79">
              <a:lnSpc>
                <a:spcPct val="100000"/>
              </a:lnSpc>
            </a:pPr>
            <a:r>
              <a:rPr sz="2200" i="1" spc="-347" dirty="0">
                <a:latin typeface="Trebuchet MS"/>
                <a:cs typeface="Trebuchet MS"/>
              </a:rPr>
              <a:t>x</a:t>
            </a:r>
            <a:r>
              <a:rPr sz="2200" spc="-347" dirty="0">
                <a:latin typeface="Arial"/>
                <a:cs typeface="Arial"/>
              </a:rPr>
              <a:t>˜ 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spc="-99" dirty="0">
                <a:latin typeface="Arial"/>
                <a:cs typeface="Arial"/>
              </a:rPr>
              <a:t>80;</a:t>
            </a:r>
            <a:endParaRPr sz="2200">
              <a:latin typeface="Arial"/>
              <a:cs typeface="Arial"/>
            </a:endParaRPr>
          </a:p>
          <a:p>
            <a:pPr marL="25179">
              <a:lnSpc>
                <a:spcPct val="100000"/>
              </a:lnSpc>
              <a:spcBef>
                <a:spcPts val="654"/>
              </a:spcBef>
            </a:pPr>
            <a:r>
              <a:rPr sz="2200" i="1" spc="-347" dirty="0">
                <a:latin typeface="Trebuchet MS"/>
                <a:cs typeface="Trebuchet MS"/>
              </a:rPr>
              <a:t>x</a:t>
            </a:r>
            <a:r>
              <a:rPr sz="2200" spc="-347" dirty="0">
                <a:latin typeface="Arial"/>
                <a:cs typeface="Arial"/>
              </a:rPr>
              <a:t>˜  </a:t>
            </a:r>
            <a:r>
              <a:rPr sz="2200" spc="404" dirty="0">
                <a:latin typeface="Arial"/>
                <a:cs typeface="Arial"/>
              </a:rPr>
              <a:t>=</a:t>
            </a:r>
            <a:r>
              <a:rPr sz="2200" spc="-40" dirty="0">
                <a:latin typeface="Arial"/>
                <a:cs typeface="Arial"/>
              </a:rPr>
              <a:t> </a:t>
            </a:r>
            <a:r>
              <a:rPr sz="2200" spc="-129" dirty="0">
                <a:latin typeface="Arial"/>
                <a:cs typeface="Arial"/>
              </a:rPr>
              <a:t>80</a:t>
            </a:r>
            <a:r>
              <a:rPr sz="2200" i="1" spc="-129" dirty="0">
                <a:latin typeface="Lucida Sans"/>
                <a:cs typeface="Lucida Sans"/>
              </a:rPr>
              <a:t>.</a:t>
            </a:r>
            <a:endParaRPr sz="220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26487438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16277"/>
            <a:ext cx="8280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7937">
              <a:lnSpc>
                <a:spcPct val="100000"/>
              </a:lnSpc>
            </a:pPr>
            <a:r>
              <a:rPr spc="-99" dirty="0"/>
              <a:t>Sample </a:t>
            </a:r>
            <a:r>
              <a:rPr lang="en-US" spc="-119" dirty="0" smtClean="0"/>
              <a:t>Mode</a:t>
            </a:r>
            <a:endParaRPr spc="-119" dirty="0"/>
          </a:p>
        </p:txBody>
      </p:sp>
      <p:sp>
        <p:nvSpPr>
          <p:cNvPr id="3" name="object 3"/>
          <p:cNvSpPr txBox="1"/>
          <p:nvPr/>
        </p:nvSpPr>
        <p:spPr>
          <a:xfrm>
            <a:off x="683569" y="1723518"/>
            <a:ext cx="3600400" cy="697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41" marR="425523" indent="-261862">
              <a:lnSpc>
                <a:spcPct val="102600"/>
              </a:lnSpc>
              <a:buClr>
                <a:srgbClr val="3333B2"/>
              </a:buClr>
              <a:buSzPct val="90909"/>
              <a:buFont typeface="Arial"/>
              <a:buChar char="•"/>
              <a:tabLst>
                <a:tab pos="288300" algn="l"/>
              </a:tabLst>
            </a:pPr>
            <a:r>
              <a:rPr lang="en-US" sz="2200" spc="-79" dirty="0">
                <a:latin typeface="Arial"/>
                <a:cs typeface="Arial"/>
              </a:rPr>
              <a:t>The </a:t>
            </a:r>
            <a:r>
              <a:rPr lang="en-US" sz="2200" b="1" spc="-79" dirty="0">
                <a:latin typeface="Arial"/>
                <a:cs typeface="Arial"/>
              </a:rPr>
              <a:t>mode</a:t>
            </a:r>
            <a:r>
              <a:rPr lang="en-US" sz="2200" spc="-79" dirty="0">
                <a:latin typeface="Arial"/>
                <a:cs typeface="Arial"/>
              </a:rPr>
              <a:t> is the </a:t>
            </a:r>
            <a:r>
              <a:rPr lang="en-US" sz="2200" b="1" spc="-79" dirty="0" smtClean="0">
                <a:latin typeface="Arial"/>
                <a:cs typeface="Arial"/>
              </a:rPr>
              <a:t>most </a:t>
            </a:r>
            <a:r>
              <a:rPr lang="en-US" sz="2200" b="1" spc="-79" dirty="0">
                <a:latin typeface="Arial"/>
                <a:cs typeface="Arial"/>
              </a:rPr>
              <a:t>frequent </a:t>
            </a:r>
            <a:r>
              <a:rPr lang="en-US" sz="2200" spc="-79" dirty="0" smtClean="0">
                <a:latin typeface="Arial"/>
                <a:cs typeface="Arial"/>
              </a:rPr>
              <a:t>measurement</a:t>
            </a:r>
            <a:r>
              <a:rPr lang="en-US" sz="2200" spc="-79" dirty="0">
                <a:latin typeface="Arial"/>
                <a:cs typeface="Arial"/>
              </a:rPr>
              <a:t>.</a:t>
            </a:r>
          </a:p>
        </p:txBody>
      </p:sp>
      <p:sp>
        <p:nvSpPr>
          <p:cNvPr id="6" name="object 17"/>
          <p:cNvSpPr/>
          <p:nvPr/>
        </p:nvSpPr>
        <p:spPr>
          <a:xfrm>
            <a:off x="4572000" y="1268760"/>
            <a:ext cx="4176464" cy="2448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/>
          <p:nvPr/>
        </p:nvSpPr>
        <p:spPr>
          <a:xfrm>
            <a:off x="1115616" y="4928806"/>
            <a:ext cx="5426706" cy="15245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 txBox="1"/>
          <p:nvPr/>
        </p:nvSpPr>
        <p:spPr>
          <a:xfrm>
            <a:off x="346064" y="4426521"/>
            <a:ext cx="7875810" cy="256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5265">
              <a:lnSpc>
                <a:spcPct val="103899"/>
              </a:lnSpc>
            </a:pPr>
            <a:r>
              <a:rPr sz="1600" spc="15" dirty="0" smtClean="0">
                <a:latin typeface="Arial"/>
                <a:cs typeface="Arial"/>
              </a:rPr>
              <a:t>The </a:t>
            </a:r>
            <a:r>
              <a:rPr sz="1600" spc="20" dirty="0">
                <a:latin typeface="Arial"/>
                <a:cs typeface="Arial"/>
              </a:rPr>
              <a:t>mean </a:t>
            </a:r>
            <a:r>
              <a:rPr sz="1600" spc="5" dirty="0">
                <a:latin typeface="Arial"/>
                <a:cs typeface="Arial"/>
              </a:rPr>
              <a:t>is </a:t>
            </a:r>
            <a:r>
              <a:rPr sz="1600" spc="15" dirty="0">
                <a:latin typeface="Arial"/>
                <a:cs typeface="Arial"/>
              </a:rPr>
              <a:t>the center </a:t>
            </a:r>
            <a:r>
              <a:rPr sz="1600" spc="10" dirty="0">
                <a:latin typeface="Arial"/>
                <a:cs typeface="Arial"/>
              </a:rPr>
              <a:t>of </a:t>
            </a:r>
            <a:r>
              <a:rPr sz="1600" spc="5" dirty="0">
                <a:latin typeface="Arial"/>
                <a:cs typeface="Arial"/>
              </a:rPr>
              <a:t>gravity;  </a:t>
            </a:r>
            <a:r>
              <a:rPr sz="1600" spc="15" dirty="0">
                <a:latin typeface="Arial"/>
                <a:cs typeface="Arial"/>
              </a:rPr>
              <a:t>the median </a:t>
            </a:r>
            <a:r>
              <a:rPr sz="1600" spc="5" dirty="0">
                <a:latin typeface="Arial"/>
                <a:cs typeface="Arial"/>
              </a:rPr>
              <a:t>is </a:t>
            </a:r>
            <a:r>
              <a:rPr sz="1600" spc="15" dirty="0">
                <a:latin typeface="Arial"/>
                <a:cs typeface="Arial"/>
              </a:rPr>
              <a:t>the middle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measurement.</a:t>
            </a: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61622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ts val="400"/>
          </a:spcAft>
          <a:buClr>
            <a:srgbClr val="0C7B9C"/>
          </a:buClr>
          <a:buSzPct val="100000"/>
          <a:buFont typeface="Times New Roman" charset="0"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ts val="400"/>
          </a:spcAft>
          <a:buClr>
            <a:srgbClr val="0C7B9C"/>
          </a:buClr>
          <a:buSzPct val="100000"/>
          <a:buFont typeface="Times New Roman" charset="0"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ts val="400"/>
          </a:spcAft>
          <a:buClr>
            <a:srgbClr val="0C7B9C"/>
          </a:buClr>
          <a:buSzPct val="100000"/>
          <a:buFont typeface="Times New Roman" charset="0"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ts val="400"/>
          </a:spcAft>
          <a:buClr>
            <a:srgbClr val="0C7B9C"/>
          </a:buClr>
          <a:buSzPct val="100000"/>
          <a:buFont typeface="Times New Roman" charset="0"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146479783</TotalTime>
  <Pages>3</Pages>
  <Words>2474</Words>
  <Application>Microsoft Macintosh PowerPoint</Application>
  <PresentationFormat>Ekran Gösterisi (4:3)</PresentationFormat>
  <Paragraphs>414</Paragraphs>
  <Slides>38</Slides>
  <Notes>11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11</vt:i4>
      </vt:variant>
      <vt:variant>
        <vt:lpstr>Tema</vt:lpstr>
      </vt:variant>
      <vt:variant>
        <vt:i4>6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38</vt:i4>
      </vt:variant>
    </vt:vector>
  </HeadingPairs>
  <TitlesOfParts>
    <vt:vector size="57" baseType="lpstr">
      <vt:lpstr>Calibri</vt:lpstr>
      <vt:lpstr>Cambria Math</vt:lpstr>
      <vt:lpstr>Gill Sans MT</vt:lpstr>
      <vt:lpstr>Lucida Sans</vt:lpstr>
      <vt:lpstr>Monotype Sorts</vt:lpstr>
      <vt:lpstr>MS PGothic</vt:lpstr>
      <vt:lpstr>Tahoma</vt:lpstr>
      <vt:lpstr>Times New Roman</vt:lpstr>
      <vt:lpstr>Trebuchet MS</vt:lpstr>
      <vt:lpstr>Wingdings</vt:lpstr>
      <vt:lpstr>Arial</vt:lpstr>
      <vt:lpstr>LC.BRev.FY97</vt:lpstr>
      <vt:lpstr>Office Theme</vt:lpstr>
      <vt:lpstr>1_Office Theme</vt:lpstr>
      <vt:lpstr>2_Office Theme</vt:lpstr>
      <vt:lpstr>1_LC.BRev.FY97</vt:lpstr>
      <vt:lpstr>3_Office Theme</vt:lpstr>
      <vt:lpstr>Equation</vt:lpstr>
      <vt:lpstr>Document</vt:lpstr>
      <vt:lpstr>PowerPoint Sunusu</vt:lpstr>
      <vt:lpstr>Summary Statistics</vt:lpstr>
      <vt:lpstr>Frequency and relative frequency</vt:lpstr>
      <vt:lpstr>Percentiles</vt:lpstr>
      <vt:lpstr>Measures of Location: Mean, Mode and Median</vt:lpstr>
      <vt:lpstr>Sample mean</vt:lpstr>
      <vt:lpstr>Sample mean</vt:lpstr>
      <vt:lpstr>Sample median </vt:lpstr>
      <vt:lpstr>Sample Mode</vt:lpstr>
      <vt:lpstr>Mean, mode and median </vt:lpstr>
      <vt:lpstr>Example</vt:lpstr>
      <vt:lpstr>PowerPoint Sunusu</vt:lpstr>
      <vt:lpstr>Quartiles</vt:lpstr>
      <vt:lpstr>Measures of Spread: Range and Variance</vt:lpstr>
      <vt:lpstr>Variance and standard deviation</vt:lpstr>
      <vt:lpstr>Variance vs Sample Variance</vt:lpstr>
      <vt:lpstr>Standard deviation</vt:lpstr>
      <vt:lpstr>PowerPoint Sunusu</vt:lpstr>
      <vt:lpstr>Example</vt:lpstr>
      <vt:lpstr>Example Cont`d</vt:lpstr>
      <vt:lpstr>Room Example</vt:lpstr>
      <vt:lpstr>Room Example Cont`d</vt:lpstr>
      <vt:lpstr>Standard deviation</vt:lpstr>
      <vt:lpstr>Coefficient of variation</vt:lpstr>
      <vt:lpstr>Coefficient of variance</vt:lpstr>
      <vt:lpstr>When to use coefficient of variance</vt:lpstr>
      <vt:lpstr>Sample and population</vt:lpstr>
      <vt:lpstr>Random sampling</vt:lpstr>
      <vt:lpstr>Sample, sampled and target population</vt:lpstr>
      <vt:lpstr>Sampling error</vt:lpstr>
      <vt:lpstr>Estimating sampling error</vt:lpstr>
      <vt:lpstr>Distribution of sample means</vt:lpstr>
      <vt:lpstr>Sampling distribution of the mean</vt:lpstr>
      <vt:lpstr>Standard deviation vs. standard error</vt:lpstr>
      <vt:lpstr>Properties of normal distribution</vt:lpstr>
      <vt:lpstr>PowerPoint Sunusu</vt:lpstr>
      <vt:lpstr>PowerPoint Sunusu</vt:lpstr>
      <vt:lpstr>Variable standardization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Statistics</dc:creator>
  <cp:lastModifiedBy>kubraadali@gmail.com</cp:lastModifiedBy>
  <cp:revision>448</cp:revision>
  <cp:lastPrinted>2001-08-28T17:59:37Z</cp:lastPrinted>
  <dcterms:created xsi:type="dcterms:W3CDTF">1998-03-18T13:44:31Z</dcterms:created>
  <dcterms:modified xsi:type="dcterms:W3CDTF">2022-10-24T16:56:10Z</dcterms:modified>
</cp:coreProperties>
</file>