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590" r:id="rId2"/>
    <p:sldId id="582" r:id="rId3"/>
    <p:sldId id="583" r:id="rId4"/>
    <p:sldId id="567" r:id="rId5"/>
    <p:sldId id="568" r:id="rId6"/>
    <p:sldId id="569" r:id="rId7"/>
    <p:sldId id="592" r:id="rId8"/>
    <p:sldId id="570" r:id="rId9"/>
    <p:sldId id="593" r:id="rId10"/>
    <p:sldId id="594" r:id="rId11"/>
    <p:sldId id="595" r:id="rId12"/>
    <p:sldId id="596" r:id="rId13"/>
    <p:sldId id="591" r:id="rId14"/>
    <p:sldId id="597" r:id="rId15"/>
    <p:sldId id="598" r:id="rId16"/>
    <p:sldId id="571" r:id="rId17"/>
    <p:sldId id="586" r:id="rId18"/>
    <p:sldId id="585" r:id="rId19"/>
    <p:sldId id="572" r:id="rId20"/>
    <p:sldId id="573" r:id="rId21"/>
    <p:sldId id="574" r:id="rId22"/>
    <p:sldId id="576" r:id="rId23"/>
    <p:sldId id="577" r:id="rId24"/>
    <p:sldId id="578" r:id="rId25"/>
    <p:sldId id="587" r:id="rId26"/>
    <p:sldId id="579" r:id="rId27"/>
    <p:sldId id="580" r:id="rId28"/>
    <p:sldId id="581" r:id="rId29"/>
    <p:sldId id="588" r:id="rId30"/>
    <p:sldId id="589" r:id="rId31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02" autoAdjust="0"/>
    <p:restoredTop sz="94551" autoAdjust="0"/>
  </p:normalViewPr>
  <p:slideViewPr>
    <p:cSldViewPr>
      <p:cViewPr varScale="1">
        <p:scale>
          <a:sx n="68" d="100"/>
          <a:sy n="68" d="100"/>
        </p:scale>
        <p:origin x="360" y="60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86996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7337" cy="431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0437" tIns="50221" rIns="100437" bIns="50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28663"/>
            <a:ext cx="4781550" cy="3584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593162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2313"/>
            <a:ext cx="4795837" cy="3597275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07" tIns="47499" rIns="95007" bIns="47499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152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70000" y="728663"/>
            <a:ext cx="4778375" cy="3584575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47" tIns="47873" rIns="95747" bIns="47873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342238-4519-4CD6-8380-134D011DDBF5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910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8470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43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3954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1163" y="1143000"/>
            <a:ext cx="8318500" cy="5181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68136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594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208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947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996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120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5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40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688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20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457200" y="6400800"/>
            <a:ext cx="8534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/>
              <a:t>02/03/2018</a:t>
            </a:r>
            <a:r>
              <a:rPr lang="en-US" dirty="0">
                <a:latin typeface="Arial" pitchFamily="34" charset="0"/>
              </a:rPr>
              <a:t>		</a:t>
            </a:r>
            <a:r>
              <a:rPr lang="en-US" baseline="0" dirty="0">
                <a:latin typeface="Arial" pitchFamily="34" charset="0"/>
              </a:rPr>
              <a:t>     </a:t>
            </a:r>
            <a:r>
              <a:rPr lang="en-US" dirty="0">
                <a:latin typeface="Arial" pitchFamily="34" charset="0"/>
              </a:rPr>
              <a:t>Introduction to Data Mining,</a:t>
            </a:r>
            <a:r>
              <a:rPr lang="en-US" baseline="0" dirty="0">
                <a:latin typeface="Arial" pitchFamily="34" charset="0"/>
              </a:rPr>
              <a:t> 2</a:t>
            </a:r>
            <a:r>
              <a:rPr lang="en-US" baseline="30000" dirty="0">
                <a:latin typeface="Arial" pitchFamily="34" charset="0"/>
              </a:rPr>
              <a:t>nd</a:t>
            </a:r>
            <a:r>
              <a:rPr lang="en-US" baseline="0" dirty="0">
                <a:latin typeface="Arial" pitchFamily="34" charset="0"/>
              </a:rPr>
              <a:t> Edition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/>
              <a:t> 		                         </a:t>
            </a:r>
            <a:fld id="{C1D72F0C-2BC5-41DC-B889-262B17F3F967}" type="slidenum">
              <a:rPr lang="en-US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81000" y="2227105"/>
            <a:ext cx="8229600" cy="325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Imbalanced Class Problem</a:t>
            </a:r>
          </a:p>
          <a:p>
            <a:pPr lvl="0" algn="ctr" eaLnBrk="1" hangingPunct="1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None/>
            </a:pPr>
            <a:endParaRPr lang="en-US" altLang="en-US" sz="3200" b="0" dirty="0">
              <a:solidFill>
                <a:srgbClr val="000000"/>
              </a:solidFill>
              <a:latin typeface="Arial" pitchFamily="34" charset="0"/>
            </a:endParaRPr>
          </a:p>
          <a:p>
            <a:pPr lvl="0" algn="ctr" eaLnBrk="1" hangingPunct="1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None/>
            </a:pPr>
            <a:r>
              <a:rPr lang="en-US" altLang="en-US" sz="3200" b="0" dirty="0">
                <a:solidFill>
                  <a:srgbClr val="000000"/>
                </a:solidFill>
                <a:latin typeface="Arial" pitchFamily="34" charset="0"/>
              </a:rPr>
              <a:t>Introduction to Data Mining, 2</a:t>
            </a:r>
            <a:r>
              <a:rPr lang="en-US" altLang="en-US" sz="3200" b="0" baseline="30000" dirty="0">
                <a:solidFill>
                  <a:srgbClr val="000000"/>
                </a:solidFill>
                <a:latin typeface="Arial" pitchFamily="34" charset="0"/>
              </a:rPr>
              <a:t>nd</a:t>
            </a:r>
            <a:r>
              <a:rPr lang="en-US" altLang="en-US" sz="3200" b="0" dirty="0">
                <a:solidFill>
                  <a:srgbClr val="000000"/>
                </a:solidFill>
                <a:latin typeface="Arial" pitchFamily="34" charset="0"/>
              </a:rPr>
              <a:t> Edition</a:t>
            </a:r>
          </a:p>
          <a:p>
            <a:pPr lvl="0" algn="ctr" eaLnBrk="1" hangingPunct="1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None/>
            </a:pPr>
            <a:r>
              <a:rPr lang="en-US" altLang="en-US" sz="3200" b="0" dirty="0">
                <a:solidFill>
                  <a:srgbClr val="000000"/>
                </a:solidFill>
                <a:latin typeface="Arial" pitchFamily="34" charset="0"/>
              </a:rPr>
              <a:t>by</a:t>
            </a:r>
          </a:p>
          <a:p>
            <a:pPr lvl="0" algn="ctr" eaLnBrk="1" hangingPunct="1">
              <a:spcBef>
                <a:spcPct val="20000"/>
              </a:spcBef>
              <a:spcAft>
                <a:spcPct val="0"/>
              </a:spcAft>
              <a:buClr>
                <a:srgbClr val="800080"/>
              </a:buClr>
              <a:buSzPct val="60000"/>
              <a:buNone/>
            </a:pPr>
            <a:r>
              <a:rPr lang="en-US" altLang="en-US" sz="3200" b="0" dirty="0">
                <a:solidFill>
                  <a:srgbClr val="000000"/>
                </a:solidFill>
                <a:latin typeface="Arial" pitchFamily="34" charset="0"/>
              </a:rPr>
              <a:t>Tan, Steinbach, Karpatne, Kumar</a:t>
            </a:r>
            <a:endParaRPr lang="en-US" altLang="en-US" sz="1600" b="0" dirty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000" b="0" dirty="0"/>
          </a:p>
        </p:txBody>
      </p:sp>
      <p:grpSp>
        <p:nvGrpSpPr>
          <p:cNvPr id="2051" name="Group 7"/>
          <p:cNvGrpSpPr>
            <a:grpSpLocks/>
          </p:cNvGrpSpPr>
          <p:nvPr/>
        </p:nvGrpSpPr>
        <p:grpSpPr bwMode="auto">
          <a:xfrm>
            <a:off x="304800" y="1066800"/>
            <a:ext cx="8534400" cy="152400"/>
            <a:chOff x="264" y="788"/>
            <a:chExt cx="5232" cy="124"/>
          </a:xfrm>
        </p:grpSpPr>
        <p:sp>
          <p:nvSpPr>
            <p:cNvPr id="2053" name="Rectangle 8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2054" name="Rectangle 9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</p:grpSp>
      <p:sp>
        <p:nvSpPr>
          <p:cNvPr id="2052" name="Rectangle 11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838200"/>
          </a:xfrm>
          <a:noFill/>
        </p:spPr>
        <p:txBody>
          <a:bodyPr/>
          <a:lstStyle/>
          <a:p>
            <a:pPr algn="ctr"/>
            <a:r>
              <a:rPr lang="en-US" altLang="en-US"/>
              <a:t>Data Mining </a:t>
            </a:r>
            <a:br>
              <a:rPr lang="en-US" altLang="en-US"/>
            </a:br>
            <a:r>
              <a:rPr lang="en-US" altLang="en-US"/>
              <a:t>Classification: Alternative Techniques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Alternative Measures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885538"/>
              </p:ext>
            </p:extLst>
          </p:nvPr>
        </p:nvGraphicFramePr>
        <p:xfrm>
          <a:off x="5645150" y="1103313"/>
          <a:ext cx="2989263" cy="236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57400" imgH="1625400" progId="Equation.3">
                  <p:embed/>
                </p:oleObj>
              </mc:Choice>
              <mc:Fallback>
                <p:oleObj name="Equation" r:id="rId2" imgW="2057400" imgH="1625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5150" y="1103313"/>
                        <a:ext cx="2989263" cy="236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5060" name="Group 4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4953000" cy="1904999"/>
        </p:xfrm>
        <a:graphic>
          <a:graphicData uri="http://schemas.openxmlformats.org/drawingml/2006/table">
            <a:tbl>
              <a:tblPr/>
              <a:tblGrid>
                <a:gridCol w="123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8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Group 4"/>
          <p:cNvGraphicFramePr>
            <a:graphicFrameLocks/>
          </p:cNvGraphicFramePr>
          <p:nvPr/>
        </p:nvGraphicFramePr>
        <p:xfrm>
          <a:off x="304800" y="3962400"/>
          <a:ext cx="4953000" cy="1904999"/>
        </p:xfrm>
        <a:graphic>
          <a:graphicData uri="http://schemas.openxmlformats.org/drawingml/2006/table">
            <a:tbl>
              <a:tblPr/>
              <a:tblGrid>
                <a:gridCol w="123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8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31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71030"/>
              </p:ext>
            </p:extLst>
          </p:nvPr>
        </p:nvGraphicFramePr>
        <p:xfrm>
          <a:off x="5648325" y="3962400"/>
          <a:ext cx="2970213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44440" imgH="1625400" progId="Equation.3">
                  <p:embed/>
                </p:oleObj>
              </mc:Choice>
              <mc:Fallback>
                <p:oleObj name="Equation" r:id="rId4" imgW="2044440" imgH="1625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325" y="3962400"/>
                        <a:ext cx="2970213" cy="236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Alternative Measures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6207125" y="1638300"/>
          <a:ext cx="186372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2700" imgH="889000" progId="Equation.3">
                  <p:embed/>
                </p:oleObj>
              </mc:Choice>
              <mc:Fallback>
                <p:oleObj name="Equation" r:id="rId2" imgW="1282700" imgH="889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5" y="1638300"/>
                        <a:ext cx="186372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5060" name="Group 4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4953000" cy="1904999"/>
        </p:xfrm>
        <a:graphic>
          <a:graphicData uri="http://schemas.openxmlformats.org/drawingml/2006/table">
            <a:tbl>
              <a:tblPr/>
              <a:tblGrid>
                <a:gridCol w="123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8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Alternative Measures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6207125" y="1638300"/>
          <a:ext cx="186372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2700" imgH="889000" progId="Equation.3">
                  <p:embed/>
                </p:oleObj>
              </mc:Choice>
              <mc:Fallback>
                <p:oleObj name="Equation" r:id="rId2" imgW="1282700" imgH="889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5" y="1638300"/>
                        <a:ext cx="186372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5060" name="Group 4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4953000" cy="1904999"/>
        </p:xfrm>
        <a:graphic>
          <a:graphicData uri="http://schemas.openxmlformats.org/drawingml/2006/table">
            <a:tbl>
              <a:tblPr/>
              <a:tblGrid>
                <a:gridCol w="123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8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Group 4"/>
          <p:cNvGraphicFramePr>
            <a:graphicFrameLocks/>
          </p:cNvGraphicFramePr>
          <p:nvPr/>
        </p:nvGraphicFramePr>
        <p:xfrm>
          <a:off x="304800" y="3962400"/>
          <a:ext cx="4953000" cy="1904999"/>
        </p:xfrm>
        <a:graphic>
          <a:graphicData uri="http://schemas.openxmlformats.org/drawingml/2006/table">
            <a:tbl>
              <a:tblPr/>
              <a:tblGrid>
                <a:gridCol w="123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8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36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230510"/>
              </p:ext>
            </p:extLst>
          </p:nvPr>
        </p:nvGraphicFramePr>
        <p:xfrm>
          <a:off x="6081713" y="4497388"/>
          <a:ext cx="2103437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47560" imgH="888840" progId="Equation.3">
                  <p:embed/>
                </p:oleObj>
              </mc:Choice>
              <mc:Fallback>
                <p:oleObj name="Equation" r:id="rId4" imgW="1447560" imgH="8888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1713" y="4497388"/>
                        <a:ext cx="2103437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15963"/>
          </a:xfrm>
        </p:spPr>
        <p:txBody>
          <a:bodyPr/>
          <a:lstStyle/>
          <a:p>
            <a:pPr eaLnBrk="1" hangingPunct="1"/>
            <a:r>
              <a:rPr lang="en-US" altLang="en-US"/>
              <a:t>Measures of Classification Performance</a:t>
            </a:r>
          </a:p>
        </p:txBody>
      </p:sp>
      <p:graphicFrame>
        <p:nvGraphicFramePr>
          <p:cNvPr id="763908" name="Group 4"/>
          <p:cNvGraphicFramePr>
            <a:graphicFrameLocks noGrp="1"/>
          </p:cNvGraphicFramePr>
          <p:nvPr/>
        </p:nvGraphicFramePr>
        <p:xfrm>
          <a:off x="63500" y="1676400"/>
          <a:ext cx="3149600" cy="1387476"/>
        </p:xfrm>
        <a:graphic>
          <a:graphicData uri="http://schemas.openxmlformats.org/drawingml/2006/table">
            <a:tbl>
              <a:tblPr/>
              <a:tblGrid>
                <a:gridCol w="982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97" marR="91397"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17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marL="91397" marR="91397"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TP</a:t>
                      </a: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FN</a:t>
                      </a: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4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FP</a:t>
                      </a: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TN</a:t>
                      </a:r>
                    </a:p>
                  </a:txBody>
                  <a:tcPr marL="91397" marR="91397"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81400" y="1295400"/>
            <a:ext cx="5562600" cy="509908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4363" name="TextBox 15"/>
          <p:cNvSpPr txBox="1">
            <a:spLocks noChangeArrowheads="1"/>
          </p:cNvSpPr>
          <p:nvPr/>
        </p:nvSpPr>
        <p:spPr bwMode="auto">
          <a:xfrm>
            <a:off x="152400" y="3276600"/>
            <a:ext cx="29718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ym typeface="Symbol" pitchFamily="18" charset="2"/>
              </a:rPr>
              <a:t></a:t>
            </a:r>
            <a:r>
              <a:rPr lang="en-US" altLang="en-US" sz="1400"/>
              <a:t> is the probability that we reject the null hypothesis when it is true. This is a Type I error or a false positive (FP).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ym typeface="Symbol" pitchFamily="18" charset="2"/>
              </a:rPr>
              <a:t></a:t>
            </a:r>
            <a:r>
              <a:rPr lang="en-US" altLang="en-US" sz="1400"/>
              <a:t> is the probability that we accept the null hypothesis when it is false. This is a Type II error or a false negative (FN).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Alternative Measures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6132513" y="1306513"/>
          <a:ext cx="2011362" cy="195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84300" imgH="1346200" progId="Equation.3">
                  <p:embed/>
                </p:oleObj>
              </mc:Choice>
              <mc:Fallback>
                <p:oleObj name="Equation" r:id="rId2" imgW="1384300" imgH="1346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2513" y="1306513"/>
                        <a:ext cx="2011362" cy="195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5060" name="Group 4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4953000" cy="1904999"/>
        </p:xfrm>
        <a:graphic>
          <a:graphicData uri="http://schemas.openxmlformats.org/drawingml/2006/table">
            <a:tbl>
              <a:tblPr/>
              <a:tblGrid>
                <a:gridCol w="123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8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Group 4"/>
          <p:cNvGraphicFramePr>
            <a:graphicFrameLocks/>
          </p:cNvGraphicFramePr>
          <p:nvPr/>
        </p:nvGraphicFramePr>
        <p:xfrm>
          <a:off x="304800" y="3962400"/>
          <a:ext cx="4953000" cy="1904999"/>
        </p:xfrm>
        <a:graphic>
          <a:graphicData uri="http://schemas.openxmlformats.org/drawingml/2006/table">
            <a:tbl>
              <a:tblPr/>
              <a:tblGrid>
                <a:gridCol w="123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8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4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329807"/>
              </p:ext>
            </p:extLst>
          </p:nvPr>
        </p:nvGraphicFramePr>
        <p:xfrm>
          <a:off x="6081713" y="4330700"/>
          <a:ext cx="2103437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47560" imgH="1117440" progId="Equation.3">
                  <p:embed/>
                </p:oleObj>
              </mc:Choice>
              <mc:Fallback>
                <p:oleObj name="Equation" r:id="rId4" imgW="1447560" imgH="11174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1713" y="4330700"/>
                        <a:ext cx="2103437" cy="162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Alternative Measures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778500" y="1536700"/>
          <a:ext cx="242093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84300" imgH="635000" progId="Equation.3">
                  <p:embed/>
                </p:oleObj>
              </mc:Choice>
              <mc:Fallback>
                <p:oleObj name="Equation" r:id="rId2" imgW="1384300" imgH="635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0" y="1536700"/>
                        <a:ext cx="2420938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5060" name="Group 4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4876800" cy="1371599"/>
        </p:xfrm>
        <a:graphic>
          <a:graphicData uri="http://schemas.openxmlformats.org/drawingml/2006/table">
            <a:tbl>
              <a:tblPr/>
              <a:tblGrid>
                <a:gridCol w="121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47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6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Group 4"/>
          <p:cNvGraphicFramePr>
            <a:graphicFrameLocks/>
          </p:cNvGraphicFramePr>
          <p:nvPr/>
        </p:nvGraphicFramePr>
        <p:xfrm>
          <a:off x="304800" y="3124200"/>
          <a:ext cx="4876800" cy="1323976"/>
        </p:xfrm>
        <a:graphic>
          <a:graphicData uri="http://schemas.openxmlformats.org/drawingml/2006/table">
            <a:tbl>
              <a:tblPr/>
              <a:tblGrid>
                <a:gridCol w="121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5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881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25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Group 4"/>
          <p:cNvGraphicFramePr>
            <a:graphicFrameLocks/>
          </p:cNvGraphicFramePr>
          <p:nvPr/>
        </p:nvGraphicFramePr>
        <p:xfrm>
          <a:off x="304800" y="4953000"/>
          <a:ext cx="4876800" cy="1371600"/>
        </p:xfrm>
        <a:graphic>
          <a:graphicData uri="http://schemas.openxmlformats.org/drawingml/2006/table">
            <a:tbl>
              <a:tblPr/>
              <a:tblGrid>
                <a:gridCol w="121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47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6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457" name="Object 2"/>
          <p:cNvGraphicFramePr>
            <a:graphicFrameLocks noChangeAspect="1"/>
          </p:cNvGraphicFramePr>
          <p:nvPr/>
        </p:nvGraphicFramePr>
        <p:xfrm>
          <a:off x="5943600" y="3276600"/>
          <a:ext cx="24542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84300" imgH="635000" progId="Equation.3">
                  <p:embed/>
                </p:oleObj>
              </mc:Choice>
              <mc:Fallback>
                <p:oleObj name="Equation" r:id="rId4" imgW="1384300" imgH="635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276600"/>
                        <a:ext cx="24542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58" name="Object 3"/>
          <p:cNvGraphicFramePr>
            <a:graphicFrameLocks noChangeAspect="1"/>
          </p:cNvGraphicFramePr>
          <p:nvPr/>
        </p:nvGraphicFramePr>
        <p:xfrm>
          <a:off x="5867400" y="5029200"/>
          <a:ext cx="26590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84300" imgH="635000" progId="Equation.3">
                  <p:embed/>
                </p:oleObj>
              </mc:Choice>
              <mc:Fallback>
                <p:oleObj name="Equation" r:id="rId6" imgW="1384300" imgH="635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029200"/>
                        <a:ext cx="26590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610600" cy="533400"/>
          </a:xfrm>
        </p:spPr>
        <p:txBody>
          <a:bodyPr/>
          <a:lstStyle/>
          <a:p>
            <a:r>
              <a:rPr lang="en-US" altLang="en-US"/>
              <a:t>ROC (Receiver Operating Characteristic)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graphical approach for displaying trade-off between detection rate and false alarm rate</a:t>
            </a:r>
          </a:p>
          <a:p>
            <a:r>
              <a:rPr lang="en-US" altLang="en-US"/>
              <a:t>Developed in 1950s for signal detection theory to analyze noisy signals </a:t>
            </a:r>
          </a:p>
          <a:p>
            <a:r>
              <a:rPr lang="en-US" altLang="en-US"/>
              <a:t>ROC curve plots TPR against FPR</a:t>
            </a:r>
          </a:p>
          <a:p>
            <a:pPr lvl="1"/>
            <a:r>
              <a:rPr lang="en-US" altLang="en-US"/>
              <a:t>Performance of a model represented as a point in an ROC curve</a:t>
            </a:r>
          </a:p>
          <a:p>
            <a:pPr lvl="1"/>
            <a:r>
              <a:rPr lang="en-US" altLang="en-US"/>
              <a:t>Changing the threshold parameter of classifier changes the location of the point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ROC Curve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4343400" cy="5181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400" dirty="0"/>
              <a:t>(TPR,FPR):</a:t>
            </a:r>
          </a:p>
          <a:p>
            <a:r>
              <a:rPr lang="en-US" altLang="en-US" sz="2400" dirty="0"/>
              <a:t>(0,0): declare everything</a:t>
            </a:r>
            <a:br>
              <a:rPr lang="en-US" altLang="en-US" sz="2400" dirty="0"/>
            </a:br>
            <a:r>
              <a:rPr lang="en-US" altLang="en-US" sz="2400" dirty="0"/>
              <a:t>          to be negative class</a:t>
            </a:r>
          </a:p>
          <a:p>
            <a:r>
              <a:rPr lang="en-US" altLang="en-US" sz="2400" dirty="0"/>
              <a:t>(1,1): declare everything</a:t>
            </a:r>
            <a:br>
              <a:rPr lang="en-US" altLang="en-US" sz="2400" dirty="0"/>
            </a:br>
            <a:r>
              <a:rPr lang="en-US" altLang="en-US" sz="2400" dirty="0"/>
              <a:t>         to be positive class</a:t>
            </a:r>
          </a:p>
          <a:p>
            <a:r>
              <a:rPr lang="en-US" altLang="en-US" sz="2400" dirty="0"/>
              <a:t>(1,0): ideal</a:t>
            </a:r>
          </a:p>
          <a:p>
            <a:pPr>
              <a:buFont typeface="Monotype Sorts" pitchFamily="2" charset="2"/>
              <a:buNone/>
            </a:pPr>
            <a:endParaRPr lang="en-US" altLang="en-US" sz="2400" dirty="0"/>
          </a:p>
          <a:p>
            <a:r>
              <a:rPr lang="en-US" altLang="en-US" sz="2400" dirty="0"/>
              <a:t>Diagonal line:</a:t>
            </a:r>
          </a:p>
          <a:p>
            <a:pPr lvl="1"/>
            <a:r>
              <a:rPr lang="en-US" altLang="en-US" sz="2400" dirty="0"/>
              <a:t>Random guessing</a:t>
            </a:r>
          </a:p>
          <a:p>
            <a:pPr lvl="1"/>
            <a:r>
              <a:rPr lang="en-US" altLang="en-US" sz="2400" dirty="0"/>
              <a:t>Below diagonal line:</a:t>
            </a:r>
          </a:p>
          <a:p>
            <a:pPr marL="1255713" lvl="2" indent="-341313"/>
            <a:r>
              <a:rPr lang="en-US" altLang="en-US" sz="2000" dirty="0"/>
              <a:t>prediction is opposite </a:t>
            </a:r>
            <a:br>
              <a:rPr lang="en-US" altLang="en-US" sz="2000" dirty="0"/>
            </a:br>
            <a:r>
              <a:rPr lang="en-US" altLang="en-US" sz="2000" dirty="0"/>
              <a:t>of the true class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9" r="6557"/>
          <a:stretch>
            <a:fillRect/>
          </a:stretch>
        </p:blipFill>
        <p:spPr bwMode="auto">
          <a:xfrm>
            <a:off x="4267200" y="1143000"/>
            <a:ext cx="4800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533400"/>
          </a:xfrm>
        </p:spPr>
        <p:txBody>
          <a:bodyPr/>
          <a:lstStyle/>
          <a:p>
            <a:r>
              <a:rPr lang="en-US" altLang="en-US"/>
              <a:t>ROC (Receiver Operating Characteristic)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To draw ROC curve, classifier must produce continuous-valued output </a:t>
            </a:r>
          </a:p>
          <a:p>
            <a:pPr lvl="1"/>
            <a:r>
              <a:rPr lang="en-US" altLang="en-US" sz="2400" dirty="0"/>
              <a:t>Outputs are used to rank test records, from the most likely positive class record to the least likely positive class record</a:t>
            </a:r>
          </a:p>
          <a:p>
            <a:pPr lvl="1"/>
            <a:endParaRPr lang="en-US" altLang="en-US" sz="2400" dirty="0"/>
          </a:p>
          <a:p>
            <a:r>
              <a:rPr lang="en-US" altLang="en-US" sz="2400" dirty="0"/>
              <a:t>Many classifiers produce only discrete outputs (i.e., predicted class)</a:t>
            </a:r>
          </a:p>
          <a:p>
            <a:pPr lvl="1"/>
            <a:r>
              <a:rPr lang="en-US" altLang="en-US" sz="2400" dirty="0"/>
              <a:t>How to get continuous-valued outputs?</a:t>
            </a:r>
          </a:p>
          <a:p>
            <a:pPr marL="1255713" lvl="2" indent="-341313"/>
            <a:r>
              <a:rPr lang="en-US" altLang="en-US" sz="2000" dirty="0"/>
              <a:t>Decision trees, rule-based classifiers, neural networks, Bayesian classifiers, k-nearest neighbors, SVM</a:t>
            </a:r>
          </a:p>
          <a:p>
            <a:pPr lvl="1"/>
            <a:endParaRPr lang="en-US" alt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Decision Trees</a:t>
            </a:r>
          </a:p>
        </p:txBody>
      </p:sp>
      <p:graphicFrame>
        <p:nvGraphicFramePr>
          <p:cNvPr id="20483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48200" y="2771775"/>
          <a:ext cx="4495800" cy="345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8039049" imgH="5411111" progId="Visio.Drawing.6">
                  <p:embed/>
                </p:oleObj>
              </mc:Choice>
              <mc:Fallback>
                <p:oleObj name="Visio" r:id="rId2" imgW="8039049" imgH="5411111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771775"/>
                        <a:ext cx="4495800" cy="345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52400" y="1722438"/>
          <a:ext cx="4191000" cy="307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8039049" imgH="5369367" progId="Visio.Drawing.6">
                  <p:embed/>
                </p:oleObj>
              </mc:Choice>
              <mc:Fallback>
                <p:oleObj name="Visio" r:id="rId4" imgW="8039049" imgH="5369367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22438"/>
                        <a:ext cx="4191000" cy="307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066800" y="10668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Decision Tree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105400" y="2133600"/>
            <a:ext cx="358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Continuous-valued outputs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3505200" y="1524000"/>
            <a:ext cx="1219200" cy="5334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Imbalance Problem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Lots of classification problems where the classes are skewed (more records from one class than another)</a:t>
            </a:r>
          </a:p>
          <a:p>
            <a:pPr lvl="1"/>
            <a:r>
              <a:rPr lang="en-US" altLang="en-US"/>
              <a:t>Credit card fraud</a:t>
            </a:r>
          </a:p>
          <a:p>
            <a:pPr lvl="1"/>
            <a:r>
              <a:rPr lang="en-US" altLang="en-US"/>
              <a:t>Intrusion detection</a:t>
            </a:r>
          </a:p>
          <a:p>
            <a:pPr lvl="1"/>
            <a:r>
              <a:rPr lang="en-US" altLang="en-US"/>
              <a:t>Defective products in manufacturing assembly line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ROC Curve Example</a:t>
            </a: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52400" y="1295400"/>
          <a:ext cx="5334000" cy="359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8039049" imgH="5411111" progId="Visio.Drawing.6">
                  <p:embed/>
                </p:oleObj>
              </mc:Choice>
              <mc:Fallback>
                <p:oleObj name="Visio" r:id="rId2" imgW="8039049" imgH="5411111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5334000" cy="359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0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5105400"/>
            <a:ext cx="8001000" cy="1085850"/>
          </a:xfrm>
          <a:noFill/>
        </p:spPr>
      </p:pic>
      <p:pic>
        <p:nvPicPr>
          <p:cNvPr id="21509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7" r="6410"/>
          <a:stretch>
            <a:fillRect/>
          </a:stretch>
        </p:blipFill>
        <p:spPr>
          <a:xfrm>
            <a:off x="5181600" y="990600"/>
            <a:ext cx="3886200" cy="2914650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ROC Curve Example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6" r="5714"/>
          <a:stretch>
            <a:fillRect/>
          </a:stretch>
        </p:blipFill>
        <p:spPr bwMode="auto">
          <a:xfrm>
            <a:off x="0" y="1828800"/>
            <a:ext cx="43434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5273675" y="3886200"/>
            <a:ext cx="76200" cy="762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1752600"/>
            <a:ext cx="8534400" cy="4648200"/>
            <a:chOff x="288" y="1056"/>
            <a:chExt cx="5376" cy="2928"/>
          </a:xfrm>
        </p:grpSpPr>
        <p:pic>
          <p:nvPicPr>
            <p:cNvPr id="2253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9" r="6557"/>
            <a:stretch>
              <a:fillRect/>
            </a:stretch>
          </p:blipFill>
          <p:spPr bwMode="auto">
            <a:xfrm>
              <a:off x="2736" y="1056"/>
              <a:ext cx="2928" cy="2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6" name="Text Box 7"/>
            <p:cNvSpPr txBox="1">
              <a:spLocks noChangeArrowheads="1"/>
            </p:cNvSpPr>
            <p:nvPr/>
          </p:nvSpPr>
          <p:spPr bwMode="auto">
            <a:xfrm>
              <a:off x="288" y="3408"/>
              <a:ext cx="336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2000" dirty="0"/>
                <a:t>At threshold t:</a:t>
              </a:r>
            </a:p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2000" dirty="0"/>
                <a:t>TPR=0.5, FNR=0.5, FPR=0.12, TNR=0.88</a:t>
              </a:r>
            </a:p>
          </p:txBody>
        </p:sp>
        <p:sp>
          <p:nvSpPr>
            <p:cNvPr id="22537" name="Line 8"/>
            <p:cNvSpPr>
              <a:spLocks noChangeShapeType="1"/>
            </p:cNvSpPr>
            <p:nvPr/>
          </p:nvSpPr>
          <p:spPr bwMode="auto">
            <a:xfrm flipV="1">
              <a:off x="2160" y="2544"/>
              <a:ext cx="1104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228600" y="1066800"/>
            <a:ext cx="82296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- 1-dimensional data set containing 2 classes (positive and negative)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- Any points located at x &gt; t is classified as 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ROC for Model Comparison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2" r="8220"/>
          <a:stretch>
            <a:fillRect/>
          </a:stretch>
        </p:blipFill>
        <p:spPr bwMode="auto">
          <a:xfrm>
            <a:off x="76200" y="1219200"/>
            <a:ext cx="52578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410200" y="1143000"/>
            <a:ext cx="3581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b="0"/>
              <a:t>No model consistently outperform the other</a:t>
            </a:r>
          </a:p>
          <a:p>
            <a:pPr lvl="1"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M</a:t>
            </a:r>
            <a:r>
              <a:rPr lang="en-US" altLang="en-US" sz="2400" b="0" baseline="-25000"/>
              <a:t>1</a:t>
            </a:r>
            <a:r>
              <a:rPr lang="en-US" altLang="en-US" sz="2400" b="0"/>
              <a:t> is better for small FPR</a:t>
            </a:r>
          </a:p>
          <a:p>
            <a:pPr lvl="1"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M</a:t>
            </a:r>
            <a:r>
              <a:rPr lang="en-US" altLang="en-US" sz="2400" b="0" baseline="-25000"/>
              <a:t>2</a:t>
            </a:r>
            <a:r>
              <a:rPr lang="en-US" altLang="en-US" sz="2400" b="0"/>
              <a:t> is better for large FPR</a:t>
            </a:r>
          </a:p>
          <a:p>
            <a:pPr lvl="1">
              <a:buSzPct val="75000"/>
              <a:buFont typeface="Monotype Sorts" pitchFamily="2" charset="2"/>
              <a:buNone/>
            </a:pPr>
            <a:endParaRPr lang="en-US" altLang="en-US" sz="1000" b="0"/>
          </a:p>
          <a:p>
            <a:r>
              <a:rPr lang="en-US" altLang="en-US" sz="2400" b="0"/>
              <a:t>Area Under the ROC curve</a:t>
            </a:r>
          </a:p>
          <a:p>
            <a:pPr lvl="1">
              <a:buSzPct val="75000"/>
              <a:buFont typeface="Monotype Sorts" pitchFamily="2" charset="2"/>
              <a:buChar char="l"/>
            </a:pPr>
            <a:r>
              <a:rPr lang="en-US" altLang="en-US" sz="1800" b="0"/>
              <a:t>Ideal: </a:t>
            </a:r>
          </a:p>
          <a:p>
            <a:pPr lvl="2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altLang="en-US" sz="1800" b="0"/>
              <a:t> Area = 1</a:t>
            </a:r>
          </a:p>
          <a:p>
            <a:pPr lvl="1">
              <a:buSzPct val="75000"/>
              <a:buFont typeface="Monotype Sorts" pitchFamily="2" charset="2"/>
              <a:buChar char="l"/>
            </a:pPr>
            <a:r>
              <a:rPr lang="en-US" altLang="en-US" sz="1800" b="0"/>
              <a:t>Random guess:</a:t>
            </a:r>
          </a:p>
          <a:p>
            <a:pPr lvl="2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altLang="en-US" sz="1800" b="0"/>
              <a:t> Area = 0.5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Construct an ROC curve</a:t>
            </a:r>
          </a:p>
        </p:txBody>
      </p:sp>
      <p:graphicFrame>
        <p:nvGraphicFramePr>
          <p:cNvPr id="133222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621816"/>
              </p:ext>
            </p:extLst>
          </p:nvPr>
        </p:nvGraphicFramePr>
        <p:xfrm>
          <a:off x="381000" y="1295400"/>
          <a:ext cx="3886200" cy="4064004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629" name="Text Box 53"/>
          <p:cNvSpPr txBox="1">
            <a:spLocks noChangeArrowheads="1"/>
          </p:cNvSpPr>
          <p:nvPr/>
        </p:nvSpPr>
        <p:spPr bwMode="auto">
          <a:xfrm>
            <a:off x="4419600" y="1066800"/>
            <a:ext cx="4648200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7663" indent="-347663">
              <a:spcBef>
                <a:spcPts val="5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200" b="0" dirty="0"/>
              <a:t>Use a classifier that produces a continuous-valued score for each instance</a:t>
            </a:r>
          </a:p>
          <a:p>
            <a:pPr marL="804863" lvl="1" indent="-347663">
              <a:spcBef>
                <a:spcPts val="5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000" b="0" dirty="0"/>
              <a:t>The more likely it is for the instance to be in the + class, the higher the score</a:t>
            </a:r>
          </a:p>
          <a:p>
            <a:pPr marL="347663" indent="-347663">
              <a:spcBef>
                <a:spcPts val="5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200" b="0" dirty="0"/>
              <a:t>Sort the instances in decreasing order according to the score </a:t>
            </a:r>
          </a:p>
          <a:p>
            <a:pPr marL="347663" indent="-347663">
              <a:spcBef>
                <a:spcPts val="5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200" b="0"/>
              <a:t>Apply a threshold </a:t>
            </a:r>
            <a:r>
              <a:rPr lang="en-US" altLang="en-US" sz="2200" b="0" dirty="0"/>
              <a:t>at each unique value of the score</a:t>
            </a:r>
          </a:p>
          <a:p>
            <a:pPr marL="347663" indent="-347663">
              <a:spcBef>
                <a:spcPts val="5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200" b="0" dirty="0"/>
              <a:t>Count the number of TP, FP, </a:t>
            </a:r>
            <a:br>
              <a:rPr lang="en-US" altLang="en-US" sz="2200" b="0" dirty="0"/>
            </a:br>
            <a:r>
              <a:rPr lang="en-US" altLang="en-US" sz="2200" b="0" dirty="0"/>
              <a:t>TN, FN at each threshold</a:t>
            </a:r>
          </a:p>
          <a:p>
            <a:pPr marL="685800" lvl="1" indent="-228600">
              <a:spcBef>
                <a:spcPts val="5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000" b="0" dirty="0"/>
              <a:t>TPR = TP/(TP+FN)</a:t>
            </a:r>
          </a:p>
          <a:p>
            <a:pPr marL="685800" lvl="1" indent="-228600">
              <a:spcBef>
                <a:spcPts val="5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sz="2000" b="0" dirty="0"/>
              <a:t>FPR = FP/(FP + TN)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construct an ROC curve</a:t>
            </a: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741672"/>
              </p:ext>
            </p:extLst>
          </p:nvPr>
        </p:nvGraphicFramePr>
        <p:xfrm>
          <a:off x="1390650" y="1066800"/>
          <a:ext cx="6457950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594848" imgH="3913632" progId="Word.Document.8">
                  <p:embed/>
                </p:oleObj>
              </mc:Choice>
              <mc:Fallback>
                <p:oleObj name="Document" r:id="rId2" imgW="10594848" imgH="391363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1066800"/>
                        <a:ext cx="6457950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9" t="5128" r="3847" b="5128"/>
          <a:stretch>
            <a:fillRect/>
          </a:stretch>
        </p:blipFill>
        <p:spPr bwMode="auto">
          <a:xfrm>
            <a:off x="2819400" y="3449638"/>
            <a:ext cx="3962400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09600" y="1399401"/>
            <a:ext cx="1295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/>
              <a:t>Threshold &gt;= 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90600" y="45720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ROC Curve: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066800" y="2895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1066800" y="3200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Class Imbalanced Problem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Class-based ordering (e.g. RIPPER)</a:t>
            </a:r>
          </a:p>
          <a:p>
            <a:pPr lvl="1"/>
            <a:r>
              <a:rPr lang="en-US" altLang="en-US"/>
              <a:t>Rules for rare class have higher priority </a:t>
            </a:r>
          </a:p>
          <a:p>
            <a:endParaRPr lang="en-US" altLang="en-US"/>
          </a:p>
          <a:p>
            <a:r>
              <a:rPr lang="en-US" altLang="en-US"/>
              <a:t>Cost-sensitive classification</a:t>
            </a:r>
          </a:p>
          <a:p>
            <a:pPr lvl="1"/>
            <a:r>
              <a:rPr lang="en-US" altLang="en-US"/>
              <a:t>Misclassifying rare class as majority class is more expensive than misclassifying majority as rare class</a:t>
            </a:r>
          </a:p>
          <a:p>
            <a:pPr lvl="1"/>
            <a:endParaRPr lang="en-US" altLang="en-US"/>
          </a:p>
          <a:p>
            <a:r>
              <a:rPr lang="en-US" altLang="en-US"/>
              <a:t>Sampling-based approaches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Cost Matrix</a:t>
            </a:r>
          </a:p>
        </p:txBody>
      </p:sp>
      <p:graphicFrame>
        <p:nvGraphicFramePr>
          <p:cNvPr id="1334275" name="Group 3"/>
          <p:cNvGraphicFramePr>
            <a:graphicFrameLocks noGrp="1"/>
          </p:cNvGraphicFramePr>
          <p:nvPr>
            <p:ph sz="half" idx="1"/>
          </p:nvPr>
        </p:nvGraphicFramePr>
        <p:xfrm>
          <a:off x="304800" y="1143000"/>
          <a:ext cx="5151438" cy="2362201"/>
        </p:xfrm>
        <a:graphic>
          <a:graphicData uri="http://schemas.openxmlformats.org/drawingml/2006/table">
            <a:tbl>
              <a:tblPr/>
              <a:tblGrid>
                <a:gridCol w="113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6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f(Yes, Yes)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f(Yes,No)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f(No, Yes)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f(No, No)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34298" name="Group 26"/>
          <p:cNvGraphicFramePr>
            <a:graphicFrameLocks noGrp="1"/>
          </p:cNvGraphicFramePr>
          <p:nvPr/>
        </p:nvGraphicFramePr>
        <p:xfrm>
          <a:off x="304800" y="3810000"/>
          <a:ext cx="5181600" cy="2308226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Cost Matrix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PREDICTED CLASS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47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C(i, j)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C(Yes, Yes)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C(Yes, No)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3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C(No, Yes)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C(No, No)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697" name="Rectangle 49"/>
          <p:cNvSpPr>
            <a:spLocks noChangeArrowheads="1"/>
          </p:cNvSpPr>
          <p:nvPr/>
        </p:nvSpPr>
        <p:spPr bwMode="auto">
          <a:xfrm>
            <a:off x="5562600" y="2590800"/>
            <a:ext cx="3429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0"/>
              <a:t>C(i,j): Cost of misclassifying class i example as class j</a:t>
            </a:r>
          </a:p>
        </p:txBody>
      </p:sp>
      <p:graphicFrame>
        <p:nvGraphicFramePr>
          <p:cNvPr id="27698" name="Object 50"/>
          <p:cNvGraphicFramePr>
            <a:graphicFrameLocks noGrp="1" noChangeAspect="1"/>
          </p:cNvGraphicFramePr>
          <p:nvPr>
            <p:ph sz="half" idx="2"/>
          </p:nvPr>
        </p:nvGraphicFramePr>
        <p:xfrm>
          <a:off x="5715000" y="4419600"/>
          <a:ext cx="31686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74800" imgH="254000" progId="Equation.3">
                  <p:embed/>
                </p:oleObj>
              </mc:Choice>
              <mc:Fallback>
                <p:oleObj name="Equation" r:id="rId2" imgW="1574800" imgH="2540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419600"/>
                        <a:ext cx="316865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Computing Cost of Classification</a:t>
            </a:r>
          </a:p>
        </p:txBody>
      </p:sp>
      <p:graphicFrame>
        <p:nvGraphicFramePr>
          <p:cNvPr id="1335299" name="Group 3"/>
          <p:cNvGraphicFramePr>
            <a:graphicFrameLocks noGrp="1"/>
          </p:cNvGraphicFramePr>
          <p:nvPr/>
        </p:nvGraphicFramePr>
        <p:xfrm>
          <a:off x="2895600" y="1143000"/>
          <a:ext cx="3581400" cy="1830451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99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Cost Matrix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45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C(i,j)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35322" name="Group 26"/>
          <p:cNvGraphicFramePr>
            <a:graphicFrameLocks noGrp="1"/>
          </p:cNvGraphicFramePr>
          <p:nvPr/>
        </p:nvGraphicFramePr>
        <p:xfrm>
          <a:off x="685800" y="3276600"/>
          <a:ext cx="3581400" cy="1830451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99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Model M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45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35345" name="Group 49"/>
          <p:cNvGraphicFramePr>
            <a:graphicFrameLocks noGrp="1"/>
          </p:cNvGraphicFramePr>
          <p:nvPr/>
        </p:nvGraphicFramePr>
        <p:xfrm>
          <a:off x="4953000" y="3276600"/>
          <a:ext cx="3581400" cy="1830451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99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Model M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45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744" name="Rectangle 72"/>
          <p:cNvSpPr>
            <a:spLocks noChangeArrowheads="1"/>
          </p:cNvSpPr>
          <p:nvPr/>
        </p:nvSpPr>
        <p:spPr bwMode="auto">
          <a:xfrm>
            <a:off x="762000" y="5334000"/>
            <a:ext cx="304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2400" b="0"/>
              <a:t>Accuracy = 80%</a:t>
            </a:r>
          </a:p>
          <a:p>
            <a:pPr>
              <a:buFont typeface="Monotype Sorts" pitchFamily="2" charset="2"/>
              <a:buNone/>
            </a:pPr>
            <a:r>
              <a:rPr lang="en-US" altLang="en-US" sz="2400" b="0"/>
              <a:t>Cost = 3910</a:t>
            </a:r>
          </a:p>
        </p:txBody>
      </p:sp>
      <p:sp>
        <p:nvSpPr>
          <p:cNvPr id="28745" name="Rectangle 73"/>
          <p:cNvSpPr>
            <a:spLocks noChangeArrowheads="1"/>
          </p:cNvSpPr>
          <p:nvPr/>
        </p:nvSpPr>
        <p:spPr bwMode="auto">
          <a:xfrm>
            <a:off x="5181600" y="5334000"/>
            <a:ext cx="304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292100" indent="-2921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2400" b="0"/>
              <a:t>Accuracy = 90%</a:t>
            </a:r>
          </a:p>
          <a:p>
            <a:pPr>
              <a:buFont typeface="Monotype Sorts" pitchFamily="2" charset="2"/>
              <a:buNone/>
            </a:pPr>
            <a:r>
              <a:rPr lang="en-US" altLang="en-US" sz="2400" b="0"/>
              <a:t>Cost = 4255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Cost Sensitive Classification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Example: Bayesian classifer</a:t>
            </a:r>
          </a:p>
          <a:p>
            <a:pPr lvl="1"/>
            <a:r>
              <a:rPr lang="en-US" altLang="en-US"/>
              <a:t>Given a test record x:</a:t>
            </a:r>
          </a:p>
          <a:p>
            <a:pPr lvl="2"/>
            <a:r>
              <a:rPr lang="en-US" altLang="en-US"/>
              <a:t> Compute p(i|x) for each class </a:t>
            </a:r>
            <a:r>
              <a:rPr lang="en-US" altLang="en-US" i="1"/>
              <a:t>i</a:t>
            </a:r>
          </a:p>
          <a:p>
            <a:pPr lvl="2"/>
            <a:r>
              <a:rPr lang="en-US" altLang="en-US"/>
              <a:t> Decision rule: classify node as class </a:t>
            </a:r>
            <a:r>
              <a:rPr lang="en-US" altLang="en-US" i="1">
                <a:latin typeface="Times New Roman" pitchFamily="18" charset="0"/>
              </a:rPr>
              <a:t>k</a:t>
            </a:r>
            <a:r>
              <a:rPr lang="en-US" altLang="en-US"/>
              <a:t> if </a:t>
            </a:r>
          </a:p>
          <a:p>
            <a:pPr lvl="4"/>
            <a:endParaRPr lang="en-US" altLang="en-US"/>
          </a:p>
          <a:p>
            <a:pPr lvl="1">
              <a:buFont typeface="Arial" charset="0"/>
              <a:buNone/>
            </a:pPr>
            <a:endParaRPr lang="en-US" altLang="en-US"/>
          </a:p>
          <a:p>
            <a:pPr lvl="1"/>
            <a:endParaRPr lang="en-US" altLang="en-US"/>
          </a:p>
          <a:p>
            <a:pPr lvl="1"/>
            <a:r>
              <a:rPr lang="en-US" altLang="en-US"/>
              <a:t>For 2-class, classify x as + if p(+|x) &gt; p(-|x)</a:t>
            </a:r>
          </a:p>
          <a:p>
            <a:pPr lvl="2"/>
            <a:r>
              <a:rPr lang="en-US" altLang="en-US"/>
              <a:t> This decision rule implicitly assumes that </a:t>
            </a:r>
            <a:br>
              <a:rPr lang="en-US" altLang="en-US"/>
            </a:br>
            <a:r>
              <a:rPr lang="en-US" altLang="en-US"/>
              <a:t>        C(+|+) = C(-|-) = 0 and C(+|-) = C(-|+)</a:t>
            </a:r>
          </a:p>
        </p:txBody>
      </p:sp>
      <p:graphicFrame>
        <p:nvGraphicFramePr>
          <p:cNvPr id="2970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124200" y="3305175"/>
          <a:ext cx="32004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5977" imgH="304668" progId="Equation.3">
                  <p:embed/>
                </p:oleObj>
              </mc:Choice>
              <mc:Fallback>
                <p:oleObj name="Equation" r:id="rId2" imgW="1205977" imgH="30466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305175"/>
                        <a:ext cx="320040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Cost Sensitive Classification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181600"/>
          </a:xfrm>
        </p:spPr>
        <p:txBody>
          <a:bodyPr/>
          <a:lstStyle/>
          <a:p>
            <a:r>
              <a:rPr lang="en-US" altLang="en-US"/>
              <a:t>General decision rule: </a:t>
            </a:r>
          </a:p>
          <a:p>
            <a:pPr lvl="1"/>
            <a:r>
              <a:rPr lang="en-US" altLang="en-US"/>
              <a:t>Classify test record x as class k if</a:t>
            </a:r>
          </a:p>
          <a:p>
            <a:endParaRPr lang="en-US" altLang="en-US"/>
          </a:p>
          <a:p>
            <a:pPr lvl="3"/>
            <a:endParaRPr lang="en-US" altLang="en-US"/>
          </a:p>
          <a:p>
            <a:r>
              <a:rPr lang="en-US" altLang="en-US"/>
              <a:t>2-class:</a:t>
            </a:r>
          </a:p>
          <a:p>
            <a:pPr lvl="1"/>
            <a:r>
              <a:rPr lang="en-US" altLang="en-US"/>
              <a:t>Cost(+) = p(+|x) C(+,+) + p(-|x) C(-,+)</a:t>
            </a:r>
          </a:p>
          <a:p>
            <a:pPr lvl="1"/>
            <a:r>
              <a:rPr lang="en-US" altLang="en-US"/>
              <a:t>Cost(-) = p(+|x) C(+,-) + p(-|x) C(-,-)</a:t>
            </a:r>
          </a:p>
          <a:p>
            <a:pPr lvl="1"/>
            <a:r>
              <a:rPr lang="en-US" altLang="en-US"/>
              <a:t>Decision rule: classify x as + if Cost(+) &lt; Cost(-)</a:t>
            </a:r>
          </a:p>
          <a:p>
            <a:pPr lvl="2"/>
            <a:r>
              <a:rPr lang="en-US" altLang="en-US"/>
              <a:t> if C(+,+) = C(-,-) = 0:           </a:t>
            </a:r>
          </a:p>
        </p:txBody>
      </p:sp>
      <p:graphicFrame>
        <p:nvGraphicFramePr>
          <p:cNvPr id="30724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2362200"/>
          <a:ext cx="44958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79600" imgH="342900" progId="Equation.3">
                  <p:embed/>
                </p:oleObj>
              </mc:Choice>
              <mc:Fallback>
                <p:oleObj name="Equation" r:id="rId2" imgW="1879600" imgH="342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362200"/>
                        <a:ext cx="44958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343400" y="5334000"/>
          <a:ext cx="396240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89100" imgH="419100" progId="Equation.3">
                  <p:embed/>
                </p:oleObj>
              </mc:Choice>
              <mc:Fallback>
                <p:oleObj name="Equation" r:id="rId4" imgW="16891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334000"/>
                        <a:ext cx="396240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Evaluation measures such as accuracy is not well-suited for imbalanced class</a:t>
            </a:r>
          </a:p>
          <a:p>
            <a:endParaRPr lang="en-US" altLang="en-US" dirty="0"/>
          </a:p>
          <a:p>
            <a:r>
              <a:rPr lang="en-US" altLang="en-US" dirty="0"/>
              <a:t>Detecting the rare class is like finding needle in a haystack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Sampling-based Approaches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Modify the distribution of training data so that rare class is well-represented in training set</a:t>
            </a:r>
          </a:p>
          <a:p>
            <a:pPr lvl="1"/>
            <a:r>
              <a:rPr lang="en-US" altLang="en-US"/>
              <a:t>Undersample the majority class</a:t>
            </a:r>
          </a:p>
          <a:p>
            <a:pPr lvl="1"/>
            <a:r>
              <a:rPr lang="en-US" altLang="en-US"/>
              <a:t>Oversample the rare class</a:t>
            </a:r>
          </a:p>
          <a:p>
            <a:pPr lvl="1"/>
            <a:endParaRPr lang="en-US" altLang="en-US"/>
          </a:p>
          <a:p>
            <a:r>
              <a:rPr lang="en-US" altLang="en-US"/>
              <a:t>Advantages and disadvantages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Confusion Matrix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Confusion Matrix:</a:t>
            </a:r>
          </a:p>
        </p:txBody>
      </p:sp>
      <p:graphicFrame>
        <p:nvGraphicFramePr>
          <p:cNvPr id="1321988" name="Group 4"/>
          <p:cNvGraphicFramePr>
            <a:graphicFrameLocks noGrp="1"/>
          </p:cNvGraphicFramePr>
          <p:nvPr/>
        </p:nvGraphicFramePr>
        <p:xfrm>
          <a:off x="1219200" y="1905000"/>
          <a:ext cx="6096000" cy="27940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3048000" y="4876800"/>
            <a:ext cx="22098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a: TP (true positive)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b: FN (false negative)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c: FP (false positive)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d: TN (true negative)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Accuracy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Most widely-used metric:</a:t>
            </a:r>
          </a:p>
          <a:p>
            <a:endParaRPr lang="en-US" altLang="en-US"/>
          </a:p>
        </p:txBody>
      </p:sp>
      <p:graphicFrame>
        <p:nvGraphicFramePr>
          <p:cNvPr id="1323012" name="Group 4"/>
          <p:cNvGraphicFramePr>
            <a:graphicFrameLocks noGrp="1"/>
          </p:cNvGraphicFramePr>
          <p:nvPr/>
        </p:nvGraphicFramePr>
        <p:xfrm>
          <a:off x="1524000" y="1219200"/>
          <a:ext cx="6096000" cy="282257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05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954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1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(TP)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(FN)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8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(FP)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(TN)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171" name="Object 27"/>
          <p:cNvGraphicFramePr>
            <a:graphicFrameLocks noChangeAspect="1"/>
          </p:cNvGraphicFramePr>
          <p:nvPr/>
        </p:nvGraphicFramePr>
        <p:xfrm>
          <a:off x="609600" y="5105400"/>
          <a:ext cx="7583488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664200" imgH="723900" progId="Equation.3">
                  <p:embed/>
                </p:oleObj>
              </mc:Choice>
              <mc:Fallback>
                <p:oleObj name="Equation" r:id="rId2" imgW="5664200" imgH="7239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05400"/>
                        <a:ext cx="7583488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with Accuracy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Consider a 2-class problem</a:t>
            </a:r>
            <a:endParaRPr lang="tr-TR" altLang="en-US" dirty="0"/>
          </a:p>
          <a:p>
            <a:pPr marL="0" indent="0">
              <a:lnSpc>
                <a:spcPct val="90000"/>
              </a:lnSpc>
              <a:buNone/>
            </a:pPr>
            <a:r>
              <a:rPr lang="tr-TR" altLang="en-US" dirty="0"/>
              <a:t>(total </a:t>
            </a:r>
            <a:r>
              <a:rPr lang="tr-TR" altLang="en-US" dirty="0" err="1"/>
              <a:t>number</a:t>
            </a:r>
            <a:r>
              <a:rPr lang="tr-TR" altLang="en-US" dirty="0"/>
              <a:t> of test </a:t>
            </a:r>
            <a:r>
              <a:rPr lang="tr-TR" altLang="en-US" dirty="0" err="1"/>
              <a:t>samples</a:t>
            </a:r>
            <a:r>
              <a:rPr lang="tr-TR" altLang="en-US" dirty="0"/>
              <a:t> 10.000)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Number of Class 0 examples = 9990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Number of Class 1 examples = 10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with Accuracy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Consider a 2-class problem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Number of Class NO examples = 990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Number of Class YES examples = 10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If a model predicts everything to be class NO, accuracy is 990/1000 = 99 %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This is misleading because the model does not detect any class YES example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Detecting the rare class is usually more interesting (e.g., frauds, intrusions, defects, </a:t>
            </a:r>
            <a:r>
              <a:rPr lang="en-US" altLang="en-US" dirty="0" err="1"/>
              <a:t>etc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Alternative Measures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514600" y="3581400"/>
          <a:ext cx="4800600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41800" imgH="2400300" progId="Equation.3">
                  <p:embed/>
                </p:oleObj>
              </mc:Choice>
              <mc:Fallback>
                <p:oleObj name="Equation" r:id="rId2" imgW="4241800" imgH="2400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581400"/>
                        <a:ext cx="4800600" cy="271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5060" name="Group 4"/>
          <p:cNvGraphicFramePr>
            <a:graphicFrameLocks noGrp="1"/>
          </p:cNvGraphicFramePr>
          <p:nvPr>
            <p:ph idx="1"/>
          </p:nvPr>
        </p:nvGraphicFramePr>
        <p:xfrm>
          <a:off x="1554163" y="1143000"/>
          <a:ext cx="6065837" cy="2362201"/>
        </p:xfrm>
        <a:graphic>
          <a:graphicData uri="http://schemas.openxmlformats.org/drawingml/2006/table">
            <a:tbl>
              <a:tblPr/>
              <a:tblGrid>
                <a:gridCol w="1516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6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Metin kutusu 1">
            <a:extLst>
              <a:ext uri="{FF2B5EF4-FFF2-40B4-BE49-F238E27FC236}">
                <a16:creationId xmlns:a16="http://schemas.microsoft.com/office/drawing/2014/main" id="{40F594EC-80E7-446F-8920-0FBAF206243A}"/>
              </a:ext>
            </a:extLst>
          </p:cNvPr>
          <p:cNvSpPr txBox="1"/>
          <p:nvPr/>
        </p:nvSpPr>
        <p:spPr>
          <a:xfrm>
            <a:off x="3429000" y="6373812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Harmonic</a:t>
            </a:r>
            <a:r>
              <a:rPr lang="tr-TR" dirty="0"/>
              <a:t> </a:t>
            </a:r>
            <a:r>
              <a:rPr lang="tr-TR" dirty="0" err="1"/>
              <a:t>Mean</a:t>
            </a:r>
            <a:r>
              <a:rPr lang="tr-TR" dirty="0"/>
              <a:t> of P </a:t>
            </a:r>
            <a:r>
              <a:rPr lang="tr-TR" dirty="0" err="1"/>
              <a:t>and</a:t>
            </a:r>
            <a:r>
              <a:rPr lang="tr-TR" dirty="0"/>
              <a:t> 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Alternative Measures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167309"/>
              </p:ext>
            </p:extLst>
          </p:nvPr>
        </p:nvGraphicFramePr>
        <p:xfrm>
          <a:off x="5645150" y="1103313"/>
          <a:ext cx="2989263" cy="236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57400" imgH="1625400" progId="Equation.3">
                  <p:embed/>
                </p:oleObj>
              </mc:Choice>
              <mc:Fallback>
                <p:oleObj name="Equation" r:id="rId2" imgW="2057400" imgH="1625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5150" y="1103313"/>
                        <a:ext cx="2989263" cy="236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5060" name="Group 4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4953000" cy="1904999"/>
        </p:xfrm>
        <a:graphic>
          <a:graphicData uri="http://schemas.openxmlformats.org/drawingml/2006/table">
            <a:tbl>
              <a:tblPr/>
              <a:tblGrid>
                <a:gridCol w="123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8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146478666</TotalTime>
  <Pages>3</Pages>
  <Words>1459</Words>
  <Application>Microsoft Office PowerPoint</Application>
  <PresentationFormat>Ekran Gösterisi (4:3)</PresentationFormat>
  <Paragraphs>405</Paragraphs>
  <Slides>30</Slides>
  <Notes>2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3</vt:i4>
      </vt:variant>
      <vt:variant>
        <vt:lpstr>Slayt Başlıkları</vt:lpstr>
      </vt:variant>
      <vt:variant>
        <vt:i4>30</vt:i4>
      </vt:variant>
    </vt:vector>
  </HeadingPairs>
  <TitlesOfParts>
    <vt:vector size="39" baseType="lpstr">
      <vt:lpstr>Arial</vt:lpstr>
      <vt:lpstr>Monotype Sorts</vt:lpstr>
      <vt:lpstr>Tahoma</vt:lpstr>
      <vt:lpstr>Times New Roman</vt:lpstr>
      <vt:lpstr>Wingdings</vt:lpstr>
      <vt:lpstr>LC.BRev.FY97</vt:lpstr>
      <vt:lpstr>Equation</vt:lpstr>
      <vt:lpstr>Visio</vt:lpstr>
      <vt:lpstr>Document</vt:lpstr>
      <vt:lpstr>Data Mining  Classification: Alternative Techniques</vt:lpstr>
      <vt:lpstr>Class Imbalance Problem</vt:lpstr>
      <vt:lpstr>Challenges</vt:lpstr>
      <vt:lpstr>Confusion Matrix</vt:lpstr>
      <vt:lpstr>Accuracy</vt:lpstr>
      <vt:lpstr>Problem with Accuracy</vt:lpstr>
      <vt:lpstr>Problem with Accuracy</vt:lpstr>
      <vt:lpstr>Alternative Measures</vt:lpstr>
      <vt:lpstr>Alternative Measures</vt:lpstr>
      <vt:lpstr>Alternative Measures</vt:lpstr>
      <vt:lpstr>Alternative Measures</vt:lpstr>
      <vt:lpstr>Alternative Measures</vt:lpstr>
      <vt:lpstr>Measures of Classification Performance</vt:lpstr>
      <vt:lpstr>Alternative Measures</vt:lpstr>
      <vt:lpstr>Alternative Measures</vt:lpstr>
      <vt:lpstr>ROC (Receiver Operating Characteristic)</vt:lpstr>
      <vt:lpstr>ROC Curve</vt:lpstr>
      <vt:lpstr>ROC (Receiver Operating Characteristic)</vt:lpstr>
      <vt:lpstr>Example: Decision Trees</vt:lpstr>
      <vt:lpstr>ROC Curve Example</vt:lpstr>
      <vt:lpstr>ROC Curve Example</vt:lpstr>
      <vt:lpstr>Using ROC for Model Comparison</vt:lpstr>
      <vt:lpstr>How to Construct an ROC curve</vt:lpstr>
      <vt:lpstr>How to construct an ROC curve</vt:lpstr>
      <vt:lpstr>Handling Class Imbalanced Problem</vt:lpstr>
      <vt:lpstr>Cost Matrix</vt:lpstr>
      <vt:lpstr>Computing Cost of Classification</vt:lpstr>
      <vt:lpstr>Cost Sensitive Classification</vt:lpstr>
      <vt:lpstr>Cost Sensitive Classification</vt:lpstr>
      <vt:lpstr>Sampling-based Approaches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Songül VARLI</cp:lastModifiedBy>
  <cp:revision>416</cp:revision>
  <cp:lastPrinted>2001-08-28T17:59:37Z</cp:lastPrinted>
  <dcterms:created xsi:type="dcterms:W3CDTF">1998-03-18T13:44:31Z</dcterms:created>
  <dcterms:modified xsi:type="dcterms:W3CDTF">2021-04-09T10:26:36Z</dcterms:modified>
</cp:coreProperties>
</file>