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09" r:id="rId2"/>
    <p:sldId id="449" r:id="rId3"/>
    <p:sldId id="450" r:id="rId4"/>
    <p:sldId id="451" r:id="rId5"/>
    <p:sldId id="452" r:id="rId6"/>
    <p:sldId id="454" r:id="rId7"/>
    <p:sldId id="455" r:id="rId8"/>
    <p:sldId id="475" r:id="rId9"/>
    <p:sldId id="461" r:id="rId10"/>
    <p:sldId id="456" r:id="rId11"/>
    <p:sldId id="503" r:id="rId12"/>
    <p:sldId id="477" r:id="rId13"/>
    <p:sldId id="476" r:id="rId14"/>
    <p:sldId id="462" r:id="rId15"/>
    <p:sldId id="478" r:id="rId16"/>
    <p:sldId id="479" r:id="rId17"/>
    <p:sldId id="480" r:id="rId18"/>
    <p:sldId id="465" r:id="rId19"/>
    <p:sldId id="481" r:id="rId20"/>
    <p:sldId id="482" r:id="rId21"/>
    <p:sldId id="483" r:id="rId22"/>
    <p:sldId id="484" r:id="rId23"/>
    <p:sldId id="485" r:id="rId24"/>
    <p:sldId id="486" r:id="rId25"/>
    <p:sldId id="487" r:id="rId26"/>
    <p:sldId id="488" r:id="rId27"/>
    <p:sldId id="489" r:id="rId28"/>
    <p:sldId id="490" r:id="rId29"/>
    <p:sldId id="491" r:id="rId30"/>
    <p:sldId id="495" r:id="rId31"/>
    <p:sldId id="496" r:id="rId32"/>
    <p:sldId id="497" r:id="rId33"/>
    <p:sldId id="498" r:id="rId34"/>
    <p:sldId id="499" r:id="rId35"/>
    <p:sldId id="500" r:id="rId36"/>
    <p:sldId id="502" r:id="rId37"/>
    <p:sldId id="467" r:id="rId38"/>
    <p:sldId id="468" r:id="rId39"/>
    <p:sldId id="469" r:id="rId40"/>
    <p:sldId id="470" r:id="rId41"/>
    <p:sldId id="471" r:id="rId42"/>
    <p:sldId id="472" r:id="rId43"/>
    <p:sldId id="473" r:id="rId44"/>
    <p:sldId id="504" r:id="rId45"/>
    <p:sldId id="505" r:id="rId46"/>
    <p:sldId id="506" r:id="rId47"/>
    <p:sldId id="507" r:id="rId48"/>
    <p:sldId id="508" r:id="rId49"/>
  </p:sldIdLst>
  <p:sldSz cx="9144000" cy="6858000" type="letter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F"/>
    <a:srgbClr val="FAFAFA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45" autoAdjust="0"/>
  </p:normalViewPr>
  <p:slideViewPr>
    <p:cSldViewPr>
      <p:cViewPr varScale="1">
        <p:scale>
          <a:sx n="87" d="100"/>
          <a:sy n="87" d="100"/>
        </p:scale>
        <p:origin x="13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>
            <a:extLst/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>
            <a:extLst/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>
            <a:extLst/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01F05B9-6DB2-4FF9-9902-10D7ABFAB8C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9286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B44D3F8-39BF-4F3B-8B00-BEDA28E4A5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696669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</a:pPr>
            <a:endParaRPr kumimoji="0" lang="tr-TR" altLang="tr-TR" smtClean="0">
              <a:latin typeface="Arial" panose="020B0604020202020204" pitchFamily="34" charset="0"/>
            </a:endParaRP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just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just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79C0F7E-D348-43FA-8333-A7A10EA31FDD}" type="slidenum">
              <a:rPr kumimoji="0" lang="tr-TR" altLang="tr-TR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</a:pPr>
              <a:t>1</a:t>
            </a:fld>
            <a:endParaRPr kumimoji="0" lang="tr-TR" altLang="tr-TR" smtClean="0"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05405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18128-AA10-4BE3-90C0-965FA2EC473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9525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B581-8E90-4CDC-AD0D-8A2DEACEFC0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3878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BE2B-DECC-43CA-BFC0-E7A496889D6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35314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FB429-7819-4BF0-B4B9-B60446C659F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8772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E1B2-25A9-455F-9748-F6A46DAFE87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67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5"/>
            <a:ext cx="8352928" cy="53998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0A890-0CB7-4EBC-83D8-5DA0E8DCA3D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72360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200A1-3604-42AD-AE61-ADCD0F44573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3931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064000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323E6-A619-4A6F-A9BA-4DCDBFA0DB8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9488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1F58E-B154-4B70-8388-B4AF5B0F45E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7875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821FF-5BB8-4085-9C01-4EE3FA72848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948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B8E68-6309-48F1-885E-A2493E983B0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8344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64363-CEE7-4648-A303-2FBEAC82AC2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978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/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985A0-3DA8-4B54-9D94-E2F02266968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641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36" name="Rectangle 12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5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C2E7053-DD9E-4928-A8E0-D5DA76DC29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FF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uslu@yildiz.edu.tr" TargetMode="External"/><Relationship Id="rId7" Type="http://schemas.openxmlformats.org/officeDocument/2006/relationships/hyperlink" Target="http://avesis.yildiz.edu.tr/aegitme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vesis.yildiz.edu.tr/adalik/" TargetMode="External"/><Relationship Id="rId5" Type="http://schemas.openxmlformats.org/officeDocument/2006/relationships/hyperlink" Target="http://avesis.yildiz.edu.tr/hbavci/" TargetMode="External"/><Relationship Id="rId4" Type="http://schemas.openxmlformats.org/officeDocument/2006/relationships/hyperlink" Target="mailto:hoilhan@yildiz.edu.t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tags" Target="../tags/tag6.xml"/><Relationship Id="rId7" Type="http://schemas.openxmlformats.org/officeDocument/2006/relationships/oleObject" Target="../embeddings/oleObject9.bin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tags" Target="../tags/tag10.xml"/><Relationship Id="rId7" Type="http://schemas.openxmlformats.org/officeDocument/2006/relationships/image" Target="../media/image41.wmf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tags" Target="../tags/tag16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oleObject" Target="../embeddings/oleObject14.bin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47.wmf"/><Relationship Id="rId2" Type="http://schemas.openxmlformats.org/officeDocument/2006/relationships/tags" Target="../tags/tag18.xml"/><Relationship Id="rId1" Type="http://schemas.openxmlformats.org/officeDocument/2006/relationships/vmlDrawing" Target="../drawings/vmlDrawing8.vml"/><Relationship Id="rId6" Type="http://schemas.openxmlformats.org/officeDocument/2006/relationships/tags" Target="../tags/tag22.xml"/><Relationship Id="rId11" Type="http://schemas.openxmlformats.org/officeDocument/2006/relationships/oleObject" Target="../embeddings/oleObject13.bin"/><Relationship Id="rId5" Type="http://schemas.openxmlformats.org/officeDocument/2006/relationships/tags" Target="../tags/tag21.xml"/><Relationship Id="rId10" Type="http://schemas.openxmlformats.org/officeDocument/2006/relationships/image" Target="../media/image46.wmf"/><Relationship Id="rId4" Type="http://schemas.openxmlformats.org/officeDocument/2006/relationships/tags" Target="../tags/tag20.xml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4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4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tags" Target="../tags/tag28.xml"/><Relationship Id="rId7" Type="http://schemas.openxmlformats.org/officeDocument/2006/relationships/oleObject" Target="../embeddings/oleObject15.bin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9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tags" Target="../tags/tag31.xml"/><Relationship Id="rId7" Type="http://schemas.openxmlformats.org/officeDocument/2006/relationships/oleObject" Target="../embeddings/oleObject16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17.bin"/><Relationship Id="rId4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18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53425" cy="53990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tr-TR" b="1" dirty="0" smtClean="0"/>
              <a:t>The Instructors: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			</a:t>
            </a:r>
            <a:r>
              <a:rPr lang="en-US" altLang="tr-TR" sz="2800" dirty="0" smtClean="0"/>
              <a:t>Dr. </a:t>
            </a:r>
            <a:r>
              <a:rPr lang="tr-TR" altLang="tr-TR" sz="2800" dirty="0" smtClean="0"/>
              <a:t>Öğretim Üyesi Erkan Uslu</a:t>
            </a:r>
            <a:endParaRPr lang="en-US" altLang="tr-TR" sz="2800" dirty="0" smtClean="0"/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				</a:t>
            </a:r>
            <a:r>
              <a:rPr lang="tr-TR" altLang="tr-TR" sz="2800" dirty="0" err="1" smtClean="0">
                <a:hlinkClick r:id="rId3"/>
              </a:rPr>
              <a:t>euslu</a:t>
            </a:r>
            <a:r>
              <a:rPr lang="en-US" altLang="tr-TR" sz="2800" dirty="0" smtClean="0">
                <a:hlinkClick r:id="rId3"/>
              </a:rPr>
              <a:t>@yildiz.edu.tr</a:t>
            </a:r>
            <a:endParaRPr lang="en-US" altLang="tr-TR" sz="2800" dirty="0" smtClean="0"/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			</a:t>
            </a:r>
            <a:r>
              <a:rPr lang="en-US" altLang="tr-TR" sz="2800" dirty="0" smtClean="0"/>
              <a:t> Dr. </a:t>
            </a:r>
            <a:r>
              <a:rPr lang="tr-TR" altLang="tr-TR" sz="2800" dirty="0" smtClean="0"/>
              <a:t>Öğretim Üyesi Hamza </a:t>
            </a:r>
            <a:r>
              <a:rPr lang="tr-TR" altLang="tr-TR" sz="2800" dirty="0" smtClean="0"/>
              <a:t>Osman </a:t>
            </a:r>
            <a:r>
              <a:rPr lang="tr-TR" altLang="tr-TR" sz="2800" dirty="0" smtClean="0"/>
              <a:t>İlhan</a:t>
            </a:r>
            <a:endParaRPr lang="en-US" altLang="tr-TR" sz="2800" dirty="0" smtClean="0"/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				</a:t>
            </a:r>
            <a:r>
              <a:rPr lang="tr-TR" altLang="tr-TR" sz="2800" dirty="0" err="1" smtClean="0">
                <a:hlinkClick r:id="rId4"/>
              </a:rPr>
              <a:t>hoilhan</a:t>
            </a:r>
            <a:r>
              <a:rPr lang="en-US" altLang="tr-TR" sz="2800" dirty="0" smtClean="0">
                <a:hlinkClick r:id="rId4"/>
              </a:rPr>
              <a:t>@yildiz.edu.tr</a:t>
            </a:r>
            <a:endParaRPr lang="en-US" altLang="tr-TR" sz="2800" dirty="0" smtClean="0"/>
          </a:p>
          <a:p>
            <a:pPr eaLnBrk="1" hangingPunct="1">
              <a:buNone/>
            </a:pPr>
            <a:r>
              <a:rPr lang="en-US" altLang="tr-TR" b="1" dirty="0"/>
              <a:t>Lab As</a:t>
            </a:r>
            <a:r>
              <a:rPr lang="tr-TR" altLang="tr-TR" b="1" dirty="0"/>
              <a:t>s</a:t>
            </a:r>
            <a:r>
              <a:rPr lang="en-US" altLang="tr-TR" b="1" dirty="0" err="1"/>
              <a:t>istant</a:t>
            </a:r>
            <a:r>
              <a:rPr lang="tr-TR" altLang="tr-TR" b="1" dirty="0"/>
              <a:t>s:</a:t>
            </a:r>
            <a:endParaRPr lang="en-US" altLang="tr-TR" b="1" dirty="0"/>
          </a:p>
          <a:p>
            <a:pPr eaLnBrk="1" hangingPunct="1">
              <a:buNone/>
            </a:pPr>
            <a:r>
              <a:rPr lang="tr-TR" altLang="tr-TR" sz="2800" dirty="0" smtClean="0"/>
              <a:t>			</a:t>
            </a:r>
            <a:r>
              <a:rPr lang="en-US" altLang="tr-TR" sz="2800" dirty="0" err="1" smtClean="0"/>
              <a:t>Arş</a:t>
            </a:r>
            <a:r>
              <a:rPr lang="en-US" altLang="tr-TR" sz="2800" dirty="0"/>
              <a:t>. </a:t>
            </a:r>
            <a:r>
              <a:rPr lang="en-US" altLang="tr-TR" sz="2800" dirty="0" err="1"/>
              <a:t>Gör</a:t>
            </a:r>
            <a:r>
              <a:rPr lang="en-US" altLang="tr-TR" sz="2800" dirty="0"/>
              <a:t>. Hasan </a:t>
            </a:r>
            <a:r>
              <a:rPr lang="en-US" altLang="tr-TR" sz="2800" dirty="0" err="1"/>
              <a:t>Burak</a:t>
            </a:r>
            <a:r>
              <a:rPr lang="en-US" altLang="tr-TR" sz="2800" dirty="0"/>
              <a:t> </a:t>
            </a:r>
            <a:r>
              <a:rPr lang="en-US" altLang="tr-TR" sz="2800" dirty="0" err="1"/>
              <a:t>Avcı</a:t>
            </a:r>
            <a:r>
              <a:rPr lang="en-US" altLang="tr-TR" sz="2800" dirty="0"/>
              <a:t> </a:t>
            </a:r>
          </a:p>
          <a:p>
            <a:pPr eaLnBrk="1" hangingPunct="1">
              <a:buNone/>
            </a:pPr>
            <a:r>
              <a:rPr lang="tr-TR" altLang="tr-TR" sz="2800" dirty="0" smtClean="0"/>
              <a:t>				</a:t>
            </a:r>
            <a:r>
              <a:rPr lang="en-US" altLang="tr-TR" sz="2800" dirty="0" smtClean="0">
                <a:hlinkClick r:id="rId5"/>
              </a:rPr>
              <a:t>http</a:t>
            </a:r>
            <a:r>
              <a:rPr lang="en-US" altLang="tr-TR" sz="2800" dirty="0">
                <a:hlinkClick r:id="rId5"/>
              </a:rPr>
              <a:t>://avesis.yildiz.edu.tr/hbavci</a:t>
            </a:r>
            <a:r>
              <a:rPr lang="en-US" altLang="tr-TR" sz="2800" dirty="0" smtClean="0">
                <a:hlinkClick r:id="rId5"/>
              </a:rPr>
              <a:t>/</a:t>
            </a:r>
            <a:r>
              <a:rPr lang="tr-TR" altLang="tr-TR" sz="2800" dirty="0" smtClean="0"/>
              <a:t> </a:t>
            </a:r>
            <a:endParaRPr lang="en-US" altLang="tr-TR" sz="2800" dirty="0"/>
          </a:p>
          <a:p>
            <a:pPr eaLnBrk="1" hangingPunct="1">
              <a:buNone/>
            </a:pPr>
            <a:r>
              <a:rPr lang="tr-TR" altLang="tr-TR" sz="2800" dirty="0" smtClean="0"/>
              <a:t>			</a:t>
            </a:r>
            <a:r>
              <a:rPr lang="en-US" altLang="tr-TR" sz="2800" dirty="0" err="1" smtClean="0"/>
              <a:t>Arş</a:t>
            </a:r>
            <a:r>
              <a:rPr lang="en-US" altLang="tr-TR" sz="2800" dirty="0"/>
              <a:t>. </a:t>
            </a:r>
            <a:r>
              <a:rPr lang="en-US" altLang="tr-TR" sz="2800" dirty="0" err="1"/>
              <a:t>Gör</a:t>
            </a:r>
            <a:r>
              <a:rPr lang="en-US" altLang="tr-TR" sz="2800" dirty="0"/>
              <a:t>. </a:t>
            </a:r>
            <a:r>
              <a:rPr lang="en-US" altLang="tr-TR" sz="2800" dirty="0" err="1"/>
              <a:t>Kübra</a:t>
            </a:r>
            <a:r>
              <a:rPr lang="en-US" altLang="tr-TR" sz="2800" dirty="0"/>
              <a:t> </a:t>
            </a:r>
            <a:r>
              <a:rPr lang="en-US" altLang="tr-TR" sz="2800" dirty="0" err="1"/>
              <a:t>Adalı</a:t>
            </a:r>
            <a:endParaRPr lang="en-US" altLang="tr-TR" sz="2800" dirty="0"/>
          </a:p>
          <a:p>
            <a:pPr eaLnBrk="1" hangingPunct="1">
              <a:buNone/>
            </a:pPr>
            <a:r>
              <a:rPr lang="tr-TR" altLang="tr-TR" sz="2800" dirty="0" smtClean="0"/>
              <a:t>				</a:t>
            </a:r>
            <a:r>
              <a:rPr lang="en-US" altLang="tr-TR" sz="2800" dirty="0" smtClean="0">
                <a:hlinkClick r:id="rId6"/>
              </a:rPr>
              <a:t>http</a:t>
            </a:r>
            <a:r>
              <a:rPr lang="en-US" altLang="tr-TR" sz="2800" dirty="0">
                <a:hlinkClick r:id="rId6"/>
              </a:rPr>
              <a:t>://avesis.yildiz.edu.tr/adalik</a:t>
            </a:r>
            <a:r>
              <a:rPr lang="en-US" altLang="tr-TR" sz="2800" dirty="0" smtClean="0">
                <a:hlinkClick r:id="rId6"/>
              </a:rPr>
              <a:t>/</a:t>
            </a:r>
            <a:r>
              <a:rPr lang="tr-TR" altLang="tr-TR" sz="2800" dirty="0" smtClean="0"/>
              <a:t> </a:t>
            </a:r>
            <a:endParaRPr lang="en-US" altLang="tr-TR" sz="2800" dirty="0" smtClean="0"/>
          </a:p>
          <a:p>
            <a:pPr eaLnBrk="1" hangingPunct="1">
              <a:buNone/>
            </a:pPr>
            <a:r>
              <a:rPr lang="tr-TR" altLang="tr-TR" sz="2800" dirty="0" smtClean="0"/>
              <a:t>			</a:t>
            </a:r>
            <a:r>
              <a:rPr lang="en-US" altLang="tr-TR" sz="2800" dirty="0" err="1" smtClean="0"/>
              <a:t>Arş</a:t>
            </a:r>
            <a:r>
              <a:rPr lang="en-US" altLang="tr-TR" sz="2800" dirty="0"/>
              <a:t>. </a:t>
            </a:r>
            <a:r>
              <a:rPr lang="en-US" altLang="tr-TR" sz="2800" dirty="0" err="1"/>
              <a:t>Gör</a:t>
            </a:r>
            <a:r>
              <a:rPr lang="en-US" altLang="tr-TR" sz="2800" dirty="0"/>
              <a:t>. </a:t>
            </a:r>
            <a:r>
              <a:rPr lang="tr-TR" altLang="tr-TR" sz="2800" dirty="0" smtClean="0"/>
              <a:t>Alper Eğitmen</a:t>
            </a:r>
            <a:endParaRPr lang="en-US" altLang="tr-TR" sz="2800" dirty="0"/>
          </a:p>
          <a:p>
            <a:pPr eaLnBrk="1" hangingPunct="1">
              <a:buNone/>
            </a:pPr>
            <a:r>
              <a:rPr lang="tr-TR" altLang="tr-TR" sz="2800" dirty="0" smtClean="0"/>
              <a:t>				</a:t>
            </a:r>
            <a:r>
              <a:rPr lang="en-US" altLang="tr-TR" sz="2800" dirty="0" smtClean="0">
                <a:hlinkClick r:id="rId7"/>
              </a:rPr>
              <a:t>http</a:t>
            </a:r>
            <a:r>
              <a:rPr lang="en-US" altLang="tr-TR" sz="2800" dirty="0">
                <a:hlinkClick r:id="rId7"/>
              </a:rPr>
              <a:t>://</a:t>
            </a:r>
            <a:r>
              <a:rPr lang="en-US" altLang="tr-TR" sz="2800" dirty="0" smtClean="0">
                <a:hlinkClick r:id="rId7"/>
              </a:rPr>
              <a:t>avesis.yildiz.edu.tr/</a:t>
            </a:r>
            <a:r>
              <a:rPr lang="tr-TR" altLang="tr-TR" sz="2800" dirty="0" err="1" smtClean="0">
                <a:hlinkClick r:id="rId7"/>
              </a:rPr>
              <a:t>aegitmen</a:t>
            </a:r>
            <a:r>
              <a:rPr lang="en-US" altLang="tr-TR" sz="2800" dirty="0" smtClean="0">
                <a:hlinkClick r:id="rId7"/>
              </a:rPr>
              <a:t>/</a:t>
            </a:r>
            <a:r>
              <a:rPr lang="tr-TR" altLang="tr-TR" sz="2800" dirty="0" smtClean="0"/>
              <a:t> </a:t>
            </a:r>
            <a:endParaRPr lang="en-US" altLang="tr-TR" sz="2800" dirty="0"/>
          </a:p>
          <a:p>
            <a:pPr algn="ctr" eaLnBrk="1" hangingPunct="1">
              <a:buNone/>
            </a:pPr>
            <a:endParaRPr lang="en-US" altLang="tr-TR" sz="2800" dirty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tr-TR" smtClean="0"/>
              <a:t>BLM1612</a:t>
            </a:r>
            <a:r>
              <a:rPr lang="tr-TR" altLang="tr-TR" smtClean="0"/>
              <a:t> -</a:t>
            </a:r>
            <a:r>
              <a:rPr lang="en-GB" altLang="tr-TR" smtClean="0"/>
              <a:t> Circuit Theory</a:t>
            </a:r>
            <a:endParaRPr lang="en-US" altLang="tr-TR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3CBF458-E719-40DE-85FB-9CEDB2128FCA}" type="slidenum">
              <a:rPr kumimoji="0" lang="en-US" altLang="tr-TR" sz="1200" smtClean="0"/>
              <a:pPr>
                <a:spcBef>
                  <a:spcPct val="50000"/>
                </a:spcBef>
                <a:buFontTx/>
                <a:buNone/>
              </a:pPr>
              <a:t>1</a:t>
            </a:fld>
            <a:endParaRPr kumimoji="0" lang="en-US" altLang="tr-TR" sz="1200" smtClean="0"/>
          </a:p>
        </p:txBody>
      </p:sp>
    </p:spTree>
    <p:extLst>
      <p:ext uri="{BB962C8B-B14F-4D97-AF65-F5344CB8AC3E}">
        <p14:creationId xmlns:p14="http://schemas.microsoft.com/office/powerpoint/2010/main" val="296977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Equations for RL </a:t>
            </a:r>
            <a:r>
              <a:rPr lang="en-US" dirty="0" smtClean="0"/>
              <a:t>Circuits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383711"/>
              </p:ext>
            </p:extLst>
          </p:nvPr>
        </p:nvGraphicFramePr>
        <p:xfrm>
          <a:off x="1187624" y="3934179"/>
          <a:ext cx="1368152" cy="2540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711000" imgH="1320480" progId="Equation.3">
                  <p:embed/>
                </p:oleObj>
              </mc:Choice>
              <mc:Fallback>
                <p:oleObj name="Equation" r:id="rId3" imgW="71100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934179"/>
                        <a:ext cx="1368152" cy="2540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131089"/>
            <a:ext cx="3600399" cy="28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562375"/>
              </p:ext>
            </p:extLst>
          </p:nvPr>
        </p:nvGraphicFramePr>
        <p:xfrm>
          <a:off x="5292080" y="1139742"/>
          <a:ext cx="3139762" cy="5241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6" imgW="1536480" imgH="2565360" progId="Equation.3">
                  <p:embed/>
                </p:oleObj>
              </mc:Choice>
              <mc:Fallback>
                <p:oleObj name="Equation" r:id="rId6" imgW="153648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139742"/>
                        <a:ext cx="3139762" cy="52415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3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dirty="0" smtClean="0"/>
              <a:t>Equations for R</a:t>
            </a:r>
            <a:r>
              <a:rPr lang="tr-TR" dirty="0" smtClean="0"/>
              <a:t>L</a:t>
            </a:r>
            <a:r>
              <a:rPr lang="en-US" dirty="0" smtClean="0"/>
              <a:t> Circuit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827584" y="4715158"/>
            <a:ext cx="40413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+mn-lt"/>
              </a:rPr>
              <a:t>Since the voltages are equal and the currents have the opposite sign, the power that is dissipated by the resistor  is the power that is being released by the </a:t>
            </a:r>
            <a:r>
              <a:rPr lang="tr-TR" sz="2200" dirty="0" err="1" smtClean="0">
                <a:solidFill>
                  <a:schemeClr val="tx1"/>
                </a:solidFill>
                <a:latin typeface="+mn-lt"/>
              </a:rPr>
              <a:t>induct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or.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27318"/>
            <a:ext cx="3744416" cy="300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979420"/>
              </p:ext>
            </p:extLst>
          </p:nvPr>
        </p:nvGraphicFramePr>
        <p:xfrm>
          <a:off x="5042758" y="1327318"/>
          <a:ext cx="2912416" cy="282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Equation" r:id="rId4" imgW="1625400" imgH="1574640" progId="Equation.3">
                  <p:embed/>
                </p:oleObj>
              </mc:Choice>
              <mc:Fallback>
                <p:oleObj name="Equation" r:id="rId4" imgW="162540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2758" y="1327318"/>
                        <a:ext cx="2912416" cy="2821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694277"/>
              </p:ext>
            </p:extLst>
          </p:nvPr>
        </p:nvGraphicFramePr>
        <p:xfrm>
          <a:off x="5042758" y="4529684"/>
          <a:ext cx="3596332" cy="1923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Equation" r:id="rId6" imgW="2019240" imgH="1079280" progId="Equation.3">
                  <p:embed/>
                </p:oleObj>
              </mc:Choice>
              <mc:Fallback>
                <p:oleObj name="Equation" r:id="rId6" imgW="201924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2758" y="4529684"/>
                        <a:ext cx="3596332" cy="1923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81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The Key to Working with a Source-Free </a:t>
            </a:r>
            <a:r>
              <a:rPr lang="en-GB" sz="2400" dirty="0" smtClean="0"/>
              <a:t>RL Circuit</a:t>
            </a:r>
            <a:r>
              <a:rPr lang="tr-TR" sz="2400" dirty="0" smtClean="0"/>
              <a:t> </a:t>
            </a:r>
            <a:r>
              <a:rPr lang="en-GB" sz="2400" dirty="0" smtClean="0"/>
              <a:t>Is </a:t>
            </a:r>
            <a:r>
              <a:rPr lang="en-GB" sz="2400" dirty="0"/>
              <a:t>Finding: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5"/>
            <a:ext cx="8280920" cy="539988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dirty="0"/>
              <a:t>initial </a:t>
            </a:r>
            <a:r>
              <a:rPr lang="en-GB" dirty="0" smtClean="0"/>
              <a:t>current </a:t>
            </a:r>
            <a:r>
              <a:rPr lang="en-GB" i="1" dirty="0" err="1" smtClean="0">
                <a:solidFill>
                  <a:schemeClr val="accent1"/>
                </a:solidFill>
              </a:rPr>
              <a:t>i</a:t>
            </a:r>
            <a:r>
              <a:rPr lang="tr-TR" dirty="0" smtClean="0">
                <a:solidFill>
                  <a:schemeClr val="accent1"/>
                </a:solidFill>
              </a:rPr>
              <a:t>(0) </a:t>
            </a:r>
            <a:r>
              <a:rPr lang="en-GB" dirty="0" smtClean="0">
                <a:solidFill>
                  <a:schemeClr val="accent1"/>
                </a:solidFill>
              </a:rPr>
              <a:t>= </a:t>
            </a:r>
            <a:r>
              <a:rPr lang="en-GB" i="1" dirty="0" smtClean="0">
                <a:solidFill>
                  <a:schemeClr val="accent1"/>
                </a:solidFill>
              </a:rPr>
              <a:t>I</a:t>
            </a:r>
            <a:r>
              <a:rPr lang="en-GB" baseline="-25000" dirty="0" smtClean="0">
                <a:solidFill>
                  <a:schemeClr val="accent1"/>
                </a:solidFill>
              </a:rPr>
              <a:t>0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/>
              <a:t>through the inductor.</a:t>
            </a:r>
            <a:endParaRPr lang="en-GB" dirty="0" smtClean="0"/>
          </a:p>
          <a:p>
            <a:pPr lvl="1"/>
            <a:r>
              <a:rPr lang="en-GB" dirty="0"/>
              <a:t>Can be obtained by inserting a </a:t>
            </a:r>
            <a:r>
              <a:rPr lang="en-GB" dirty="0" err="1">
                <a:solidFill>
                  <a:schemeClr val="accent1"/>
                </a:solidFill>
              </a:rPr>
              <a:t>d.c.</a:t>
            </a:r>
            <a:r>
              <a:rPr lang="en-GB" dirty="0"/>
              <a:t> source to the circuit for a time much longer than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</a:t>
            </a:r>
            <a:r>
              <a:rPr lang="en-GB" dirty="0" smtClean="0"/>
              <a:t> </a:t>
            </a:r>
            <a:r>
              <a:rPr lang="en-US" dirty="0">
                <a:latin typeface="Symbol" pitchFamily="18" charset="2"/>
              </a:rPr>
              <a:t>(</a:t>
            </a:r>
            <a:r>
              <a:rPr lang="en-US" dirty="0"/>
              <a:t>at least t = -</a:t>
            </a:r>
            <a:r>
              <a:rPr lang="en-US" dirty="0">
                <a:latin typeface="Symbol" pitchFamily="18" charset="2"/>
              </a:rPr>
              <a:t>5t</a:t>
            </a:r>
            <a:r>
              <a:rPr lang="en-US" dirty="0" smtClean="0">
                <a:latin typeface="Symbol" pitchFamily="18" charset="2"/>
              </a:rPr>
              <a:t>)</a:t>
            </a:r>
            <a:r>
              <a:rPr lang="en-US" dirty="0" smtClean="0"/>
              <a:t> </a:t>
            </a:r>
            <a:r>
              <a:rPr lang="en-GB" dirty="0" smtClean="0"/>
              <a:t>and </a:t>
            </a:r>
            <a:r>
              <a:rPr lang="en-GB" dirty="0"/>
              <a:t>then </a:t>
            </a:r>
            <a:r>
              <a:rPr lang="en-GB" dirty="0" smtClean="0"/>
              <a:t>removing </a:t>
            </a:r>
            <a:r>
              <a:rPr lang="en-GB" dirty="0"/>
              <a:t>it  at </a:t>
            </a:r>
            <a:r>
              <a:rPr lang="en-GB" i="1" dirty="0">
                <a:solidFill>
                  <a:schemeClr val="accent1"/>
                </a:solidFill>
              </a:rPr>
              <a:t>t</a:t>
            </a:r>
            <a:r>
              <a:rPr lang="en-GB" dirty="0">
                <a:solidFill>
                  <a:schemeClr val="accent1"/>
                </a:solidFill>
              </a:rPr>
              <a:t> = 0</a:t>
            </a:r>
            <a:r>
              <a:rPr lang="en-GB" dirty="0"/>
              <a:t>.</a:t>
            </a:r>
          </a:p>
          <a:p>
            <a:pPr lvl="2"/>
            <a:r>
              <a:rPr lang="en-GB" dirty="0"/>
              <a:t>Inductor</a:t>
            </a:r>
          </a:p>
          <a:p>
            <a:pPr lvl="3"/>
            <a:r>
              <a:rPr lang="en-GB" dirty="0"/>
              <a:t>Short Circuit Current</a:t>
            </a:r>
          </a:p>
          <a:p>
            <a:r>
              <a:rPr lang="en-GB" dirty="0" smtClean="0"/>
              <a:t>The </a:t>
            </a:r>
            <a:r>
              <a:rPr lang="en-GB" dirty="0"/>
              <a:t>time constant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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In finding the time </a:t>
            </a:r>
            <a:r>
              <a:rPr lang="en-GB" dirty="0" smtClean="0"/>
              <a:t>constant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 </a:t>
            </a:r>
            <a:r>
              <a:rPr lang="en-GB" dirty="0" smtClean="0">
                <a:solidFill>
                  <a:schemeClr val="accent1"/>
                </a:solidFill>
                <a:sym typeface="Symbol" panose="05050102010706020507" pitchFamily="18" charset="2"/>
              </a:rPr>
              <a:t>= L/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R</a:t>
            </a:r>
            <a:r>
              <a:rPr lang="en-GB" dirty="0" smtClean="0">
                <a:sym typeface="Symbol" panose="05050102010706020507" pitchFamily="18" charset="2"/>
              </a:rPr>
              <a:t>,</a:t>
            </a:r>
            <a:r>
              <a:rPr lang="en-GB" dirty="0" smtClean="0"/>
              <a:t> </a:t>
            </a:r>
            <a:r>
              <a:rPr lang="en-GB" i="1" dirty="0">
                <a:solidFill>
                  <a:schemeClr val="accent1"/>
                </a:solidFill>
              </a:rPr>
              <a:t>R</a:t>
            </a:r>
            <a:r>
              <a:rPr lang="en-GB" dirty="0"/>
              <a:t> </a:t>
            </a:r>
            <a:r>
              <a:rPr lang="en-GB" dirty="0" smtClean="0"/>
              <a:t>is often </a:t>
            </a:r>
            <a:r>
              <a:rPr lang="en-GB" dirty="0"/>
              <a:t>the </a:t>
            </a:r>
            <a:r>
              <a:rPr lang="en-GB" dirty="0" err="1"/>
              <a:t>Thevenin</a:t>
            </a:r>
            <a:r>
              <a:rPr lang="en-GB" dirty="0"/>
              <a:t> equivalent resistance at the terminals of the </a:t>
            </a:r>
            <a:r>
              <a:rPr lang="en-GB" dirty="0" smtClean="0"/>
              <a:t>inductor; </a:t>
            </a:r>
          </a:p>
          <a:p>
            <a:pPr lvl="2"/>
            <a:r>
              <a:rPr lang="en-GB" dirty="0" smtClean="0"/>
              <a:t>that </a:t>
            </a:r>
            <a:r>
              <a:rPr lang="en-GB" dirty="0"/>
              <a:t>is, we take out the </a:t>
            </a:r>
            <a:r>
              <a:rPr lang="en-GB" dirty="0" smtClean="0"/>
              <a:t>inductor </a:t>
            </a:r>
            <a:r>
              <a:rPr lang="en-GB" i="1" dirty="0" smtClean="0">
                <a:solidFill>
                  <a:schemeClr val="accent1"/>
                </a:solidFill>
              </a:rPr>
              <a:t>L</a:t>
            </a:r>
            <a:r>
              <a:rPr lang="en-GB" dirty="0" smtClean="0"/>
              <a:t> </a:t>
            </a:r>
            <a:r>
              <a:rPr lang="en-GB" dirty="0"/>
              <a:t>and find </a:t>
            </a:r>
            <a:r>
              <a:rPr lang="en-GB" i="1" dirty="0">
                <a:solidFill>
                  <a:schemeClr val="accent1"/>
                </a:solidFill>
              </a:rPr>
              <a:t>R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chemeClr val="accent1"/>
                </a:solidFill>
              </a:rPr>
              <a:t>= </a:t>
            </a:r>
            <a:r>
              <a:rPr lang="en-GB" i="1" dirty="0" err="1" smtClean="0">
                <a:solidFill>
                  <a:schemeClr val="accent1"/>
                </a:solidFill>
              </a:rPr>
              <a:t>R</a:t>
            </a:r>
            <a:r>
              <a:rPr lang="en-GB" baseline="-25000" dirty="0" err="1" smtClean="0">
                <a:solidFill>
                  <a:schemeClr val="accent1"/>
                </a:solidFill>
              </a:rPr>
              <a:t>Th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/>
              <a:t>at its terminals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01087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</a:t>
            </a:r>
            <a:r>
              <a:rPr lang="en-GB" sz="2800" dirty="0">
                <a:solidFill>
                  <a:schemeClr val="accent1"/>
                </a:solidFill>
              </a:rPr>
              <a:t>natural response </a:t>
            </a:r>
            <a:r>
              <a:rPr lang="en-GB" sz="2800" dirty="0"/>
              <a:t>of </a:t>
            </a:r>
            <a:r>
              <a:rPr lang="en-GB" sz="2800" dirty="0" smtClean="0"/>
              <a:t>an inductive </a:t>
            </a:r>
            <a:r>
              <a:rPr lang="en-GB" sz="2800" dirty="0"/>
              <a:t>circuit refers to the </a:t>
            </a:r>
            <a:r>
              <a:rPr lang="en-GB" sz="2800" dirty="0" err="1"/>
              <a:t>behavior</a:t>
            </a:r>
            <a:r>
              <a:rPr lang="en-GB" sz="2800" dirty="0"/>
              <a:t> (in terms </a:t>
            </a:r>
            <a:r>
              <a:rPr lang="en-GB" sz="2800" dirty="0" smtClean="0"/>
              <a:t>of</a:t>
            </a:r>
            <a:r>
              <a:rPr lang="tr-TR" sz="2800" dirty="0" smtClean="0"/>
              <a:t> </a:t>
            </a:r>
            <a:r>
              <a:rPr lang="en-GB" sz="2800" dirty="0" smtClean="0"/>
              <a:t>currents</a:t>
            </a:r>
            <a:r>
              <a:rPr lang="en-GB" sz="2800" dirty="0"/>
              <a:t>) of the circuit itself, with no external sources </a:t>
            </a:r>
            <a:r>
              <a:rPr lang="en-GB" sz="2800" dirty="0" smtClean="0"/>
              <a:t>of</a:t>
            </a:r>
            <a:r>
              <a:rPr lang="tr-TR" sz="2800" dirty="0" smtClean="0"/>
              <a:t> </a:t>
            </a:r>
            <a:r>
              <a:rPr lang="en-GB" sz="2800" dirty="0" smtClean="0"/>
              <a:t>excitation.</a:t>
            </a:r>
            <a:endParaRPr lang="tr-TR" sz="2800" dirty="0" smtClean="0"/>
          </a:p>
          <a:p>
            <a:pPr lvl="1"/>
            <a:r>
              <a:rPr lang="en-GB" sz="2400" dirty="0"/>
              <a:t>The </a:t>
            </a:r>
            <a:r>
              <a:rPr lang="en-GB" sz="2400" dirty="0">
                <a:solidFill>
                  <a:schemeClr val="accent1"/>
                </a:solidFill>
              </a:rPr>
              <a:t>natural response </a:t>
            </a:r>
            <a:r>
              <a:rPr lang="en-GB" sz="2400" dirty="0"/>
              <a:t>depends on </a:t>
            </a:r>
            <a:r>
              <a:rPr lang="en-GB" sz="2400" dirty="0" smtClean="0"/>
              <a:t>the</a:t>
            </a:r>
            <a:r>
              <a:rPr lang="tr-TR" sz="2400" dirty="0" smtClean="0"/>
              <a:t> </a:t>
            </a:r>
            <a:r>
              <a:rPr lang="en-GB" sz="2400" dirty="0" smtClean="0"/>
              <a:t>nature </a:t>
            </a:r>
            <a:r>
              <a:rPr lang="en-GB" sz="2400" dirty="0"/>
              <a:t>of the circuit alone, with no </a:t>
            </a:r>
            <a:r>
              <a:rPr lang="en-GB" sz="2400" dirty="0" smtClean="0"/>
              <a:t>external</a:t>
            </a:r>
            <a:r>
              <a:rPr lang="tr-TR" sz="2400" dirty="0" smtClean="0"/>
              <a:t> </a:t>
            </a:r>
            <a:r>
              <a:rPr lang="en-GB" sz="2400" dirty="0" smtClean="0"/>
              <a:t>sources</a:t>
            </a:r>
            <a:r>
              <a:rPr lang="en-GB" sz="2400" dirty="0"/>
              <a:t>. </a:t>
            </a:r>
            <a:endParaRPr lang="tr-TR" sz="2400" dirty="0" smtClean="0"/>
          </a:p>
          <a:p>
            <a:pPr lvl="2"/>
            <a:r>
              <a:rPr lang="en-GB" sz="2000" dirty="0" smtClean="0"/>
              <a:t>In </a:t>
            </a:r>
            <a:r>
              <a:rPr lang="en-GB" sz="2000" dirty="0"/>
              <a:t>fact, the circuit has </a:t>
            </a:r>
            <a:r>
              <a:rPr lang="en-GB" sz="2000" dirty="0" smtClean="0"/>
              <a:t>a</a:t>
            </a:r>
            <a:r>
              <a:rPr lang="tr-TR" sz="2000" dirty="0" smtClean="0"/>
              <a:t> </a:t>
            </a:r>
            <a:r>
              <a:rPr lang="en-GB" sz="2000" dirty="0" smtClean="0"/>
              <a:t>response </a:t>
            </a:r>
            <a:r>
              <a:rPr lang="en-GB" sz="2000" dirty="0"/>
              <a:t>only because of the </a:t>
            </a:r>
            <a:r>
              <a:rPr lang="en-GB" sz="2000" dirty="0" smtClean="0"/>
              <a:t>energy</a:t>
            </a:r>
            <a:r>
              <a:rPr lang="tr-TR" sz="2000" dirty="0" smtClean="0"/>
              <a:t> </a:t>
            </a:r>
            <a:r>
              <a:rPr lang="en-GB" sz="2000" dirty="0" smtClean="0"/>
              <a:t>initially stored in the inductor.</a:t>
            </a:r>
            <a:endParaRPr lang="tr-TR" sz="2000" dirty="0" smtClean="0"/>
          </a:p>
          <a:p>
            <a:r>
              <a:rPr lang="en-GB" sz="2800" dirty="0"/>
              <a:t>The </a:t>
            </a:r>
            <a:r>
              <a:rPr lang="en-GB" sz="2800" dirty="0" smtClean="0"/>
              <a:t>current </a:t>
            </a:r>
            <a:r>
              <a:rPr lang="en-GB" sz="2800" dirty="0"/>
              <a:t>response of the </a:t>
            </a:r>
            <a:r>
              <a:rPr lang="en-GB" sz="2800" i="1" dirty="0" smtClean="0"/>
              <a:t>RL</a:t>
            </a:r>
            <a:r>
              <a:rPr lang="en-GB" sz="2800" dirty="0" smtClean="0"/>
              <a:t> </a:t>
            </a:r>
            <a:r>
              <a:rPr lang="en-GB" sz="2800" dirty="0"/>
              <a:t>circuit</a:t>
            </a:r>
            <a:endParaRPr lang="tr-TR" sz="2800" dirty="0"/>
          </a:p>
          <a:p>
            <a:pPr marL="4572000" lvl="1"/>
            <a:r>
              <a:rPr lang="en-US" sz="2400" dirty="0"/>
              <a:t>Time </a:t>
            </a:r>
            <a:r>
              <a:rPr lang="en-US" sz="2400" dirty="0" smtClean="0"/>
              <a:t>constant, </a:t>
            </a:r>
            <a:r>
              <a:rPr lang="en-GB" sz="2400" i="1" dirty="0">
                <a:solidFill>
                  <a:schemeClr val="accent1"/>
                </a:solidFill>
                <a:sym typeface="Symbol" panose="05050102010706020507" pitchFamily="18" charset="2"/>
              </a:rPr>
              <a:t> </a:t>
            </a:r>
            <a:r>
              <a:rPr lang="en-GB" sz="2400" dirty="0" smtClean="0">
                <a:solidFill>
                  <a:schemeClr val="accent1"/>
                </a:solidFill>
                <a:sym typeface="Symbol" panose="05050102010706020507" pitchFamily="18" charset="2"/>
              </a:rPr>
              <a:t>=</a:t>
            </a:r>
            <a:r>
              <a:rPr lang="en-GB" sz="2400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L/R</a:t>
            </a:r>
            <a:endParaRPr lang="en-US" sz="2400" dirty="0" smtClean="0"/>
          </a:p>
          <a:p>
            <a:pPr marL="4972050" lvl="2"/>
            <a:r>
              <a:rPr lang="en-US" sz="2000" dirty="0" smtClean="0"/>
              <a:t>The time required for the current in the inductor to decay by a factor of </a:t>
            </a:r>
            <a:r>
              <a:rPr lang="en-US" sz="2000" dirty="0" smtClean="0">
                <a:solidFill>
                  <a:schemeClr val="accent1"/>
                </a:solidFill>
              </a:rPr>
              <a:t>1/e</a:t>
            </a:r>
            <a:r>
              <a:rPr lang="en-US" sz="2000" dirty="0" smtClean="0"/>
              <a:t> or </a:t>
            </a:r>
            <a:r>
              <a:rPr lang="en-US" sz="2000" dirty="0" smtClean="0">
                <a:solidFill>
                  <a:schemeClr val="accent1"/>
                </a:solidFill>
              </a:rPr>
              <a:t>36.8%</a:t>
            </a:r>
            <a:r>
              <a:rPr lang="en-US" sz="2000" dirty="0" smtClean="0"/>
              <a:t> of its initial value.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508033"/>
            <a:ext cx="2232248" cy="201659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12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Singularity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Singularity functions </a:t>
            </a:r>
            <a:r>
              <a:rPr lang="en-GB" dirty="0"/>
              <a:t>(also called </a:t>
            </a:r>
            <a:r>
              <a:rPr lang="en-GB" dirty="0">
                <a:solidFill>
                  <a:schemeClr val="accent1"/>
                </a:solidFill>
              </a:rPr>
              <a:t>switching functions</a:t>
            </a:r>
            <a:r>
              <a:rPr lang="en-GB" dirty="0"/>
              <a:t>) are very </a:t>
            </a:r>
            <a:r>
              <a:rPr lang="en-GB" dirty="0" smtClean="0"/>
              <a:t>useful in </a:t>
            </a:r>
            <a:r>
              <a:rPr lang="en-GB" dirty="0"/>
              <a:t>circuit analysis.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serve as good approximations to </a:t>
            </a:r>
            <a:r>
              <a:rPr lang="en-GB" dirty="0" smtClean="0"/>
              <a:t>the switching </a:t>
            </a:r>
            <a:r>
              <a:rPr lang="en-GB" dirty="0"/>
              <a:t>signals that arise in circuits with switching operations. </a:t>
            </a:r>
            <a:endParaRPr lang="en-GB" dirty="0" smtClean="0"/>
          </a:p>
          <a:p>
            <a:r>
              <a:rPr lang="en-GB" dirty="0" smtClean="0"/>
              <a:t>They are </a:t>
            </a:r>
            <a:r>
              <a:rPr lang="en-GB" dirty="0"/>
              <a:t>helpful in the neat, compact description of some circuit phenomena</a:t>
            </a:r>
            <a:r>
              <a:rPr lang="en-GB" dirty="0" smtClean="0"/>
              <a:t>, </a:t>
            </a:r>
          </a:p>
          <a:p>
            <a:pPr lvl="1"/>
            <a:r>
              <a:rPr lang="en-GB" dirty="0" smtClean="0"/>
              <a:t>especially </a:t>
            </a:r>
            <a:r>
              <a:rPr lang="en-GB" dirty="0"/>
              <a:t>the </a:t>
            </a:r>
            <a:r>
              <a:rPr lang="en-GB" dirty="0">
                <a:solidFill>
                  <a:schemeClr val="accent1"/>
                </a:solidFill>
              </a:rPr>
              <a:t>step response </a:t>
            </a:r>
            <a:r>
              <a:rPr lang="en-GB" dirty="0"/>
              <a:t>of </a:t>
            </a:r>
            <a:r>
              <a:rPr lang="en-GB" i="1" dirty="0"/>
              <a:t>RC</a:t>
            </a:r>
            <a:r>
              <a:rPr lang="en-GB" dirty="0"/>
              <a:t> or </a:t>
            </a:r>
            <a:r>
              <a:rPr lang="en-GB" i="1" dirty="0"/>
              <a:t>RL</a:t>
            </a:r>
            <a:r>
              <a:rPr lang="en-GB" dirty="0"/>
              <a:t> </a:t>
            </a:r>
            <a:r>
              <a:rPr lang="en-GB" dirty="0" smtClean="0"/>
              <a:t>circuits</a:t>
            </a:r>
          </a:p>
          <a:p>
            <a:r>
              <a:rPr lang="en-GB" dirty="0">
                <a:solidFill>
                  <a:schemeClr val="accent1"/>
                </a:solidFill>
              </a:rPr>
              <a:t>Singularity functions </a:t>
            </a:r>
            <a:r>
              <a:rPr lang="en-GB" dirty="0"/>
              <a:t>are functions that either are discontinuous or </a:t>
            </a:r>
            <a:r>
              <a:rPr lang="en-GB" dirty="0" smtClean="0"/>
              <a:t>have discontinuous </a:t>
            </a:r>
            <a:r>
              <a:rPr lang="en-GB" dirty="0"/>
              <a:t>derivatives.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1496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Step Function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</a:t>
            </a:r>
            <a:r>
              <a:rPr lang="en-GB" sz="2800" dirty="0">
                <a:solidFill>
                  <a:schemeClr val="accent1"/>
                </a:solidFill>
              </a:rPr>
              <a:t>unit step function </a:t>
            </a:r>
            <a:r>
              <a:rPr lang="en-GB" sz="2800" dirty="0" smtClean="0"/>
              <a:t>(</a:t>
            </a:r>
            <a:r>
              <a:rPr lang="en-GB" sz="2800" i="1" dirty="0" smtClean="0">
                <a:solidFill>
                  <a:schemeClr val="accent1"/>
                </a:solidFill>
              </a:rPr>
              <a:t>u</a:t>
            </a:r>
            <a:r>
              <a:rPr lang="en-GB" sz="2800" dirty="0" smtClean="0">
                <a:solidFill>
                  <a:schemeClr val="accent1"/>
                </a:solidFill>
              </a:rPr>
              <a:t>(</a:t>
            </a:r>
            <a:r>
              <a:rPr lang="en-GB" sz="2800" i="1" dirty="0" smtClean="0">
                <a:solidFill>
                  <a:schemeClr val="accent1"/>
                </a:solidFill>
              </a:rPr>
              <a:t>t</a:t>
            </a:r>
            <a:r>
              <a:rPr lang="en-GB" sz="2800" dirty="0" smtClean="0">
                <a:solidFill>
                  <a:schemeClr val="accent1"/>
                </a:solidFill>
              </a:rPr>
              <a:t>)</a:t>
            </a:r>
            <a:r>
              <a:rPr lang="en-GB" sz="2800" dirty="0" smtClean="0"/>
              <a:t>) </a:t>
            </a:r>
            <a:r>
              <a:rPr lang="en-GB" sz="2800" dirty="0"/>
              <a:t>is </a:t>
            </a:r>
            <a:r>
              <a:rPr lang="en-GB" sz="2800" dirty="0">
                <a:solidFill>
                  <a:schemeClr val="accent1"/>
                </a:solidFill>
              </a:rPr>
              <a:t>0</a:t>
            </a:r>
            <a:r>
              <a:rPr lang="en-GB" sz="2800" dirty="0"/>
              <a:t> for negative values of t and </a:t>
            </a:r>
            <a:r>
              <a:rPr lang="en-GB" sz="2800" dirty="0">
                <a:solidFill>
                  <a:schemeClr val="accent1"/>
                </a:solidFill>
              </a:rPr>
              <a:t>1</a:t>
            </a:r>
            <a:r>
              <a:rPr lang="en-GB" sz="2800" dirty="0"/>
              <a:t> for </a:t>
            </a:r>
            <a:r>
              <a:rPr lang="en-GB" sz="2800" dirty="0" smtClean="0"/>
              <a:t>positive values </a:t>
            </a:r>
            <a:r>
              <a:rPr lang="en-GB" sz="2800" dirty="0"/>
              <a:t>of </a:t>
            </a:r>
            <a:r>
              <a:rPr lang="en-GB" sz="2800" i="1" dirty="0">
                <a:solidFill>
                  <a:schemeClr val="accent1"/>
                </a:solidFill>
              </a:rPr>
              <a:t>t</a:t>
            </a:r>
            <a:r>
              <a:rPr lang="en-GB" sz="2800" dirty="0" smtClean="0"/>
              <a:t>. </a:t>
            </a:r>
            <a:endParaRPr lang="tr-TR" sz="2800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046444"/>
            <a:ext cx="1397000" cy="1337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122494"/>
            <a:ext cx="1574801" cy="12611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608596"/>
            <a:ext cx="1752600" cy="12865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2192" y="2603644"/>
            <a:ext cx="1651001" cy="735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2756" y="2843326"/>
            <a:ext cx="1701800" cy="507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68599" y="4378938"/>
            <a:ext cx="1803401" cy="5133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68599" y="5932420"/>
            <a:ext cx="1447800" cy="4753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91448" y="6115536"/>
            <a:ext cx="1244600" cy="297863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 bwMode="auto">
          <a:xfrm>
            <a:off x="4572000" y="6197678"/>
            <a:ext cx="864096" cy="133578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27584" y="5045985"/>
            <a:ext cx="1397000" cy="1368742"/>
            <a:chOff x="827584" y="5045985"/>
            <a:chExt cx="1397000" cy="136874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584" y="5077514"/>
              <a:ext cx="1397000" cy="1337213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1043608" y="5518912"/>
              <a:ext cx="190243" cy="21626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r>
                <a:rPr kumimoji="1" lang="en-GB" sz="1400" i="1" kern="0" dirty="0">
                  <a:solidFill>
                    <a:srgbClr val="000000"/>
                  </a:solidFill>
                  <a:latin typeface="Times New Roman"/>
                </a:rPr>
                <a:t>V</a:t>
              </a:r>
              <a:r>
                <a:rPr kumimoji="1" lang="en-GB" sz="1400" kern="0" baseline="-25000" dirty="0">
                  <a:solidFill>
                    <a:srgbClr val="000000"/>
                  </a:solidFill>
                  <a:latin typeface="Times New Roman"/>
                </a:rPr>
                <a:t>0</a:t>
              </a:r>
              <a:endParaRPr lang="tr-TR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45820" y="5045985"/>
              <a:ext cx="28803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r>
                <a:rPr kumimoji="1" lang="en-GB" sz="1400" i="1" kern="0" dirty="0" smtClean="0">
                  <a:solidFill>
                    <a:srgbClr val="000000"/>
                  </a:solidFill>
                  <a:latin typeface="Times New Roman"/>
                </a:rPr>
                <a:t>v</a:t>
              </a:r>
              <a:r>
                <a:rPr kumimoji="1" lang="en-GB" sz="1400" kern="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kumimoji="1" lang="en-GB" sz="1400" i="1" kern="0" dirty="0" smtClean="0">
                  <a:solidFill>
                    <a:srgbClr val="000000"/>
                  </a:solidFill>
                  <a:latin typeface="Times New Roman"/>
                </a:rPr>
                <a:t>t</a:t>
              </a:r>
              <a:r>
                <a:rPr kumimoji="1" lang="en-GB" sz="1400" kern="0" dirty="0" smtClean="0">
                  <a:solidFill>
                    <a:srgbClr val="000000"/>
                  </a:solidFill>
                  <a:latin typeface="Times New Roman"/>
                </a:rPr>
                <a:t>)</a:t>
              </a:r>
              <a:endParaRPr lang="tr-T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736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Unit</a:t>
            </a:r>
            <a:r>
              <a:rPr lang="tr-TR" dirty="0"/>
              <a:t> Step </a:t>
            </a:r>
            <a:r>
              <a:rPr lang="tr-TR" dirty="0" err="1"/>
              <a:t>Function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Voltage source </a:t>
            </a:r>
            <a:r>
              <a:rPr lang="en-GB" sz="2800" dirty="0" smtClean="0"/>
              <a:t>of </a:t>
            </a:r>
            <a:r>
              <a:rPr lang="en-GB" sz="2800" i="1" dirty="0" smtClean="0">
                <a:solidFill>
                  <a:schemeClr val="accent1"/>
                </a:solidFill>
              </a:rPr>
              <a:t>V</a:t>
            </a:r>
            <a:r>
              <a:rPr lang="en-GB" sz="2800" baseline="-25000" dirty="0" smtClean="0">
                <a:solidFill>
                  <a:schemeClr val="accent1"/>
                </a:solidFill>
              </a:rPr>
              <a:t>0</a:t>
            </a:r>
            <a:r>
              <a:rPr lang="en-GB" sz="2800" i="1" dirty="0" smtClean="0">
                <a:solidFill>
                  <a:schemeClr val="accent1"/>
                </a:solidFill>
              </a:rPr>
              <a:t>u</a:t>
            </a:r>
            <a:r>
              <a:rPr lang="en-GB" sz="2800" dirty="0" smtClean="0">
                <a:solidFill>
                  <a:schemeClr val="accent1"/>
                </a:solidFill>
              </a:rPr>
              <a:t>(</a:t>
            </a:r>
            <a:r>
              <a:rPr lang="en-GB" sz="2800" i="1" dirty="0" smtClean="0">
                <a:solidFill>
                  <a:schemeClr val="accent1"/>
                </a:solidFill>
              </a:rPr>
              <a:t>t</a:t>
            </a:r>
            <a:r>
              <a:rPr lang="en-GB" sz="2800" dirty="0" smtClean="0">
                <a:solidFill>
                  <a:schemeClr val="accent1"/>
                </a:solidFill>
              </a:rPr>
              <a:t>)</a:t>
            </a:r>
            <a:r>
              <a:rPr lang="en-GB" sz="2800" dirty="0" smtClean="0"/>
              <a:t> and </a:t>
            </a:r>
            <a:r>
              <a:rPr lang="en-GB" sz="2800" dirty="0"/>
              <a:t>its equivalent circuit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Current </a:t>
            </a:r>
            <a:r>
              <a:rPr lang="en-GB" sz="2800" dirty="0"/>
              <a:t>source of </a:t>
            </a:r>
            <a:r>
              <a:rPr lang="en-GB" sz="2800" i="1" dirty="0" smtClean="0">
                <a:solidFill>
                  <a:schemeClr val="accent1"/>
                </a:solidFill>
              </a:rPr>
              <a:t>I</a:t>
            </a:r>
            <a:r>
              <a:rPr lang="en-GB" sz="2800" baseline="-25000" dirty="0" smtClean="0">
                <a:solidFill>
                  <a:schemeClr val="accent1"/>
                </a:solidFill>
              </a:rPr>
              <a:t>0</a:t>
            </a:r>
            <a:r>
              <a:rPr lang="en-GB" sz="2800" i="1" dirty="0" smtClean="0">
                <a:solidFill>
                  <a:schemeClr val="accent1"/>
                </a:solidFill>
              </a:rPr>
              <a:t>u</a:t>
            </a:r>
            <a:r>
              <a:rPr lang="en-GB" sz="2800" dirty="0" smtClean="0">
                <a:solidFill>
                  <a:schemeClr val="accent1"/>
                </a:solidFill>
              </a:rPr>
              <a:t>(</a:t>
            </a:r>
            <a:r>
              <a:rPr lang="en-GB" sz="2800" i="1" dirty="0" smtClean="0">
                <a:solidFill>
                  <a:schemeClr val="accent1"/>
                </a:solidFill>
              </a:rPr>
              <a:t>t</a:t>
            </a:r>
            <a:r>
              <a:rPr lang="en-GB" sz="2800" dirty="0">
                <a:solidFill>
                  <a:schemeClr val="accent1"/>
                </a:solidFill>
              </a:rPr>
              <a:t>)</a:t>
            </a:r>
            <a:r>
              <a:rPr lang="en-GB" sz="2800" dirty="0"/>
              <a:t> and its equivalent circuit.</a:t>
            </a:r>
            <a:endParaRPr lang="tr-TR" sz="2800" dirty="0"/>
          </a:p>
          <a:p>
            <a:endParaRPr lang="tr-T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921" y="1637938"/>
            <a:ext cx="6272158" cy="20069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196253"/>
            <a:ext cx="589053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Impulse Function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derivative of the unit step function </a:t>
            </a:r>
            <a:r>
              <a:rPr lang="en-GB" i="1" dirty="0" smtClean="0"/>
              <a:t>u</a:t>
            </a:r>
            <a:r>
              <a:rPr lang="en-GB" dirty="0" smtClean="0"/>
              <a:t>(</a:t>
            </a:r>
            <a:r>
              <a:rPr lang="en-GB" i="1" dirty="0" smtClean="0"/>
              <a:t>t</a:t>
            </a:r>
            <a:r>
              <a:rPr lang="en-GB" dirty="0" smtClean="0"/>
              <a:t>) is the </a:t>
            </a:r>
            <a:r>
              <a:rPr lang="en-GB" dirty="0" smtClean="0">
                <a:solidFill>
                  <a:schemeClr val="accent1"/>
                </a:solidFill>
              </a:rPr>
              <a:t>unit impulse function </a:t>
            </a:r>
            <a:r>
              <a:rPr lang="en-GB" dirty="0" smtClean="0"/>
              <a:t>(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</a:t>
            </a:r>
            <a:r>
              <a:rPr lang="en-GB" dirty="0" smtClean="0">
                <a:solidFill>
                  <a:schemeClr val="accent1"/>
                </a:solidFill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t</a:t>
            </a:r>
            <a:r>
              <a:rPr lang="en-GB" dirty="0" smtClean="0">
                <a:solidFill>
                  <a:schemeClr val="accent1"/>
                </a:solidFill>
                <a:sym typeface="Symbol" panose="05050102010706020507" pitchFamily="18" charset="2"/>
              </a:rPr>
              <a:t>)</a:t>
            </a:r>
            <a:r>
              <a:rPr lang="en-GB" dirty="0" smtClean="0"/>
              <a:t>)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12" y="2348880"/>
            <a:ext cx="2020200" cy="1440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888" y="2584913"/>
            <a:ext cx="3657600" cy="1275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8999" y="3047551"/>
            <a:ext cx="1286934" cy="659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59" y="4220433"/>
            <a:ext cx="3362287" cy="209257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39148" y="5445224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x</a:t>
            </a:r>
            <a:r>
              <a:rPr lang="en-GB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) = 5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</a:t>
            </a:r>
            <a:r>
              <a:rPr lang="en-GB" dirty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+2) + 10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</a:t>
            </a:r>
            <a:r>
              <a:rPr lang="en-GB" dirty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) - 4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</a:t>
            </a:r>
            <a:r>
              <a:rPr lang="en-GB" dirty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(</a:t>
            </a:r>
            <a:r>
              <a:rPr lang="en-GB" i="1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-3)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33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of Unit Functions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39988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To illustrate how the impulse function affects other functions, </a:t>
            </a:r>
            <a:r>
              <a:rPr lang="en-US" dirty="0" smtClean="0"/>
              <a:t>let</a:t>
            </a:r>
            <a:r>
              <a:rPr lang="tr-TR" dirty="0" smtClean="0"/>
              <a:t> us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integral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is a highly useful property of the impulse function known</a:t>
            </a:r>
            <a:r>
              <a:rPr lang="tr-TR" dirty="0"/>
              <a:t> </a:t>
            </a:r>
            <a:r>
              <a:rPr lang="en-US" dirty="0"/>
              <a:t>as the </a:t>
            </a:r>
            <a:r>
              <a:rPr lang="en-US" dirty="0">
                <a:solidFill>
                  <a:schemeClr val="accent1"/>
                </a:solidFill>
              </a:rPr>
              <a:t>sampling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dirty="0">
                <a:solidFill>
                  <a:schemeClr val="accent1"/>
                </a:solidFill>
              </a:rPr>
              <a:t>sifting</a:t>
            </a:r>
            <a:r>
              <a:rPr lang="en-US" i="1" dirty="0"/>
              <a:t> </a:t>
            </a:r>
            <a:r>
              <a:rPr lang="en-US" dirty="0"/>
              <a:t>property.</a:t>
            </a:r>
          </a:p>
          <a:p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484" y="2065441"/>
            <a:ext cx="2218800" cy="9053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9" y="3364334"/>
            <a:ext cx="5830800" cy="1940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611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Ramp Function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6600" dirty="0" smtClean="0"/>
              <a:t>	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124745"/>
            <a:ext cx="2554200" cy="814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060848"/>
            <a:ext cx="2438100" cy="1125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318960"/>
            <a:ext cx="2244600" cy="19400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3919393"/>
            <a:ext cx="2244600" cy="17549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9461" y="3757650"/>
            <a:ext cx="2105280" cy="19167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2530" y="5807544"/>
            <a:ext cx="2902500" cy="717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7012" y="5842236"/>
            <a:ext cx="2941200" cy="6111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763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 and RL 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Order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18128-AA10-4BE3-90C0-965FA2EC4732}" type="slidenum">
              <a:rPr lang="en-US" altLang="tr-TR" smtClean="0"/>
              <a:pPr>
                <a:defRPr/>
              </a:pPr>
              <a:t>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563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Relationships</a:t>
            </a:r>
            <a:r>
              <a:rPr lang="tr-TR" dirty="0" smtClean="0"/>
              <a:t> of </a:t>
            </a:r>
            <a:r>
              <a:rPr lang="en-US" dirty="0"/>
              <a:t>singularity functions</a:t>
            </a:r>
            <a:r>
              <a:rPr lang="tr-T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three singularity </a:t>
            </a:r>
            <a:r>
              <a:rPr lang="en-US" dirty="0" smtClean="0"/>
              <a:t>functions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/>
              <a:t>impulse, step, and ramp) are related by differentiation </a:t>
            </a:r>
            <a:r>
              <a:rPr lang="en-US" dirty="0" smtClean="0"/>
              <a:t>as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integration</a:t>
            </a:r>
            <a:r>
              <a:rPr lang="tr-TR" dirty="0"/>
              <a:t>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276872"/>
            <a:ext cx="3663600" cy="8018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4077072"/>
            <a:ext cx="5211600" cy="98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>T</a:t>
            </a:r>
            <a:r>
              <a:rPr lang="en-US" altLang="tr-TR" dirty="0" err="1" smtClean="0"/>
              <a:t>ransient</a:t>
            </a:r>
            <a:r>
              <a:rPr lang="en-US" altLang="tr-TR" dirty="0" smtClean="0"/>
              <a:t> response</a:t>
            </a:r>
            <a:r>
              <a:rPr lang="tr-TR" altLang="tr-TR" dirty="0" smtClean="0"/>
              <a:t>s</a:t>
            </a:r>
            <a:r>
              <a:rPr lang="en-US" altLang="tr-TR" dirty="0" smtClean="0"/>
              <a:t> </a:t>
            </a:r>
            <a:r>
              <a:rPr lang="en-US" altLang="tr-TR" dirty="0"/>
              <a:t>of </a:t>
            </a:r>
            <a:r>
              <a:rPr lang="en-US" altLang="tr-TR" dirty="0" smtClean="0"/>
              <a:t>RC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RL </a:t>
            </a:r>
            <a:r>
              <a:rPr lang="en-US" altLang="tr-TR" dirty="0" smtClean="0"/>
              <a:t>circuit</a:t>
            </a:r>
            <a:r>
              <a:rPr lang="tr-TR" altLang="tr-TR" dirty="0" smtClean="0"/>
              <a:t>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>
                <a:solidFill>
                  <a:schemeClr val="accent1"/>
                </a:solidFill>
              </a:rPr>
              <a:t>forced response</a:t>
            </a:r>
            <a:r>
              <a:rPr lang="en-US" dirty="0"/>
              <a:t> to an </a:t>
            </a:r>
            <a:r>
              <a:rPr lang="en-US" dirty="0">
                <a:solidFill>
                  <a:schemeClr val="accent1"/>
                </a:solidFill>
              </a:rPr>
              <a:t>independent </a:t>
            </a:r>
            <a:r>
              <a:rPr lang="en-US" dirty="0" smtClean="0">
                <a:solidFill>
                  <a:schemeClr val="accent1"/>
                </a:solidFill>
              </a:rPr>
              <a:t>source</a:t>
            </a:r>
            <a:endParaRPr lang="tr-TR" dirty="0" smtClean="0">
              <a:solidFill>
                <a:schemeClr val="accent1"/>
              </a:solidFill>
            </a:endParaRPr>
          </a:p>
          <a:p>
            <a:r>
              <a:rPr lang="tr-TR" dirty="0" smtClean="0"/>
              <a:t>C</a:t>
            </a:r>
            <a:r>
              <a:rPr lang="en-US" dirty="0" err="1" smtClean="0"/>
              <a:t>apacitor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 </a:t>
            </a:r>
            <a:r>
              <a:rPr lang="tr-TR" dirty="0" err="1" smtClean="0"/>
              <a:t>inductor</a:t>
            </a:r>
            <a:r>
              <a:rPr lang="tr-TR" dirty="0" smtClean="0"/>
              <a:t> </a:t>
            </a:r>
            <a:r>
              <a:rPr lang="en-US" dirty="0" smtClean="0"/>
              <a:t> store </a:t>
            </a:r>
            <a:r>
              <a:rPr lang="en-US" dirty="0"/>
              <a:t>energy when there is: </a:t>
            </a:r>
          </a:p>
          <a:p>
            <a:pPr lvl="1"/>
            <a:r>
              <a:rPr lang="en-US" dirty="0"/>
              <a:t>a transition in a unit step function source, </a:t>
            </a:r>
            <a:r>
              <a:rPr lang="en-US" dirty="0">
                <a:solidFill>
                  <a:schemeClr val="accent1"/>
                </a:solidFill>
              </a:rPr>
              <a:t>u(</a:t>
            </a:r>
            <a:r>
              <a:rPr lang="en-US" i="1" dirty="0">
                <a:solidFill>
                  <a:schemeClr val="accent1"/>
                </a:solidFill>
              </a:rPr>
              <a:t>t</a:t>
            </a:r>
            <a:r>
              <a:rPr lang="en-US" dirty="0">
                <a:solidFill>
                  <a:schemeClr val="accent1"/>
                </a:solidFill>
              </a:rPr>
              <a:t>-</a:t>
            </a:r>
            <a:r>
              <a:rPr lang="en-US" i="1" dirty="0">
                <a:solidFill>
                  <a:schemeClr val="accent1"/>
                </a:solidFill>
              </a:rPr>
              <a:t>t</a:t>
            </a:r>
            <a:r>
              <a:rPr lang="en-US" dirty="0">
                <a:solidFill>
                  <a:schemeClr val="accent1"/>
                </a:solidFill>
              </a:rPr>
              <a:t>o)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voltage or current source is switched into the circuit.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4367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RC Circuit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2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/>
              <a:t>I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+mj-lt"/>
              </a:rPr>
              <a:t>0</a:t>
            </a:r>
            <a:r>
              <a:rPr lang="en-US" sz="2800" dirty="0" smtClean="0"/>
              <a:t>A when t &lt; t</a:t>
            </a:r>
            <a:r>
              <a:rPr lang="en-US" sz="2800" baseline="-25000" dirty="0" smtClean="0"/>
              <a:t>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/>
              <a:t>V</a:t>
            </a:r>
            <a:r>
              <a:rPr lang="en-US" sz="2800" baseline="-25000" dirty="0"/>
              <a:t>C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+mj-lt"/>
              </a:rPr>
              <a:t>0</a:t>
            </a:r>
            <a:r>
              <a:rPr lang="en-US" sz="2800" dirty="0" smtClean="0"/>
              <a:t>V when t &lt; t</a:t>
            </a:r>
            <a:r>
              <a:rPr lang="en-US" sz="2800" baseline="-25000" dirty="0" smtClean="0"/>
              <a:t>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aseline="-25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/>
              <a:t>Because 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+mj-lt"/>
              </a:rPr>
              <a:t>0</a:t>
            </a:r>
            <a:r>
              <a:rPr lang="en-US" sz="2800" dirty="0" smtClean="0"/>
              <a:t>A (replace it with an open circuit).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00200"/>
            <a:ext cx="43434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52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RC Circuit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Find the final condition</a:t>
            </a:r>
            <a:r>
              <a:rPr lang="tr-TR" altLang="tr-TR" dirty="0" smtClean="0"/>
              <a:t> </a:t>
            </a:r>
            <a:r>
              <a:rPr lang="en-US" altLang="tr-TR" dirty="0" smtClean="0"/>
              <a:t>of the voltage across the </a:t>
            </a:r>
            <a:r>
              <a:rPr lang="tr-TR" altLang="tr-TR" dirty="0" smtClean="0"/>
              <a:t> </a:t>
            </a:r>
            <a:r>
              <a:rPr lang="en-US" altLang="tr-TR" dirty="0" smtClean="0"/>
              <a:t>capacitor.</a:t>
            </a:r>
          </a:p>
          <a:p>
            <a:pPr marL="4933950" lvl="1" eaLnBrk="1" hangingPunct="1"/>
            <a:r>
              <a:rPr lang="en-US" altLang="tr-TR" dirty="0" smtClean="0"/>
              <a:t>Replace C with an open</a:t>
            </a:r>
            <a:r>
              <a:rPr lang="tr-TR" altLang="tr-TR" dirty="0" smtClean="0"/>
              <a:t> </a:t>
            </a:r>
            <a:r>
              <a:rPr lang="en-US" altLang="tr-TR" dirty="0" smtClean="0"/>
              <a:t>circuit and determine the voltage across the terminal.</a:t>
            </a:r>
            <a:endParaRPr lang="tr-TR" altLang="tr-TR" dirty="0" smtClean="0"/>
          </a:p>
          <a:p>
            <a:pPr marL="4933950" lvl="1" eaLnBrk="1" hangingPunct="1"/>
            <a:endParaRPr lang="tr-TR" altLang="tr-TR" dirty="0" smtClean="0"/>
          </a:p>
          <a:p>
            <a:pPr marL="4933950" lvl="1" eaLnBrk="1" hangingPunct="1"/>
            <a:endParaRPr lang="tr-TR" altLang="tr-TR" dirty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tr-TR" sz="2400" kern="1200" dirty="0" smtClean="0">
                <a:solidFill>
                  <a:schemeClr val="accent1"/>
                </a:solidFill>
              </a:rPr>
              <a:t>	</a:t>
            </a:r>
            <a:r>
              <a:rPr kumimoji="0" lang="en-US" sz="2400" kern="1200" dirty="0" smtClean="0">
                <a:solidFill>
                  <a:schemeClr val="accent1"/>
                </a:solidFill>
              </a:rPr>
              <a:t>I</a:t>
            </a:r>
            <a:r>
              <a:rPr kumimoji="0" lang="en-US" sz="2400" kern="1200" baseline="-25000" dirty="0" smtClean="0">
                <a:solidFill>
                  <a:schemeClr val="accent1"/>
                </a:solidFill>
              </a:rPr>
              <a:t>C</a:t>
            </a:r>
            <a:r>
              <a:rPr kumimoji="0" lang="en-US" sz="2400" kern="1200" dirty="0" smtClean="0">
                <a:solidFill>
                  <a:schemeClr val="accent1"/>
                </a:solidFill>
              </a:rPr>
              <a:t> </a:t>
            </a:r>
            <a:r>
              <a:rPr kumimoji="0" lang="en-US" sz="2400" kern="1200" dirty="0">
                <a:solidFill>
                  <a:schemeClr val="accent1"/>
                </a:solidFill>
              </a:rPr>
              <a:t>= 0A when t ~ ∞ s </a:t>
            </a:r>
            <a:endParaRPr kumimoji="0" lang="en-US" sz="2400" kern="1200" baseline="-25000" dirty="0">
              <a:solidFill>
                <a:schemeClr val="accent1"/>
              </a:solidFill>
            </a:endParaRP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tr-TR" sz="2400" kern="1200" dirty="0" smtClean="0">
                <a:solidFill>
                  <a:schemeClr val="accent1"/>
                </a:solidFill>
              </a:rPr>
              <a:t>	</a:t>
            </a:r>
            <a:r>
              <a:rPr kumimoji="0" lang="en-US" sz="2400" kern="1200" dirty="0" smtClean="0">
                <a:solidFill>
                  <a:schemeClr val="accent1"/>
                </a:solidFill>
              </a:rPr>
              <a:t>V</a:t>
            </a:r>
            <a:r>
              <a:rPr kumimoji="0" lang="en-US" sz="2400" kern="1200" baseline="-25000" dirty="0" smtClean="0">
                <a:solidFill>
                  <a:schemeClr val="accent1"/>
                </a:solidFill>
              </a:rPr>
              <a:t>C</a:t>
            </a:r>
            <a:r>
              <a:rPr kumimoji="0" lang="en-US" sz="2400" kern="1200" dirty="0" smtClean="0">
                <a:solidFill>
                  <a:schemeClr val="accent1"/>
                </a:solidFill>
              </a:rPr>
              <a:t> </a:t>
            </a:r>
            <a:r>
              <a:rPr kumimoji="0" lang="en-US" sz="2400" kern="1200" dirty="0">
                <a:solidFill>
                  <a:schemeClr val="accent1"/>
                </a:solidFill>
              </a:rPr>
              <a:t>= V</a:t>
            </a:r>
            <a:r>
              <a:rPr kumimoji="0" lang="en-US" sz="2400" kern="1200" baseline="-25000" dirty="0">
                <a:solidFill>
                  <a:schemeClr val="accent1"/>
                </a:solidFill>
              </a:rPr>
              <a:t>R</a:t>
            </a:r>
            <a:r>
              <a:rPr kumimoji="0" lang="en-US" sz="2400" kern="1200" dirty="0">
                <a:solidFill>
                  <a:schemeClr val="accent1"/>
                </a:solidFill>
              </a:rPr>
              <a:t> = I</a:t>
            </a:r>
            <a:r>
              <a:rPr kumimoji="0" lang="en-US" sz="2400" kern="1200" baseline="-25000" dirty="0">
                <a:solidFill>
                  <a:schemeClr val="accent1"/>
                </a:solidFill>
              </a:rPr>
              <a:t>1</a:t>
            </a:r>
            <a:r>
              <a:rPr kumimoji="0" lang="en-US" sz="2400" kern="1200" dirty="0">
                <a:solidFill>
                  <a:schemeClr val="accent1"/>
                </a:solidFill>
              </a:rPr>
              <a:t>R when t ~ ∞ s </a:t>
            </a:r>
            <a:endParaRPr kumimoji="0" lang="en-US" sz="2400" kern="1200" baseline="-25000" dirty="0">
              <a:solidFill>
                <a:schemeClr val="accent1"/>
              </a:solidFill>
            </a:endParaRPr>
          </a:p>
          <a:p>
            <a:pPr marL="4933950" lvl="1" eaLnBrk="1" hangingPunct="1"/>
            <a:endParaRPr lang="en-US" altLang="tr-TR" dirty="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43434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67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RC Circuit</a:t>
            </a:r>
          </a:p>
        </p:txBody>
      </p:sp>
      <p:sp>
        <p:nvSpPr>
          <p:cNvPr id="102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z="2800" dirty="0" smtClean="0"/>
              <a:t>In the time between t</a:t>
            </a:r>
            <a:r>
              <a:rPr lang="en-US" altLang="tr-TR" sz="2800" baseline="-25000" dirty="0" smtClean="0"/>
              <a:t>o</a:t>
            </a:r>
            <a:r>
              <a:rPr lang="en-US" altLang="tr-TR" sz="2800" dirty="0" smtClean="0"/>
              <a:t> and t = ∞ s, the capacitor</a:t>
            </a:r>
            <a:r>
              <a:rPr lang="tr-TR" altLang="tr-TR" sz="2800" dirty="0" smtClean="0"/>
              <a:t> </a:t>
            </a:r>
            <a:r>
              <a:rPr lang="en-US" altLang="tr-TR" sz="2800" dirty="0" smtClean="0"/>
              <a:t>stores energy and currents flow through R and C.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1200" dirty="0" smtClean="0"/>
          </a:p>
        </p:txBody>
      </p:sp>
      <p:pic>
        <p:nvPicPr>
          <p:cNvPr id="1029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243" y="2348880"/>
            <a:ext cx="43434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96715079"/>
              </p:ext>
            </p:extLst>
          </p:nvPr>
        </p:nvGraphicFramePr>
        <p:xfrm>
          <a:off x="1331640" y="2276872"/>
          <a:ext cx="3557587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7" imgW="2108160" imgH="2412720" progId="Equation.3">
                  <p:embed/>
                </p:oleObj>
              </mc:Choice>
              <mc:Fallback>
                <p:oleObj name="Equation" r:id="rId7" imgW="2108160" imgH="241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76872"/>
                        <a:ext cx="3557587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724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RL Circuit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8700" y="1268761"/>
            <a:ext cx="6545763" cy="4032448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13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RL Circuit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Initial condition is not important as the magnitude of the voltage source in the circuit is equal to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en-US" dirty="0" smtClean="0">
                <a:solidFill>
                  <a:schemeClr val="accent1"/>
                </a:solidFill>
              </a:rPr>
              <a:t>V</a:t>
            </a:r>
            <a:r>
              <a:rPr lang="en-US" dirty="0" smtClean="0"/>
              <a:t> when </a:t>
            </a:r>
            <a:r>
              <a:rPr lang="en-US" dirty="0" smtClean="0">
                <a:solidFill>
                  <a:schemeClr val="accent1"/>
                </a:solidFill>
              </a:rPr>
              <a:t>t ≤ t</a:t>
            </a:r>
            <a:r>
              <a:rPr lang="en-US" baseline="-25000" dirty="0" smtClean="0">
                <a:solidFill>
                  <a:schemeClr val="accent1"/>
                </a:solidFill>
              </a:rPr>
              <a:t>o</a:t>
            </a:r>
            <a:r>
              <a:rPr lang="en-US" dirty="0" smtClean="0"/>
              <a:t>. </a:t>
            </a:r>
          </a:p>
          <a:p>
            <a:pPr marL="5380038" lvl="1" indent="-3429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Since the voltage source has only been turned on at </a:t>
            </a:r>
            <a:r>
              <a:rPr lang="en-US" dirty="0" smtClean="0">
                <a:solidFill>
                  <a:schemeClr val="accent1"/>
                </a:solidFill>
              </a:rPr>
              <a:t>t = t</a:t>
            </a:r>
            <a:r>
              <a:rPr lang="en-US" baseline="-25000" dirty="0" smtClean="0">
                <a:solidFill>
                  <a:schemeClr val="accent1"/>
                </a:solidFill>
              </a:rPr>
              <a:t>o</a:t>
            </a:r>
            <a:r>
              <a:rPr lang="en-US" dirty="0" smtClean="0"/>
              <a:t>, the circuit at </a:t>
            </a:r>
            <a:r>
              <a:rPr lang="en-US" dirty="0" smtClean="0">
                <a:solidFill>
                  <a:schemeClr val="accent1"/>
                </a:solidFill>
              </a:rPr>
              <a:t>t ≤ t</a:t>
            </a:r>
            <a:r>
              <a:rPr lang="en-US" baseline="-25000" dirty="0" smtClean="0">
                <a:solidFill>
                  <a:schemeClr val="accent1"/>
                </a:solidFill>
              </a:rPr>
              <a:t>o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is as shown </a:t>
            </a: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en-US" dirty="0" smtClean="0"/>
              <a:t>.  </a:t>
            </a:r>
            <a:endParaRPr lang="tr-TR" dirty="0" smtClean="0"/>
          </a:p>
          <a:p>
            <a:pPr marL="5380038" lvl="1" indent="-34290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1435100" lvl="2" indent="-3429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As the inductor has not stored any energy because no power source has been connected to the circuit as of yet, all voltages and currents are equal to zero.</a:t>
            </a:r>
            <a:endParaRPr lang="en-US" sz="2600" dirty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71123364"/>
              </p:ext>
            </p:extLst>
          </p:nvPr>
        </p:nvGraphicFramePr>
        <p:xfrm>
          <a:off x="4659473" y="4185147"/>
          <a:ext cx="94422" cy="17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473" y="4185147"/>
                        <a:ext cx="94422" cy="178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4181181" cy="260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5506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RL Circuit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So, the final condition of the inductor current needs to be calculated after the voltage source has switched on.</a:t>
            </a:r>
          </a:p>
          <a:p>
            <a:pPr lvl="1" eaLnBrk="1" hangingPunct="1"/>
            <a:r>
              <a:rPr lang="en-US" altLang="tr-TR" dirty="0" smtClean="0"/>
              <a:t>Replace </a:t>
            </a:r>
            <a:r>
              <a:rPr lang="en-US" altLang="tr-TR" dirty="0" smtClean="0">
                <a:solidFill>
                  <a:schemeClr val="accent1"/>
                </a:solidFill>
              </a:rPr>
              <a:t>L</a:t>
            </a:r>
            <a:r>
              <a:rPr lang="en-US" altLang="tr-TR" dirty="0" smtClean="0"/>
              <a:t> with a short circuit and calculate </a:t>
            </a:r>
            <a:r>
              <a:rPr lang="en-US" altLang="tr-TR" dirty="0" smtClean="0">
                <a:solidFill>
                  <a:schemeClr val="accent1"/>
                </a:solidFill>
              </a:rPr>
              <a:t>I</a:t>
            </a:r>
            <a:r>
              <a:rPr lang="en-US" altLang="tr-TR" baseline="-25000" dirty="0" smtClean="0">
                <a:solidFill>
                  <a:schemeClr val="accent1"/>
                </a:solidFill>
              </a:rPr>
              <a:t>L</a:t>
            </a:r>
            <a:r>
              <a:rPr lang="en-US" altLang="tr-TR" dirty="0" smtClean="0">
                <a:solidFill>
                  <a:schemeClr val="accent1"/>
                </a:solidFill>
              </a:rPr>
              <a:t>(∞)</a:t>
            </a:r>
            <a:r>
              <a:rPr lang="en-US" altLang="tr-TR" dirty="0" smtClean="0"/>
              <a:t>.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741" y="3675718"/>
            <a:ext cx="3628791" cy="232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92" y="3675718"/>
            <a:ext cx="3960953" cy="238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4495800" y="4664199"/>
            <a:ext cx="423286" cy="421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4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Final Condition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56" y="1916832"/>
            <a:ext cx="39195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4" name="Content Placeholder 4"/>
          <p:cNvGraphicFramePr>
            <a:graphicFrameLocks noGrp="1" noChangeAspect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2784348"/>
              </p:ext>
            </p:extLst>
          </p:nvPr>
        </p:nvGraphicFramePr>
        <p:xfrm>
          <a:off x="5508104" y="2132856"/>
          <a:ext cx="22098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Equation" r:id="rId7" imgW="736560" imgH="863280" progId="Equation.3">
                  <p:embed/>
                </p:oleObj>
              </mc:Choice>
              <mc:Fallback>
                <p:oleObj name="Equation" r:id="rId7" imgW="7365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132856"/>
                        <a:ext cx="22098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150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RL Circuit</a:t>
            </a:r>
          </a:p>
        </p:txBody>
      </p:sp>
      <p:pic>
        <p:nvPicPr>
          <p:cNvPr id="4102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108759"/>
            <a:ext cx="3776662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8" name="Content Placeholder 4"/>
          <p:cNvGraphicFramePr>
            <a:graphicFrameLocks noGrp="1" noChangeAspect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6942883"/>
              </p:ext>
            </p:extLst>
          </p:nvPr>
        </p:nvGraphicFramePr>
        <p:xfrm>
          <a:off x="1552426" y="3457262"/>
          <a:ext cx="3019574" cy="2707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Equation" r:id="rId9" imgW="1358640" imgH="1218960" progId="Equation.3">
                  <p:embed/>
                </p:oleObj>
              </mc:Choice>
              <mc:Fallback>
                <p:oleObj name="Equation" r:id="rId9" imgW="13586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426" y="3457262"/>
                        <a:ext cx="3019574" cy="2707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402385796"/>
              </p:ext>
            </p:extLst>
          </p:nvPr>
        </p:nvGraphicFramePr>
        <p:xfrm>
          <a:off x="6228184" y="5013176"/>
          <a:ext cx="12382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Equation" r:id="rId11" imgW="406080" imgH="393480" progId="Equation.3">
                  <p:embed/>
                </p:oleObj>
              </mc:Choice>
              <mc:Fallback>
                <p:oleObj name="Equation" r:id="rId11" imgW="406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5013176"/>
                        <a:ext cx="12382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207569901"/>
              </p:ext>
            </p:extLst>
          </p:nvPr>
        </p:nvGraphicFramePr>
        <p:xfrm>
          <a:off x="5442776" y="1268760"/>
          <a:ext cx="2668704" cy="213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13" imgW="1079280" imgH="863280" progId="Equation.3">
                  <p:embed/>
                </p:oleObj>
              </mc:Choice>
              <mc:Fallback>
                <p:oleObj name="Equation" r:id="rId13" imgW="10792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2776" y="1268760"/>
                        <a:ext cx="2668704" cy="2135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66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r>
              <a:rPr lang="tr-TR" dirty="0" smtClean="0"/>
              <a:t>s</a:t>
            </a:r>
            <a:r>
              <a:rPr lang="en-US" dirty="0" smtClean="0"/>
              <a:t> of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Explain the operation of a RC circuit in dc circuits</a:t>
            </a:r>
          </a:p>
          <a:p>
            <a:pPr lvl="1"/>
            <a:r>
              <a:rPr lang="en-US" dirty="0" smtClean="0"/>
              <a:t>As the capacitor stores energy when voltage is first applied to the circuit or the voltage applied across the capacitor is increased during the circuit operation.</a:t>
            </a:r>
          </a:p>
          <a:p>
            <a:pPr lvl="1"/>
            <a:r>
              <a:rPr lang="en-US" dirty="0" smtClean="0"/>
              <a:t>As the capacitor releases energy when voltage is removed from the circuit or the voltage applied across the capacitor is decreased during the circuit operation.</a:t>
            </a:r>
          </a:p>
          <a:p>
            <a:r>
              <a:rPr lang="en-US" dirty="0" smtClean="0"/>
              <a:t>Explain the operation of a RL circuit in dc circuit</a:t>
            </a:r>
          </a:p>
          <a:p>
            <a:pPr lvl="1"/>
            <a:r>
              <a:rPr lang="en-US" dirty="0" smtClean="0"/>
              <a:t>As the inductor stores energy when current begins to flow in the circuit or the current flowing through the inductor is increased during the circuit operation.</a:t>
            </a:r>
          </a:p>
          <a:p>
            <a:pPr lvl="1"/>
            <a:r>
              <a:rPr lang="en-US" dirty="0" smtClean="0"/>
              <a:t>As the inductor releases energy when current stops flowing in the circuit or the current flowing through the inductor is decreased during the circuit operation.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991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Complete Response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Is equal to the </a:t>
            </a:r>
            <a:r>
              <a:rPr lang="en-US" altLang="tr-TR" dirty="0" smtClean="0">
                <a:solidFill>
                  <a:schemeClr val="accent1"/>
                </a:solidFill>
              </a:rPr>
              <a:t>natural response of the circuit plus the forced response</a:t>
            </a:r>
          </a:p>
          <a:p>
            <a:pPr lvl="1" eaLnBrk="1" hangingPunct="1"/>
            <a:r>
              <a:rPr lang="en-US" altLang="tr-TR" dirty="0" smtClean="0"/>
              <a:t>Use superposition to determine the final equations for voltage across components and the currents flowing through them.</a:t>
            </a:r>
            <a:endParaRPr lang="tr-TR" altLang="tr-TR" dirty="0" smtClean="0"/>
          </a:p>
          <a:p>
            <a:pPr lvl="0" eaLnBrk="1" hangingPunct="1"/>
            <a:r>
              <a:rPr lang="en-US" altLang="tr-TR" dirty="0">
                <a:solidFill>
                  <a:srgbClr val="000000"/>
                </a:solidFill>
              </a:rPr>
              <a:t>Typically, </a:t>
            </a:r>
            <a:r>
              <a:rPr lang="tr-TR" altLang="tr-TR" dirty="0">
                <a:solidFill>
                  <a:srgbClr val="000000"/>
                </a:solidFill>
              </a:rPr>
              <a:t>it is </a:t>
            </a:r>
            <a:r>
              <a:rPr lang="tr-TR" altLang="tr-TR" dirty="0" err="1">
                <a:solidFill>
                  <a:srgbClr val="000000"/>
                </a:solidFill>
              </a:rPr>
              <a:t>assumed</a:t>
            </a:r>
            <a:r>
              <a:rPr lang="tr-TR" altLang="tr-TR" dirty="0">
                <a:solidFill>
                  <a:srgbClr val="000000"/>
                </a:solidFill>
              </a:rPr>
              <a:t> </a:t>
            </a:r>
            <a:r>
              <a:rPr lang="en-US" altLang="tr-TR" dirty="0">
                <a:solidFill>
                  <a:srgbClr val="000000"/>
                </a:solidFill>
              </a:rPr>
              <a:t>that the currents and voltages in a circuit have reached steady-state once </a:t>
            </a:r>
            <a:r>
              <a:rPr lang="en-US" altLang="tr-TR" dirty="0">
                <a:solidFill>
                  <a:srgbClr val="3366FF"/>
                </a:solidFill>
              </a:rPr>
              <a:t>5</a:t>
            </a:r>
            <a:r>
              <a:rPr lang="en-US" altLang="tr-TR" dirty="0">
                <a:solidFill>
                  <a:srgbClr val="3366FF"/>
                </a:solidFill>
                <a:latin typeface="Symbol" panose="05050102010706020507" pitchFamily="18" charset="2"/>
              </a:rPr>
              <a:t>t</a:t>
            </a:r>
            <a:r>
              <a:rPr lang="en-US" altLang="tr-TR" dirty="0">
                <a:solidFill>
                  <a:srgbClr val="3366FF"/>
                </a:solidFill>
              </a:rPr>
              <a:t> </a:t>
            </a:r>
            <a:r>
              <a:rPr lang="en-US" altLang="tr-TR" dirty="0">
                <a:solidFill>
                  <a:srgbClr val="000000"/>
                </a:solidFill>
              </a:rPr>
              <a:t>have passed after a change has been made to the value of a current or voltage source in the circuit</a:t>
            </a:r>
            <a:r>
              <a:rPr lang="en-US" altLang="tr-TR" dirty="0" smtClean="0">
                <a:solidFill>
                  <a:srgbClr val="000000"/>
                </a:solidFill>
              </a:rPr>
              <a:t>.</a:t>
            </a:r>
            <a:endParaRPr lang="en-US" altLang="tr-TR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89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Example </a:t>
            </a:r>
            <a:r>
              <a:rPr lang="tr-TR" altLang="tr-TR" dirty="0" smtClean="0"/>
              <a:t>0</a:t>
            </a:r>
            <a:r>
              <a:rPr lang="en-US" altLang="tr-TR" dirty="0" smtClean="0"/>
              <a:t>1</a:t>
            </a:r>
            <a:r>
              <a:rPr lang="tr-TR" altLang="tr-TR" dirty="0" smtClean="0"/>
              <a:t>…</a:t>
            </a:r>
            <a:endParaRPr lang="en-US" altLang="tr-TR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Suppose there were two unit step function sources in the circuit.  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24200"/>
            <a:ext cx="71247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62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…</a:t>
            </a:r>
            <a:r>
              <a:rPr lang="en-US" altLang="tr-TR" dirty="0" smtClean="0"/>
              <a:t>Example </a:t>
            </a:r>
            <a:r>
              <a:rPr lang="tr-TR" altLang="tr-TR" dirty="0" smtClean="0"/>
              <a:t>01…</a:t>
            </a:r>
            <a:endParaRPr lang="en-US" altLang="tr-TR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The solution for </a:t>
            </a:r>
            <a:r>
              <a:rPr lang="en-US" altLang="tr-TR" dirty="0" err="1" smtClean="0"/>
              <a:t>Vc</a:t>
            </a:r>
            <a:r>
              <a:rPr lang="en-US" altLang="tr-TR" dirty="0" smtClean="0"/>
              <a:t> would be the result of superposition where:</a:t>
            </a:r>
          </a:p>
          <a:p>
            <a:pPr lvl="1" eaLnBrk="1" hangingPunct="1"/>
            <a:r>
              <a:rPr lang="en-US" altLang="tr-TR" dirty="0" smtClean="0"/>
              <a:t>I</a:t>
            </a:r>
            <a:r>
              <a:rPr lang="en-US" altLang="tr-TR" baseline="-25000" dirty="0" smtClean="0"/>
              <a:t>2</a:t>
            </a:r>
            <a:r>
              <a:rPr lang="en-US" altLang="tr-TR" dirty="0" smtClean="0"/>
              <a:t> = 0A, I</a:t>
            </a:r>
            <a:r>
              <a:rPr lang="en-US" altLang="tr-TR" baseline="-25000" dirty="0" smtClean="0"/>
              <a:t>1</a:t>
            </a:r>
            <a:r>
              <a:rPr lang="en-US" altLang="tr-TR" dirty="0" smtClean="0"/>
              <a:t> is left on</a:t>
            </a:r>
          </a:p>
          <a:p>
            <a:pPr lvl="2" eaLnBrk="1" hangingPunct="1"/>
            <a:r>
              <a:rPr lang="en-US" altLang="tr-TR" dirty="0" smtClean="0"/>
              <a:t>The solution is a forced response since I</a:t>
            </a:r>
            <a:r>
              <a:rPr lang="en-US" altLang="tr-TR" baseline="-25000" dirty="0" smtClean="0"/>
              <a:t>1</a:t>
            </a:r>
            <a:r>
              <a:rPr lang="en-US" altLang="tr-TR" dirty="0" smtClean="0"/>
              <a:t> turns on at t = t</a:t>
            </a:r>
            <a:r>
              <a:rPr lang="en-US" altLang="tr-TR" baseline="-25000" dirty="0" smtClean="0"/>
              <a:t>1</a:t>
            </a:r>
          </a:p>
          <a:p>
            <a:pPr lvl="1" eaLnBrk="1" hangingPunct="1"/>
            <a:r>
              <a:rPr lang="en-US" altLang="tr-TR" dirty="0" smtClean="0"/>
              <a:t>I</a:t>
            </a:r>
            <a:r>
              <a:rPr lang="en-US" altLang="tr-TR" baseline="-25000" dirty="0" smtClean="0"/>
              <a:t>1</a:t>
            </a:r>
            <a:r>
              <a:rPr lang="en-US" altLang="tr-TR" dirty="0" smtClean="0"/>
              <a:t> = 0A, I</a:t>
            </a:r>
            <a:r>
              <a:rPr lang="en-US" altLang="tr-TR" baseline="-25000" dirty="0" smtClean="0"/>
              <a:t>2</a:t>
            </a:r>
            <a:r>
              <a:rPr lang="en-US" altLang="tr-TR" dirty="0" smtClean="0"/>
              <a:t> is left on</a:t>
            </a:r>
          </a:p>
          <a:p>
            <a:pPr lvl="2" eaLnBrk="1" hangingPunct="1"/>
            <a:r>
              <a:rPr lang="en-US" altLang="tr-TR" dirty="0" smtClean="0"/>
              <a:t>The solution is a natural response since I</a:t>
            </a:r>
            <a:r>
              <a:rPr lang="en-US" altLang="tr-TR" baseline="-25000" dirty="0" smtClean="0"/>
              <a:t>2</a:t>
            </a:r>
            <a:r>
              <a:rPr lang="en-US" altLang="tr-TR" dirty="0" smtClean="0"/>
              <a:t> turns off at t = t</a:t>
            </a:r>
            <a:r>
              <a:rPr lang="en-US" altLang="tr-TR" baseline="-25000" dirty="0" smtClean="0"/>
              <a:t>2</a:t>
            </a:r>
          </a:p>
          <a:p>
            <a:pPr lvl="1" eaLnBrk="1" hangingPunct="1"/>
            <a:endParaRPr lang="en-US" altLang="tr-TR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tr-T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274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…</a:t>
            </a:r>
            <a:r>
              <a:rPr lang="en-US" altLang="tr-TR" dirty="0"/>
              <a:t>Example </a:t>
            </a:r>
            <a:r>
              <a:rPr lang="tr-TR" altLang="tr-TR" dirty="0"/>
              <a:t>01…</a:t>
            </a:r>
            <a:endParaRPr lang="en-US" altLang="tr-TR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91276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2" name="Content Placeholder 4"/>
          <p:cNvGraphicFramePr>
            <a:graphicFrameLocks noGrp="1" noChangeAspect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92047303"/>
              </p:ext>
            </p:extLst>
          </p:nvPr>
        </p:nvGraphicFramePr>
        <p:xfrm>
          <a:off x="2051720" y="3861048"/>
          <a:ext cx="5867400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7" imgW="2095200" imgH="736560" progId="Equation.3">
                  <p:embed/>
                </p:oleObj>
              </mc:Choice>
              <mc:Fallback>
                <p:oleObj name="Equation" r:id="rId7" imgW="20952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861048"/>
                        <a:ext cx="5867400" cy="206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3233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…</a:t>
            </a:r>
            <a:r>
              <a:rPr lang="en-US" altLang="tr-TR" dirty="0"/>
              <a:t>Example </a:t>
            </a:r>
            <a:r>
              <a:rPr lang="tr-TR" altLang="tr-TR" dirty="0"/>
              <a:t>01…</a:t>
            </a:r>
            <a:endParaRPr lang="en-US" altLang="tr-TR" dirty="0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70485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46" name="Content Placeholder 4"/>
          <p:cNvGraphicFramePr>
            <a:graphicFrameLocks noGrp="1" noChangeAspect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41664164"/>
              </p:ext>
            </p:extLst>
          </p:nvPr>
        </p:nvGraphicFramePr>
        <p:xfrm>
          <a:off x="2627784" y="4077072"/>
          <a:ext cx="476885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Equation" r:id="rId7" imgW="1917360" imgH="583920" progId="Equation.3">
                  <p:embed/>
                </p:oleObj>
              </mc:Choice>
              <mc:Fallback>
                <p:oleObj name="Equation" r:id="rId7" imgW="19173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077072"/>
                        <a:ext cx="4768850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336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…</a:t>
            </a:r>
            <a:r>
              <a:rPr lang="en-US" altLang="tr-TR" dirty="0"/>
              <a:t>Example </a:t>
            </a:r>
            <a:r>
              <a:rPr lang="tr-TR" altLang="tr-TR" dirty="0"/>
              <a:t>01…</a:t>
            </a:r>
            <a:endParaRPr lang="en-US" altLang="tr-TR" dirty="0" smtClean="0"/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/>
              <a:t>If t</a:t>
            </a:r>
            <a:r>
              <a:rPr lang="en-US" altLang="tr-TR" baseline="-25000" dirty="0" smtClean="0"/>
              <a:t>1</a:t>
            </a:r>
            <a:r>
              <a:rPr lang="en-US" altLang="tr-TR" dirty="0" smtClean="0"/>
              <a:t> &lt; t</a:t>
            </a:r>
            <a:r>
              <a:rPr lang="en-US" altLang="tr-TR" baseline="-25000" dirty="0" smtClean="0"/>
              <a:t>2</a:t>
            </a:r>
          </a:p>
          <a:p>
            <a:pPr eaLnBrk="1" hangingPunct="1"/>
            <a:endParaRPr lang="en-US" altLang="tr-TR" dirty="0" smtClean="0"/>
          </a:p>
        </p:txBody>
      </p:sp>
      <p:graphicFrame>
        <p:nvGraphicFramePr>
          <p:cNvPr id="7170" name="Content Placeholder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852488" y="2603500"/>
          <a:ext cx="7281862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5" imgW="3060360" imgH="1244520" progId="Equation.3">
                  <p:embed/>
                </p:oleObj>
              </mc:Choice>
              <mc:Fallback>
                <p:oleObj name="Equation" r:id="rId5" imgW="30603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2603500"/>
                        <a:ext cx="7281862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122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General Equations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When a voltage or current source changes its magnitude at </a:t>
            </a:r>
            <a:r>
              <a:rPr lang="en-US" sz="2800" dirty="0" smtClean="0">
                <a:solidFill>
                  <a:schemeClr val="accent1"/>
                </a:solidFill>
              </a:rPr>
              <a:t>t</a:t>
            </a:r>
            <a:r>
              <a:rPr lang="tr-TR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= </a:t>
            </a:r>
            <a:r>
              <a:rPr lang="en-US" sz="2800" dirty="0">
                <a:solidFill>
                  <a:schemeClr val="accent1"/>
                </a:solidFill>
              </a:rPr>
              <a:t>0s </a:t>
            </a:r>
            <a:r>
              <a:rPr lang="en-US" sz="2800" dirty="0"/>
              <a:t>in a simple RC or RL circuit.</a:t>
            </a:r>
          </a:p>
          <a:p>
            <a:pPr lvl="1"/>
            <a:r>
              <a:rPr lang="en-US" sz="2400" dirty="0"/>
              <a:t>Equations for a simple RC circuit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  <a:p>
            <a:pPr lvl="1"/>
            <a:r>
              <a:rPr lang="en-US" sz="2400" dirty="0" smtClean="0"/>
              <a:t>Equations </a:t>
            </a:r>
            <a:r>
              <a:rPr lang="en-US" sz="2400" dirty="0"/>
              <a:t>for a simple </a:t>
            </a:r>
            <a:r>
              <a:rPr lang="en-US" sz="2400" dirty="0" smtClean="0"/>
              <a:t>R</a:t>
            </a:r>
            <a:r>
              <a:rPr lang="tr-TR" sz="2400" dirty="0" smtClean="0"/>
              <a:t>L</a:t>
            </a:r>
            <a:r>
              <a:rPr lang="en-US" sz="2400" dirty="0" smtClean="0"/>
              <a:t> </a:t>
            </a:r>
            <a:r>
              <a:rPr lang="en-US" sz="2400" dirty="0"/>
              <a:t>circuit</a:t>
            </a:r>
          </a:p>
          <a:p>
            <a:endParaRPr lang="tr-T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  <p:graphicFrame>
        <p:nvGraphicFramePr>
          <p:cNvPr id="5" name="Content Placeholder 13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4960143"/>
              </p:ext>
            </p:extLst>
          </p:nvPr>
        </p:nvGraphicFramePr>
        <p:xfrm>
          <a:off x="1403648" y="2492896"/>
          <a:ext cx="4878674" cy="3785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4" imgW="2184120" imgH="1968480" progId="Equation.3">
                  <p:embed/>
                </p:oleObj>
              </mc:Choice>
              <mc:Fallback>
                <p:oleObj name="Equation" r:id="rId4" imgW="2184120" imgH="1968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92896"/>
                        <a:ext cx="4878674" cy="3785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1404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79834"/>
            <a:ext cx="4781757" cy="324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187624" y="5038587"/>
            <a:ext cx="323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V(t) = 5V [1 - u(t)]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3100" y="1844824"/>
            <a:ext cx="2438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US" sz="28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&lt; 0</a:t>
            </a:r>
          </a:p>
          <a:p>
            <a:pPr>
              <a:buNone/>
            </a:pPr>
            <a:endParaRPr lang="en-US" sz="1200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V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L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= 0V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V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R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= 5V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= I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= 5mA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323E6-A619-4A6F-A9BA-4DCDBFA0DB8D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tr-TR" dirty="0" err="1" smtClean="0"/>
              <a:t>Example</a:t>
            </a:r>
            <a:r>
              <a:rPr lang="tr-TR" dirty="0" smtClean="0"/>
              <a:t> 02…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30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607" y="1524000"/>
            <a:ext cx="4718449" cy="320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524000"/>
            <a:ext cx="3888432" cy="392122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400" dirty="0" smtClean="0"/>
              <a:t>t &gt; 0</a:t>
            </a:r>
          </a:p>
          <a:p>
            <a:pPr>
              <a:buNone/>
            </a:pPr>
            <a:r>
              <a:rPr lang="en-US" sz="2400" dirty="0" smtClean="0">
                <a:sym typeface="Symbol" panose="05050102010706020507" pitchFamily="18" charset="2"/>
              </a:rPr>
              <a:t></a:t>
            </a:r>
            <a:r>
              <a:rPr lang="en-US" sz="2400" dirty="0" smtClean="0"/>
              <a:t> = L/R = 10mH/1k</a:t>
            </a:r>
            <a:r>
              <a:rPr lang="en-US" sz="2400" dirty="0">
                <a:sym typeface="Symbol" panose="05050102010706020507" pitchFamily="18" charset="2"/>
              </a:rPr>
              <a:t></a:t>
            </a:r>
            <a:r>
              <a:rPr lang="en-US" sz="2400" dirty="0" smtClean="0"/>
              <a:t> = 10</a:t>
            </a:r>
            <a:r>
              <a:rPr lang="tr-TR" sz="2400" dirty="0" smtClean="0"/>
              <a:t> </a:t>
            </a:r>
            <a:r>
              <a:rPr lang="en-US" sz="2400" dirty="0" smtClean="0"/>
              <a:t>ns</a:t>
            </a:r>
          </a:p>
          <a:p>
            <a:pPr>
              <a:buNone/>
            </a:pPr>
            <a:r>
              <a:rPr lang="en-US" sz="2400" dirty="0" smtClean="0"/>
              <a:t>I</a:t>
            </a:r>
            <a:r>
              <a:rPr lang="en-US" sz="2400" baseline="-25000" dirty="0" smtClean="0"/>
              <a:t>L</a:t>
            </a:r>
            <a:r>
              <a:rPr lang="en-US" sz="2400" dirty="0" smtClean="0"/>
              <a:t> = I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 =</a:t>
            </a:r>
            <a:r>
              <a:rPr lang="tr-TR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(0)e</a:t>
            </a:r>
            <a:r>
              <a:rPr lang="en-US" sz="2400" baseline="30000" dirty="0" smtClean="0"/>
              <a:t>-t/</a:t>
            </a:r>
            <a:r>
              <a:rPr lang="en-US" sz="2400" baseline="30000" dirty="0" smtClean="0">
                <a:sym typeface="Symbol" panose="05050102010706020507" pitchFamily="18" charset="2"/>
              </a:rPr>
              <a:t>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= 5mA e</a:t>
            </a:r>
            <a:r>
              <a:rPr lang="en-US" sz="2400" baseline="30000" dirty="0" smtClean="0"/>
              <a:t>-t/10ns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</a:t>
            </a:r>
            <a:r>
              <a:rPr lang="en-US" sz="2400" baseline="-25000" dirty="0" smtClean="0"/>
              <a:t>R </a:t>
            </a:r>
            <a:r>
              <a:rPr lang="en-US" sz="2400" dirty="0" smtClean="0"/>
              <a:t>= 1k</a:t>
            </a:r>
            <a:r>
              <a:rPr lang="en-US" sz="2400" dirty="0" smtClean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  <a:r>
              <a:rPr lang="en-US" sz="2400" dirty="0" smtClean="0"/>
              <a:t> I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  = 5V e</a:t>
            </a:r>
            <a:r>
              <a:rPr lang="en-US" sz="2400" baseline="30000" dirty="0" smtClean="0"/>
              <a:t>-t/10ns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</a:t>
            </a:r>
            <a:r>
              <a:rPr lang="en-US" sz="2400" baseline="-25000" dirty="0" smtClean="0"/>
              <a:t>L </a:t>
            </a:r>
            <a:r>
              <a:rPr lang="en-US" sz="2400" dirty="0" smtClean="0"/>
              <a:t>= L</a:t>
            </a:r>
            <a:r>
              <a:rPr lang="tr-TR" sz="2400" dirty="0" smtClean="0"/>
              <a:t>(</a:t>
            </a:r>
            <a:r>
              <a:rPr lang="en-US" sz="2400" dirty="0" err="1" smtClean="0"/>
              <a:t>dI</a:t>
            </a:r>
            <a:r>
              <a:rPr lang="en-US" sz="2400" baseline="-25000" dirty="0" err="1" smtClean="0"/>
              <a:t>L</a:t>
            </a:r>
            <a:r>
              <a:rPr lang="en-US" sz="2400" dirty="0" smtClean="0"/>
              <a:t>/</a:t>
            </a:r>
            <a:r>
              <a:rPr lang="en-US" sz="2400" dirty="0" err="1" smtClean="0"/>
              <a:t>dt</a:t>
            </a:r>
            <a:r>
              <a:rPr lang="tr-TR" sz="2400" dirty="0" smtClean="0"/>
              <a:t>)</a:t>
            </a:r>
            <a:r>
              <a:rPr lang="en-US" sz="2400" dirty="0" smtClean="0"/>
              <a:t> = -5V e</a:t>
            </a:r>
            <a:r>
              <a:rPr lang="en-US" sz="2400" baseline="30000" dirty="0" smtClean="0"/>
              <a:t>-t/10ns </a:t>
            </a:r>
          </a:p>
          <a:p>
            <a:pPr>
              <a:buNone/>
            </a:pPr>
            <a:endParaRPr lang="en-US" sz="2400" baseline="30000" dirty="0" smtClean="0"/>
          </a:p>
          <a:p>
            <a:pPr>
              <a:buNone/>
            </a:pPr>
            <a:endParaRPr lang="en-US" sz="2400" baseline="30000" dirty="0" smtClean="0"/>
          </a:p>
          <a:p>
            <a:pPr>
              <a:buNone/>
            </a:pPr>
            <a:r>
              <a:rPr lang="en-US" sz="2400" dirty="0" smtClean="0"/>
              <a:t>Note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R </a:t>
            </a:r>
            <a:r>
              <a:rPr lang="en-US" sz="2400" dirty="0" smtClean="0"/>
              <a:t>+ V</a:t>
            </a:r>
            <a:r>
              <a:rPr lang="en-US" sz="2400" baseline="-25000" dirty="0" smtClean="0"/>
              <a:t>L </a:t>
            </a:r>
            <a:r>
              <a:rPr lang="en-US" sz="2400" dirty="0" smtClean="0"/>
              <a:t>= 0 V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971600" y="4726469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V(t) = 5V [1 - u(t)]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323E6-A619-4A6F-A9BA-4DCDBFA0DB8D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tr-TR" dirty="0" smtClean="0"/>
              <a:t>…</a:t>
            </a:r>
            <a:r>
              <a:rPr lang="tr-TR" dirty="0" err="1" smtClean="0"/>
              <a:t>Example</a:t>
            </a:r>
            <a:r>
              <a:rPr lang="tr-TR" dirty="0" smtClean="0"/>
              <a:t> 02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6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35696" y="5362250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V(t) = 5V [1 - u(t - 2ms)]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105" y="1216790"/>
            <a:ext cx="8411789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5B8E68-6309-48F1-885E-A2493E983B07}" type="slidenum">
              <a:rPr lang="en-US" altLang="tr-TR" smtClean="0"/>
              <a:pPr>
                <a:defRPr/>
              </a:pPr>
              <a:t>39</a:t>
            </a:fld>
            <a:endParaRPr lang="en-US" altLang="tr-T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7651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tr-TR" kern="0" dirty="0" err="1" smtClean="0"/>
              <a:t>Example</a:t>
            </a:r>
            <a:r>
              <a:rPr lang="tr-TR" kern="0" dirty="0" smtClean="0"/>
              <a:t> 03…</a:t>
            </a:r>
            <a:endParaRPr lang="tr-TR" kern="0" dirty="0"/>
          </a:p>
        </p:txBody>
      </p:sp>
    </p:spTree>
    <p:extLst>
      <p:ext uri="{BB962C8B-B14F-4D97-AF65-F5344CB8AC3E}">
        <p14:creationId xmlns:p14="http://schemas.microsoft.com/office/powerpoint/2010/main" val="19405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behavior of the circuit with no external sources of excitation. </a:t>
            </a:r>
          </a:p>
          <a:p>
            <a:pPr lvl="1"/>
            <a:r>
              <a:rPr lang="en-US" dirty="0" smtClean="0"/>
              <a:t>There is stored energy in the capacitor or inductor at </a:t>
            </a:r>
            <a:r>
              <a:rPr lang="en-US" i="1" dirty="0" smtClean="0">
                <a:solidFill>
                  <a:schemeClr val="accent1"/>
                </a:solidFill>
              </a:rPr>
              <a:t>time</a:t>
            </a:r>
            <a:r>
              <a:rPr lang="en-US" dirty="0" smtClean="0">
                <a:solidFill>
                  <a:schemeClr val="accent1"/>
                </a:solidFill>
              </a:rPr>
              <a:t> =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en-US" dirty="0" smtClean="0">
                <a:solidFill>
                  <a:schemeClr val="accent1"/>
                </a:solidFill>
              </a:rPr>
              <a:t> 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 &gt;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en-US" dirty="0" smtClean="0">
                <a:solidFill>
                  <a:schemeClr val="accent1"/>
                </a:solidFill>
              </a:rPr>
              <a:t> s</a:t>
            </a:r>
            <a:r>
              <a:rPr lang="en-US" dirty="0" smtClean="0"/>
              <a:t>, the stored energy is released</a:t>
            </a:r>
          </a:p>
          <a:p>
            <a:pPr lvl="2"/>
            <a:r>
              <a:rPr lang="en-US" dirty="0" smtClean="0"/>
              <a:t>Current flows through the circuit and voltages exist across components in the circuit as the stored energy is released.</a:t>
            </a:r>
          </a:p>
          <a:p>
            <a:pPr lvl="2"/>
            <a:r>
              <a:rPr lang="en-US" dirty="0" smtClean="0"/>
              <a:t>The stored energy will decays to zero as time approaches infinite, at which point the currents and voltages in the circuit become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6704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r>
              <a:rPr lang="tr-TR" dirty="0" err="1" smtClean="0"/>
              <a:t>Example</a:t>
            </a:r>
            <a:r>
              <a:rPr lang="tr-TR" dirty="0" smtClean="0"/>
              <a:t> 03…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772400" cy="3541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821FF-5BB8-4085-9C01-4EE3FA728480}" type="slidenum">
              <a:rPr lang="en-US" altLang="tr-TR" smtClean="0"/>
              <a:pPr>
                <a:defRPr/>
              </a:pPr>
              <a:t>40</a:t>
            </a:fld>
            <a:endParaRPr lang="en-US" altLang="tr-TR"/>
          </a:p>
        </p:txBody>
      </p:sp>
      <p:sp>
        <p:nvSpPr>
          <p:cNvPr id="4" name="Rectangle 3"/>
          <p:cNvSpPr/>
          <p:nvPr/>
        </p:nvSpPr>
        <p:spPr>
          <a:xfrm>
            <a:off x="1331640" y="1052736"/>
            <a:ext cx="1467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n-lt"/>
              </a:rPr>
              <a:t>t &lt; 2ms</a:t>
            </a:r>
            <a:endParaRPr lang="tr-TR" sz="32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955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63135"/>
            <a:ext cx="5752664" cy="286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…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smtClean="0"/>
              <a:t>03…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 &lt; 2ms</a:t>
            </a:r>
            <a:endParaRPr lang="tr-TR" b="1" dirty="0"/>
          </a:p>
          <a:p>
            <a:pPr lvl="1"/>
            <a:r>
              <a:rPr lang="en-US" dirty="0" smtClean="0"/>
              <a:t>C1 is an open.  </a:t>
            </a:r>
          </a:p>
          <a:p>
            <a:pPr lvl="2"/>
            <a:r>
              <a:rPr lang="en-US" dirty="0" smtClean="0"/>
              <a:t>The voltage across the capacitor is equal to the voltage across the 12k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 resistor.</a:t>
            </a:r>
          </a:p>
          <a:p>
            <a:pPr lvl="1">
              <a:buNone/>
            </a:pPr>
            <a:endParaRPr lang="en-US" sz="1100" dirty="0" smtClean="0"/>
          </a:p>
          <a:p>
            <a:pPr lvl="1">
              <a:buNone/>
            </a:pPr>
            <a:r>
              <a:rPr lang="tr-TR" dirty="0" smtClean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V</a:t>
            </a:r>
            <a:r>
              <a:rPr lang="en-US" baseline="-25000" dirty="0" smtClean="0">
                <a:solidFill>
                  <a:schemeClr val="accent1"/>
                </a:solidFill>
              </a:rPr>
              <a:t>C</a:t>
            </a:r>
            <a:r>
              <a:rPr lang="en-US" dirty="0" smtClean="0">
                <a:solidFill>
                  <a:schemeClr val="accent1"/>
                </a:solidFill>
              </a:rPr>
              <a:t> = [12k</a:t>
            </a:r>
            <a:r>
              <a:rPr lang="en-US" dirty="0" smtClean="0">
                <a:solidFill>
                  <a:schemeClr val="accent1"/>
                </a:solidFill>
                <a:latin typeface="Symbol" pitchFamily="18" charset="2"/>
              </a:rPr>
              <a:t>W</a:t>
            </a:r>
            <a:r>
              <a:rPr lang="en-US" dirty="0" smtClean="0">
                <a:solidFill>
                  <a:schemeClr val="accent1"/>
                </a:solidFill>
              </a:rPr>
              <a:t> /15k</a:t>
            </a:r>
            <a:r>
              <a:rPr lang="en-US" dirty="0" smtClean="0">
                <a:solidFill>
                  <a:schemeClr val="accent1"/>
                </a:solidFill>
                <a:latin typeface="Symbol" pitchFamily="18" charset="2"/>
              </a:rPr>
              <a:t>W</a:t>
            </a:r>
            <a:r>
              <a:rPr lang="en-US" dirty="0" smtClean="0">
                <a:solidFill>
                  <a:schemeClr val="accent1"/>
                </a:solidFill>
              </a:rPr>
              <a:t>] 5V = 4V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41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525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…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smtClean="0"/>
              <a:t>03…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4996" r="6323"/>
          <a:stretch/>
        </p:blipFill>
        <p:spPr bwMode="auto">
          <a:xfrm>
            <a:off x="539552" y="2265461"/>
            <a:ext cx="43924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5029200" y="3560861"/>
            <a:ext cx="685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4902"/>
          <a:stretch/>
        </p:blipFill>
        <p:spPr bwMode="auto">
          <a:xfrm>
            <a:off x="5812160" y="2645890"/>
            <a:ext cx="2971056" cy="287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42</a:t>
            </a:fld>
            <a:endParaRPr lang="en-US" altLang="tr-TR"/>
          </a:p>
        </p:txBody>
      </p:sp>
      <p:sp>
        <p:nvSpPr>
          <p:cNvPr id="4" name="Rectangle 3"/>
          <p:cNvSpPr/>
          <p:nvPr/>
        </p:nvSpPr>
        <p:spPr>
          <a:xfrm>
            <a:off x="899592" y="1115932"/>
            <a:ext cx="1467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n-lt"/>
              </a:rPr>
              <a:t>t &gt; 2ms</a:t>
            </a:r>
            <a:endParaRPr lang="tr-TR" sz="32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…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smtClean="0"/>
              <a:t>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500" b="1" dirty="0">
                <a:sym typeface="Symbol" panose="05050102010706020507" pitchFamily="18" charset="2"/>
              </a:rPr>
              <a:t>t &gt; 2ms</a:t>
            </a:r>
          </a:p>
          <a:p>
            <a:pPr marL="0" indent="0">
              <a:buNone/>
            </a:pPr>
            <a:r>
              <a:rPr lang="tr-TR" dirty="0" smtClean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</a:t>
            </a:r>
            <a:r>
              <a:rPr lang="tr-TR" dirty="0" smtClean="0">
                <a:sym typeface="Symbol" panose="05050102010706020507" pitchFamily="18" charset="2"/>
              </a:rPr>
              <a:t> </a:t>
            </a:r>
            <a:r>
              <a:rPr lang="en-US" dirty="0" smtClean="0"/>
              <a:t>=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eq</a:t>
            </a:r>
            <a:r>
              <a:rPr lang="en-US" dirty="0" err="1" smtClean="0"/>
              <a:t>C</a:t>
            </a:r>
            <a:r>
              <a:rPr lang="en-US" dirty="0" smtClean="0"/>
              <a:t> = 3k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(2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F) = 6 ms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smtClean="0"/>
              <a:t>V</a:t>
            </a:r>
            <a:r>
              <a:rPr lang="en-US" baseline="-25000" dirty="0" smtClean="0"/>
              <a:t>C </a:t>
            </a:r>
            <a:r>
              <a:rPr lang="en-US" dirty="0" smtClean="0"/>
              <a:t>= V</a:t>
            </a:r>
            <a:r>
              <a:rPr lang="en-US" baseline="-25000" dirty="0" smtClean="0"/>
              <a:t>C</a:t>
            </a:r>
            <a:r>
              <a:rPr lang="en-US" dirty="0" smtClean="0"/>
              <a:t>(2ms)e</a:t>
            </a:r>
            <a:r>
              <a:rPr lang="en-US" baseline="30000" dirty="0" smtClean="0"/>
              <a:t>-(t-2ms)/</a:t>
            </a:r>
            <a:r>
              <a:rPr lang="en-US" baseline="30000" dirty="0" smtClean="0">
                <a:latin typeface="Symbol" pitchFamily="18" charset="2"/>
              </a:rPr>
              <a:t>t</a:t>
            </a:r>
            <a:r>
              <a:rPr lang="en-US" baseline="30000" dirty="0" smtClean="0"/>
              <a:t> </a:t>
            </a:r>
            <a:r>
              <a:rPr lang="en-US" dirty="0" smtClean="0"/>
              <a:t> = 4V e</a:t>
            </a:r>
            <a:r>
              <a:rPr lang="en-US" baseline="30000" dirty="0" smtClean="0"/>
              <a:t>-(t-2ms)/6ms 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smtClean="0"/>
              <a:t>V</a:t>
            </a:r>
            <a:r>
              <a:rPr lang="en-US" baseline="-25000" dirty="0" smtClean="0"/>
              <a:t>R </a:t>
            </a:r>
            <a:r>
              <a:rPr lang="en-US" dirty="0" smtClean="0"/>
              <a:t>= V</a:t>
            </a:r>
            <a:r>
              <a:rPr lang="en-US" baseline="-25000" dirty="0" smtClean="0"/>
              <a:t>C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smtClean="0"/>
              <a:t>I</a:t>
            </a:r>
            <a:r>
              <a:rPr lang="en-US" baseline="-25000" dirty="0" smtClean="0"/>
              <a:t>C</a:t>
            </a:r>
            <a:r>
              <a:rPr lang="en-US" dirty="0" smtClean="0"/>
              <a:t> = C </a:t>
            </a:r>
            <a:r>
              <a:rPr lang="en-US" dirty="0" err="1" smtClean="0"/>
              <a:t>dV</a:t>
            </a:r>
            <a:r>
              <a:rPr lang="en-US" baseline="-25000" dirty="0" err="1" smtClean="0"/>
              <a:t>c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2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F(-4V/6ms) e</a:t>
            </a:r>
            <a:r>
              <a:rPr lang="en-US" baseline="30000" dirty="0" smtClean="0"/>
              <a:t>-(t-2ms)/6ms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r-TR" dirty="0" smtClean="0"/>
              <a:t>			   </a:t>
            </a:r>
            <a:r>
              <a:rPr lang="en-US" dirty="0" smtClean="0"/>
              <a:t>= -1.33 e</a:t>
            </a:r>
            <a:r>
              <a:rPr lang="en-US" baseline="30000" dirty="0" smtClean="0"/>
              <a:t>-(t-2ms)/6ms </a:t>
            </a:r>
            <a:r>
              <a:rPr lang="en-US" dirty="0" smtClean="0"/>
              <a:t>mA 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smtClean="0"/>
              <a:t>I</a:t>
            </a:r>
            <a:r>
              <a:rPr lang="en-US" baseline="-25000" dirty="0" smtClean="0"/>
              <a:t>R </a:t>
            </a:r>
            <a:r>
              <a:rPr lang="en-US" dirty="0" smtClean="0"/>
              <a:t>= - I</a:t>
            </a:r>
            <a:r>
              <a:rPr lang="en-US" baseline="-25000" dirty="0" smtClean="0"/>
              <a:t>C</a:t>
            </a:r>
            <a:r>
              <a:rPr lang="en-US" dirty="0" smtClean="0"/>
              <a:t> = 1.33 e</a:t>
            </a:r>
            <a:r>
              <a:rPr lang="en-US" baseline="30000" dirty="0" smtClean="0"/>
              <a:t>-(t-2ms)/6ms </a:t>
            </a:r>
            <a:r>
              <a:rPr lang="en-US" dirty="0" smtClean="0"/>
              <a:t>mA </a:t>
            </a:r>
            <a:endParaRPr lang="en-US" baseline="30000" dirty="0" smtClean="0"/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en-US" dirty="0" smtClean="0"/>
              <a:t>Note I</a:t>
            </a:r>
            <a:r>
              <a:rPr lang="en-US" baseline="-25000" dirty="0" smtClean="0"/>
              <a:t>R </a:t>
            </a:r>
            <a:r>
              <a:rPr lang="en-US" dirty="0" smtClean="0"/>
              <a:t>+ I</a:t>
            </a:r>
            <a:r>
              <a:rPr lang="en-US" baseline="-25000" dirty="0" smtClean="0"/>
              <a:t>L </a:t>
            </a:r>
            <a:r>
              <a:rPr lang="en-US" dirty="0" smtClean="0"/>
              <a:t>= 0 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43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8788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352800"/>
            <a:ext cx="281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V(t) = 6V [1 - u(t)]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tr-TR" dirty="0" smtClean="0"/>
              <a:t>04…</a:t>
            </a:r>
            <a:endParaRPr lang="en-US" dirty="0"/>
          </a:p>
        </p:txBody>
      </p:sp>
      <p:pic>
        <p:nvPicPr>
          <p:cNvPr id="266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30071" y="2011694"/>
            <a:ext cx="728385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>
            <a:off x="3657600" y="2362200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814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(t)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84686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r>
              <a:rPr lang="en-US" dirty="0" smtClean="0"/>
              <a:t>Example </a:t>
            </a:r>
            <a:r>
              <a:rPr lang="tr-TR" dirty="0" smtClean="0"/>
              <a:t>04…</a:t>
            </a:r>
            <a:endParaRPr lang="en-US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92929"/>
            <a:ext cx="6781800" cy="410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3429000" y="2362200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52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(t)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36248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r>
              <a:rPr lang="en-US" dirty="0" smtClean="0"/>
              <a:t>Example </a:t>
            </a:r>
            <a:r>
              <a:rPr lang="tr-TR" dirty="0" smtClean="0"/>
              <a:t>04…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2209800"/>
            <a:ext cx="2438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 &lt; 0s</a:t>
            </a:r>
          </a:p>
          <a:p>
            <a:pPr>
              <a:buNone/>
            </a:pPr>
            <a:endParaRPr lang="en-US" sz="1200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V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L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= 0V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V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R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= 6V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= I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= 2mA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Therefore, 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2800" baseline="-25000" dirty="0" smtClean="0">
                <a:solidFill>
                  <a:schemeClr val="tx1"/>
                </a:solidFill>
                <a:latin typeface="+mn-lt"/>
              </a:rPr>
              <a:t>o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= 2mA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95600"/>
            <a:ext cx="5633089" cy="339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2057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Find the initial condition.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590800" y="3124200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11744" y="27109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o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691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r>
              <a:rPr lang="en-US" dirty="0" smtClean="0"/>
              <a:t>Example </a:t>
            </a:r>
            <a:r>
              <a:rPr lang="tr-TR" dirty="0" smtClean="0"/>
              <a:t>04…</a:t>
            </a:r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732738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4114800" y="1984211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00500" y="151381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(t)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71676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r>
              <a:rPr lang="en-US" dirty="0" smtClean="0"/>
              <a:t>Example </a:t>
            </a:r>
            <a:r>
              <a:rPr lang="tr-TR" dirty="0" smtClean="0"/>
              <a:t>04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96986" y="1677065"/>
            <a:ext cx="3733800" cy="322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359236" y="1711179"/>
            <a:ext cx="4572000" cy="441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t &gt; </a:t>
            </a:r>
            <a:r>
              <a:rPr lang="en-US" sz="2800" dirty="0" smtClean="0">
                <a:latin typeface="+mj-lt"/>
              </a:rPr>
              <a:t>0</a:t>
            </a:r>
            <a:r>
              <a:rPr lang="en-US" sz="2800" dirty="0" smtClean="0"/>
              <a:t>s</a:t>
            </a:r>
          </a:p>
          <a:p>
            <a:pPr>
              <a:buNone/>
            </a:pPr>
            <a:r>
              <a:rPr lang="en-US" sz="2800" dirty="0" smtClean="0"/>
              <a:t>t = L/R = 10mH/3k</a:t>
            </a:r>
            <a:r>
              <a:rPr lang="en-US" sz="2800" dirty="0" smtClean="0">
                <a:latin typeface="Symbol" pitchFamily="18" charset="2"/>
              </a:rPr>
              <a:t>W/</a:t>
            </a:r>
            <a:r>
              <a:rPr lang="en-US" sz="2800" dirty="0" smtClean="0"/>
              <a:t> = 3.33</a:t>
            </a:r>
            <a:r>
              <a:rPr lang="en-US" sz="2800" dirty="0" smtClean="0">
                <a:latin typeface="Symbol" pitchFamily="18" charset="2"/>
              </a:rPr>
              <a:t>m</a:t>
            </a:r>
            <a:r>
              <a:rPr lang="en-US" sz="2800" dirty="0" smtClean="0"/>
              <a:t>s</a:t>
            </a:r>
          </a:p>
          <a:p>
            <a:pPr>
              <a:buNone/>
            </a:pPr>
            <a:r>
              <a:rPr lang="en-US" sz="2800" dirty="0" smtClean="0"/>
              <a:t>I</a:t>
            </a:r>
            <a:r>
              <a:rPr lang="en-US" sz="2800" baseline="-25000" dirty="0" smtClean="0"/>
              <a:t>L</a:t>
            </a:r>
            <a:r>
              <a:rPr lang="en-US" sz="2800" dirty="0" smtClean="0"/>
              <a:t> = I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 =</a:t>
            </a:r>
            <a:r>
              <a:rPr lang="en-US" sz="2800" dirty="0" err="1" smtClean="0"/>
              <a:t>I</a:t>
            </a:r>
            <a:r>
              <a:rPr lang="en-US" sz="2800" baseline="-25000" dirty="0" err="1" smtClean="0"/>
              <a:t>o</a:t>
            </a:r>
            <a:r>
              <a:rPr lang="en-US" sz="2800" dirty="0" err="1" smtClean="0"/>
              <a:t>e</a:t>
            </a:r>
            <a:r>
              <a:rPr lang="en-US" sz="2800" baseline="30000" dirty="0" smtClean="0"/>
              <a:t>-t/</a:t>
            </a:r>
            <a:r>
              <a:rPr lang="en-US" sz="2800" baseline="30000" dirty="0" smtClean="0">
                <a:latin typeface="Symbol" pitchFamily="18" charset="2"/>
              </a:rPr>
              <a:t>t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= 2mA e</a:t>
            </a:r>
            <a:r>
              <a:rPr lang="en-US" sz="2800" baseline="30000" dirty="0" smtClean="0"/>
              <a:t>-(t/3.33</a:t>
            </a:r>
            <a:r>
              <a:rPr lang="en-US" sz="2800" baseline="30000" dirty="0" smtClean="0">
                <a:latin typeface="Symbol" pitchFamily="18" charset="2"/>
              </a:rPr>
              <a:t>m</a:t>
            </a:r>
            <a:r>
              <a:rPr lang="en-US" sz="2800" baseline="30000" dirty="0" smtClean="0"/>
              <a:t>s)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V</a:t>
            </a:r>
            <a:r>
              <a:rPr lang="en-US" sz="2800" baseline="-25000" dirty="0" smtClean="0"/>
              <a:t>R </a:t>
            </a:r>
            <a:r>
              <a:rPr lang="en-US" sz="2800" dirty="0" smtClean="0"/>
              <a:t>= 3k</a:t>
            </a:r>
            <a:r>
              <a:rPr lang="en-US" sz="2800" dirty="0" smtClean="0">
                <a:latin typeface="Symbol" pitchFamily="18" charset="2"/>
              </a:rPr>
              <a:t>W</a:t>
            </a:r>
            <a:r>
              <a:rPr lang="en-US" sz="2800" dirty="0" smtClean="0"/>
              <a:t> I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  = 6V e</a:t>
            </a:r>
            <a:r>
              <a:rPr lang="en-US" sz="2800" baseline="30000" dirty="0" smtClean="0"/>
              <a:t>-(t/3.33</a:t>
            </a:r>
            <a:r>
              <a:rPr lang="en-US" sz="2800" baseline="30000" dirty="0" smtClean="0">
                <a:latin typeface="Symbol" pitchFamily="18" charset="2"/>
              </a:rPr>
              <a:t>m</a:t>
            </a:r>
            <a:r>
              <a:rPr lang="en-US" sz="2800" baseline="30000" dirty="0" smtClean="0"/>
              <a:t>s)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V</a:t>
            </a:r>
            <a:r>
              <a:rPr lang="en-US" sz="2800" baseline="-25000" dirty="0" smtClean="0"/>
              <a:t>L </a:t>
            </a:r>
            <a:r>
              <a:rPr lang="en-US" sz="2800" dirty="0" smtClean="0"/>
              <a:t>= L </a:t>
            </a:r>
            <a:r>
              <a:rPr lang="en-US" sz="2800" dirty="0" err="1" smtClean="0"/>
              <a:t>dI</a:t>
            </a:r>
            <a:r>
              <a:rPr lang="en-US" sz="2800" baseline="-25000" dirty="0" err="1" smtClean="0"/>
              <a:t>L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-6V e</a:t>
            </a:r>
            <a:r>
              <a:rPr lang="en-US" sz="2800" baseline="30000" dirty="0" smtClean="0"/>
              <a:t>-(t/3.33</a:t>
            </a:r>
            <a:r>
              <a:rPr lang="en-US" sz="2800" baseline="30000" dirty="0" smtClean="0">
                <a:latin typeface="Symbol" pitchFamily="18" charset="2"/>
              </a:rPr>
              <a:t>m</a:t>
            </a:r>
            <a:r>
              <a:rPr lang="en-US" sz="2800" baseline="30000" dirty="0" smtClean="0"/>
              <a:t>s)</a:t>
            </a:r>
          </a:p>
          <a:p>
            <a:pPr>
              <a:buNone/>
            </a:pPr>
            <a:endParaRPr lang="en-US" sz="2800" baseline="30000" dirty="0" smtClean="0"/>
          </a:p>
          <a:p>
            <a:pPr>
              <a:buNone/>
            </a:pPr>
            <a:endParaRPr lang="en-US" sz="2800" baseline="30000" dirty="0" smtClean="0"/>
          </a:p>
          <a:p>
            <a:pPr>
              <a:buNone/>
            </a:pPr>
            <a:r>
              <a:rPr lang="en-US" sz="2800" dirty="0" smtClean="0"/>
              <a:t>Note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R </a:t>
            </a:r>
            <a:r>
              <a:rPr lang="en-US" sz="2800" dirty="0" smtClean="0"/>
              <a:t>+ V</a:t>
            </a:r>
            <a:r>
              <a:rPr lang="en-US" sz="2800" baseline="-25000" dirty="0" smtClean="0"/>
              <a:t>L </a:t>
            </a:r>
            <a:r>
              <a:rPr lang="en-US" sz="2800" dirty="0" smtClean="0"/>
              <a:t>= </a:t>
            </a:r>
            <a:r>
              <a:rPr lang="en-US" sz="2800" dirty="0" smtClean="0">
                <a:latin typeface="+mj-lt"/>
              </a:rPr>
              <a:t>0</a:t>
            </a:r>
            <a:r>
              <a:rPr lang="en-US" sz="2800" dirty="0" smtClean="0"/>
              <a:t> V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1104900" y="1677065"/>
            <a:ext cx="457200" cy="3048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28093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(t)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630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Circuit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there is some charge on a capacitor at time </a:t>
            </a:r>
            <a:r>
              <a:rPr lang="en-US" i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 =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.  </a:t>
            </a:r>
            <a:endParaRPr lang="tr-TR" dirty="0" smtClean="0"/>
          </a:p>
          <a:p>
            <a:pPr lvl="1"/>
            <a:r>
              <a:rPr lang="en-US" dirty="0" smtClean="0"/>
              <a:t>This charge could have been stored because a voltage or current source had been in the circuit at </a:t>
            </a:r>
            <a:r>
              <a:rPr lang="en-US" i="1" dirty="0" smtClean="0">
                <a:solidFill>
                  <a:schemeClr val="accent1"/>
                </a:solidFill>
              </a:rPr>
              <a:t>t</a:t>
            </a:r>
            <a:r>
              <a:rPr lang="tr-TR" i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&lt;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, but was switched off at </a:t>
            </a:r>
            <a:r>
              <a:rPr lang="en-US" i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 =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0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use the equations relating voltage and current to determine how the charge on the capacitor is removed as a function of time.</a:t>
            </a:r>
          </a:p>
          <a:p>
            <a:pPr lvl="1"/>
            <a:r>
              <a:rPr lang="en-US" dirty="0" smtClean="0"/>
              <a:t>The charge flows from one plate of the capacitor through the resistor </a:t>
            </a:r>
            <a:r>
              <a:rPr lang="en-US" dirty="0" smtClean="0">
                <a:solidFill>
                  <a:schemeClr val="accent1"/>
                </a:solidFill>
              </a:rPr>
              <a:t>R</a:t>
            </a:r>
            <a:r>
              <a:rPr lang="en-US" dirty="0" smtClean="0"/>
              <a:t> to the other plate to neutralize the charge on the opposite plate of the capacitor.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807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dirty="0" smtClean="0"/>
              <a:t>Equations for RC Circuit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5"/>
            <a:ext cx="4104456" cy="306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323926"/>
              </p:ext>
            </p:extLst>
          </p:nvPr>
        </p:nvGraphicFramePr>
        <p:xfrm>
          <a:off x="1259632" y="3789040"/>
          <a:ext cx="1631331" cy="2548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4" name="Equation" r:id="rId4" imgW="812520" imgH="1269720" progId="Equation.3">
                  <p:embed/>
                </p:oleObj>
              </mc:Choice>
              <mc:Fallback>
                <p:oleObj name="Equation" r:id="rId4" imgW="81252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789040"/>
                        <a:ext cx="1631331" cy="25489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21613"/>
              </p:ext>
            </p:extLst>
          </p:nvPr>
        </p:nvGraphicFramePr>
        <p:xfrm>
          <a:off x="5508104" y="1124745"/>
          <a:ext cx="3027539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Equation" r:id="rId6" imgW="1587240" imgH="2793960" progId="Equation.3">
                  <p:embed/>
                </p:oleObj>
              </mc:Choice>
              <mc:Fallback>
                <p:oleObj name="Equation" r:id="rId6" imgW="1587240" imgH="2793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24745"/>
                        <a:ext cx="3027539" cy="5328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8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dirty="0" smtClean="0"/>
              <a:t>Equations for RC Circuit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048" y="1100623"/>
            <a:ext cx="398295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401057"/>
              </p:ext>
            </p:extLst>
          </p:nvPr>
        </p:nvGraphicFramePr>
        <p:xfrm>
          <a:off x="5022215" y="1295897"/>
          <a:ext cx="3078177" cy="275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Equation" r:id="rId4" imgW="1688760" imgH="1511280" progId="Equation.3">
                  <p:embed/>
                </p:oleObj>
              </mc:Choice>
              <mc:Fallback>
                <p:oleObj name="Equation" r:id="rId4" imgW="168876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215" y="1295897"/>
                        <a:ext cx="3078177" cy="27547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27584" y="4715158"/>
            <a:ext cx="40413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+mn-lt"/>
              </a:rPr>
              <a:t>Since the voltages are equal and the currents have the opposite sign, the power that is dissipated by the resistor  is the power that is being released by the capacitor.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406487"/>
              </p:ext>
            </p:extLst>
          </p:nvPr>
        </p:nvGraphicFramePr>
        <p:xfrm>
          <a:off x="5023035" y="4407871"/>
          <a:ext cx="3724399" cy="2092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6" imgW="2057400" imgH="1155600" progId="Equation.3">
                  <p:embed/>
                </p:oleObj>
              </mc:Choice>
              <mc:Fallback>
                <p:oleObj name="Equation" r:id="rId6" imgW="205740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3035" y="4407871"/>
                        <a:ext cx="3724399" cy="2092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80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The Key to Working with a Source-Free RC </a:t>
            </a:r>
            <a:r>
              <a:rPr lang="en-GB" sz="2400" dirty="0" smtClean="0"/>
              <a:t>Circuit</a:t>
            </a:r>
            <a:r>
              <a:rPr lang="tr-TR" sz="2400" dirty="0" smtClean="0"/>
              <a:t> </a:t>
            </a:r>
            <a:r>
              <a:rPr lang="en-GB" sz="2400" dirty="0" smtClean="0"/>
              <a:t>Is </a:t>
            </a:r>
            <a:r>
              <a:rPr lang="en-GB" sz="2400" dirty="0"/>
              <a:t>Finding: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5"/>
            <a:ext cx="8280920" cy="539988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dirty="0"/>
              <a:t>initial voltage </a:t>
            </a:r>
            <a:r>
              <a:rPr lang="tr-TR" i="1" dirty="0" smtClean="0">
                <a:solidFill>
                  <a:schemeClr val="accent1"/>
                </a:solidFill>
              </a:rPr>
              <a:t>v</a:t>
            </a:r>
            <a:r>
              <a:rPr lang="tr-TR" dirty="0" smtClean="0">
                <a:solidFill>
                  <a:schemeClr val="accent1"/>
                </a:solidFill>
              </a:rPr>
              <a:t>(0) </a:t>
            </a:r>
            <a:r>
              <a:rPr lang="en-GB" dirty="0" smtClean="0">
                <a:solidFill>
                  <a:schemeClr val="accent1"/>
                </a:solidFill>
              </a:rPr>
              <a:t>= </a:t>
            </a:r>
            <a:r>
              <a:rPr lang="en-GB" i="1" dirty="0" smtClean="0">
                <a:solidFill>
                  <a:schemeClr val="accent1"/>
                </a:solidFill>
              </a:rPr>
              <a:t>V</a:t>
            </a:r>
            <a:r>
              <a:rPr lang="en-GB" baseline="-25000" dirty="0" smtClean="0">
                <a:solidFill>
                  <a:schemeClr val="accent1"/>
                </a:solidFill>
              </a:rPr>
              <a:t>0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across </a:t>
            </a:r>
            <a:r>
              <a:rPr lang="en-GB" dirty="0"/>
              <a:t>the capacitor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Can be obtained by inserting a </a:t>
            </a:r>
            <a:r>
              <a:rPr lang="en-GB" dirty="0" err="1">
                <a:solidFill>
                  <a:schemeClr val="accent1"/>
                </a:solidFill>
              </a:rPr>
              <a:t>d.c.</a:t>
            </a:r>
            <a:r>
              <a:rPr lang="en-GB" dirty="0"/>
              <a:t> source to the circuit for a time much longer than </a:t>
            </a:r>
            <a:r>
              <a:rPr lang="en-GB" i="1" dirty="0">
                <a:solidFill>
                  <a:schemeClr val="accent1"/>
                </a:solidFill>
                <a:sym typeface="Symbol" panose="05050102010706020507" pitchFamily="18" charset="2"/>
              </a:rPr>
              <a:t></a:t>
            </a:r>
            <a:r>
              <a:rPr lang="en-GB" dirty="0"/>
              <a:t> </a:t>
            </a:r>
            <a:r>
              <a:rPr lang="en-US" dirty="0">
                <a:latin typeface="Symbol" pitchFamily="18" charset="2"/>
              </a:rPr>
              <a:t>(</a:t>
            </a:r>
            <a:r>
              <a:rPr lang="en-US" dirty="0"/>
              <a:t>at least t = -</a:t>
            </a:r>
            <a:r>
              <a:rPr lang="en-US" dirty="0">
                <a:latin typeface="Symbol" pitchFamily="18" charset="2"/>
              </a:rPr>
              <a:t>5t)</a:t>
            </a:r>
            <a:r>
              <a:rPr lang="en-GB" dirty="0" smtClean="0"/>
              <a:t> </a:t>
            </a:r>
            <a:r>
              <a:rPr lang="en-GB" dirty="0"/>
              <a:t>and then </a:t>
            </a:r>
            <a:r>
              <a:rPr lang="en-GB" dirty="0" smtClean="0"/>
              <a:t>removing </a:t>
            </a:r>
            <a:r>
              <a:rPr lang="en-GB" dirty="0"/>
              <a:t>it  at </a:t>
            </a:r>
            <a:r>
              <a:rPr lang="en-GB" i="1" dirty="0">
                <a:solidFill>
                  <a:schemeClr val="accent1"/>
                </a:solidFill>
              </a:rPr>
              <a:t>t</a:t>
            </a:r>
            <a:r>
              <a:rPr lang="en-GB" dirty="0">
                <a:solidFill>
                  <a:schemeClr val="accent1"/>
                </a:solidFill>
              </a:rPr>
              <a:t> = 0</a:t>
            </a:r>
            <a:r>
              <a:rPr lang="en-GB" dirty="0"/>
              <a:t>.</a:t>
            </a:r>
          </a:p>
          <a:p>
            <a:pPr lvl="2"/>
            <a:r>
              <a:rPr lang="en-GB" dirty="0"/>
              <a:t>Capacitor</a:t>
            </a:r>
          </a:p>
          <a:p>
            <a:pPr lvl="3"/>
            <a:r>
              <a:rPr lang="en-GB" dirty="0"/>
              <a:t>Open Circuit </a:t>
            </a:r>
            <a:r>
              <a:rPr lang="en-GB" dirty="0" smtClean="0"/>
              <a:t>Voltage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time constant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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In finding the time </a:t>
            </a:r>
            <a:r>
              <a:rPr lang="en-GB" dirty="0" smtClean="0"/>
              <a:t>constant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 </a:t>
            </a:r>
            <a:r>
              <a:rPr lang="en-GB" dirty="0" smtClean="0">
                <a:solidFill>
                  <a:schemeClr val="accent1"/>
                </a:solidFill>
                <a:sym typeface="Symbol" panose="05050102010706020507" pitchFamily="18" charset="2"/>
              </a:rPr>
              <a:t>= </a:t>
            </a:r>
            <a:r>
              <a:rPr lang="en-GB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RC</a:t>
            </a:r>
            <a:r>
              <a:rPr lang="en-GB" dirty="0" smtClean="0">
                <a:sym typeface="Symbol" panose="05050102010706020507" pitchFamily="18" charset="2"/>
              </a:rPr>
              <a:t>,</a:t>
            </a:r>
            <a:r>
              <a:rPr lang="en-GB" dirty="0" smtClean="0"/>
              <a:t> </a:t>
            </a:r>
            <a:r>
              <a:rPr lang="en-GB" i="1" dirty="0">
                <a:solidFill>
                  <a:schemeClr val="accent1"/>
                </a:solidFill>
              </a:rPr>
              <a:t>R</a:t>
            </a:r>
            <a:r>
              <a:rPr lang="en-GB" dirty="0"/>
              <a:t> </a:t>
            </a:r>
            <a:r>
              <a:rPr lang="en-GB" dirty="0" smtClean="0"/>
              <a:t>is often </a:t>
            </a:r>
            <a:r>
              <a:rPr lang="en-GB" dirty="0"/>
              <a:t>the </a:t>
            </a:r>
            <a:r>
              <a:rPr lang="en-GB" dirty="0" err="1"/>
              <a:t>Thevenin</a:t>
            </a:r>
            <a:r>
              <a:rPr lang="en-GB" dirty="0"/>
              <a:t> equivalent resistance at the terminals of the </a:t>
            </a:r>
            <a:r>
              <a:rPr lang="en-GB" dirty="0" smtClean="0"/>
              <a:t>capacitor; </a:t>
            </a:r>
          </a:p>
          <a:p>
            <a:pPr lvl="2"/>
            <a:r>
              <a:rPr lang="en-GB" dirty="0" smtClean="0"/>
              <a:t>that </a:t>
            </a:r>
            <a:r>
              <a:rPr lang="en-GB" dirty="0"/>
              <a:t>is, we take out the capacitor </a:t>
            </a:r>
            <a:r>
              <a:rPr lang="en-GB" i="1" dirty="0">
                <a:solidFill>
                  <a:schemeClr val="accent1"/>
                </a:solidFill>
              </a:rPr>
              <a:t>C</a:t>
            </a:r>
            <a:r>
              <a:rPr lang="en-GB" dirty="0"/>
              <a:t> and find </a:t>
            </a:r>
            <a:r>
              <a:rPr lang="en-GB" i="1" dirty="0">
                <a:solidFill>
                  <a:schemeClr val="accent1"/>
                </a:solidFill>
              </a:rPr>
              <a:t>R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chemeClr val="accent1"/>
                </a:solidFill>
              </a:rPr>
              <a:t>= </a:t>
            </a:r>
            <a:r>
              <a:rPr lang="en-GB" i="1" dirty="0" err="1" smtClean="0">
                <a:solidFill>
                  <a:schemeClr val="accent1"/>
                </a:solidFill>
              </a:rPr>
              <a:t>R</a:t>
            </a:r>
            <a:r>
              <a:rPr lang="en-GB" baseline="-25000" dirty="0" err="1" smtClean="0">
                <a:solidFill>
                  <a:schemeClr val="accent1"/>
                </a:solidFill>
              </a:rPr>
              <a:t>Th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/>
              <a:t>at its terminals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0951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</a:t>
            </a:r>
            <a:r>
              <a:rPr lang="en-GB" sz="2800" dirty="0">
                <a:solidFill>
                  <a:schemeClr val="accent1"/>
                </a:solidFill>
              </a:rPr>
              <a:t>natural response </a:t>
            </a:r>
            <a:r>
              <a:rPr lang="en-GB" sz="2800" dirty="0"/>
              <a:t>of a </a:t>
            </a:r>
            <a:r>
              <a:rPr lang="en-GB" sz="2800" dirty="0" smtClean="0"/>
              <a:t>capacitive circuit </a:t>
            </a:r>
            <a:r>
              <a:rPr lang="en-GB" sz="2800" dirty="0"/>
              <a:t>refers to the </a:t>
            </a:r>
            <a:r>
              <a:rPr lang="en-GB" sz="2800" dirty="0" err="1"/>
              <a:t>behavior</a:t>
            </a:r>
            <a:r>
              <a:rPr lang="en-GB" sz="2800" dirty="0"/>
              <a:t> (in terms </a:t>
            </a:r>
            <a:r>
              <a:rPr lang="en-GB" sz="2800" dirty="0" smtClean="0"/>
              <a:t>of</a:t>
            </a:r>
            <a:r>
              <a:rPr lang="tr-TR" sz="2800" dirty="0" smtClean="0"/>
              <a:t> </a:t>
            </a:r>
            <a:r>
              <a:rPr lang="en-GB" sz="2800" dirty="0" smtClean="0"/>
              <a:t>voltages) </a:t>
            </a:r>
            <a:r>
              <a:rPr lang="en-GB" sz="2800" dirty="0"/>
              <a:t>of the circuit itself, with no external sources </a:t>
            </a:r>
            <a:r>
              <a:rPr lang="en-GB" sz="2800" dirty="0" smtClean="0"/>
              <a:t>of</a:t>
            </a:r>
            <a:r>
              <a:rPr lang="tr-TR" sz="2800" dirty="0" smtClean="0"/>
              <a:t> </a:t>
            </a:r>
            <a:r>
              <a:rPr lang="en-GB" sz="2800" dirty="0" smtClean="0"/>
              <a:t>excitation.</a:t>
            </a:r>
            <a:endParaRPr lang="tr-TR" sz="2800" dirty="0" smtClean="0"/>
          </a:p>
          <a:p>
            <a:pPr lvl="1"/>
            <a:r>
              <a:rPr lang="en-GB" sz="2400" dirty="0"/>
              <a:t>The </a:t>
            </a:r>
            <a:r>
              <a:rPr lang="en-GB" sz="2400" dirty="0">
                <a:solidFill>
                  <a:schemeClr val="accent1"/>
                </a:solidFill>
              </a:rPr>
              <a:t>natural response </a:t>
            </a:r>
            <a:r>
              <a:rPr lang="en-GB" sz="2400" dirty="0"/>
              <a:t>depends on </a:t>
            </a:r>
            <a:r>
              <a:rPr lang="en-GB" sz="2400" dirty="0" smtClean="0"/>
              <a:t>the</a:t>
            </a:r>
            <a:r>
              <a:rPr lang="tr-TR" sz="2400" dirty="0" smtClean="0"/>
              <a:t> </a:t>
            </a:r>
            <a:r>
              <a:rPr lang="en-GB" sz="2400" dirty="0" smtClean="0"/>
              <a:t>nature </a:t>
            </a:r>
            <a:r>
              <a:rPr lang="en-GB" sz="2400" dirty="0"/>
              <a:t>of the circuit alone, with no </a:t>
            </a:r>
            <a:r>
              <a:rPr lang="en-GB" sz="2400" dirty="0" smtClean="0"/>
              <a:t>external</a:t>
            </a:r>
            <a:r>
              <a:rPr lang="tr-TR" sz="2400" dirty="0" smtClean="0"/>
              <a:t> </a:t>
            </a:r>
            <a:r>
              <a:rPr lang="en-GB" sz="2400" dirty="0" smtClean="0"/>
              <a:t>sources</a:t>
            </a:r>
            <a:r>
              <a:rPr lang="en-GB" sz="2400" dirty="0"/>
              <a:t>. </a:t>
            </a:r>
            <a:endParaRPr lang="tr-TR" sz="2400" dirty="0" smtClean="0"/>
          </a:p>
          <a:p>
            <a:pPr lvl="2"/>
            <a:r>
              <a:rPr lang="en-GB" sz="2000" dirty="0" smtClean="0"/>
              <a:t>In </a:t>
            </a:r>
            <a:r>
              <a:rPr lang="en-GB" sz="2000" dirty="0"/>
              <a:t>fact, the circuit has </a:t>
            </a:r>
            <a:r>
              <a:rPr lang="en-GB" sz="2000" dirty="0" smtClean="0"/>
              <a:t>a</a:t>
            </a:r>
            <a:r>
              <a:rPr lang="tr-TR" sz="2000" dirty="0" smtClean="0"/>
              <a:t> </a:t>
            </a:r>
            <a:r>
              <a:rPr lang="en-GB" sz="2000" dirty="0" smtClean="0"/>
              <a:t>response </a:t>
            </a:r>
            <a:r>
              <a:rPr lang="en-GB" sz="2000" dirty="0"/>
              <a:t>only because of the </a:t>
            </a:r>
            <a:r>
              <a:rPr lang="en-GB" sz="2000" dirty="0" smtClean="0"/>
              <a:t>energy</a:t>
            </a:r>
            <a:r>
              <a:rPr lang="tr-TR" sz="2000" dirty="0" smtClean="0"/>
              <a:t> </a:t>
            </a:r>
            <a:r>
              <a:rPr lang="en-GB" sz="2000" dirty="0" smtClean="0"/>
              <a:t>initially stored in the capacitor.</a:t>
            </a:r>
            <a:endParaRPr lang="tr-TR" sz="2000" dirty="0" smtClean="0"/>
          </a:p>
          <a:p>
            <a:r>
              <a:rPr lang="en-GB" sz="2800" dirty="0"/>
              <a:t>The voltage response of the </a:t>
            </a:r>
            <a:r>
              <a:rPr lang="en-GB" sz="2800" i="1" dirty="0"/>
              <a:t>RC</a:t>
            </a:r>
            <a:r>
              <a:rPr lang="en-GB" sz="2800" dirty="0"/>
              <a:t> circuit</a:t>
            </a:r>
            <a:endParaRPr lang="tr-TR" sz="2800" dirty="0"/>
          </a:p>
          <a:p>
            <a:pPr marL="4572000" lvl="1"/>
            <a:r>
              <a:rPr lang="en-US" sz="2400" dirty="0"/>
              <a:t>Time </a:t>
            </a:r>
            <a:r>
              <a:rPr lang="en-US" sz="2400" dirty="0" smtClean="0"/>
              <a:t>constant,</a:t>
            </a:r>
            <a:r>
              <a:rPr lang="en-GB" sz="2400" i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 </a:t>
            </a:r>
            <a:r>
              <a:rPr lang="en-GB" sz="2400" i="1" dirty="0">
                <a:solidFill>
                  <a:schemeClr val="accent1"/>
                </a:solidFill>
                <a:sym typeface="Symbol" panose="05050102010706020507" pitchFamily="18" charset="2"/>
              </a:rPr>
              <a:t> </a:t>
            </a:r>
            <a:r>
              <a:rPr lang="en-GB" sz="2400" dirty="0">
                <a:solidFill>
                  <a:schemeClr val="accent1"/>
                </a:solidFill>
                <a:sym typeface="Symbol" panose="05050102010706020507" pitchFamily="18" charset="2"/>
              </a:rPr>
              <a:t>= </a:t>
            </a:r>
            <a:r>
              <a:rPr lang="en-GB" sz="2400" i="1" dirty="0">
                <a:solidFill>
                  <a:schemeClr val="accent1"/>
                </a:solidFill>
                <a:sym typeface="Symbol" panose="05050102010706020507" pitchFamily="18" charset="2"/>
              </a:rPr>
              <a:t>RC </a:t>
            </a:r>
            <a:endParaRPr lang="en-US" sz="2400" dirty="0" smtClean="0"/>
          </a:p>
          <a:p>
            <a:pPr marL="4972050" lvl="2"/>
            <a:r>
              <a:rPr lang="en-US" sz="2000" dirty="0" smtClean="0"/>
              <a:t>The time required for the voltage across the capacitor to decay by a factor of </a:t>
            </a:r>
            <a:r>
              <a:rPr lang="en-US" sz="2000" dirty="0" smtClean="0">
                <a:solidFill>
                  <a:schemeClr val="accent1"/>
                </a:solidFill>
              </a:rPr>
              <a:t>1/e</a:t>
            </a:r>
            <a:r>
              <a:rPr lang="en-US" sz="2000" dirty="0" smtClean="0"/>
              <a:t> or </a:t>
            </a:r>
            <a:r>
              <a:rPr lang="en-US" sz="2000" dirty="0" smtClean="0">
                <a:solidFill>
                  <a:schemeClr val="accent1"/>
                </a:solidFill>
              </a:rPr>
              <a:t>36.8%</a:t>
            </a:r>
            <a:r>
              <a:rPr lang="en-US" sz="2000" dirty="0" smtClean="0"/>
              <a:t> of its initial value.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524744"/>
            <a:ext cx="3785003" cy="199988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B0A890-0CB7-4EBC-83D8-5DA0E8DCA3D8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131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1324866876,C:\Kath\Courses\ECE2004\Online\Lectures\RC and RL Circuits_FR.p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EAFE669-20C7-4CBD-82F6-A0FBDD74B022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A338FC84-39BF-4C6A-BB52-4C7CC1924019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8,1324866876,C:\Kath\Courses\ECE2004\Online\Lectures\RC and RL Circuits_FR.pp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6398FAA-9593-4282-930C-048635FFAAAF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DC3ABAE6-46B8-4A31-83B1-7EF6FD1E7FAA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9,1324866876,C:\Kath\Courses\ECE2004\Online\Lectures\RC and RL Circuits_FR.pp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F472B54F-3516-47C7-97D4-22FB59D8098B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AA0C1D39-36B0-493B-B498-2B6B03BCDE5A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0,1324866876,C:\Kath\Courses\ECE2004\Online\Lectures\RC and RL Circuits_FR.pp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99EE18BD-259D-4146-A519-CCBAC98CD923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514C63FB-FE0F-4D26-9B2A-45BDAA8EBA49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CD71AF37-0EDA-46CD-939C-32FB2C7B144A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2EB18EA-5B30-4A3C-B223-5D52ED325073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A4E0F47-87C4-4D15-8AFF-24C413754A81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1324866876,C:\Kath\Courses\ECE2004\Online\Lectures\RC and RL Circuits_FR.pp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3,1324866876,C:\Kath\Courses\ECE2004\Online\Lectures\RC and RL Circuits_FR.ppc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E96B6992-4A27-4A57-8D74-C23501F5F571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4,1324866876,C:\Kath\Courses\ECE2004\Online\Lectures\RC and RL Circuits_FR.ppc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5,1324866876,C:\Kath\Courses\ECE2004\Online\Lectures\RC and RL Circuits_FR.ppc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F81954C3-1B25-4BE2-A078-59F67E8DF53F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0837450B-5C05-4FE4-AD04-9C49308955D6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4,1324866876,C:\Kath\Courses\ECE2004\Online\Lectures\RC and RL Circuits_FR.ppc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6,1324866876,C:\Kath\Courses\ECE2004\Online\Lectures\RC and RL Circuits_FR.ppc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6988EDA6-4944-482A-ABFB-82133D5CD15E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1B10107-935F-4921-AD3D-728F020435CA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7,1324866876,C:\Kath\Courses\ECE2004\Online\Lectures\RC and RL Circuits_FR.ppc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5A09C22A-D6B7-4011-B1D6-20258E059CC6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A5F292EB-FC37-457B-BCD2-0DFFAE404D48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594AA249-8FD0-4787-B417-CB1FB8E3104A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1324866876,C:\Kath\Courses\ECE2004\Online\Lectures\RC and RL Circuits_FR.pp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5D00FFB-892F-43A3-A27F-736006C9D03C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0C3D0503-F486-4767-BD8A-99578B02E354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6,1324866876,C:\Kath\Courses\ECE2004\Online\Lectures\RC and RL Circuits_FR.pp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7,1324866876,C:\Kath\Courses\ECE2004\Online\Lectures\RC and RL Circuits_FR.ppc"/>
</p:tagLst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16531</TotalTime>
  <Words>1810</Words>
  <Application>Microsoft Office PowerPoint</Application>
  <PresentationFormat>Letter Kağıt (8.5x11 inç)</PresentationFormat>
  <Paragraphs>265</Paragraphs>
  <Slides>48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4" baseType="lpstr">
      <vt:lpstr>Arial</vt:lpstr>
      <vt:lpstr>Symbol</vt:lpstr>
      <vt:lpstr>Times New Roman</vt:lpstr>
      <vt:lpstr>Wingdings 2</vt:lpstr>
      <vt:lpstr>Bahcesehir master slide</vt:lpstr>
      <vt:lpstr>Equation</vt:lpstr>
      <vt:lpstr>BLM1612 - Circuit Theory</vt:lpstr>
      <vt:lpstr>RC and RL Circuits</vt:lpstr>
      <vt:lpstr>Objectives of Lecture</vt:lpstr>
      <vt:lpstr>Natural Response</vt:lpstr>
      <vt:lpstr>RC Circuit</vt:lpstr>
      <vt:lpstr>Equations for RC Circuit</vt:lpstr>
      <vt:lpstr>Equations for RC Circuit</vt:lpstr>
      <vt:lpstr>The Key to Working with a Source-Free RC Circuit Is Finding:</vt:lpstr>
      <vt:lpstr>Time constant</vt:lpstr>
      <vt:lpstr>Equations for RL Circuits</vt:lpstr>
      <vt:lpstr>Equations for RL Circuit</vt:lpstr>
      <vt:lpstr>The Key to Working with a Source-Free RL Circuit Is Finding:</vt:lpstr>
      <vt:lpstr>Time constant</vt:lpstr>
      <vt:lpstr>Singularity Functions</vt:lpstr>
      <vt:lpstr>Unit Step Function</vt:lpstr>
      <vt:lpstr>Unit Step Function</vt:lpstr>
      <vt:lpstr>Unit Impulse Function</vt:lpstr>
      <vt:lpstr>Integration of Unit Functions</vt:lpstr>
      <vt:lpstr>Unit Ramp Function</vt:lpstr>
      <vt:lpstr>Relationships of singularity functions </vt:lpstr>
      <vt:lpstr>Transient responses of RC and RL circuits</vt:lpstr>
      <vt:lpstr>RC Circuit</vt:lpstr>
      <vt:lpstr>RC Circuit</vt:lpstr>
      <vt:lpstr>RC Circuit</vt:lpstr>
      <vt:lpstr>RL Circuit</vt:lpstr>
      <vt:lpstr>RL Circuit</vt:lpstr>
      <vt:lpstr>RL Circuit</vt:lpstr>
      <vt:lpstr>Final Condition</vt:lpstr>
      <vt:lpstr>RL Circuit</vt:lpstr>
      <vt:lpstr>Complete Response</vt:lpstr>
      <vt:lpstr>Example 01…</vt:lpstr>
      <vt:lpstr>…Example 01…</vt:lpstr>
      <vt:lpstr>…Example 01…</vt:lpstr>
      <vt:lpstr>…Example 01…</vt:lpstr>
      <vt:lpstr>…Example 01…</vt:lpstr>
      <vt:lpstr>General Equations</vt:lpstr>
      <vt:lpstr>Example 02…</vt:lpstr>
      <vt:lpstr>…Example 02</vt:lpstr>
      <vt:lpstr>PowerPoint Sunusu</vt:lpstr>
      <vt:lpstr>…Example 03…</vt:lpstr>
      <vt:lpstr>…Example 03…</vt:lpstr>
      <vt:lpstr>…Example 03…</vt:lpstr>
      <vt:lpstr>…Example 03</vt:lpstr>
      <vt:lpstr>Example 04…</vt:lpstr>
      <vt:lpstr>…Example 04…</vt:lpstr>
      <vt:lpstr>…Example 04…</vt:lpstr>
      <vt:lpstr>…Example 04…</vt:lpstr>
      <vt:lpstr>…Example 04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HaMZa ILHAN</cp:lastModifiedBy>
  <cp:revision>730</cp:revision>
  <dcterms:created xsi:type="dcterms:W3CDTF">2004-11-05T11:30:37Z</dcterms:created>
  <dcterms:modified xsi:type="dcterms:W3CDTF">2020-02-05T08:59:36Z</dcterms:modified>
</cp:coreProperties>
</file>