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Raleway" panose="020B0604020202020204" charset="-94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  <p:embeddedFont>
      <p:font typeface="Lato" panose="020F0502020204030203" pitchFamily="34" charset="-94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2C72CB-F068-4C9D-8CE5-7684663E7B15}">
  <a:tblStyle styleId="{402C72CB-F068-4C9D-8CE5-7684663E7B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895497-A46D-4CBF-B9D3-F0E7D086BB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788" autoAdjust="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2331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576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99340154e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99340154e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74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658b3f3e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658b3f3e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387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99340154e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99340154e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139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658b3f3e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658b3f3e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032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99340154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99340154e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674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99340154e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f99340154e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500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9ddb4160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f9ddb4160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484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9ddb4160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9ddb4160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013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aa5948d6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faa5948d6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736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aa5948d6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faa5948d6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952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9b2a7ea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9b2a7ea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327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aa5948d6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aa5948d6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84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658b3f3e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658b3f3e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834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658b3f3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f658b3f3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368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f658b3f3e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f658b3f3e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463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658b3f3e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f658b3f3e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305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faa5948d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faa5948d6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867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aa5948d6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faa5948d6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879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f658b3f3e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f658b3f3e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602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faa5948d6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faa5948d6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603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f658b3f3e8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f658b3f3e8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4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9ddb416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9ddb416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335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9ddb4160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9ddb4160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12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99340154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99340154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7028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99340154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99340154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43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9ddb4160f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9ddb4160f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670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99340154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99340154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34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9ddb4160f_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9ddb4160f_4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70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BBG Uygulama-1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Sayı tabanları arası dönüşüm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(111110001)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(?)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600" baseline="-25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(1101110010)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(?)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 sz="1600" baseline="-25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baseline="-25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(465)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(?)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600" baseline="-25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Sayı tabanları arası dönüşüm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(111110001)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(</a:t>
            </a:r>
            <a:r>
              <a:rPr lang="tr" sz="16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761</a:t>
            </a: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600" baseline="-25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aseline="-25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700"/>
          </a:p>
        </p:txBody>
      </p:sp>
      <p:sp>
        <p:nvSpPr>
          <p:cNvPr id="162" name="Google Shape;162;p23"/>
          <p:cNvSpPr txBox="1"/>
          <p:nvPr/>
        </p:nvSpPr>
        <p:spPr>
          <a:xfrm>
            <a:off x="5714300" y="20645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(465)</a:t>
            </a:r>
            <a:r>
              <a:rPr lang="t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 = (</a:t>
            </a:r>
            <a:r>
              <a:rPr lang="tr" sz="16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100110101</a:t>
            </a: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t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63" name="Google Shape;163;p23"/>
          <p:cNvSpPr txBox="1"/>
          <p:nvPr/>
        </p:nvSpPr>
        <p:spPr>
          <a:xfrm>
            <a:off x="1600950" y="243855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001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998100" y="243855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110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504500" y="243855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111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580675" y="277455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7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1112525" y="279220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6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1709125" y="277455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3046400" y="20788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(1101110010)</a:t>
            </a:r>
            <a:r>
              <a:rPr lang="t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 = (</a:t>
            </a:r>
            <a:r>
              <a:rPr lang="tr" sz="16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372</a:t>
            </a: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t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3952800" y="24722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0010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3299400" y="245462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0111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2897675" y="247500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4091650" y="270630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3493300" y="270630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7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2970375" y="268770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5540000" y="249090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6050500" y="247675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6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6680850" y="247052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5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5388775" y="26783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100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5972950" y="267760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110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6658150" y="26473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101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Sayı tabanları arası dönüşüm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(A1DB)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 </a:t>
            </a: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(?)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600" baseline="-25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(443)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</a:t>
            </a: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(?)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 sz="1600" baseline="-25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(BCD)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 </a:t>
            </a: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(?)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600" baseline="-25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Sayı tabanları arası dönüşüm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(A1DB)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 </a:t>
            </a: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(</a:t>
            </a:r>
            <a:r>
              <a:rPr lang="tr" sz="16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1010000111011011</a:t>
            </a: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tr" sz="16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600" baseline="-25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aseline="-25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700"/>
          </a:p>
        </p:txBody>
      </p:sp>
      <p:sp>
        <p:nvSpPr>
          <p:cNvPr id="194" name="Google Shape;194;p25"/>
          <p:cNvSpPr txBox="1"/>
          <p:nvPr/>
        </p:nvSpPr>
        <p:spPr>
          <a:xfrm>
            <a:off x="7105525" y="20744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(BCD)</a:t>
            </a:r>
            <a:r>
              <a:rPr lang="t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16 </a:t>
            </a: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= (</a:t>
            </a:r>
            <a:r>
              <a:rPr lang="tr" sz="16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5715</a:t>
            </a: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t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330000" y="23898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820150" y="23774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1422750" y="23774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2086650" y="23960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B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66700" y="265842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1010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657850" y="265570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0001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1262400" y="26504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1101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1879375" y="26504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1011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4107350" y="207886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(443)</a:t>
            </a:r>
            <a:r>
              <a:rPr lang="t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8 </a:t>
            </a: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= (</a:t>
            </a:r>
            <a:r>
              <a:rPr lang="tr" sz="16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123</a:t>
            </a: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t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3983475" y="23960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4	   4	      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3884975" y="265842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100        100      011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4045500" y="313965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4170975" y="29938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tr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100100011</a:t>
            </a: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t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08" name="Google Shape;208;p25"/>
          <p:cNvSpPr txBox="1"/>
          <p:nvPr/>
        </p:nvSpPr>
        <p:spPr>
          <a:xfrm>
            <a:off x="3820400" y="34249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0001      0010       0011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3980100" y="375390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1                2                3 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6818575" y="2658413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1011   1100   1101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6915900" y="29938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tr">
                <a:latin typeface="Lato"/>
                <a:ea typeface="Lato"/>
                <a:cs typeface="Lato"/>
                <a:sym typeface="Lato"/>
              </a:rPr>
              <a:t>101111001101</a:t>
            </a:r>
            <a:r>
              <a:rPr lang="tr" sz="16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t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6970925" y="23898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B	C	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6818575" y="34249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101    111    001    101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6970925" y="372112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5         7          1          5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1'e Tümleyen</a:t>
            </a:r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4329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tr"/>
              <a:t>1’e tümleme, bit dizisi içerisindeki 1’lerin 0,  0’ların 1 yapılmasıyla elde edilir.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tr"/>
              <a:t>N bit sayısı olmak üzere, 			Değer aralığı:  </a:t>
            </a:r>
            <a:r>
              <a:rPr lang="tr" b="1"/>
              <a:t>-(2</a:t>
            </a:r>
            <a:r>
              <a:rPr lang="tr" b="1" baseline="30000"/>
              <a:t>(N-1)</a:t>
            </a:r>
            <a:r>
              <a:rPr lang="tr" b="1"/>
              <a:t>-1) … (2</a:t>
            </a:r>
            <a:r>
              <a:rPr lang="tr" b="1" baseline="30000"/>
              <a:t>(N-1)</a:t>
            </a:r>
            <a:r>
              <a:rPr lang="tr" b="1"/>
              <a:t>-1)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1" name="Google Shape;2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225" y="2078875"/>
            <a:ext cx="4255925" cy="11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400" y="3124600"/>
            <a:ext cx="4133925" cy="11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2'ye Tümleyen</a:t>
            </a:r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75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tr"/>
              <a:t>2’ye tümleme, bit dizisi içerisindeki 1’lerin 0,  0’ların 1 yapılması ve sonrasında sayıya 1 eklenmesiyle olur.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tr"/>
              <a:t>N bit sayısı olmak üzere,			Değer aralığı:  </a:t>
            </a:r>
            <a:r>
              <a:rPr lang="tr" b="1"/>
              <a:t>-(2</a:t>
            </a:r>
            <a:r>
              <a:rPr lang="tr" b="1" baseline="30000"/>
              <a:t>(N-1)</a:t>
            </a:r>
            <a:r>
              <a:rPr lang="tr" b="1"/>
              <a:t>) … (2</a:t>
            </a:r>
            <a:r>
              <a:rPr lang="tr" b="1" baseline="30000"/>
              <a:t>(N-1)</a:t>
            </a:r>
            <a:r>
              <a:rPr lang="tr" b="1"/>
              <a:t>-1)</a:t>
            </a:r>
            <a:endParaRPr/>
          </a:p>
        </p:txBody>
      </p:sp>
      <p:pic>
        <p:nvPicPr>
          <p:cNvPr id="229" name="Google Shape;2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8175" y="2078875"/>
            <a:ext cx="3929975" cy="122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4622" y="3182500"/>
            <a:ext cx="1917068" cy="11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2’ye tümleyen örnekler</a:t>
            </a:r>
            <a:endParaRPr/>
          </a:p>
        </p:txBody>
      </p:sp>
      <p:graphicFrame>
        <p:nvGraphicFramePr>
          <p:cNvPr id="236" name="Google Shape;236;p28"/>
          <p:cNvGraphicFramePr/>
          <p:nvPr/>
        </p:nvGraphicFramePr>
        <p:xfrm>
          <a:off x="356250" y="185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{9D895497-A46D-4CBF-B9D3-F0E7D086BB91}</a:tableStyleId>
              </a:tblPr>
              <a:tblGrid>
                <a:gridCol w="1379350"/>
                <a:gridCol w="1377575"/>
                <a:gridCol w="1273550"/>
              </a:tblGrid>
              <a:tr h="76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Decimal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(-128,127)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Binary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2's complement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1000 0100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0111 1100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1111 0110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0000 1010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0001 0011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1110 1101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9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0110 0010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1001 1110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1111 1111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0000 0001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0000 0001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1111 1111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237" name="Google Shape;237;p28"/>
          <p:cNvGraphicFramePr/>
          <p:nvPr/>
        </p:nvGraphicFramePr>
        <p:xfrm>
          <a:off x="4924200" y="185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{9D895497-A46D-4CBF-B9D3-F0E7D086BB91}</a:tableStyleId>
              </a:tblPr>
              <a:tblGrid>
                <a:gridCol w="1205575"/>
                <a:gridCol w="1058675"/>
                <a:gridCol w="1267600"/>
              </a:tblGrid>
              <a:tr h="76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Decimal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(-128,127)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Binary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2's complement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13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48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32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-32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63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60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?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2’ye tümleyen örnekler</a:t>
            </a:r>
            <a:endParaRPr/>
          </a:p>
        </p:txBody>
      </p:sp>
      <p:graphicFrame>
        <p:nvGraphicFramePr>
          <p:cNvPr id="243" name="Google Shape;243;p29"/>
          <p:cNvGraphicFramePr/>
          <p:nvPr/>
        </p:nvGraphicFramePr>
        <p:xfrm>
          <a:off x="356250" y="1853850"/>
          <a:ext cx="4030475" cy="3142685"/>
        </p:xfrm>
        <a:graphic>
          <a:graphicData uri="http://schemas.openxmlformats.org/drawingml/2006/table">
            <a:tbl>
              <a:tblPr>
                <a:noFill/>
                <a:tableStyleId>{9D895497-A46D-4CBF-B9D3-F0E7D086BB91}</a:tableStyleId>
              </a:tblPr>
              <a:tblGrid>
                <a:gridCol w="1379350"/>
                <a:gridCol w="1377575"/>
                <a:gridCol w="1273550"/>
              </a:tblGrid>
              <a:tr h="76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Decimal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(-128,127)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Binary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2's complement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-124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1000 0100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0111 1100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-10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1111 0110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0000 1010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19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0001 0011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1110 1101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9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98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0110 0010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1001 1110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-1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1111 1111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0000 0001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0000 0001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1111 1111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244" name="Google Shape;244;p29"/>
          <p:cNvGraphicFramePr/>
          <p:nvPr/>
        </p:nvGraphicFramePr>
        <p:xfrm>
          <a:off x="4924200" y="1853850"/>
          <a:ext cx="3531850" cy="3142700"/>
        </p:xfrm>
        <a:graphic>
          <a:graphicData uri="http://schemas.openxmlformats.org/drawingml/2006/table">
            <a:tbl>
              <a:tblPr>
                <a:noFill/>
                <a:tableStyleId>{9D895497-A46D-4CBF-B9D3-F0E7D086BB91}</a:tableStyleId>
              </a:tblPr>
              <a:tblGrid>
                <a:gridCol w="1205575"/>
                <a:gridCol w="1058675"/>
                <a:gridCol w="1267600"/>
              </a:tblGrid>
              <a:tr h="76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Decimal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(-128,127)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Binary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2's complement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13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0000 1101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1111 0011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48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0011 0000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1101 0000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32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0010 0000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1110 0000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-32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1110 0000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0010 0000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63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0011 1111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0011 1111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60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0011 1100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1100 0100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Excess notation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tr"/>
              <a:t>Bir sayıyı Excess-16 formatında ifade edebilmek için kaç bit gereklidir?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AutoNum type="arabicParenR"/>
            </a:pPr>
            <a:r>
              <a:rPr lang="tr"/>
              <a:t>29/8 sayısını binary 8-bit floating point olarak yazınız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Excess notation</a:t>
            </a:r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tr"/>
              <a:t>Bir sayıyı Excess-16 formatında ifade edebilmek için kaç bit gereklidir?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	16 = 2</a:t>
            </a:r>
            <a:r>
              <a:rPr lang="tr" baseline="30000"/>
              <a:t>4</a:t>
            </a:r>
            <a:r>
              <a:rPr lang="tr"/>
              <a:t> = 2</a:t>
            </a:r>
            <a:r>
              <a:rPr lang="tr" baseline="30000"/>
              <a:t>N-1</a:t>
            </a:r>
            <a:r>
              <a:rPr lang="tr"/>
              <a:t> =&gt; N = 5 bits</a:t>
            </a:r>
            <a:endParaRPr baseline="-2500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AutoNum type="arabicParenR"/>
            </a:pPr>
            <a:r>
              <a:rPr lang="tr"/>
              <a:t>29/8 sayısını binary 8-bit floating point olarak yazınız.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tr"/>
              <a:t>Sayı pozitif olduğu için işaret biti 0 olmalıdır.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tr"/>
              <a:t>29/8 = 3 + 5/8 = 011.101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tr"/>
              <a:t>0.11101 * 2</a:t>
            </a:r>
            <a:r>
              <a:rPr lang="tr" baseline="30000"/>
              <a:t>2</a:t>
            </a:r>
            <a:endParaRPr baseline="300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tr"/>
              <a:t>2 = 110 (Excess-4)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tr"/>
              <a:t> 0 110 1110  </a:t>
            </a:r>
            <a:r>
              <a:rPr lang="tr">
                <a:solidFill>
                  <a:schemeClr val="accent3"/>
                </a:solidFill>
              </a:rPr>
              <a:t>=?</a:t>
            </a:r>
            <a:r>
              <a:rPr lang="tr"/>
              <a:t>  3 + 5/8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Bazı terimler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1 bit,</a:t>
            </a:r>
            <a:r>
              <a:rPr lang="tr">
                <a:solidFill>
                  <a:schemeClr val="accent3"/>
                </a:solidFill>
              </a:rPr>
              <a:t>      1</a:t>
            </a: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4 bits = 1 nibble,  </a:t>
            </a:r>
            <a:r>
              <a:rPr lang="tr">
                <a:solidFill>
                  <a:schemeClr val="accent3"/>
                </a:solidFill>
              </a:rPr>
              <a:t>0111</a:t>
            </a: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8 bits = 1 byte, </a:t>
            </a:r>
            <a:r>
              <a:rPr lang="tr">
                <a:solidFill>
                  <a:schemeClr val="accent3"/>
                </a:solidFill>
              </a:rPr>
              <a:t>0001 0111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16 bits = 2 byte = 1 word,  </a:t>
            </a:r>
            <a:r>
              <a:rPr lang="tr">
                <a:solidFill>
                  <a:schemeClr val="accent3"/>
                </a:solidFill>
              </a:rPr>
              <a:t>0001 0111 0001 0111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32 bits = 4 byte = 2 word = 1 double word, </a:t>
            </a:r>
            <a:r>
              <a:rPr lang="tr">
                <a:solidFill>
                  <a:schemeClr val="accent3"/>
                </a:solidFill>
              </a:rPr>
              <a:t>0001 0111 0001 0111 0001 0111 0001 0111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525" y="2112525"/>
            <a:ext cx="2727739" cy="10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Truncation Error</a:t>
            </a:r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900"/>
          </a:p>
        </p:txBody>
      </p:sp>
      <p:pic>
        <p:nvPicPr>
          <p:cNvPr id="263" name="Google Shape;2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100" y="2046050"/>
            <a:ext cx="4403725" cy="7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2"/>
          <p:cNvSpPr txBox="1"/>
          <p:nvPr/>
        </p:nvSpPr>
        <p:spPr>
          <a:xfrm>
            <a:off x="1681250" y="2706300"/>
            <a:ext cx="359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 bit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32"/>
          <p:cNvSpPr txBox="1"/>
          <p:nvPr/>
        </p:nvSpPr>
        <p:spPr>
          <a:xfrm>
            <a:off x="2687475" y="2706300"/>
            <a:ext cx="359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3 bit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4437375" y="2706300"/>
            <a:ext cx="359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4 bit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7" name="Google Shape;267;p32"/>
          <p:cNvCxnSpPr/>
          <p:nvPr/>
        </p:nvCxnSpPr>
        <p:spPr>
          <a:xfrm>
            <a:off x="1321750" y="3418850"/>
            <a:ext cx="21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p32"/>
          <p:cNvSpPr txBox="1"/>
          <p:nvPr/>
        </p:nvSpPr>
        <p:spPr>
          <a:xfrm>
            <a:off x="1278325" y="3359525"/>
            <a:ext cx="3573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500">
                <a:latin typeface="Lato"/>
                <a:ea typeface="Lato"/>
                <a:cs typeface="Lato"/>
                <a:sym typeface="Lato"/>
              </a:rPr>
              <a:t>8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1085975" y="3190250"/>
            <a:ext cx="3573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500">
                <a:latin typeface="Lato"/>
                <a:ea typeface="Lato"/>
                <a:cs typeface="Lato"/>
                <a:sym typeface="Lato"/>
              </a:rPr>
              <a:t>2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1278325" y="3114050"/>
            <a:ext cx="3573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500">
                <a:latin typeface="Lato"/>
                <a:ea typeface="Lato"/>
                <a:cs typeface="Lato"/>
                <a:sym typeface="Lato"/>
              </a:rPr>
              <a:t>7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1694150" y="321875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= 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Truncation Error</a:t>
            </a:r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1900"/>
              <a:t>    </a:t>
            </a:r>
            <a:endParaRPr sz="1900"/>
          </a:p>
        </p:txBody>
      </p:sp>
      <p:pic>
        <p:nvPicPr>
          <p:cNvPr id="278" name="Google Shape;2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100" y="2046050"/>
            <a:ext cx="4403725" cy="7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3"/>
          <p:cNvSpPr txBox="1"/>
          <p:nvPr/>
        </p:nvSpPr>
        <p:spPr>
          <a:xfrm>
            <a:off x="1681250" y="2706300"/>
            <a:ext cx="359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 bit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33"/>
          <p:cNvSpPr txBox="1"/>
          <p:nvPr/>
        </p:nvSpPr>
        <p:spPr>
          <a:xfrm>
            <a:off x="2687475" y="2706300"/>
            <a:ext cx="359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3 bit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33"/>
          <p:cNvSpPr txBox="1"/>
          <p:nvPr/>
        </p:nvSpPr>
        <p:spPr>
          <a:xfrm>
            <a:off x="4437375" y="2706300"/>
            <a:ext cx="359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4 bit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82" name="Google Shape;282;p33"/>
          <p:cNvGraphicFramePr/>
          <p:nvPr/>
        </p:nvGraphicFramePr>
        <p:xfrm>
          <a:off x="2284625" y="3715175"/>
          <a:ext cx="4751400" cy="411450"/>
        </p:xfrm>
        <a:graphic>
          <a:graphicData uri="http://schemas.openxmlformats.org/drawingml/2006/table">
            <a:tbl>
              <a:tblPr>
                <a:noFill/>
                <a:tableStyleId>{9D895497-A46D-4CBF-B9D3-F0E7D086BB91}</a:tableStyleId>
              </a:tblPr>
              <a:tblGrid>
                <a:gridCol w="1583800"/>
                <a:gridCol w="1583800"/>
                <a:gridCol w="1583800"/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0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110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500"/>
                        <a:t>1011</a:t>
                      </a:r>
                      <a:endParaRPr sz="1500"/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  <p:sp>
        <p:nvSpPr>
          <p:cNvPr id="283" name="Google Shape;283;p33"/>
          <p:cNvSpPr txBox="1"/>
          <p:nvPr/>
        </p:nvSpPr>
        <p:spPr>
          <a:xfrm>
            <a:off x="1240875" y="4279000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tr" sz="1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10.111</a:t>
            </a:r>
            <a:endParaRPr/>
          </a:p>
        </p:txBody>
      </p:sp>
      <p:cxnSp>
        <p:nvCxnSpPr>
          <p:cNvPr id="284" name="Google Shape;284;p33"/>
          <p:cNvCxnSpPr/>
          <p:nvPr/>
        </p:nvCxnSpPr>
        <p:spPr>
          <a:xfrm>
            <a:off x="6061950" y="4299875"/>
            <a:ext cx="967800" cy="130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5" name="Google Shape;285;p33"/>
          <p:cNvSpPr txBox="1"/>
          <p:nvPr/>
        </p:nvSpPr>
        <p:spPr>
          <a:xfrm>
            <a:off x="7271850" y="431740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p33"/>
          <p:cNvSpPr txBox="1"/>
          <p:nvPr/>
        </p:nvSpPr>
        <p:spPr>
          <a:xfrm>
            <a:off x="7253200" y="44084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10.11      =   </a:t>
            </a:r>
            <a:r>
              <a:rPr lang="tr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2 + 6/8</a:t>
            </a:r>
            <a:endParaRPr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p33"/>
          <p:cNvSpPr txBox="1"/>
          <p:nvPr/>
        </p:nvSpPr>
        <p:spPr>
          <a:xfrm>
            <a:off x="1048750" y="322342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2 ⅞  =  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Logic Gates</a:t>
            </a:r>
            <a:endParaRPr/>
          </a:p>
        </p:txBody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/>
              <a:t>A= 0, B=1, C=0 için çıktı ne olur?</a:t>
            </a:r>
            <a:endParaRPr/>
          </a:p>
        </p:txBody>
      </p:sp>
      <p:pic>
        <p:nvPicPr>
          <p:cNvPr id="294" name="Google Shape;2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875" y="2238700"/>
            <a:ext cx="3465000" cy="18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Logic Gates</a:t>
            </a:r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/>
              <a:t>A= 0, B=1, C=0 için çıktı ne olur?</a:t>
            </a:r>
            <a:endParaRPr/>
          </a:p>
        </p:txBody>
      </p:sp>
      <p:pic>
        <p:nvPicPr>
          <p:cNvPr id="301" name="Google Shape;3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875" y="2238700"/>
            <a:ext cx="3465000" cy="18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5"/>
          <p:cNvSpPr txBox="1"/>
          <p:nvPr/>
        </p:nvSpPr>
        <p:spPr>
          <a:xfrm>
            <a:off x="4572000" y="2171550"/>
            <a:ext cx="49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3" name="Google Shape;303;p35"/>
          <p:cNvSpPr txBox="1"/>
          <p:nvPr/>
        </p:nvSpPr>
        <p:spPr>
          <a:xfrm>
            <a:off x="4601200" y="2711550"/>
            <a:ext cx="49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p35"/>
          <p:cNvSpPr txBox="1"/>
          <p:nvPr/>
        </p:nvSpPr>
        <p:spPr>
          <a:xfrm>
            <a:off x="4601200" y="3377150"/>
            <a:ext cx="49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p35"/>
          <p:cNvSpPr txBox="1"/>
          <p:nvPr/>
        </p:nvSpPr>
        <p:spPr>
          <a:xfrm>
            <a:off x="5991775" y="2295450"/>
            <a:ext cx="49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6020100" y="3570300"/>
            <a:ext cx="49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35"/>
          <p:cNvSpPr txBox="1"/>
          <p:nvPr/>
        </p:nvSpPr>
        <p:spPr>
          <a:xfrm>
            <a:off x="7450625" y="2887325"/>
            <a:ext cx="49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p35"/>
          <p:cNvSpPr txBox="1"/>
          <p:nvPr/>
        </p:nvSpPr>
        <p:spPr>
          <a:xfrm>
            <a:off x="5054975" y="3150900"/>
            <a:ext cx="49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Logic Gates Bitwise Örnekler</a:t>
            </a:r>
            <a:endParaRPr/>
          </a:p>
        </p:txBody>
      </p:sp>
      <p:sp>
        <p:nvSpPr>
          <p:cNvPr id="314" name="Google Shape;314;p3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1010 AND 1100 = </a:t>
            </a:r>
            <a:r>
              <a:rPr lang="tr" sz="1800">
                <a:solidFill>
                  <a:schemeClr val="accent3"/>
                </a:solidFill>
              </a:rPr>
              <a:t>?</a:t>
            </a:r>
            <a:endParaRPr sz="18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1800"/>
              <a:t>0011 OR 1100 = </a:t>
            </a:r>
            <a:r>
              <a:rPr lang="tr" sz="1800">
                <a:solidFill>
                  <a:schemeClr val="accent3"/>
                </a:solidFill>
              </a:rPr>
              <a:t>?</a:t>
            </a:r>
            <a:endParaRPr sz="18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1800"/>
              <a:t>1011 XOR 1000 = </a:t>
            </a:r>
            <a:r>
              <a:rPr lang="tr" sz="1800">
                <a:solidFill>
                  <a:schemeClr val="accent3"/>
                </a:solidFill>
              </a:rPr>
              <a:t>?</a:t>
            </a:r>
            <a:endParaRPr sz="18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1800"/>
              <a:t>1001 NAND 0101 = </a:t>
            </a:r>
            <a:r>
              <a:rPr lang="tr" sz="1800">
                <a:solidFill>
                  <a:schemeClr val="accent3"/>
                </a:solidFill>
              </a:rPr>
              <a:t>?</a:t>
            </a:r>
            <a:endParaRPr sz="18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Logic Gates Bitwise Örnekler</a:t>
            </a:r>
            <a:endParaRPr/>
          </a:p>
        </p:txBody>
      </p:sp>
      <p:sp>
        <p:nvSpPr>
          <p:cNvPr id="320" name="Google Shape;320;p3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1010 AND 1100 = </a:t>
            </a:r>
            <a:r>
              <a:rPr lang="tr" sz="1800">
                <a:solidFill>
                  <a:schemeClr val="accent3"/>
                </a:solidFill>
              </a:rPr>
              <a:t>1000</a:t>
            </a:r>
            <a:endParaRPr sz="18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1800"/>
              <a:t>0011 OR 1100 = </a:t>
            </a:r>
            <a:r>
              <a:rPr lang="tr" sz="1800">
                <a:solidFill>
                  <a:schemeClr val="accent3"/>
                </a:solidFill>
              </a:rPr>
              <a:t>1111</a:t>
            </a:r>
            <a:endParaRPr sz="18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1800"/>
              <a:t>1011 XOR 1000 = </a:t>
            </a:r>
            <a:r>
              <a:rPr lang="tr" sz="1800">
                <a:solidFill>
                  <a:schemeClr val="accent3"/>
                </a:solidFill>
              </a:rPr>
              <a:t>0011</a:t>
            </a:r>
            <a:endParaRPr sz="18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1800"/>
              <a:t>1001 NAND 0101 = </a:t>
            </a:r>
            <a:r>
              <a:rPr lang="tr" sz="1800">
                <a:solidFill>
                  <a:schemeClr val="accent3"/>
                </a:solidFill>
              </a:rPr>
              <a:t>1110</a:t>
            </a:r>
            <a:endParaRPr sz="18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Binary Toplama Çıkarma İşlemi</a:t>
            </a:r>
            <a:endParaRPr/>
          </a:p>
        </p:txBody>
      </p:sp>
      <p:sp>
        <p:nvSpPr>
          <p:cNvPr id="326" name="Google Shape;326;p3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500">
                <a:solidFill>
                  <a:srgbClr val="4C4C4C"/>
                </a:solidFill>
              </a:rPr>
              <a:t>9 + 12 = (?)</a:t>
            </a:r>
            <a:r>
              <a:rPr lang="tr" sz="1500" baseline="-25000">
                <a:solidFill>
                  <a:srgbClr val="4C4C4C"/>
                </a:solidFill>
              </a:rPr>
              <a:t>2</a:t>
            </a:r>
            <a:endParaRPr sz="1500" baseline="-25000">
              <a:solidFill>
                <a:srgbClr val="4C4C4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1500">
                <a:solidFill>
                  <a:srgbClr val="4C4C4C"/>
                </a:solidFill>
              </a:rPr>
              <a:t>9 - 12 = (?)</a:t>
            </a:r>
            <a:r>
              <a:rPr lang="tr" sz="1500" baseline="-25000">
                <a:solidFill>
                  <a:srgbClr val="4C4C4C"/>
                </a:solidFill>
              </a:rPr>
              <a:t>2</a:t>
            </a:r>
            <a:endParaRPr sz="1500" baseline="-25000">
              <a:solidFill>
                <a:srgbClr val="4C4C4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tr" sz="1400">
                <a:solidFill>
                  <a:srgbClr val="4C4C4C"/>
                </a:solidFill>
              </a:rPr>
              <a:t>26 - 12 = </a:t>
            </a:r>
            <a:r>
              <a:rPr lang="tr" sz="1500">
                <a:solidFill>
                  <a:srgbClr val="4C4C4C"/>
                </a:solidFill>
              </a:rPr>
              <a:t>(?)</a:t>
            </a:r>
            <a:r>
              <a:rPr lang="tr" sz="1500" baseline="-25000">
                <a:solidFill>
                  <a:srgbClr val="4C4C4C"/>
                </a:solidFill>
              </a:rPr>
              <a:t>2</a:t>
            </a:r>
            <a:endParaRPr sz="1400">
              <a:solidFill>
                <a:srgbClr val="4C4C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500">
              <a:solidFill>
                <a:srgbClr val="4C4C4C"/>
              </a:solidFill>
            </a:endParaRPr>
          </a:p>
        </p:txBody>
      </p:sp>
      <p:sp>
        <p:nvSpPr>
          <p:cNvPr id="327" name="Google Shape;327;p38"/>
          <p:cNvSpPr txBox="1"/>
          <p:nvPr/>
        </p:nvSpPr>
        <p:spPr>
          <a:xfrm>
            <a:off x="3046575" y="20788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Binary Toplama Çıkarma İşlemi</a:t>
            </a:r>
            <a:endParaRPr/>
          </a:p>
        </p:txBody>
      </p:sp>
      <p:sp>
        <p:nvSpPr>
          <p:cNvPr id="333" name="Google Shape;333;p39"/>
          <p:cNvSpPr txBox="1">
            <a:spLocks noGrp="1"/>
          </p:cNvSpPr>
          <p:nvPr>
            <p:ph type="body" idx="1"/>
          </p:nvPr>
        </p:nvSpPr>
        <p:spPr>
          <a:xfrm>
            <a:off x="69330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500"/>
              <a:t>9 + 12 = (</a:t>
            </a:r>
            <a:r>
              <a:rPr lang="tr" sz="1400">
                <a:solidFill>
                  <a:schemeClr val="accent3"/>
                </a:solidFill>
              </a:rPr>
              <a:t>00010101</a:t>
            </a:r>
            <a:r>
              <a:rPr lang="tr" sz="1500"/>
              <a:t>)</a:t>
            </a:r>
            <a:r>
              <a:rPr lang="tr" sz="1500" baseline="-25000"/>
              <a:t>2</a:t>
            </a:r>
            <a:endParaRPr sz="1500" baseline="-25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aseline="-25000"/>
          </a:p>
        </p:txBody>
      </p:sp>
      <p:sp>
        <p:nvSpPr>
          <p:cNvPr id="334" name="Google Shape;334;p39"/>
          <p:cNvSpPr txBox="1"/>
          <p:nvPr/>
        </p:nvSpPr>
        <p:spPr>
          <a:xfrm>
            <a:off x="1827375" y="20788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" name="Google Shape;335;p39"/>
          <p:cNvSpPr txBox="1"/>
          <p:nvPr/>
        </p:nvSpPr>
        <p:spPr>
          <a:xfrm>
            <a:off x="729450" y="24790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00001001</a:t>
            </a:r>
            <a:endParaRPr/>
          </a:p>
        </p:txBody>
      </p:sp>
      <p:sp>
        <p:nvSpPr>
          <p:cNvPr id="336" name="Google Shape;336;p39"/>
          <p:cNvSpPr txBox="1"/>
          <p:nvPr/>
        </p:nvSpPr>
        <p:spPr>
          <a:xfrm>
            <a:off x="2602300" y="20712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tr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9 - 12 = (</a:t>
            </a:r>
            <a:r>
              <a:rPr lang="tr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11111101</a:t>
            </a:r>
            <a:r>
              <a:rPr lang="tr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r>
              <a:rPr lang="tr" sz="1500" baseline="-25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/>
          </a:p>
        </p:txBody>
      </p:sp>
      <p:sp>
        <p:nvSpPr>
          <p:cNvPr id="337" name="Google Shape;337;p39"/>
          <p:cNvSpPr txBox="1"/>
          <p:nvPr/>
        </p:nvSpPr>
        <p:spPr>
          <a:xfrm>
            <a:off x="693300" y="274702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00001100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8" name="Google Shape;338;p39"/>
          <p:cNvCxnSpPr/>
          <p:nvPr/>
        </p:nvCxnSpPr>
        <p:spPr>
          <a:xfrm>
            <a:off x="673775" y="3133450"/>
            <a:ext cx="1098300" cy="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339;p39"/>
          <p:cNvSpPr txBox="1"/>
          <p:nvPr/>
        </p:nvSpPr>
        <p:spPr>
          <a:xfrm>
            <a:off x="540575" y="2787750"/>
            <a:ext cx="24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+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p39"/>
          <p:cNvSpPr txBox="1"/>
          <p:nvPr/>
        </p:nvSpPr>
        <p:spPr>
          <a:xfrm>
            <a:off x="729450" y="312450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00010101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p39"/>
          <p:cNvSpPr txBox="1"/>
          <p:nvPr/>
        </p:nvSpPr>
        <p:spPr>
          <a:xfrm>
            <a:off x="2602300" y="2469963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tr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+ (-12) </a:t>
            </a:r>
            <a:endParaRPr/>
          </a:p>
        </p:txBody>
      </p:sp>
      <p:sp>
        <p:nvSpPr>
          <p:cNvPr id="342" name="Google Shape;342;p39"/>
          <p:cNvSpPr txBox="1"/>
          <p:nvPr/>
        </p:nvSpPr>
        <p:spPr>
          <a:xfrm>
            <a:off x="2695800" y="27041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tr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-12 -&gt; 12 = (00001100) </a:t>
            </a:r>
            <a:endParaRPr/>
          </a:p>
        </p:txBody>
      </p:sp>
      <p:sp>
        <p:nvSpPr>
          <p:cNvPr id="343" name="Google Shape;343;p39"/>
          <p:cNvSpPr txBox="1"/>
          <p:nvPr/>
        </p:nvSpPr>
        <p:spPr>
          <a:xfrm>
            <a:off x="3531475" y="306115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1’s complement -&gt; 11110011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" name="Google Shape;344;p39"/>
          <p:cNvSpPr txBox="1"/>
          <p:nvPr/>
        </p:nvSpPr>
        <p:spPr>
          <a:xfrm>
            <a:off x="5751150" y="3268975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5" name="Google Shape;345;p39"/>
          <p:cNvCxnSpPr/>
          <p:nvPr/>
        </p:nvCxnSpPr>
        <p:spPr>
          <a:xfrm>
            <a:off x="4944900" y="3620500"/>
            <a:ext cx="1008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" name="Google Shape;346;p39"/>
          <p:cNvSpPr txBox="1"/>
          <p:nvPr/>
        </p:nvSpPr>
        <p:spPr>
          <a:xfrm>
            <a:off x="4944900" y="3308950"/>
            <a:ext cx="24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+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p39"/>
          <p:cNvSpPr txBox="1"/>
          <p:nvPr/>
        </p:nvSpPr>
        <p:spPr>
          <a:xfrm>
            <a:off x="4595700" y="3553250"/>
            <a:ext cx="155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-12 = 11110100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8" name="Google Shape;348;p39"/>
          <p:cNvSpPr txBox="1"/>
          <p:nvPr/>
        </p:nvSpPr>
        <p:spPr>
          <a:xfrm>
            <a:off x="2661100" y="3763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00001001</a:t>
            </a:r>
            <a:endParaRPr/>
          </a:p>
        </p:txBody>
      </p:sp>
      <p:sp>
        <p:nvSpPr>
          <p:cNvPr id="349" name="Google Shape;349;p39"/>
          <p:cNvSpPr txBox="1"/>
          <p:nvPr/>
        </p:nvSpPr>
        <p:spPr>
          <a:xfrm>
            <a:off x="2628700" y="4014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11110100</a:t>
            </a:r>
            <a:endParaRPr/>
          </a:p>
        </p:txBody>
      </p:sp>
      <p:cxnSp>
        <p:nvCxnSpPr>
          <p:cNvPr id="350" name="Google Shape;350;p39"/>
          <p:cNvCxnSpPr/>
          <p:nvPr/>
        </p:nvCxnSpPr>
        <p:spPr>
          <a:xfrm rot="10800000" flipH="1">
            <a:off x="2661100" y="4303100"/>
            <a:ext cx="831300" cy="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1" name="Google Shape;351;p39"/>
          <p:cNvSpPr txBox="1"/>
          <p:nvPr/>
        </p:nvSpPr>
        <p:spPr>
          <a:xfrm>
            <a:off x="2517650" y="4014325"/>
            <a:ext cx="24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+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2" name="Google Shape;352;p39"/>
          <p:cNvSpPr txBox="1"/>
          <p:nvPr/>
        </p:nvSpPr>
        <p:spPr>
          <a:xfrm>
            <a:off x="2646550" y="4307150"/>
            <a:ext cx="35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11111101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3" name="Google Shape;353;p39"/>
          <p:cNvSpPr txBox="1"/>
          <p:nvPr/>
        </p:nvSpPr>
        <p:spPr>
          <a:xfrm>
            <a:off x="6904250" y="21165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rgbClr val="4C4C4C"/>
                </a:solidFill>
                <a:latin typeface="Lato"/>
                <a:ea typeface="Lato"/>
                <a:cs typeface="Lato"/>
                <a:sym typeface="Lato"/>
              </a:rPr>
              <a:t>26 - 12 = </a:t>
            </a:r>
            <a:r>
              <a:rPr lang="tr" sz="1500">
                <a:solidFill>
                  <a:srgbClr val="4C4C4C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tr" sz="1350">
                <a:solidFill>
                  <a:schemeClr val="accent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0001110</a:t>
            </a:r>
            <a:r>
              <a:rPr lang="tr" sz="1500">
                <a:solidFill>
                  <a:srgbClr val="4C4C4C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r>
              <a:rPr lang="tr" sz="1500" baseline="-25000">
                <a:solidFill>
                  <a:srgbClr val="4C4C4C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/>
          </a:p>
        </p:txBody>
      </p:sp>
      <p:sp>
        <p:nvSpPr>
          <p:cNvPr id="354" name="Google Shape;354;p39"/>
          <p:cNvSpPr txBox="1"/>
          <p:nvPr/>
        </p:nvSpPr>
        <p:spPr>
          <a:xfrm>
            <a:off x="6983450" y="2569150"/>
            <a:ext cx="3000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3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0011010</a:t>
            </a:r>
            <a:endParaRPr sz="1700"/>
          </a:p>
        </p:txBody>
      </p:sp>
      <p:sp>
        <p:nvSpPr>
          <p:cNvPr id="355" name="Google Shape;355;p39"/>
          <p:cNvSpPr txBox="1"/>
          <p:nvPr/>
        </p:nvSpPr>
        <p:spPr>
          <a:xfrm>
            <a:off x="6983450" y="2851575"/>
            <a:ext cx="3000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3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0001100</a:t>
            </a:r>
            <a:endParaRPr sz="1700"/>
          </a:p>
        </p:txBody>
      </p:sp>
      <p:cxnSp>
        <p:nvCxnSpPr>
          <p:cNvPr id="356" name="Google Shape;356;p39"/>
          <p:cNvCxnSpPr/>
          <p:nvPr/>
        </p:nvCxnSpPr>
        <p:spPr>
          <a:xfrm>
            <a:off x="6819500" y="3237050"/>
            <a:ext cx="10896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7" name="Google Shape;357;p39"/>
          <p:cNvSpPr txBox="1"/>
          <p:nvPr/>
        </p:nvSpPr>
        <p:spPr>
          <a:xfrm>
            <a:off x="6819500" y="2920150"/>
            <a:ext cx="3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-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" name="Google Shape;358;p39"/>
          <p:cNvSpPr txBox="1"/>
          <p:nvPr/>
        </p:nvSpPr>
        <p:spPr>
          <a:xfrm>
            <a:off x="6983450" y="3160850"/>
            <a:ext cx="3000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3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0001110</a:t>
            </a:r>
            <a:endParaRPr sz="1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Overflow</a:t>
            </a:r>
            <a:endParaRPr/>
          </a:p>
        </p:txBody>
      </p:sp>
      <p:sp>
        <p:nvSpPr>
          <p:cNvPr id="364" name="Google Shape;364;p4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chemeClr val="dk2"/>
                </a:solidFill>
              </a:rPr>
              <a:t>01111111 + 01111110 = ?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1600">
                <a:solidFill>
                  <a:schemeClr val="dk2"/>
                </a:solidFill>
              </a:rPr>
              <a:t>Overflow nasıl tespit edilir?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Overflow</a:t>
            </a:r>
            <a:endParaRPr/>
          </a:p>
        </p:txBody>
      </p:sp>
      <p:sp>
        <p:nvSpPr>
          <p:cNvPr id="370" name="Google Shape;370;p4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/>
              <a:t>01111111 + 01111110 = (</a:t>
            </a:r>
            <a:r>
              <a:rPr lang="tr" sz="1600">
                <a:solidFill>
                  <a:schemeClr val="accent3"/>
                </a:solidFill>
              </a:rPr>
              <a:t>11111101</a:t>
            </a:r>
            <a:r>
              <a:rPr lang="tr" sz="1600"/>
              <a:t>)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1600"/>
              <a:t>               127 + 126 = 253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pic>
        <p:nvPicPr>
          <p:cNvPr id="371" name="Google Shape;37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250" y="1447050"/>
            <a:ext cx="3186480" cy="1484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1"/>
          <p:cNvSpPr txBox="1"/>
          <p:nvPr/>
        </p:nvSpPr>
        <p:spPr>
          <a:xfrm>
            <a:off x="779075" y="3373675"/>
            <a:ext cx="684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8 bitlik (+127, -128 arasındaki sayılar) işaretli sayılardan 127 +126 = 253 sayısı,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8 bitlik işaretli sayı olarak gösterilemez.</a:t>
            </a:r>
            <a:endParaRPr/>
          </a:p>
        </p:txBody>
      </p:sp>
      <p:sp>
        <p:nvSpPr>
          <p:cNvPr id="373" name="Google Shape;373;p41"/>
          <p:cNvSpPr txBox="1"/>
          <p:nvPr/>
        </p:nvSpPr>
        <p:spPr>
          <a:xfrm>
            <a:off x="729450" y="2973475"/>
            <a:ext cx="684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n-bitlik işaretli sayılarla toplama yapılırken sonuç n-bitten daha fazla çıkabilir. </a:t>
            </a:r>
            <a:endParaRPr/>
          </a:p>
        </p:txBody>
      </p:sp>
      <p:pic>
        <p:nvPicPr>
          <p:cNvPr id="374" name="Google Shape;37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075" y="4026000"/>
            <a:ext cx="5573701" cy="10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Terim örnekleri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accent3"/>
                </a:solidFill>
              </a:rPr>
              <a:t>0101 0111 0001 0111 0001 0111 0001 0111</a:t>
            </a: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2"/>
                </a:solidFill>
              </a:rPr>
              <a:t>Highest byte: ?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2"/>
                </a:solidFill>
              </a:rPr>
              <a:t>Highest nibble:  ?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2"/>
                </a:solidFill>
              </a:rPr>
              <a:t>Lowest word: ?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Terim örnekleri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accent3"/>
                </a:solidFill>
              </a:rPr>
              <a:t>0101 0111 0001 0111 0001 0111 0001 0111</a:t>
            </a: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2"/>
                </a:solidFill>
              </a:rPr>
              <a:t>Highest byte(the most significant byte) : </a:t>
            </a:r>
            <a:r>
              <a:rPr lang="tr">
                <a:solidFill>
                  <a:schemeClr val="accent3"/>
                </a:solidFill>
              </a:rPr>
              <a:t>0101 0111</a:t>
            </a: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2"/>
                </a:solidFill>
              </a:rPr>
              <a:t>Highest bit(the most significant bit, MSB) : </a:t>
            </a:r>
            <a:r>
              <a:rPr lang="tr">
                <a:solidFill>
                  <a:schemeClr val="accent3"/>
                </a:solidFill>
              </a:rPr>
              <a:t>0</a:t>
            </a: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2"/>
                </a:solidFill>
              </a:rPr>
              <a:t>Highest nibble: </a:t>
            </a:r>
            <a:r>
              <a:rPr lang="tr">
                <a:solidFill>
                  <a:schemeClr val="accent3"/>
                </a:solidFill>
              </a:rPr>
              <a:t>0101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2"/>
                </a:solidFill>
              </a:rPr>
              <a:t>Lowest word: </a:t>
            </a:r>
            <a:r>
              <a:rPr lang="tr">
                <a:solidFill>
                  <a:schemeClr val="accent3"/>
                </a:solidFill>
              </a:rPr>
              <a:t>0001 0111 0001 0111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375" y="492925"/>
            <a:ext cx="4691243" cy="26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2037" y="3182575"/>
            <a:ext cx="5199925" cy="19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Sayı tabanları arası dönüşüm</a:t>
            </a: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(157)</a:t>
            </a:r>
            <a:r>
              <a:rPr lang="tr" sz="17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(?)</a:t>
            </a:r>
            <a:r>
              <a:rPr lang="tr" sz="17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7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(842)</a:t>
            </a:r>
            <a:r>
              <a:rPr lang="tr" sz="17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(?)</a:t>
            </a:r>
            <a:r>
              <a:rPr lang="tr" sz="17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7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7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(1600)</a:t>
            </a:r>
            <a:r>
              <a:rPr lang="tr" sz="17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(?)</a:t>
            </a:r>
            <a:r>
              <a:rPr lang="tr" sz="17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17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630175" y="6299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Sayı tabanları arası dönüşüm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(157)</a:t>
            </a:r>
            <a:r>
              <a:rPr lang="tr" sz="17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(</a:t>
            </a:r>
            <a:r>
              <a:rPr lang="tr" sz="17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10011101</a:t>
            </a: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tr" sz="17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7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(842)</a:t>
            </a:r>
            <a:r>
              <a:rPr lang="tr" sz="17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(</a:t>
            </a:r>
            <a:r>
              <a:rPr lang="tr" sz="17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1512</a:t>
            </a: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tr" sz="17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7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7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(1600)</a:t>
            </a:r>
            <a:r>
              <a:rPr lang="tr" sz="17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(</a:t>
            </a:r>
            <a:r>
              <a:rPr lang="tr" sz="17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640</a:t>
            </a:r>
            <a:r>
              <a:rPr lang="tr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tr" sz="17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17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/>
          </a:p>
        </p:txBody>
      </p:sp>
      <p:graphicFrame>
        <p:nvGraphicFramePr>
          <p:cNvPr id="125" name="Google Shape;125;p19"/>
          <p:cNvGraphicFramePr/>
          <p:nvPr/>
        </p:nvGraphicFramePr>
        <p:xfrm>
          <a:off x="2944400" y="1480150"/>
          <a:ext cx="1059075" cy="3145296"/>
        </p:xfrm>
        <a:graphic>
          <a:graphicData uri="http://schemas.openxmlformats.org/drawingml/2006/table">
            <a:tbl>
              <a:tblPr>
                <a:noFill/>
                <a:tableStyleId>{402C72CB-F068-4C9D-8CE5-7684663E7B15}</a:tableStyleId>
              </a:tblPr>
              <a:tblGrid>
                <a:gridCol w="337150"/>
                <a:gridCol w="384775"/>
                <a:gridCol w="337150"/>
              </a:tblGrid>
              <a:tr h="332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2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2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2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2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2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2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2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  <p:cxnSp>
        <p:nvCxnSpPr>
          <p:cNvPr id="126" name="Google Shape;126;p19"/>
          <p:cNvCxnSpPr/>
          <p:nvPr/>
        </p:nvCxnSpPr>
        <p:spPr>
          <a:xfrm rot="10800000">
            <a:off x="4132375" y="3908925"/>
            <a:ext cx="18600" cy="58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27" name="Google Shape;127;p19"/>
          <p:cNvGraphicFramePr/>
          <p:nvPr/>
        </p:nvGraphicFramePr>
        <p:xfrm>
          <a:off x="4865075" y="1480150"/>
          <a:ext cx="1229900" cy="1490352"/>
        </p:xfrm>
        <a:graphic>
          <a:graphicData uri="http://schemas.openxmlformats.org/drawingml/2006/table">
            <a:tbl>
              <a:tblPr>
                <a:noFill/>
                <a:tableStyleId>{402C72CB-F068-4C9D-8CE5-7684663E7B15}</a:tableStyleId>
              </a:tblPr>
              <a:tblGrid>
                <a:gridCol w="391525"/>
                <a:gridCol w="446850"/>
                <a:gridCol w="391525"/>
              </a:tblGrid>
              <a:tr h="332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2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/>
                        <a:t>8</a:t>
                      </a:r>
                      <a:endParaRPr sz="1200"/>
                    </a:p>
                  </a:txBody>
                  <a:tcPr marL="68575" marR="68575" marT="91425" marB="91425"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/>
                        <a:t>105</a:t>
                      </a:r>
                      <a:endParaRPr sz="1200"/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/>
                        <a:t>1</a:t>
                      </a:r>
                      <a:endParaRPr sz="1200"/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/>
                        <a:t>8</a:t>
                      </a:r>
                      <a:endParaRPr sz="1200"/>
                    </a:p>
                  </a:txBody>
                  <a:tcPr marL="68575" marR="68575" marT="91425" marB="91425"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/>
                        <a:t>13</a:t>
                      </a:r>
                      <a:endParaRPr sz="1200"/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/>
                        <a:t>5</a:t>
                      </a:r>
                      <a:endParaRPr sz="1200"/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/>
                        <a:t>8</a:t>
                      </a:r>
                      <a:endParaRPr sz="1200"/>
                    </a:p>
                  </a:txBody>
                  <a:tcPr marL="68575" marR="68575" marT="91425" marB="91425"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/>
                        <a:t>1</a:t>
                      </a:r>
                      <a:endParaRPr sz="1200"/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/>
                        <a:t>1</a:t>
                      </a:r>
                      <a:endParaRPr sz="1200"/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  <p:cxnSp>
        <p:nvCxnSpPr>
          <p:cNvPr id="128" name="Google Shape;128;p19"/>
          <p:cNvCxnSpPr/>
          <p:nvPr/>
        </p:nvCxnSpPr>
        <p:spPr>
          <a:xfrm rot="10800000">
            <a:off x="6257800" y="2277000"/>
            <a:ext cx="18600" cy="58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29" name="Google Shape;129;p19"/>
          <p:cNvGraphicFramePr/>
          <p:nvPr/>
        </p:nvGraphicFramePr>
        <p:xfrm>
          <a:off x="6751225" y="1480150"/>
          <a:ext cx="1229900" cy="1389798"/>
        </p:xfrm>
        <a:graphic>
          <a:graphicData uri="http://schemas.openxmlformats.org/drawingml/2006/table">
            <a:tbl>
              <a:tblPr>
                <a:noFill/>
                <a:tableStyleId>{402C72CB-F068-4C9D-8CE5-7684663E7B15}</a:tableStyleId>
              </a:tblPr>
              <a:tblGrid>
                <a:gridCol w="391525"/>
                <a:gridCol w="446850"/>
                <a:gridCol w="391525"/>
              </a:tblGrid>
              <a:tr h="332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2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2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130" name="Google Shape;130;p19"/>
          <p:cNvCxnSpPr/>
          <p:nvPr/>
        </p:nvCxnSpPr>
        <p:spPr>
          <a:xfrm rot="10800000">
            <a:off x="8147450" y="2078875"/>
            <a:ext cx="18600" cy="58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Sayı tabanları arası dönüşüm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(110010)</a:t>
            </a:r>
            <a:r>
              <a:rPr lang="tr" sz="16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(?)</a:t>
            </a:r>
            <a:r>
              <a:rPr lang="tr" sz="16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6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(3220)</a:t>
            </a:r>
            <a:r>
              <a:rPr lang="tr" sz="16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(?)</a:t>
            </a:r>
            <a:r>
              <a:rPr lang="tr" sz="16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6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(2F0C)</a:t>
            </a:r>
            <a:r>
              <a:rPr lang="tr" sz="16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(?)</a:t>
            </a:r>
            <a:r>
              <a:rPr lang="tr" sz="16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6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Sayı tabanları arası dönüşüm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(110010)</a:t>
            </a:r>
            <a:r>
              <a:rPr lang="tr" sz="16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 sz="16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(3220)</a:t>
            </a:r>
            <a:r>
              <a:rPr lang="tr" sz="16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endParaRPr sz="16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(2F0C)</a:t>
            </a:r>
            <a:r>
              <a:rPr lang="tr" sz="16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t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endParaRPr sz="1600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700"/>
          </a:p>
        </p:txBody>
      </p:sp>
      <p:sp>
        <p:nvSpPr>
          <p:cNvPr id="143" name="Google Shape;143;p21"/>
          <p:cNvSpPr txBox="1"/>
          <p:nvPr/>
        </p:nvSpPr>
        <p:spPr>
          <a:xfrm>
            <a:off x="2562425" y="20507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100"/>
              <a:t>	</a:t>
            </a:r>
            <a:endParaRPr sz="1100"/>
          </a:p>
        </p:txBody>
      </p:sp>
      <p:sp>
        <p:nvSpPr>
          <p:cNvPr id="144" name="Google Shape;144;p21"/>
          <p:cNvSpPr txBox="1"/>
          <p:nvPr/>
        </p:nvSpPr>
        <p:spPr>
          <a:xfrm>
            <a:off x="1867725" y="2078875"/>
            <a:ext cx="347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tr" sz="16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tr" sz="16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 + 2</a:t>
            </a:r>
            <a:r>
              <a:rPr lang="tr" sz="16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 + 2</a:t>
            </a:r>
            <a:r>
              <a:rPr lang="tr" sz="18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x0 + 2</a:t>
            </a:r>
            <a:r>
              <a:rPr lang="tr" sz="16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tr" sz="9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x0 + 2</a:t>
            </a:r>
            <a:r>
              <a:rPr lang="tr" sz="16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tr" sz="9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 + 2</a:t>
            </a:r>
            <a:r>
              <a:rPr lang="tr" sz="16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5057425" y="20941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latin typeface="Calibri"/>
                <a:ea typeface="Calibri"/>
                <a:cs typeface="Calibri"/>
                <a:sym typeface="Calibri"/>
              </a:rPr>
              <a:t>= (</a:t>
            </a:r>
            <a:r>
              <a:rPr lang="tr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r>
              <a:rPr lang="tr" sz="160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tr" sz="1600" baseline="-25000"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1867725" y="2653175"/>
            <a:ext cx="347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tr" sz="16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tr" sz="16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x3 + 8</a:t>
            </a:r>
            <a:r>
              <a:rPr lang="tr" sz="16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x2 + 8</a:t>
            </a:r>
            <a:r>
              <a:rPr lang="tr" sz="18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x2 + 8</a:t>
            </a:r>
            <a:r>
              <a:rPr lang="tr" sz="16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x0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4210900" y="26684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latin typeface="Calibri"/>
                <a:ea typeface="Calibri"/>
                <a:cs typeface="Calibri"/>
                <a:sym typeface="Calibri"/>
              </a:rPr>
              <a:t>= (</a:t>
            </a:r>
            <a:r>
              <a:rPr lang="tr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1680</a:t>
            </a:r>
            <a:r>
              <a:rPr lang="tr" sz="160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tr" sz="1600" baseline="-25000"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1867725" y="3184050"/>
            <a:ext cx="347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r>
              <a:rPr lang="tr" sz="16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tr" sz="16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x2 + 16</a:t>
            </a:r>
            <a:r>
              <a:rPr lang="tr" sz="16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xF + 16</a:t>
            </a:r>
            <a:r>
              <a:rPr lang="tr" sz="18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x0 + 16</a:t>
            </a:r>
            <a:r>
              <a:rPr lang="tr" sz="1600" baseline="30000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lang="tr">
                <a:solidFill>
                  <a:srgbClr val="4C4C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xC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4521325" y="32274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600">
                <a:latin typeface="Calibri"/>
                <a:ea typeface="Calibri"/>
                <a:cs typeface="Calibri"/>
                <a:sym typeface="Calibri"/>
              </a:rPr>
              <a:t>= (</a:t>
            </a:r>
            <a:r>
              <a:rPr lang="tr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12044</a:t>
            </a:r>
            <a:r>
              <a:rPr lang="tr" sz="160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tr" sz="1600" baseline="-25000"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Ekran Gösterisi (16:9)</PresentationFormat>
  <Paragraphs>341</Paragraphs>
  <Slides>29</Slides>
  <Notes>29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6" baseType="lpstr">
      <vt:lpstr>Raleway</vt:lpstr>
      <vt:lpstr>Calibri</vt:lpstr>
      <vt:lpstr>Times New Roman</vt:lpstr>
      <vt:lpstr>Roboto</vt:lpstr>
      <vt:lpstr>Lato</vt:lpstr>
      <vt:lpstr>Arial</vt:lpstr>
      <vt:lpstr>Streamline</vt:lpstr>
      <vt:lpstr>BBG Uygulama-1</vt:lpstr>
      <vt:lpstr>Bazı terimler</vt:lpstr>
      <vt:lpstr>Terim örnekleri</vt:lpstr>
      <vt:lpstr>Terim örnekleri</vt:lpstr>
      <vt:lpstr>PowerPoint Sunusu</vt:lpstr>
      <vt:lpstr>Sayı tabanları arası dönüşüm</vt:lpstr>
      <vt:lpstr>Sayı tabanları arası dönüşüm </vt:lpstr>
      <vt:lpstr>Sayı tabanları arası dönüşüm </vt:lpstr>
      <vt:lpstr>Sayı tabanları arası dönüşüm </vt:lpstr>
      <vt:lpstr>Sayı tabanları arası dönüşüm </vt:lpstr>
      <vt:lpstr>Sayı tabanları arası dönüşüm </vt:lpstr>
      <vt:lpstr>Sayı tabanları arası dönüşüm </vt:lpstr>
      <vt:lpstr>Sayı tabanları arası dönüşüm </vt:lpstr>
      <vt:lpstr>1'e Tümleyen</vt:lpstr>
      <vt:lpstr>2'ye Tümleyen</vt:lpstr>
      <vt:lpstr>2’ye tümleyen örnekler</vt:lpstr>
      <vt:lpstr>2’ye tümleyen örnekler</vt:lpstr>
      <vt:lpstr>Excess notation </vt:lpstr>
      <vt:lpstr>Excess notation</vt:lpstr>
      <vt:lpstr>Truncation Error</vt:lpstr>
      <vt:lpstr>Truncation Error</vt:lpstr>
      <vt:lpstr>Logic Gates</vt:lpstr>
      <vt:lpstr>Logic Gates</vt:lpstr>
      <vt:lpstr>Logic Gates Bitwise Örnekler</vt:lpstr>
      <vt:lpstr>Logic Gates Bitwise Örnekler</vt:lpstr>
      <vt:lpstr>Binary Toplama Çıkarma İşlemi</vt:lpstr>
      <vt:lpstr>Binary Toplama Çıkarma İşlemi</vt:lpstr>
      <vt:lpstr>Overflow</vt:lpstr>
      <vt:lpstr>Overflow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BBG Uygulama-1</dc:title>
  <cp:lastModifiedBy>Sevgi Turgut</cp:lastModifiedBy>
  <cp:revision>2</cp:revision>
  <dcterms:modified xsi:type="dcterms:W3CDTF">2021-10-27T08:37:12Z</dcterms:modified>
</cp:coreProperties>
</file>