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3" r:id="rId1"/>
  </p:sldMasterIdLst>
  <p:notesMasterIdLst>
    <p:notesMasterId r:id="rId29"/>
  </p:notesMasterIdLst>
  <p:sldIdLst>
    <p:sldId id="266" r:id="rId2"/>
    <p:sldId id="258" r:id="rId3"/>
    <p:sldId id="257" r:id="rId4"/>
    <p:sldId id="259" r:id="rId5"/>
    <p:sldId id="265" r:id="rId6"/>
    <p:sldId id="264" r:id="rId7"/>
    <p:sldId id="262" r:id="rId8"/>
    <p:sldId id="260" r:id="rId9"/>
    <p:sldId id="284" r:id="rId10"/>
    <p:sldId id="285" r:id="rId11"/>
    <p:sldId id="267" r:id="rId12"/>
    <p:sldId id="261" r:id="rId13"/>
    <p:sldId id="281" r:id="rId14"/>
    <p:sldId id="289" r:id="rId15"/>
    <p:sldId id="291" r:id="rId16"/>
    <p:sldId id="269" r:id="rId17"/>
    <p:sldId id="278" r:id="rId18"/>
    <p:sldId id="292" r:id="rId19"/>
    <p:sldId id="293" r:id="rId20"/>
    <p:sldId id="271" r:id="rId21"/>
    <p:sldId id="286" r:id="rId22"/>
    <p:sldId id="272" r:id="rId23"/>
    <p:sldId id="288" r:id="rId24"/>
    <p:sldId id="273" r:id="rId25"/>
    <p:sldId id="277" r:id="rId26"/>
    <p:sldId id="290" r:id="rId27"/>
    <p:sldId id="280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56" autoAdjust="0"/>
    <p:restoredTop sz="94660"/>
  </p:normalViewPr>
  <p:slideViewPr>
    <p:cSldViewPr snapToGrid="0">
      <p:cViewPr>
        <p:scale>
          <a:sx n="117" d="100"/>
          <a:sy n="117" d="100"/>
        </p:scale>
        <p:origin x="8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8E77E-F892-4DD0-9B07-E87D7C5A7ABA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F12AD-DD88-4A5D-BEBC-1FC33B4C7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5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4325E-175E-4997-B95E-AD5F5297A4D5}" type="slidenum">
              <a:rPr lang="tr-TR" smtClean="0"/>
              <a:t>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623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18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04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07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36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78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71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105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90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63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239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18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103290-CA73-41A0-9861-130422205ABF}" type="datetimeFigureOut">
              <a:rPr lang="tr-TR" smtClean="0"/>
              <a:t>25.04.2022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93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  <p:sldLayoutId id="214748427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PVbuI2-77sKVnCVqo1YCPJhLxM35f7Jl/edit?usp=sharing&amp;ouid=101003081646069995973&amp;rtpof=true&amp;sd=true" TargetMode="External"/><Relationship Id="rId2" Type="http://schemas.openxmlformats.org/officeDocument/2006/relationships/hyperlink" Target="https://drive.google.com/file/d/1pA8pUtxxqhht8YvV_Q32QJvisGykC2ah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9143" y="2835367"/>
            <a:ext cx="10276260" cy="104868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>
                <a:solidFill>
                  <a:srgbClr val="002060"/>
                </a:solidFill>
                <a:latin typeface="+mn-lt"/>
              </a:rPr>
              <a:t>ERASMUS+ ÖĞRENCİ HAREKETLİLİĞİ</a:t>
            </a:r>
            <a:br>
              <a:rPr lang="tr-TR" sz="2800" dirty="0">
                <a:solidFill>
                  <a:srgbClr val="002060"/>
                </a:solidFill>
                <a:latin typeface="+mn-lt"/>
              </a:rPr>
            </a:br>
            <a:r>
              <a:rPr lang="tr-TR" sz="2800" dirty="0">
                <a:solidFill>
                  <a:srgbClr val="002060"/>
                </a:solidFill>
                <a:latin typeface="+mn-lt"/>
              </a:rPr>
              <a:t>Öğrenim Faaliyeti Bilgilendirme Toplantısı</a:t>
            </a:r>
            <a:br>
              <a:rPr lang="tr-TR" sz="2800" dirty="0">
                <a:solidFill>
                  <a:srgbClr val="002060"/>
                </a:solidFill>
                <a:latin typeface="+mn-lt"/>
              </a:rPr>
            </a:br>
            <a:r>
              <a:rPr lang="tr-TR" sz="2800" dirty="0">
                <a:solidFill>
                  <a:srgbClr val="002060"/>
                </a:solidFill>
                <a:latin typeface="+mn-lt"/>
              </a:rPr>
              <a:t>                                                                                                                         24.04.2022</a:t>
            </a:r>
            <a:endParaRPr lang="tr-TR" sz="40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2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368" y="4699145"/>
            <a:ext cx="1329265" cy="846756"/>
          </a:xfrm>
        </p:spPr>
      </p:pic>
      <p:sp>
        <p:nvSpPr>
          <p:cNvPr id="5" name="Unvan 1"/>
          <p:cNvSpPr txBox="1">
            <a:spLocks/>
          </p:cNvSpPr>
          <p:nvPr/>
        </p:nvSpPr>
        <p:spPr>
          <a:xfrm>
            <a:off x="2281644" y="75286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800" b="1" dirty="0">
                <a:solidFill>
                  <a:srgbClr val="002060"/>
                </a:solidFill>
                <a:latin typeface="+mn-lt"/>
              </a:rPr>
              <a:t>YILDIZ TEKNİK ÜNİVERSİTESİ</a:t>
            </a:r>
          </a:p>
          <a:p>
            <a:r>
              <a:rPr lang="tr-TR" sz="1800" b="1" dirty="0">
                <a:solidFill>
                  <a:srgbClr val="002060"/>
                </a:solidFill>
                <a:latin typeface="+mn-lt"/>
              </a:rPr>
              <a:t>BİLGİSAYAR MÜHENDİSLİĞİ</a:t>
            </a:r>
          </a:p>
          <a:p>
            <a:r>
              <a:rPr lang="tr-TR" sz="1800" b="1" dirty="0">
                <a:solidFill>
                  <a:srgbClr val="002060"/>
                </a:solidFill>
                <a:latin typeface="+mn-lt"/>
              </a:rPr>
              <a:t>ERASMUS KOORDİNATÖRLÜĞÜ</a:t>
            </a:r>
          </a:p>
        </p:txBody>
      </p:sp>
      <p:pic>
        <p:nvPicPr>
          <p:cNvPr id="1026" name="Picture 2" descr="https://upload.wikimedia.org/wikipedia/tr/3/31/Y%C4%B1ld%C4%B1z_Teknik_%C3%9Cniversitesi_Logo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88" y="498987"/>
            <a:ext cx="1414056" cy="140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779112" y="5868223"/>
            <a:ext cx="108363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>
                <a:solidFill>
                  <a:schemeClr val="accent2">
                    <a:lumMod val="50000"/>
                  </a:schemeClr>
                </a:solidFill>
              </a:rPr>
              <a:t>"Erasmus+ Programı kapsamında Avrupa Komisyonu tarafından desteklenmektedir. Ancak burada yer alan görüşlerden Avrupa Komisyonu ve Türkiye Ulusal Ajansı sorumlu tutulamaz."</a:t>
            </a: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372" y="4680920"/>
            <a:ext cx="1541801" cy="846756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612" y="4716424"/>
            <a:ext cx="1572443" cy="82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09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Application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Application </a:t>
            </a:r>
            <a:r>
              <a:rPr lang="tr-TR" dirty="0" err="1"/>
              <a:t>deadline</a:t>
            </a:r>
            <a:r>
              <a:rPr lang="tr-TR" dirty="0"/>
              <a:t> tarihleri de </a:t>
            </a:r>
            <a:r>
              <a:rPr lang="tr-TR" dirty="0" err="1"/>
              <a:t>nomination</a:t>
            </a:r>
            <a:r>
              <a:rPr lang="tr-TR" dirty="0"/>
              <a:t> gibi her üniversite için farklıdır.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Her üniversitenin bu adımda istediği belgeler değişebilmektedir.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Eğer </a:t>
            </a:r>
            <a:r>
              <a:rPr lang="tr-TR" dirty="0" err="1"/>
              <a:t>application</a:t>
            </a:r>
            <a:r>
              <a:rPr lang="tr-TR" dirty="0"/>
              <a:t> adımında </a:t>
            </a:r>
            <a:r>
              <a:rPr lang="tr-TR" b="1" dirty="0"/>
              <a:t>ders seçimi </a:t>
            </a:r>
            <a:r>
              <a:rPr lang="tr-TR" dirty="0"/>
              <a:t>yapmanız gerekirse;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Karşı taraftan seçeceğiniz derslerin içerik linklerini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YTÜ’de ilgili derslere karşılık saydırılacak derslerin içerik linklerini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b="1" dirty="0" err="1"/>
              <a:t>Mentor</a:t>
            </a:r>
            <a:r>
              <a:rPr lang="tr-TR" b="1" dirty="0"/>
              <a:t> Hocanıza göndermeniz ve dersler için onay almanız gerekmektedir.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/>
              <a:t> Learning </a:t>
            </a:r>
            <a:r>
              <a:rPr lang="tr-TR" b="1" dirty="0" err="1"/>
              <a:t>Agreement</a:t>
            </a:r>
            <a:r>
              <a:rPr lang="tr-TR" b="1" dirty="0"/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b="1" dirty="0"/>
              <a:t> </a:t>
            </a:r>
            <a:r>
              <a:rPr lang="tr-TR" dirty="0"/>
              <a:t>Çoğu okul artık online sistemine geçmiştir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 Eğer online sisteme geçilmediyse; LA formunu </a:t>
            </a:r>
            <a:r>
              <a:rPr lang="tr-TR" dirty="0" err="1"/>
              <a:t>mentorunuz</a:t>
            </a:r>
            <a:r>
              <a:rPr lang="tr-TR" dirty="0"/>
              <a:t> ile seçtiğiniz </a:t>
            </a:r>
            <a:r>
              <a:rPr lang="tr-TR" dirty="0" err="1"/>
              <a:t>derselere</a:t>
            </a:r>
            <a:r>
              <a:rPr lang="tr-TR" dirty="0"/>
              <a:t> uygun olarak doldurarak </a:t>
            </a:r>
            <a:r>
              <a:rPr lang="tr-TR" b="1" dirty="0"/>
              <a:t>Ayşe Betül OKTAY Hocamıza </a:t>
            </a:r>
            <a:r>
              <a:rPr lang="tr-TR" dirty="0"/>
              <a:t>imzalaması için göndermelisiniz. </a:t>
            </a:r>
          </a:p>
          <a:p>
            <a:pPr marL="201168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8684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789" y="2403421"/>
            <a:ext cx="2594165" cy="1450757"/>
          </a:xfrm>
        </p:spPr>
        <p:txBody>
          <a:bodyPr>
            <a:normAutofit fontScale="90000"/>
          </a:bodyPr>
          <a:lstStyle/>
          <a:p>
            <a:r>
              <a:rPr lang="tr-TR" dirty="0"/>
              <a:t>Son </a:t>
            </a:r>
            <a:br>
              <a:rPr lang="tr-TR" dirty="0"/>
            </a:br>
            <a:r>
              <a:rPr lang="tr-TR" dirty="0"/>
              <a:t>tarihler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885436"/>
              </p:ext>
            </p:extLst>
          </p:nvPr>
        </p:nvGraphicFramePr>
        <p:xfrm>
          <a:off x="3474399" y="292361"/>
          <a:ext cx="5181922" cy="6151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Bremen</a:t>
                      </a:r>
                      <a:r>
                        <a:rPr lang="en-GB" sz="10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University of Applied Sciences</a:t>
                      </a:r>
                      <a:endParaRPr lang="en-GB" sz="1000" b="0" dirty="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1/6/22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en-GB" sz="1200" dirty="0">
                        <a:effectLst/>
                      </a:endParaRP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Hochschule</a:t>
                      </a:r>
                      <a:r>
                        <a:rPr lang="en-GB" sz="10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Bremerhaven</a:t>
                      </a:r>
                      <a:endParaRPr lang="en-GB" sz="1000" dirty="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7/5/2022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 dirty="0">
                          <a:effectLst/>
                        </a:rPr>
                        <a:t>30/6/22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Technische Universitat </a:t>
                      </a: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Chemnitz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31/5/22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15/7/22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Hochschule</a:t>
                      </a:r>
                      <a:r>
                        <a:rPr lang="en-GB" sz="10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Esslingen</a:t>
                      </a:r>
                      <a:endParaRPr lang="en-GB" sz="1000" dirty="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15/5/22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30/5/22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Münster</a:t>
                      </a: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University of Applied Science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15/5/22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15/5/22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Brno</a:t>
                      </a: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University of Technology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30/4/22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31/5/22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University of </a:t>
                      </a: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Eastern Finland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15/4/22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30/4/22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Universite de </a:t>
                      </a: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Valenciennes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15/5/22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31/5/22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Fontys</a:t>
                      </a: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University of Applied Sciences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15/5/22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-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University of </a:t>
                      </a: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Granada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May-22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en-GB" sz="1200">
                        <a:effectLst/>
                      </a:endParaRP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University of </a:t>
                      </a: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Skövde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15/4/22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-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Linnaeus</a:t>
                      </a: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University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1-Nis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en-GB" sz="1200">
                        <a:effectLst/>
                      </a:endParaRP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it-IT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Universita Degli Studi Di </a:t>
                      </a:r>
                      <a:r>
                        <a:rPr lang="it-IT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Napoli</a:t>
                      </a:r>
                      <a:r>
                        <a:rPr lang="it-IT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Federico II</a:t>
                      </a:r>
                      <a:endParaRPr lang="it-IT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10/6/2022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15/6/22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West Pomerianian</a:t>
                      </a: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University of Technology, Szczecin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30/5/22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-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Warsaw</a:t>
                      </a: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University of Technology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31/5/22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en-GB" sz="1200">
                        <a:effectLst/>
                      </a:endParaRP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Universidade </a:t>
                      </a: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 Minho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15/5/22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15/5/22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Technical University of </a:t>
                      </a: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Varna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31/5/22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-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i="0">
                          <a:effectLst/>
                          <a:latin typeface="Times New Roman" panose="02020603050405020304" pitchFamily="18" charset="0"/>
                        </a:rPr>
                        <a:t>Instituto Politécnico de </a:t>
                      </a:r>
                      <a:r>
                        <a:rPr lang="en-GB" sz="1000" b="1" i="0">
                          <a:effectLst/>
                          <a:latin typeface="Times New Roman" panose="02020603050405020304" pitchFamily="18" charset="0"/>
                        </a:rPr>
                        <a:t>Tomar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-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15/5/2022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Instituto </a:t>
                      </a: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Politecnico</a:t>
                      </a: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Do Port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en-GB" sz="12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en-GB" sz="1200">
                        <a:effectLst/>
                      </a:endParaRP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Riga</a:t>
                      </a:r>
                      <a:r>
                        <a:rPr lang="en-GB" sz="10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Technical University</a:t>
                      </a:r>
                      <a:endParaRPr lang="en-GB" sz="100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1/6/22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-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rtl="0" fontAlgn="t">
                        <a:lnSpc>
                          <a:spcPct val="100000"/>
                        </a:lnSpc>
                      </a:pPr>
                      <a:r>
                        <a:rPr lang="en-GB" sz="1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Vilnius</a:t>
                      </a:r>
                      <a:r>
                        <a:rPr lang="en-GB" sz="10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100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Gediminas</a:t>
                      </a:r>
                      <a:r>
                        <a:rPr lang="en-GB" sz="10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Technical University</a:t>
                      </a:r>
                      <a:endParaRPr lang="en-GB" sz="1000" dirty="0">
                        <a:effectLst/>
                      </a:endParaRP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>
                          <a:effectLst/>
                        </a:rPr>
                        <a:t>15/5/2021</a:t>
                      </a:r>
                    </a:p>
                  </a:txBody>
                  <a:tcPr marL="22860" marR="2286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 dirty="0">
                          <a:effectLst/>
                        </a:rPr>
                        <a:t>30/5/2021</a:t>
                      </a:r>
                    </a:p>
                  </a:txBody>
                  <a:tcPr marL="22860" marR="2286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840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>
                <a:solidFill>
                  <a:schemeClr val="tx1"/>
                </a:solidFill>
              </a:rPr>
              <a:t>Daha önce faaliyet gerçekleştirmek üzere seçildiği halde tanınan süre içinde feragatini </a:t>
            </a:r>
            <a:r>
              <a:rPr lang="tr-TR" sz="4000" dirty="0" err="1">
                <a:solidFill>
                  <a:schemeClr val="tx1"/>
                </a:solidFill>
              </a:rPr>
              <a:t>Erasmus</a:t>
            </a:r>
            <a:r>
              <a:rPr lang="tr-TR" sz="4000" dirty="0">
                <a:solidFill>
                  <a:schemeClr val="tx1"/>
                </a:solidFill>
              </a:rPr>
              <a:t> Ofisine tebliğ etmeyen öğrenciler: </a:t>
            </a:r>
          </a:p>
          <a:p>
            <a:pPr algn="ctr"/>
            <a:r>
              <a:rPr lang="tr-TR" sz="4000" dirty="0">
                <a:solidFill>
                  <a:schemeClr val="tx1"/>
                </a:solidFill>
              </a:rPr>
              <a:t>-10  puan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664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48"/>
          <a:stretch/>
        </p:blipFill>
        <p:spPr>
          <a:xfrm>
            <a:off x="6096000" y="1845734"/>
            <a:ext cx="5954217" cy="3924000"/>
          </a:xfrm>
        </p:spPr>
      </p:pic>
      <p:sp>
        <p:nvSpPr>
          <p:cNvPr id="5" name="İçerik Yer Tutucusu 2"/>
          <p:cNvSpPr txBox="1">
            <a:spLocks/>
          </p:cNvSpPr>
          <p:nvPr/>
        </p:nvSpPr>
        <p:spPr>
          <a:xfrm>
            <a:off x="1097280" y="1845734"/>
            <a:ext cx="491533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tr-TR" sz="2000" dirty="0"/>
              <a:t> Eğer intibak A işlemleriniz yapılmadıysa;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1600" dirty="0"/>
              <a:t>Sadece </a:t>
            </a:r>
            <a:r>
              <a:rPr lang="tr-TR" sz="1600" dirty="0" err="1"/>
              <a:t>Erasmus</a:t>
            </a:r>
            <a:r>
              <a:rPr lang="tr-TR" sz="1600" dirty="0"/>
              <a:t> Ofisine feragat dilekçesi göndermeniz yeterlidir.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000" dirty="0"/>
              <a:t>İntibak A işlemleriniz yapıldıktan sonra feragat etmek isterseniz;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1600" dirty="0"/>
              <a:t>Feragat dilekçenizi hem </a:t>
            </a:r>
            <a:r>
              <a:rPr lang="tr-TR" sz="1600" b="1" dirty="0"/>
              <a:t>bölüm sekterliğine </a:t>
            </a:r>
            <a:r>
              <a:rPr lang="tr-TR" sz="1600" dirty="0"/>
              <a:t>hem de </a:t>
            </a:r>
            <a:r>
              <a:rPr lang="tr-TR" sz="1600" b="1" dirty="0" err="1"/>
              <a:t>erasmus</a:t>
            </a:r>
            <a:r>
              <a:rPr lang="tr-TR" sz="1600" b="1" dirty="0"/>
              <a:t> ofisine</a:t>
            </a:r>
            <a:r>
              <a:rPr lang="tr-TR" sz="1600" dirty="0"/>
              <a:t> göndermelisiniz.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1600" dirty="0"/>
              <a:t>Bölüm sekterliğinin </a:t>
            </a:r>
            <a:r>
              <a:rPr lang="tr-TR" sz="1600" b="1" dirty="0"/>
              <a:t>intibak iptali </a:t>
            </a:r>
            <a:r>
              <a:rPr lang="tr-TR" sz="1600" dirty="0"/>
              <a:t>yapması gerekmektedir, eğer intibak iptali yapılmazsa ilgili dönemde YTÜ’den ders alamamanıza sebep olur.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883907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Lisansüstü Ders Seçimi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Fen Bilimleri Enstitüsü, lisansüstü öğrencilerinin zorunlu dersleri YTÜ’den almaları gerektiğini belirtmiştir.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Etik ve Seminer dersleri için de yine Fen Bilimleri Enstitüsü ile iletişime geçilmelidir.</a:t>
            </a:r>
          </a:p>
        </p:txBody>
      </p:sp>
    </p:spTree>
    <p:extLst>
      <p:ext uri="{BB962C8B-B14F-4D97-AF65-F5344CB8AC3E}">
        <p14:creationId xmlns:p14="http://schemas.microsoft.com/office/powerpoint/2010/main" val="104395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Seçimi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4545874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Gideceğiniz üniversitenin ders kataloğunu incelemeniz gerekmektedir.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Derslerin </a:t>
            </a:r>
            <a:r>
              <a:rPr lang="tr-TR" b="1" dirty="0"/>
              <a:t>ön koşullarını </a:t>
            </a:r>
            <a:r>
              <a:rPr lang="tr-TR" dirty="0"/>
              <a:t>incelemeyi unutmayınız yoksa döndüğünüzde dersi almış olmanıza rağmen saydıramazsınız.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err="1"/>
              <a:t>Mentor</a:t>
            </a:r>
            <a:r>
              <a:rPr lang="tr-TR" dirty="0"/>
              <a:t> Hocanıza, seçtiğiniz derslerin içerik linkleri ile YTÜ’de saydıracağınız dersin içerik linklerini içeren mail gönderiniz.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BLM3110 BMÖK dersini herhangi bir ders için saydırabilirsiniz.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3709" y="1721556"/>
            <a:ext cx="6067697" cy="427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85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İntibak A Hazırlanması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4451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 </a:t>
            </a:r>
            <a:r>
              <a:rPr lang="tr-TR" dirty="0" err="1"/>
              <a:t>Erasmus</a:t>
            </a:r>
            <a:r>
              <a:rPr lang="tr-TR" dirty="0"/>
              <a:t>+ Programı kapsamında yurt dışına gidecek olan öğrencilerimizin bir dönem için 25-35 ECTS iki dönem için 50-70 ECTS arasında ders yükü alması gerekmektedir.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Öğrenciler </a:t>
            </a:r>
            <a:r>
              <a:rPr lang="tr-TR" dirty="0" err="1"/>
              <a:t>Erasmus</a:t>
            </a:r>
            <a:r>
              <a:rPr lang="tr-TR" dirty="0"/>
              <a:t>+ Programına katıldıkları her dönem için </a:t>
            </a:r>
            <a:r>
              <a:rPr lang="tr-TR" b="1" dirty="0"/>
              <a:t>en az iki dersini</a:t>
            </a:r>
            <a:r>
              <a:rPr lang="tr-TR" dirty="0"/>
              <a:t> zorunlu alan derslerinden seçmelidirler,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Öğrenciler </a:t>
            </a:r>
            <a:r>
              <a:rPr lang="tr-TR" dirty="0" err="1"/>
              <a:t>Erasmus</a:t>
            </a:r>
            <a:r>
              <a:rPr lang="tr-TR" dirty="0"/>
              <a:t>+ Programına katıldıkları </a:t>
            </a:r>
            <a:r>
              <a:rPr lang="tr-TR" b="1" dirty="0"/>
              <a:t>her dönem için en fazla bir</a:t>
            </a:r>
            <a:r>
              <a:rPr lang="tr-TR" dirty="0"/>
              <a:t> dersini yabancı dil dersi olarak alabilir ve LA belgesinde ECTS yüküne ilave edebilirler,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 Lisansüstü öğrencileri LA belgesinde ECTS yükünü tamamlamak için dil dersi alamaz ve intibak ettiremezler,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Tüm öğrenciler bir dönem için karşı kurumda 25-35 ECTS , iki dönem için ise 50-70 ECTS aralığında ders almak zorundadırlar. </a:t>
            </a:r>
            <a:r>
              <a:rPr lang="tr-TR" b="1" dirty="0"/>
              <a:t>Almış oldukları ECTS yükünün en az 2/3’ü oranında ders yükünün Yıldız Teknik Üniversitesinde karşılığı bulunmalıdır.</a:t>
            </a:r>
          </a:p>
          <a:p>
            <a:pPr marL="578358" lvl="1" indent="-285750">
              <a:buFont typeface="Wingdings" panose="05000000000000000000" pitchFamily="2" charset="2"/>
              <a:buChar char="§"/>
            </a:pPr>
            <a:r>
              <a:rPr lang="tr-TR" b="1" dirty="0"/>
              <a:t>Örneğin; 30 ECTS ders aldığınızda, YTÜ’de 20 ECTS karşılığı bulunmalıdır.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9960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891" y="286603"/>
            <a:ext cx="4649637" cy="1450757"/>
          </a:xfrm>
        </p:spPr>
        <p:txBody>
          <a:bodyPr/>
          <a:lstStyle/>
          <a:p>
            <a:r>
              <a:rPr lang="tr-TR" dirty="0"/>
              <a:t>Örnek İntibak A Formu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3431588" cy="4023360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Karşı kurum dersleri ile bizim derslerin ECTS uyumuna bakılmalı.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868" y="489369"/>
            <a:ext cx="7162800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53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Learning </a:t>
            </a:r>
            <a:r>
              <a:rPr lang="tr-TR" dirty="0" err="1"/>
              <a:t>Agreement</a:t>
            </a:r>
            <a:r>
              <a:rPr lang="tr-TR" dirty="0"/>
              <a:t> (LA)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İntibak A formundaki derslerle LA formunu hazırlayınız, Ayşe Betül Hocamıza, karşı okula imzalattıktan sonra EU Ofisine iletiniz.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Okulların LA formatı farklı olabilir, sizi online sisteme yönlendirmezlerse veya size kendi LA formlarını göndermezlerse YTÜ LA formunu kullanabilirsiniz.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917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Güncelleme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İntibak A formu yapıldıktan sonra değişiklik yapılması gerekirse güncelleme yapmanız gerekmektedir.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b="1" dirty="0"/>
              <a:t>Ders değişikliği </a:t>
            </a:r>
            <a:r>
              <a:rPr lang="tr-TR" dirty="0"/>
              <a:t>yapmanız gerekiyorsa mutlaka yine </a:t>
            </a:r>
            <a:r>
              <a:rPr lang="tr-TR" dirty="0" err="1"/>
              <a:t>mentor</a:t>
            </a:r>
            <a:r>
              <a:rPr lang="tr-TR" dirty="0"/>
              <a:t> hocanız ile görüşmelisiniz.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err="1"/>
              <a:t>Mentor</a:t>
            </a:r>
            <a:r>
              <a:rPr lang="tr-TR" dirty="0"/>
              <a:t> hocanız güncel </a:t>
            </a:r>
            <a:r>
              <a:rPr lang="tr-TR" b="1" dirty="0"/>
              <a:t>İntibak A </a:t>
            </a:r>
            <a:r>
              <a:rPr lang="tr-TR" dirty="0"/>
              <a:t>formunuzu bölüme tekrar iletir, siz ise </a:t>
            </a:r>
            <a:r>
              <a:rPr lang="tr-TR" b="1" dirty="0"/>
              <a:t>LA formunu </a:t>
            </a:r>
            <a:r>
              <a:rPr lang="tr-TR" dirty="0"/>
              <a:t>intibak formuna uygun olarak güncelleyerek yine Ayşe Betül Hocamıza ve karşı tarafa imzalatıp EU Ofisine iletmelisiniz.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LA Güncellemesi yaparken </a:t>
            </a:r>
            <a:r>
              <a:rPr lang="tr-TR" b="1" dirty="0" err="1"/>
              <a:t>During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Mobility</a:t>
            </a:r>
            <a:r>
              <a:rPr lang="tr-TR" b="1" dirty="0"/>
              <a:t> </a:t>
            </a:r>
            <a:r>
              <a:rPr lang="tr-TR" dirty="0"/>
              <a:t>tablosunu doldurunuz.</a:t>
            </a:r>
          </a:p>
        </p:txBody>
      </p:sp>
    </p:spTree>
    <p:extLst>
      <p:ext uri="{BB962C8B-B14F-4D97-AF65-F5344CB8AC3E}">
        <p14:creationId xmlns:p14="http://schemas.microsoft.com/office/powerpoint/2010/main" val="389023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Gündem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54443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Erasmus+ Öğrenim Faaliyeti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Hibe miktarları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Nomination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İntibak A Hazırlanması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İntibak B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Önemli Noktalar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Son tarihler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Sorumluluklarınız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7369196" y="6492875"/>
            <a:ext cx="4822804" cy="365125"/>
          </a:xfrm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YTU Erasmus+ Program Birimi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3252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İntibak B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Mutlaka İntibak A ve Learning </a:t>
            </a:r>
            <a:r>
              <a:rPr lang="tr-TR" dirty="0" err="1"/>
              <a:t>Agreement</a:t>
            </a:r>
            <a:r>
              <a:rPr lang="tr-TR" dirty="0"/>
              <a:t> ile uyuşması gerekmektedir.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2/3 dersten başarı sağlanırsa hibenin geri kalan %20 </a:t>
            </a:r>
            <a:r>
              <a:rPr lang="tr-TR" dirty="0" err="1"/>
              <a:t>lik</a:t>
            </a:r>
            <a:r>
              <a:rPr lang="tr-TR" dirty="0"/>
              <a:t> kısmı öğrenciye verilir.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Herhangi bir dersten F0 (Devamsızlık) notu ile kalınması halinde AB ofisi öğrenciden tüm hibenin geri iade edilmesini talep eder.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Hibesiz</a:t>
            </a:r>
            <a:r>
              <a:rPr lang="tr-TR" dirty="0"/>
              <a:t> gidiliyor ve tüm derslerden kalınıyorsa bile İntibak B hazırlanması ve evrakların teslim edilmesi gerekmektedir.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/>
              <a:t>İntibak B formu ve </a:t>
            </a:r>
            <a:r>
              <a:rPr lang="tr-TR" b="1" dirty="0" err="1"/>
              <a:t>Transkript’i</a:t>
            </a:r>
            <a:r>
              <a:rPr lang="tr-TR" b="1" dirty="0"/>
              <a:t> </a:t>
            </a:r>
            <a:r>
              <a:rPr lang="tr-TR" b="1" dirty="0" err="1"/>
              <a:t>mentor</a:t>
            </a:r>
            <a:r>
              <a:rPr lang="tr-TR" b="1" dirty="0"/>
              <a:t> hocanıza iletmelisiniz.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9278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İntibak B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37360"/>
            <a:ext cx="4690449" cy="456529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689" y="1709664"/>
            <a:ext cx="4699262" cy="2128105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6361343" y="3857414"/>
            <a:ext cx="44239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/>
              <a:t>Mentor</a:t>
            </a:r>
            <a:r>
              <a:rPr lang="tr-TR" dirty="0"/>
              <a:t> Hocanıza İntibak B için mail attığınızda; size </a:t>
            </a:r>
            <a:r>
              <a:rPr lang="tr-TR" b="1" dirty="0"/>
              <a:t>dönüşüm tablosu </a:t>
            </a:r>
            <a:r>
              <a:rPr lang="tr-TR" dirty="0"/>
              <a:t>gönderir.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Bu dönüşüm tablosuna uygun olarak notlarınızı düzenleyip İntibak B ve Transkript belgeleriniz hocanıza iletmelisiniz.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515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17949"/>
          </a:xfrm>
        </p:spPr>
        <p:txBody>
          <a:bodyPr/>
          <a:lstStyle/>
          <a:p>
            <a:r>
              <a:rPr lang="tr-TR" dirty="0"/>
              <a:t>Önemli Noktalar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304" y="1352283"/>
            <a:ext cx="11912958" cy="5215942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POLONYA</a:t>
            </a:r>
          </a:p>
          <a:p>
            <a:r>
              <a:rPr lang="tr-TR" dirty="0"/>
              <a:t>V</a:t>
            </a:r>
            <a:r>
              <a:rPr lang="tr-TR" b="1" dirty="0"/>
              <a:t>ize başvuruları</a:t>
            </a:r>
            <a:r>
              <a:rPr lang="tr-TR" dirty="0"/>
              <a:t>, planlanan seyahat tarihinin 90 gün öncesinden itibaren yapılabilmektedir  - Eylül ayının ikinci yarısında gidecek olanlar </a:t>
            </a:r>
            <a:r>
              <a:rPr lang="tr-TR" b="1" dirty="0"/>
              <a:t>ŞİMDİDEN MÜRACAT YAPABİLİRLER !</a:t>
            </a:r>
            <a:r>
              <a:rPr lang="tr-TR" dirty="0"/>
              <a:t>,</a:t>
            </a:r>
          </a:p>
          <a:p>
            <a:r>
              <a:rPr lang="tr-TR" dirty="0"/>
              <a:t>- Polonya’daki okuldan </a:t>
            </a:r>
            <a:r>
              <a:rPr lang="tr-TR" b="1" u="sng" dirty="0"/>
              <a:t>Kabul Mektubunuzun ASLINI BEKLEMEYE GEREK YOKTUR</a:t>
            </a:r>
            <a:r>
              <a:rPr lang="tr-TR" dirty="0"/>
              <a:t>  - okunaklı, taranmış ve e-posta ile gönderilmiş belgenin çıktısı yeterlidir.</a:t>
            </a:r>
          </a:p>
          <a:p>
            <a:r>
              <a:rPr lang="tr-TR" dirty="0">
                <a:solidFill>
                  <a:srgbClr val="FF0000"/>
                </a:solidFill>
              </a:rPr>
              <a:t>Yabancı Dil Belgesi</a:t>
            </a:r>
            <a:br>
              <a:rPr lang="tr-TR" dirty="0"/>
            </a:br>
            <a:r>
              <a:rPr lang="tr-TR" dirty="0"/>
              <a:t>Karşı okul sizden </a:t>
            </a:r>
            <a:r>
              <a:rPr lang="tr-TR" dirty="0" err="1"/>
              <a:t>application</a:t>
            </a:r>
            <a:r>
              <a:rPr lang="tr-TR" dirty="0"/>
              <a:t> sırasında yabancı dil belgesi isteyebilir. Hazırlık okuduysanız Yabancı Diller Bölümü’nden temin edebilirsiniz.</a:t>
            </a:r>
          </a:p>
          <a:p>
            <a:pPr lvl="1"/>
            <a:r>
              <a:rPr lang="tr-TR" dirty="0" err="1">
                <a:solidFill>
                  <a:srgbClr val="C00000"/>
                </a:solidFill>
              </a:rPr>
              <a:t>Hochschule</a:t>
            </a:r>
            <a:r>
              <a:rPr lang="tr-TR" dirty="0">
                <a:solidFill>
                  <a:srgbClr val="C00000"/>
                </a:solidFill>
              </a:rPr>
              <a:t> Bremen Üniversitesinden yeni gelen mail:</a:t>
            </a:r>
          </a:p>
          <a:p>
            <a:pPr lvl="2"/>
            <a:r>
              <a:rPr lang="tr-TR" b="1" dirty="0"/>
              <a:t>Fall/ </a:t>
            </a:r>
            <a:r>
              <a:rPr lang="tr-TR" b="1" dirty="0" err="1"/>
              <a:t>winter</a:t>
            </a:r>
            <a:r>
              <a:rPr lang="tr-TR" b="1" dirty="0"/>
              <a:t> </a:t>
            </a:r>
            <a:r>
              <a:rPr lang="tr-TR" b="1" dirty="0" err="1"/>
              <a:t>semester</a:t>
            </a:r>
            <a:r>
              <a:rPr lang="tr-TR" dirty="0"/>
              <a:t> (</a:t>
            </a:r>
            <a:r>
              <a:rPr lang="tr-TR" dirty="0" err="1"/>
              <a:t>October-February</a:t>
            </a:r>
            <a:r>
              <a:rPr lang="tr-TR" dirty="0"/>
              <a:t>): </a:t>
            </a:r>
            <a:r>
              <a:rPr lang="tr-TR" b="1" dirty="0" err="1"/>
              <a:t>German</a:t>
            </a:r>
            <a:r>
              <a:rPr lang="tr-TR" b="1" dirty="0"/>
              <a:t> B2</a:t>
            </a:r>
            <a:r>
              <a:rPr lang="tr-TR" dirty="0"/>
              <a:t> (</a:t>
            </a:r>
            <a:r>
              <a:rPr lang="tr-TR" dirty="0" err="1"/>
              <a:t>certified</a:t>
            </a:r>
            <a:r>
              <a:rPr lang="tr-TR" dirty="0"/>
              <a:t> TOEFL/IELTS)</a:t>
            </a:r>
            <a:br>
              <a:rPr lang="tr-TR" dirty="0"/>
            </a:br>
            <a:r>
              <a:rPr lang="tr-TR" b="1" dirty="0"/>
              <a:t>Spring/</a:t>
            </a:r>
            <a:r>
              <a:rPr lang="tr-TR" b="1" dirty="0" err="1"/>
              <a:t>summer</a:t>
            </a:r>
            <a:r>
              <a:rPr lang="tr-TR" b="1" dirty="0"/>
              <a:t> </a:t>
            </a:r>
            <a:r>
              <a:rPr lang="tr-TR" b="1" dirty="0" err="1"/>
              <a:t>semester</a:t>
            </a:r>
            <a:r>
              <a:rPr lang="tr-TR" dirty="0"/>
              <a:t> (April-</a:t>
            </a:r>
            <a:r>
              <a:rPr lang="tr-TR" dirty="0" err="1"/>
              <a:t>July</a:t>
            </a:r>
            <a:r>
              <a:rPr lang="tr-TR" dirty="0"/>
              <a:t>): </a:t>
            </a:r>
            <a:r>
              <a:rPr lang="tr-TR" b="1" dirty="0"/>
              <a:t>English B2</a:t>
            </a:r>
            <a:r>
              <a:rPr lang="tr-TR" dirty="0"/>
              <a:t> (</a:t>
            </a:r>
            <a:r>
              <a:rPr lang="tr-TR" dirty="0" err="1"/>
              <a:t>certified</a:t>
            </a:r>
            <a:r>
              <a:rPr lang="tr-TR" dirty="0"/>
              <a:t> TOEFL/IELTS)</a:t>
            </a:r>
            <a:endParaRPr lang="tr-TR" dirty="0">
              <a:solidFill>
                <a:srgbClr val="C0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Ders değişikliği durumunda:</a:t>
            </a:r>
          </a:p>
          <a:p>
            <a:r>
              <a:rPr lang="tr-TR" dirty="0">
                <a:solidFill>
                  <a:schemeClr val="tx1"/>
                </a:solidFill>
              </a:rPr>
              <a:t>Mutlaka İntibak A formu ve LA güncellenmeli. Tekrar ders seçiminde mutlaka </a:t>
            </a:r>
            <a:r>
              <a:rPr lang="tr-TR" dirty="0" err="1">
                <a:solidFill>
                  <a:schemeClr val="tx1"/>
                </a:solidFill>
              </a:rPr>
              <a:t>mentorunuz</a:t>
            </a:r>
            <a:r>
              <a:rPr lang="tr-TR" dirty="0">
                <a:solidFill>
                  <a:schemeClr val="tx1"/>
                </a:solidFill>
              </a:rPr>
              <a:t> tarafında dersin sayılıp-sayılamayacağı hakkında haberleşmelisiniz.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5425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17949"/>
          </a:xfrm>
        </p:spPr>
        <p:txBody>
          <a:bodyPr/>
          <a:lstStyle/>
          <a:p>
            <a:r>
              <a:rPr lang="tr-TR" dirty="0"/>
              <a:t>Önemli Noktalar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9042" y="1861242"/>
            <a:ext cx="11912958" cy="5215942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Kurul kararlarının takibi:</a:t>
            </a:r>
          </a:p>
          <a:p>
            <a:r>
              <a:rPr lang="tr-TR" dirty="0" err="1">
                <a:solidFill>
                  <a:schemeClr val="tx1"/>
                </a:solidFill>
              </a:rPr>
              <a:t>Erasmus</a:t>
            </a:r>
            <a:r>
              <a:rPr lang="tr-TR" dirty="0">
                <a:solidFill>
                  <a:schemeClr val="tx1"/>
                </a:solidFill>
              </a:rPr>
              <a:t> sisteminizden takip edebilirsiniz. </a:t>
            </a:r>
            <a:r>
              <a:rPr lang="tr-TR" dirty="0" err="1">
                <a:solidFill>
                  <a:schemeClr val="tx1"/>
                </a:solidFill>
              </a:rPr>
              <a:t>Red</a:t>
            </a:r>
            <a:r>
              <a:rPr lang="tr-TR" dirty="0">
                <a:solidFill>
                  <a:schemeClr val="tx1"/>
                </a:solidFill>
              </a:rPr>
              <a:t> durumunda zaten bize bilgi gelir ve sizinle iletişime geçeriz.</a:t>
            </a:r>
          </a:p>
          <a:p>
            <a:r>
              <a:rPr lang="tr-TR" dirty="0" err="1">
                <a:solidFill>
                  <a:srgbClr val="FF0000"/>
                </a:solidFill>
              </a:rPr>
              <a:t>Erasmus</a:t>
            </a:r>
            <a:r>
              <a:rPr lang="tr-TR" dirty="0">
                <a:solidFill>
                  <a:srgbClr val="FF0000"/>
                </a:solidFill>
              </a:rPr>
              <a:t> kapsamında ARA PROJE- BITIRME PROJESI ya da TEZ alınamaz. Alınmasına izin verilse her durumda kaldı olarak intibak edilir.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3305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6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Aşağıda listelenen işlemleri grup sorumlusu olarak atanan araştırma görevlisi ile gerçekleştirebileceklerdir.</a:t>
            </a:r>
            <a:r>
              <a:rPr lang="tr-TR" dirty="0"/>
              <a:t>	</a:t>
            </a:r>
          </a:p>
          <a:p>
            <a:r>
              <a:rPr lang="tr-TR" b="1" dirty="0"/>
              <a:t>1) İntibak A(Gitmeden önce)</a:t>
            </a:r>
            <a:r>
              <a:rPr lang="tr-TR" dirty="0"/>
              <a:t>	</a:t>
            </a:r>
          </a:p>
          <a:p>
            <a:r>
              <a:rPr lang="tr-TR" b="1" dirty="0"/>
              <a:t>2) Başvuru iptali için danışma</a:t>
            </a:r>
            <a:r>
              <a:rPr lang="tr-TR" dirty="0"/>
              <a:t>	</a:t>
            </a:r>
          </a:p>
          <a:p>
            <a:r>
              <a:rPr lang="tr-TR" b="1" dirty="0"/>
              <a:t>3) Okul değişikliği için danışma</a:t>
            </a:r>
            <a:r>
              <a:rPr lang="tr-TR" dirty="0"/>
              <a:t>	</a:t>
            </a:r>
          </a:p>
          <a:p>
            <a:r>
              <a:rPr lang="tr-TR" b="1" dirty="0"/>
              <a:t>4) Dönem değişikliği için danışma</a:t>
            </a:r>
            <a:r>
              <a:rPr lang="tr-TR" dirty="0"/>
              <a:t>	</a:t>
            </a:r>
          </a:p>
          <a:p>
            <a:r>
              <a:rPr lang="fr-FR" b="1" dirty="0"/>
              <a:t>5) Ders </a:t>
            </a:r>
            <a:r>
              <a:rPr lang="fr-FR" b="1" dirty="0" err="1"/>
              <a:t>değişikliği</a:t>
            </a:r>
            <a:r>
              <a:rPr lang="fr-FR" b="1" dirty="0"/>
              <a:t>(</a:t>
            </a:r>
            <a:r>
              <a:rPr lang="fr-FR" b="1" dirty="0" err="1"/>
              <a:t>İntibak</a:t>
            </a:r>
            <a:r>
              <a:rPr lang="fr-FR" b="1" dirty="0"/>
              <a:t> A</a:t>
            </a:r>
            <a:r>
              <a:rPr lang="tr-TR" b="1" dirty="0"/>
              <a:t> güncellemesi</a:t>
            </a:r>
            <a:r>
              <a:rPr lang="fr-FR" b="1" dirty="0"/>
              <a:t>)</a:t>
            </a:r>
            <a:r>
              <a:rPr lang="fr-FR" dirty="0"/>
              <a:t>	</a:t>
            </a:r>
          </a:p>
          <a:p>
            <a:r>
              <a:rPr lang="tr-TR" b="1" dirty="0"/>
              <a:t>6) İntibak B (Döndükten sonra)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7174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b="1" dirty="0"/>
              <a:t>Yukarıda listelenenler dışında yapılması gerekenler;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b="1" dirty="0" err="1"/>
              <a:t>Nomination</a:t>
            </a:r>
            <a:r>
              <a:rPr lang="tr-TR" b="1" dirty="0"/>
              <a:t> yapılması için </a:t>
            </a:r>
            <a:r>
              <a:rPr lang="tr-TR" b="1" dirty="0" err="1"/>
              <a:t>Doç.Dr</a:t>
            </a:r>
            <a:r>
              <a:rPr lang="tr-TR" b="1" dirty="0"/>
              <a:t>. Ayşe Betül hocamıza mail ile bilgilendirme yapılması,</a:t>
            </a:r>
            <a:r>
              <a:rPr lang="tr-TR" dirty="0"/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err="1"/>
              <a:t>Erasmusa</a:t>
            </a:r>
            <a:r>
              <a:rPr lang="tr-TR" b="1" dirty="0"/>
              <a:t> gitmeden önce hazırlanan belgelerin AB Ofisine teslim edilmesi,</a:t>
            </a:r>
            <a:r>
              <a:rPr lang="tr-TR" dirty="0"/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/>
              <a:t>2 numaradaki belgelerin kopyasının Doç. Dr. Ayşe Betül </a:t>
            </a:r>
            <a:r>
              <a:rPr lang="tr-TR" b="1" dirty="0" err="1"/>
              <a:t>OKTAY‘a</a:t>
            </a:r>
            <a:r>
              <a:rPr lang="tr-TR" b="1" dirty="0"/>
              <a:t> teslim edilmesi,</a:t>
            </a:r>
            <a:r>
              <a:rPr lang="tr-TR" dirty="0"/>
              <a:t>		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err="1"/>
              <a:t>Erasmus‘tan</a:t>
            </a:r>
            <a:r>
              <a:rPr lang="tr-TR" b="1" dirty="0"/>
              <a:t> döndükten sonra belgelerin AB ofisine teslim edilmesi.</a:t>
            </a:r>
            <a:r>
              <a:rPr lang="tr-TR" dirty="0"/>
              <a:t>	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0318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778309"/>
            <a:ext cx="10058400" cy="75719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/>
              <a:t>Öğrecinin</a:t>
            </a:r>
            <a:r>
              <a:rPr lang="en-US" sz="4000" b="1" dirty="0"/>
              <a:t> </a:t>
            </a:r>
            <a:r>
              <a:rPr lang="en-US" sz="4000" b="1" dirty="0" err="1"/>
              <a:t>Kendi</a:t>
            </a:r>
            <a:r>
              <a:rPr lang="en-US" sz="4000" b="1" dirty="0"/>
              <a:t> </a:t>
            </a:r>
            <a:r>
              <a:rPr lang="en-US" sz="4000" b="1" dirty="0" err="1"/>
              <a:t>Sorumluluğunda</a:t>
            </a:r>
            <a:r>
              <a:rPr lang="en-US" sz="4000" b="1" dirty="0"/>
              <a:t> Olan </a:t>
            </a:r>
            <a:r>
              <a:rPr lang="en-US" sz="4000" b="1" dirty="0" err="1"/>
              <a:t>Önemli</a:t>
            </a:r>
            <a:r>
              <a:rPr lang="en-US" sz="4000" b="1" dirty="0"/>
              <a:t> </a:t>
            </a:r>
            <a:r>
              <a:rPr lang="en-US" sz="4000" b="1" dirty="0" err="1"/>
              <a:t>Noktalar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Okulların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koşullarının</a:t>
            </a:r>
            <a:r>
              <a:rPr lang="en-US" dirty="0"/>
              <a:t> </a:t>
            </a:r>
            <a:r>
              <a:rPr lang="en-US" dirty="0" err="1"/>
              <a:t>öğrenilmesi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tarihlerin</a:t>
            </a:r>
            <a:r>
              <a:rPr lang="en-US" dirty="0"/>
              <a:t> </a:t>
            </a:r>
            <a:r>
              <a:rPr lang="en-US" dirty="0" err="1"/>
              <a:t>takibi</a:t>
            </a:r>
            <a:endParaRPr lang="en-US" dirty="0"/>
          </a:p>
          <a:p>
            <a:r>
              <a:rPr lang="en-US" dirty="0"/>
              <a:t>3. Learning Agreement </a:t>
            </a:r>
            <a:r>
              <a:rPr lang="en-US" dirty="0" err="1"/>
              <a:t>hazırlanması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onaylatılması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Derslerin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 (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içeriklerini</a:t>
            </a:r>
            <a:r>
              <a:rPr lang="en-US" dirty="0"/>
              <a:t> </a:t>
            </a:r>
            <a:r>
              <a:rPr lang="en-US" dirty="0" err="1"/>
              <a:t>Mentor’a</a:t>
            </a:r>
            <a:r>
              <a:rPr lang="en-US" dirty="0"/>
              <a:t> </a:t>
            </a:r>
            <a:r>
              <a:rPr lang="en-US" dirty="0" err="1"/>
              <a:t>onaylatmadan</a:t>
            </a:r>
            <a:r>
              <a:rPr lang="en-US" dirty="0"/>
              <a:t> </a:t>
            </a:r>
            <a:r>
              <a:rPr lang="en-US" dirty="0" err="1"/>
              <a:t>derslerinizi</a:t>
            </a:r>
            <a:r>
              <a:rPr lang="tr-TR" dirty="0"/>
              <a:t> </a:t>
            </a:r>
            <a:r>
              <a:rPr lang="en-US" dirty="0"/>
              <a:t>Learning </a:t>
            </a:r>
            <a:r>
              <a:rPr lang="en-US" dirty="0" err="1"/>
              <a:t>Agreement’a</a:t>
            </a:r>
            <a:r>
              <a:rPr lang="en-US" dirty="0"/>
              <a:t> </a:t>
            </a:r>
            <a:r>
              <a:rPr lang="en-US" dirty="0" err="1"/>
              <a:t>işlemeyiniz</a:t>
            </a:r>
            <a:r>
              <a:rPr lang="en-US" dirty="0"/>
              <a:t>.)</a:t>
            </a:r>
          </a:p>
          <a:p>
            <a:r>
              <a:rPr lang="en-US" dirty="0"/>
              <a:t>5. </a:t>
            </a:r>
            <a:r>
              <a:rPr lang="en-US" dirty="0" err="1"/>
              <a:t>Boşalan</a:t>
            </a:r>
            <a:r>
              <a:rPr lang="en-US" dirty="0"/>
              <a:t> </a:t>
            </a:r>
            <a:r>
              <a:rPr lang="en-US" dirty="0" err="1"/>
              <a:t>kontenjan</a:t>
            </a:r>
            <a:r>
              <a:rPr lang="en-US" dirty="0"/>
              <a:t>, </a:t>
            </a:r>
            <a:r>
              <a:rPr lang="en-US" dirty="0" err="1"/>
              <a:t>vize,konaklama,yaşam,hibe</a:t>
            </a:r>
            <a:r>
              <a:rPr lang="en-US" dirty="0"/>
              <a:t> </a:t>
            </a:r>
            <a:r>
              <a:rPr lang="en-US" dirty="0" err="1"/>
              <a:t>miktarı</a:t>
            </a:r>
            <a:r>
              <a:rPr lang="en-US" dirty="0"/>
              <a:t>/</a:t>
            </a:r>
            <a:r>
              <a:rPr lang="en-US" dirty="0" err="1"/>
              <a:t>listesi</a:t>
            </a:r>
            <a:r>
              <a:rPr lang="en-US" dirty="0"/>
              <a:t> vb. </a:t>
            </a:r>
            <a:r>
              <a:rPr lang="en-US" dirty="0" err="1"/>
              <a:t>konuların</a:t>
            </a:r>
            <a:r>
              <a:rPr lang="tr-TR" dirty="0"/>
              <a:t>ı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okulumuzun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okulun</a:t>
            </a:r>
            <a:r>
              <a:rPr lang="en-US" dirty="0"/>
              <a:t> Erasmus+ </a:t>
            </a:r>
            <a:r>
              <a:rPr lang="en-US" dirty="0" err="1"/>
              <a:t>sayfasından</a:t>
            </a:r>
            <a:r>
              <a:rPr lang="en-US" dirty="0"/>
              <a:t> </a:t>
            </a:r>
            <a:r>
              <a:rPr lang="en-US" dirty="0" err="1"/>
              <a:t>takibi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394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Mail atarken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[ERASMUS] </a:t>
            </a:r>
            <a:r>
              <a:rPr lang="tr-TR" dirty="0"/>
              <a:t>etiketi kullanmalısınız. Yoksa mailiniz gözden kaçabilir.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Süreçle ilgili doküman: </a:t>
            </a:r>
            <a:r>
              <a:rPr lang="en-GB" dirty="0">
                <a:hlinkClick r:id="rId2"/>
              </a:rPr>
              <a:t>https://drive.google.com/file/d/1pA8pUtxxqhht8YvV_Q32QJvisGykC2ah/view?usp=sharing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İntibak A hazırlarken dikkat edilmesi gerekenler:</a:t>
            </a:r>
          </a:p>
          <a:p>
            <a:pPr marL="0" indent="0">
              <a:buNone/>
            </a:pPr>
            <a:r>
              <a:rPr lang="tr-TR" dirty="0">
                <a:hlinkClick r:id="rId3"/>
              </a:rPr>
              <a:t>https://docs.google.com/document/d/1PVbuI2-77sKVnCVqo1YCPJhLxM35f7Jl/edit?usp=sharing&amp;ouid=101003081646069995973&amp;rtpof=true&amp;sd=true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Lütfen süreç boyunca size atanan </a:t>
            </a:r>
            <a:r>
              <a:rPr lang="tr-TR" dirty="0" err="1"/>
              <a:t>mentor</a:t>
            </a:r>
            <a:r>
              <a:rPr lang="tr-TR" dirty="0"/>
              <a:t> hocanız ile iletişime geçiniz. </a:t>
            </a:r>
            <a:r>
              <a:rPr lang="tr-TR" dirty="0" err="1"/>
              <a:t>Mentor</a:t>
            </a:r>
            <a:r>
              <a:rPr lang="tr-TR" dirty="0"/>
              <a:t> Listesi için </a:t>
            </a:r>
            <a:r>
              <a:rPr lang="tr-TR" dirty="0" err="1"/>
              <a:t>avesis</a:t>
            </a:r>
            <a:r>
              <a:rPr lang="tr-TR" dirty="0"/>
              <a:t> sayfamızı inceleyiniz.</a:t>
            </a:r>
          </a:p>
        </p:txBody>
      </p:sp>
    </p:spTree>
    <p:extLst>
      <p:ext uri="{BB962C8B-B14F-4D97-AF65-F5344CB8AC3E}">
        <p14:creationId xmlns:p14="http://schemas.microsoft.com/office/powerpoint/2010/main" val="228029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Erasmus</a:t>
            </a:r>
            <a:r>
              <a:rPr lang="tr-TR" dirty="0"/>
              <a:t>+ Öğrenim Faaliyeti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sz="4800" dirty="0"/>
              <a:t>Eğitim + Kültür paylaşımı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371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tr-TR" dirty="0"/>
            </a:br>
            <a:r>
              <a:rPr lang="tr-TR" dirty="0"/>
              <a:t>İkili Anlaşmamız olan ülkeler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28 Avrupa Birliği üyesi ülke</a:t>
            </a:r>
          </a:p>
          <a:p>
            <a:pPr marL="0" indent="0">
              <a:buNone/>
            </a:pPr>
            <a:r>
              <a:rPr lang="en-GB" sz="3200" dirty="0" err="1"/>
              <a:t>Almanya</a:t>
            </a:r>
            <a:r>
              <a:rPr lang="en-GB" sz="3200" dirty="0"/>
              <a:t>, </a:t>
            </a:r>
            <a:r>
              <a:rPr lang="en-GB" dirty="0" err="1">
                <a:solidFill>
                  <a:srgbClr val="FF0000"/>
                </a:solidFill>
              </a:rPr>
              <a:t>Avusturya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Belçika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sz="3200" dirty="0" err="1"/>
              <a:t>Bulgaristan</a:t>
            </a:r>
            <a:r>
              <a:rPr lang="en-GB" dirty="0"/>
              <a:t>, </a:t>
            </a:r>
            <a:r>
              <a:rPr lang="en-GB" sz="3200" dirty="0" err="1"/>
              <a:t>Çek</a:t>
            </a:r>
            <a:r>
              <a:rPr lang="en-GB" sz="3200" dirty="0"/>
              <a:t> </a:t>
            </a:r>
            <a:r>
              <a:rPr lang="en-GB" sz="3200" dirty="0" err="1"/>
              <a:t>Cumhuriyeti</a:t>
            </a:r>
            <a:r>
              <a:rPr lang="en-GB" sz="3200" dirty="0"/>
              <a:t>, </a:t>
            </a:r>
            <a:r>
              <a:rPr lang="en-GB" dirty="0" err="1">
                <a:solidFill>
                  <a:srgbClr val="FF0000"/>
                </a:solidFill>
              </a:rPr>
              <a:t>Danimarka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Estonya</a:t>
            </a:r>
            <a:r>
              <a:rPr lang="en-GB" dirty="0"/>
              <a:t>, </a:t>
            </a:r>
            <a:r>
              <a:rPr lang="en-GB" sz="3200" dirty="0" err="1"/>
              <a:t>Finlandiya</a:t>
            </a:r>
            <a:r>
              <a:rPr lang="en-GB" sz="3200" dirty="0"/>
              <a:t>, </a:t>
            </a:r>
            <a:r>
              <a:rPr lang="en-GB" sz="3200" dirty="0" err="1"/>
              <a:t>Fransa</a:t>
            </a:r>
            <a:r>
              <a:rPr lang="en-GB" sz="3200" dirty="0"/>
              <a:t>, </a:t>
            </a:r>
            <a:r>
              <a:rPr lang="en-GB" dirty="0" err="1">
                <a:solidFill>
                  <a:srgbClr val="FF0000"/>
                </a:solidFill>
              </a:rPr>
              <a:t>Güney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Kıbrıs</a:t>
            </a:r>
            <a:r>
              <a:rPr lang="en-GB" dirty="0">
                <a:solidFill>
                  <a:srgbClr val="FF0000"/>
                </a:solidFill>
              </a:rPr>
              <a:t> Rum </a:t>
            </a:r>
            <a:r>
              <a:rPr lang="en-GB" dirty="0" err="1">
                <a:solidFill>
                  <a:srgbClr val="FF0000"/>
                </a:solidFill>
              </a:rPr>
              <a:t>Yönetimi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Hırvatistan</a:t>
            </a:r>
            <a:r>
              <a:rPr lang="en-GB" dirty="0"/>
              <a:t>, </a:t>
            </a:r>
            <a:r>
              <a:rPr lang="en-GB" sz="3200" dirty="0" err="1"/>
              <a:t>Hollanda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İngiltere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İrlanda</a:t>
            </a:r>
            <a:r>
              <a:rPr lang="en-GB" dirty="0"/>
              <a:t>, </a:t>
            </a:r>
            <a:r>
              <a:rPr lang="en-GB" sz="3200" dirty="0" err="1"/>
              <a:t>İspanya</a:t>
            </a:r>
            <a:r>
              <a:rPr lang="en-GB" sz="3200" dirty="0"/>
              <a:t>, </a:t>
            </a:r>
            <a:r>
              <a:rPr lang="en-GB" sz="3200" dirty="0" err="1"/>
              <a:t>İsveç</a:t>
            </a:r>
            <a:r>
              <a:rPr lang="en-GB" sz="3200" dirty="0"/>
              <a:t>, </a:t>
            </a:r>
            <a:r>
              <a:rPr lang="en-GB" sz="3200" dirty="0" err="1"/>
              <a:t>İtalya</a:t>
            </a:r>
            <a:r>
              <a:rPr lang="en-GB" sz="3200" dirty="0"/>
              <a:t>, </a:t>
            </a:r>
            <a:r>
              <a:rPr lang="en-GB" sz="3200" dirty="0" err="1"/>
              <a:t>Letonya</a:t>
            </a:r>
            <a:r>
              <a:rPr lang="en-GB" sz="3200" dirty="0"/>
              <a:t>, </a:t>
            </a:r>
            <a:r>
              <a:rPr lang="en-GB" sz="3200" dirty="0" err="1"/>
              <a:t>Litvanya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Lüksemburg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Macaristan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Malta</a:t>
            </a:r>
            <a:r>
              <a:rPr lang="en-GB" dirty="0"/>
              <a:t>, </a:t>
            </a:r>
            <a:r>
              <a:rPr lang="en-GB" sz="3200" dirty="0" err="1"/>
              <a:t>Polonya</a:t>
            </a:r>
            <a:r>
              <a:rPr lang="en-GB" sz="3200" dirty="0"/>
              <a:t>, </a:t>
            </a:r>
            <a:r>
              <a:rPr lang="en-GB" sz="3200" dirty="0" err="1"/>
              <a:t>Portekiz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Romanya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Slovakya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Slovenya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 err="1">
                <a:solidFill>
                  <a:srgbClr val="FF0000"/>
                </a:solidFill>
              </a:rPr>
              <a:t>Yunanistan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898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Hibe</a:t>
            </a:r>
            <a:r>
              <a:rPr lang="tr-TR" sz="5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Miktarları 21-22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752" y="1845734"/>
            <a:ext cx="60198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8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Hibesiz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 Öğrenciler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Hibeli öğrenci listesinden bir adayın </a:t>
            </a:r>
            <a:r>
              <a:rPr lang="tr-TR" dirty="0" err="1"/>
              <a:t>Erasmus</a:t>
            </a:r>
            <a:r>
              <a:rPr lang="tr-TR" dirty="0"/>
              <a:t>+ hakkından veya gönüllü olarak hibe hakkından vazgeçmesi halinde, </a:t>
            </a:r>
            <a:r>
              <a:rPr lang="tr-TR" dirty="0">
                <a:solidFill>
                  <a:srgbClr val="FF0000"/>
                </a:solidFill>
              </a:rPr>
              <a:t>o öğrenciye ayrılmış olan hibe</a:t>
            </a:r>
            <a:r>
              <a:rPr lang="tr-TR" dirty="0"/>
              <a:t>, </a:t>
            </a:r>
            <a:r>
              <a:rPr lang="tr-TR" dirty="0">
                <a:solidFill>
                  <a:srgbClr val="FF0000"/>
                </a:solidFill>
              </a:rPr>
              <a:t>başarı puanına göre </a:t>
            </a:r>
            <a:r>
              <a:rPr lang="tr-TR" dirty="0" err="1">
                <a:solidFill>
                  <a:srgbClr val="FF0000"/>
                </a:solidFill>
              </a:rPr>
              <a:t>hibesiz</a:t>
            </a:r>
            <a:r>
              <a:rPr lang="tr-TR" dirty="0">
                <a:solidFill>
                  <a:srgbClr val="FF0000"/>
                </a:solidFill>
              </a:rPr>
              <a:t> öğrenci listesindeki ilk adaya sunulur. </a:t>
            </a:r>
          </a:p>
          <a:p>
            <a:pPr algn="just"/>
            <a:r>
              <a:rPr lang="tr-TR" dirty="0" err="1"/>
              <a:t>Hibesiz</a:t>
            </a:r>
            <a:r>
              <a:rPr lang="tr-TR" dirty="0"/>
              <a:t> öğrenci listesindeki adaylar, isterlerse </a:t>
            </a:r>
            <a:r>
              <a:rPr lang="tr-TR" dirty="0" err="1"/>
              <a:t>hibesiz</a:t>
            </a:r>
            <a:r>
              <a:rPr lang="tr-TR" dirty="0"/>
              <a:t> olarak </a:t>
            </a:r>
            <a:r>
              <a:rPr lang="tr-TR" dirty="0" err="1"/>
              <a:t>Erasmus</a:t>
            </a:r>
            <a:r>
              <a:rPr lang="tr-TR" dirty="0"/>
              <a:t>+ faaliyetini gerçekleştirebilir ya da </a:t>
            </a:r>
            <a:r>
              <a:rPr lang="tr-TR" dirty="0" err="1"/>
              <a:t>Erasmus</a:t>
            </a:r>
            <a:r>
              <a:rPr lang="tr-TR" dirty="0"/>
              <a:t>+ Program Birimi’ni dilekçe ile bilgilendirerek </a:t>
            </a:r>
            <a:r>
              <a:rPr lang="tr-TR" dirty="0" err="1"/>
              <a:t>Erasmus</a:t>
            </a:r>
            <a:r>
              <a:rPr lang="tr-TR" dirty="0"/>
              <a:t> haklarından vazgeçebilirler.</a:t>
            </a:r>
          </a:p>
          <a:p>
            <a:pPr algn="just"/>
            <a:r>
              <a:rPr lang="tr-TR" dirty="0" err="1">
                <a:solidFill>
                  <a:srgbClr val="FF0000"/>
                </a:solidFill>
              </a:rPr>
              <a:t>Hibesiz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Erasmus</a:t>
            </a:r>
            <a:r>
              <a:rPr lang="tr-TR" dirty="0">
                <a:solidFill>
                  <a:srgbClr val="FF0000"/>
                </a:solidFill>
              </a:rPr>
              <a:t>+ öğrencileri, faaliyet öncesinde, esnasında veya sonrasında hibe almaya hak kazanabilirler</a:t>
            </a:r>
            <a:r>
              <a:rPr lang="tr-TR" dirty="0"/>
              <a:t>. Böyle bir durumun oluşması halinde, </a:t>
            </a:r>
            <a:r>
              <a:rPr lang="tr-TR" dirty="0" err="1"/>
              <a:t>Erasmus</a:t>
            </a:r>
            <a:r>
              <a:rPr lang="tr-TR" dirty="0"/>
              <a:t>+ Program Birimi tarafından e-posta yoluyla bilgilendirilirler.</a:t>
            </a:r>
          </a:p>
          <a:p>
            <a:pPr algn="just"/>
            <a:r>
              <a:rPr lang="tr-TR" dirty="0" err="1"/>
              <a:t>Hibesiz</a:t>
            </a:r>
            <a:r>
              <a:rPr lang="tr-TR" dirty="0"/>
              <a:t> dahi olsa, aynı öğrenim kademesinde öğrencinin </a:t>
            </a:r>
            <a:r>
              <a:rPr lang="tr-TR" dirty="0" err="1"/>
              <a:t>Erasmus</a:t>
            </a:r>
            <a:r>
              <a:rPr lang="tr-TR" dirty="0"/>
              <a:t> programına katılımı 12 ayı aşamaz.</a:t>
            </a:r>
          </a:p>
          <a:p>
            <a:pPr algn="just"/>
            <a:r>
              <a:rPr lang="tr-TR" dirty="0" err="1">
                <a:solidFill>
                  <a:srgbClr val="0055FE"/>
                </a:solidFill>
              </a:rPr>
              <a:t>Hibesiz</a:t>
            </a:r>
            <a:r>
              <a:rPr lang="tr-TR" dirty="0">
                <a:solidFill>
                  <a:srgbClr val="0055FE"/>
                </a:solidFill>
              </a:rPr>
              <a:t> </a:t>
            </a:r>
            <a:r>
              <a:rPr lang="tr-TR" dirty="0" err="1">
                <a:solidFill>
                  <a:srgbClr val="0055FE"/>
                </a:solidFill>
              </a:rPr>
              <a:t>Erasmus</a:t>
            </a:r>
            <a:r>
              <a:rPr lang="tr-TR" dirty="0">
                <a:solidFill>
                  <a:srgbClr val="0055FE"/>
                </a:solidFill>
              </a:rPr>
              <a:t>+ öğrencileri, hibeli </a:t>
            </a:r>
            <a:r>
              <a:rPr lang="tr-TR" dirty="0" err="1">
                <a:solidFill>
                  <a:srgbClr val="0055FE"/>
                </a:solidFill>
              </a:rPr>
              <a:t>Erasmus</a:t>
            </a:r>
            <a:r>
              <a:rPr lang="tr-TR" dirty="0">
                <a:solidFill>
                  <a:srgbClr val="0055FE"/>
                </a:solidFill>
              </a:rPr>
              <a:t>+ öğrencileri gibi tüm süreçleri sorumlulukla izlemelidirler.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503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Daha Önceki Hibe Dağılımı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2017-2018’de 20 öğrenci hibeli gitmiştir</a:t>
            </a:r>
          </a:p>
          <a:p>
            <a:r>
              <a:rPr lang="tr-TR" dirty="0"/>
              <a:t>2018-2019’da 16 öğrenci hibeli gitmiştir.</a:t>
            </a:r>
          </a:p>
          <a:p>
            <a:r>
              <a:rPr lang="tr-TR" dirty="0"/>
              <a:t>2019-2020’de 19 öğrenci hibeli gitmiştir.</a:t>
            </a:r>
          </a:p>
          <a:p>
            <a:r>
              <a:rPr lang="tr-TR" dirty="0"/>
              <a:t>2020-2022’de 22 öğrenci hibeli gitmiştir.</a:t>
            </a:r>
          </a:p>
          <a:p>
            <a:r>
              <a:rPr lang="tr-TR" dirty="0"/>
              <a:t>2022-2022’de 17 öğrenci hibeli gitmiştir.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268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Öğrenci Hareketliliği </a:t>
            </a:r>
          </a:p>
          <a:p>
            <a:r>
              <a:rPr lang="tr-TR" b="1" dirty="0"/>
              <a:t>Her bir öğrenim kademesinde (lisans, yüksek lisans, doktora) :</a:t>
            </a:r>
          </a:p>
          <a:p>
            <a:r>
              <a:rPr lang="tr-TR" dirty="0"/>
              <a:t>Hareketlilik sayısı</a:t>
            </a:r>
          </a:p>
          <a:p>
            <a:r>
              <a:rPr lang="tr-TR" dirty="0"/>
              <a:t>Hareketlilik türü (KA103/KA107 : öğrenim, staj) </a:t>
            </a:r>
          </a:p>
          <a:p>
            <a:r>
              <a:rPr lang="tr-TR" dirty="0"/>
              <a:t> Hibe durumundan (hibeli, </a:t>
            </a:r>
            <a:r>
              <a:rPr lang="tr-TR" dirty="0" err="1"/>
              <a:t>hibesiz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/>
              <a:t>bağımsız olarak faaliyetten </a:t>
            </a:r>
            <a:r>
              <a:rPr lang="tr-TR" dirty="0">
                <a:solidFill>
                  <a:srgbClr val="0055FE"/>
                </a:solidFill>
              </a:rPr>
              <a:t>toplamda en fazla 12 aya (360 güne) </a:t>
            </a:r>
            <a:r>
              <a:rPr lang="tr-TR" dirty="0"/>
              <a:t>kadar faydalanılabilir</a:t>
            </a:r>
          </a:p>
        </p:txBody>
      </p:sp>
    </p:spTree>
    <p:extLst>
      <p:ext uri="{BB962C8B-B14F-4D97-AF65-F5344CB8AC3E}">
        <p14:creationId xmlns:p14="http://schemas.microsoft.com/office/powerpoint/2010/main" val="2203615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Nomination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02602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Yerleştirilmiş olduğunuz okula bilgilerinizin gönderilmesi.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Nomination</a:t>
            </a:r>
            <a:r>
              <a:rPr lang="tr-TR" dirty="0"/>
              <a:t> </a:t>
            </a:r>
            <a:r>
              <a:rPr lang="tr-TR" dirty="0" err="1"/>
              <a:t>deadline</a:t>
            </a:r>
            <a:r>
              <a:rPr lang="tr-TR" dirty="0"/>
              <a:t> tarihleri her okul için farklıdır, bu tarihin takip edilmesi öğrencinin sorumluluğundadır.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err="1"/>
              <a:t>Nomination</a:t>
            </a:r>
            <a:r>
              <a:rPr lang="tr-TR" b="1" dirty="0"/>
              <a:t> yapılması için </a:t>
            </a:r>
            <a:r>
              <a:rPr lang="tr-TR" b="1" dirty="0" err="1"/>
              <a:t>Doç.Dr</a:t>
            </a:r>
            <a:r>
              <a:rPr lang="tr-TR" b="1" dirty="0"/>
              <a:t>. Ayşe Betül OKTAY hocamıza en az 2 hafta öncesinden mail ile bilgilendirme yapılması gerekmektedir.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8598964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667</TotalTime>
  <Words>1602</Words>
  <Application>Microsoft Macintosh PowerPoint</Application>
  <PresentationFormat>Geniş ekran</PresentationFormat>
  <Paragraphs>205</Paragraphs>
  <Slides>27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Geçmişe bakış</vt:lpstr>
      <vt:lpstr>ERASMUS+ ÖĞRENCİ HAREKETLİLİĞİ Öğrenim Faaliyeti Bilgilendirme Toplantısı                                                                                                                          24.04.2022</vt:lpstr>
      <vt:lpstr>Gündem</vt:lpstr>
      <vt:lpstr>Erasmus+ Öğrenim Faaliyeti</vt:lpstr>
      <vt:lpstr> İkili Anlaşmamız olan ülkeler</vt:lpstr>
      <vt:lpstr>Hibe Miktarları 21-22</vt:lpstr>
      <vt:lpstr>Hibesiz Öğrenciler</vt:lpstr>
      <vt:lpstr>Daha Önceki Hibe Dağılımı</vt:lpstr>
      <vt:lpstr>PowerPoint Sunusu</vt:lpstr>
      <vt:lpstr>Nomination</vt:lpstr>
      <vt:lpstr>Application</vt:lpstr>
      <vt:lpstr>Son  tarihler </vt:lpstr>
      <vt:lpstr>Değerlendirme</vt:lpstr>
      <vt:lpstr>PowerPoint Sunusu</vt:lpstr>
      <vt:lpstr>Lisansüstü Ders Seçimi</vt:lpstr>
      <vt:lpstr>Ders Seçimi</vt:lpstr>
      <vt:lpstr>İntibak A Hazırlanması</vt:lpstr>
      <vt:lpstr>Örnek İntibak A Formu</vt:lpstr>
      <vt:lpstr>Learning Agreement (LA)</vt:lpstr>
      <vt:lpstr>Güncelleme</vt:lpstr>
      <vt:lpstr>İntibak B </vt:lpstr>
      <vt:lpstr>Örnek İntibak B</vt:lpstr>
      <vt:lpstr>Önemli Noktalar</vt:lpstr>
      <vt:lpstr>Önemli Noktalar</vt:lpstr>
      <vt:lpstr>PowerPoint Sunusu</vt:lpstr>
      <vt:lpstr> Yukarıda listelenenler dışında yapılması gerekenler;</vt:lpstr>
      <vt:lpstr>Öğrecinin Kendi Sorumluluğunda Olan Önemli Noktalar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ny</dc:creator>
  <cp:lastModifiedBy>Sultan Sevgi TURGUT</cp:lastModifiedBy>
  <cp:revision>86</cp:revision>
  <dcterms:created xsi:type="dcterms:W3CDTF">2019-03-18T05:29:48Z</dcterms:created>
  <dcterms:modified xsi:type="dcterms:W3CDTF">2022-04-25T09:06:18Z</dcterms:modified>
</cp:coreProperties>
</file>