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7" r:id="rId5"/>
    <p:sldId id="261" r:id="rId6"/>
    <p:sldId id="260" r:id="rId7"/>
    <p:sldId id="259" r:id="rId8"/>
    <p:sldId id="258" r:id="rId9"/>
    <p:sldId id="263" r:id="rId10"/>
    <p:sldId id="266" r:id="rId11"/>
    <p:sldId id="264" r:id="rId12"/>
    <p:sldId id="268" r:id="rId13"/>
    <p:sldId id="269" r:id="rId14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61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CF698-1345-438D-A9ED-7F2189F1FB4B}" type="datetimeFigureOut">
              <a:rPr lang="tr-TR" smtClean="0"/>
              <a:t>4.03.2025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6F235-3CC6-4A16-AE4D-9291E40EB10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72172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CF698-1345-438D-A9ED-7F2189F1FB4B}" type="datetimeFigureOut">
              <a:rPr lang="tr-TR" smtClean="0"/>
              <a:t>4.03.2025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6F235-3CC6-4A16-AE4D-9291E40EB10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50029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CF698-1345-438D-A9ED-7F2189F1FB4B}" type="datetimeFigureOut">
              <a:rPr lang="tr-TR" smtClean="0"/>
              <a:t>4.03.2025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6F235-3CC6-4A16-AE4D-9291E40EB10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29381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CF698-1345-438D-A9ED-7F2189F1FB4B}" type="datetimeFigureOut">
              <a:rPr lang="tr-TR" smtClean="0"/>
              <a:t>4.03.2025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6F235-3CC6-4A16-AE4D-9291E40EB10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29692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CF698-1345-438D-A9ED-7F2189F1FB4B}" type="datetimeFigureOut">
              <a:rPr lang="tr-TR" smtClean="0"/>
              <a:t>4.03.2025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6F235-3CC6-4A16-AE4D-9291E40EB10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65346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CF698-1345-438D-A9ED-7F2189F1FB4B}" type="datetimeFigureOut">
              <a:rPr lang="tr-TR" smtClean="0"/>
              <a:t>4.03.2025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6F235-3CC6-4A16-AE4D-9291E40EB10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88300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CF698-1345-438D-A9ED-7F2189F1FB4B}" type="datetimeFigureOut">
              <a:rPr lang="tr-TR" smtClean="0"/>
              <a:t>4.03.2025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6F235-3CC6-4A16-AE4D-9291E40EB10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21309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CF698-1345-438D-A9ED-7F2189F1FB4B}" type="datetimeFigureOut">
              <a:rPr lang="tr-TR" smtClean="0"/>
              <a:t>4.03.2025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6F235-3CC6-4A16-AE4D-9291E40EB10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60463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CF698-1345-438D-A9ED-7F2189F1FB4B}" type="datetimeFigureOut">
              <a:rPr lang="tr-TR" smtClean="0"/>
              <a:t>4.03.2025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6F235-3CC6-4A16-AE4D-9291E40EB10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55085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CF698-1345-438D-A9ED-7F2189F1FB4B}" type="datetimeFigureOut">
              <a:rPr lang="tr-TR" smtClean="0"/>
              <a:t>4.03.2025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6F235-3CC6-4A16-AE4D-9291E40EB10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84031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CF698-1345-438D-A9ED-7F2189F1FB4B}" type="datetimeFigureOut">
              <a:rPr lang="tr-TR" smtClean="0"/>
              <a:t>4.03.2025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6F235-3CC6-4A16-AE4D-9291E40EB10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52244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CF698-1345-438D-A9ED-7F2189F1FB4B}" type="datetimeFigureOut">
              <a:rPr lang="tr-TR" smtClean="0"/>
              <a:t>4.03.2025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6F235-3CC6-4A16-AE4D-9291E40EB10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14879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/>
              <a:t>MS Project ile İş Akış Planı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/>
              <a:t>GANTT Çizelgesi</a:t>
            </a:r>
          </a:p>
          <a:p>
            <a:r>
              <a:rPr lang="tr-TR" dirty="0"/>
              <a:t>PERT Diyagramı</a:t>
            </a:r>
          </a:p>
        </p:txBody>
      </p:sp>
    </p:spTree>
    <p:extLst>
      <p:ext uri="{BB962C8B-B14F-4D97-AF65-F5344CB8AC3E}">
        <p14:creationId xmlns:p14="http://schemas.microsoft.com/office/powerpoint/2010/main" val="12013673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Kaynak Atamaları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Ms</a:t>
            </a:r>
            <a:r>
              <a:rPr lang="tr-TR" dirty="0"/>
              <a:t> Project ile faaliyetler ve proje geneli için detaylı kaynak atamaları yapılabilmektedir. Kaynaklar kişiler veya materyaller olabilir.</a:t>
            </a:r>
          </a:p>
          <a:p>
            <a:r>
              <a:rPr lang="tr-TR" dirty="0"/>
              <a:t>Örnekte kişiler için saat başı çalışma ücretleri görülebilmektedir. Proje maliyet tahminleri bu şekilde gerçekleştirilebilir.</a:t>
            </a:r>
          </a:p>
        </p:txBody>
      </p:sp>
      <p:pic>
        <p:nvPicPr>
          <p:cNvPr id="4" name="İçerik Yer Tutucusu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4101" y="4203430"/>
            <a:ext cx="6165114" cy="182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5488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PERT Diyagramı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PERT (Program Evaluation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Review</a:t>
            </a:r>
            <a:r>
              <a:rPr lang="tr-TR" dirty="0"/>
              <a:t> </a:t>
            </a:r>
            <a:r>
              <a:rPr lang="tr-TR" dirty="0" err="1"/>
              <a:t>Techniques</a:t>
            </a:r>
            <a:r>
              <a:rPr lang="tr-TR" dirty="0"/>
              <a:t>, Program Geliştirme ve Gözden Geçirme Tekniği), proje yönetimi ve analizi için kullanılan istatistiksel bir araçtır.</a:t>
            </a:r>
          </a:p>
          <a:p>
            <a:r>
              <a:rPr lang="tr-TR" dirty="0"/>
              <a:t>PERT diyagramı, </a:t>
            </a:r>
            <a:r>
              <a:rPr lang="tr-TR" dirty="0" err="1"/>
              <a:t>graf</a:t>
            </a:r>
            <a:r>
              <a:rPr lang="tr-TR" dirty="0"/>
              <a:t> temelli bir yöntemdir. Projedeki faaliyetler düğümlerle (</a:t>
            </a:r>
            <a:r>
              <a:rPr lang="tr-TR" dirty="0" err="1"/>
              <a:t>nodes</a:t>
            </a:r>
            <a:r>
              <a:rPr lang="tr-TR" dirty="0"/>
              <a:t>) ve faaliyetler arasındaki arası bağlantılar kenarlarla (</a:t>
            </a:r>
            <a:r>
              <a:rPr lang="tr-TR" dirty="0" err="1"/>
              <a:t>edges</a:t>
            </a:r>
            <a:r>
              <a:rPr lang="tr-TR" dirty="0"/>
              <a:t>) gösterilir.</a:t>
            </a:r>
          </a:p>
          <a:p>
            <a:r>
              <a:rPr lang="tr-TR" dirty="0" err="1"/>
              <a:t>Gantt</a:t>
            </a:r>
            <a:r>
              <a:rPr lang="tr-TR" dirty="0"/>
              <a:t> çizelgesi, faaliyetlerin paralelliğini göstermek için başarılıdır; ancak faaliyetler arasındaki etkileşimi (hangi faaliyetin hangi faaliyetlere dolaylı olarak bağlı olduğunu) göstermekte yetersizdir.</a:t>
            </a:r>
          </a:p>
        </p:txBody>
      </p:sp>
    </p:spTree>
    <p:extLst>
      <p:ext uri="{BB962C8B-B14F-4D97-AF65-F5344CB8AC3E}">
        <p14:creationId xmlns:p14="http://schemas.microsoft.com/office/powerpoint/2010/main" val="14174753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PERT Diyagramı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MS Project’te ‘Network </a:t>
            </a:r>
            <a:r>
              <a:rPr lang="tr-TR" dirty="0" err="1"/>
              <a:t>Diagram</a:t>
            </a:r>
            <a:r>
              <a:rPr lang="tr-TR" dirty="0"/>
              <a:t>’ seçeneğine tıklandığında hazırlanan </a:t>
            </a:r>
            <a:r>
              <a:rPr lang="tr-TR" dirty="0" err="1"/>
              <a:t>Gantt</a:t>
            </a:r>
            <a:r>
              <a:rPr lang="tr-TR" dirty="0"/>
              <a:t> çizelgesinin </a:t>
            </a:r>
            <a:r>
              <a:rPr lang="tr-TR" dirty="0" err="1"/>
              <a:t>Pert</a:t>
            </a:r>
            <a:r>
              <a:rPr lang="tr-TR" dirty="0"/>
              <a:t> Diyagramı olarak ifadesi görülebilir.</a:t>
            </a:r>
          </a:p>
          <a:p>
            <a:r>
              <a:rPr lang="tr-TR" dirty="0"/>
              <a:t>Kırmızı kutular, kritik görevleri ifade etmektedir.</a:t>
            </a:r>
          </a:p>
          <a:p>
            <a:endParaRPr lang="tr-TR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536" y="3252552"/>
            <a:ext cx="10058400" cy="326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104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PERT Diyagramı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Her bir düğümde faaliyetler için detaylı bilgiler görülebilir.</a:t>
            </a:r>
          </a:p>
          <a:p>
            <a:pPr marL="0" indent="0">
              <a:buNone/>
            </a:pP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889217"/>
            <a:ext cx="10058400" cy="251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902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GANTT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Gantt</a:t>
            </a:r>
            <a:r>
              <a:rPr lang="tr-TR" dirty="0"/>
              <a:t> çizelgesi; 1910’larda proje planlama ve kontrolü için Henry </a:t>
            </a:r>
            <a:r>
              <a:rPr lang="tr-TR" dirty="0" err="1"/>
              <a:t>Gantt</a:t>
            </a:r>
            <a:r>
              <a:rPr lang="tr-TR" dirty="0"/>
              <a:t> tarafından önerilmiş bir diyagramdır. </a:t>
            </a:r>
          </a:p>
          <a:p>
            <a:r>
              <a:rPr lang="tr-TR" dirty="0" err="1"/>
              <a:t>Gantt</a:t>
            </a:r>
            <a:r>
              <a:rPr lang="tr-TR" dirty="0"/>
              <a:t> çizelgesinde, projenin işlem adımları faaliyet olarak isimlendirilir. Her bir faaliyetin süresi, başlangıç-bitiş zamanları, hangi kaynakların  bu faaliyet için kullanılacağı, diyagramdan çıkarılabilecek verilerdir. </a:t>
            </a:r>
          </a:p>
        </p:txBody>
      </p:sp>
    </p:spTree>
    <p:extLst>
      <p:ext uri="{BB962C8B-B14F-4D97-AF65-F5344CB8AC3E}">
        <p14:creationId xmlns:p14="http://schemas.microsoft.com/office/powerpoint/2010/main" val="749399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Örnek bir </a:t>
            </a:r>
            <a:r>
              <a:rPr lang="tr-TR" dirty="0" err="1"/>
              <a:t>Gantt</a:t>
            </a:r>
            <a:r>
              <a:rPr lang="tr-TR" dirty="0"/>
              <a:t> Şeması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Kitap satışı yapılacak bir web sitesinin tasarlanmasından kullanıma sunulmasına kadar olan süreç </a:t>
            </a:r>
            <a:r>
              <a:rPr lang="tr-TR" dirty="0" err="1"/>
              <a:t>Gantt</a:t>
            </a:r>
            <a:r>
              <a:rPr lang="tr-TR" dirty="0"/>
              <a:t> şeması ile şöyle ifade edilebilir:</a:t>
            </a:r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121397"/>
            <a:ext cx="10058400" cy="2699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807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270235"/>
            <a:ext cx="10515600" cy="1325563"/>
          </a:xfrm>
        </p:spPr>
        <p:txBody>
          <a:bodyPr/>
          <a:lstStyle/>
          <a:p>
            <a:r>
              <a:rPr lang="tr-TR" dirty="0"/>
              <a:t>Örnek bir </a:t>
            </a:r>
            <a:r>
              <a:rPr lang="tr-TR" dirty="0" err="1"/>
              <a:t>Gantt</a:t>
            </a:r>
            <a:r>
              <a:rPr lang="tr-TR" dirty="0"/>
              <a:t> Şeması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411558"/>
            <a:ext cx="10515600" cy="4351338"/>
          </a:xfrm>
        </p:spPr>
        <p:txBody>
          <a:bodyPr/>
          <a:lstStyle/>
          <a:p>
            <a:r>
              <a:rPr lang="tr-TR" dirty="0"/>
              <a:t>WBS (</a:t>
            </a:r>
            <a:r>
              <a:rPr lang="tr-TR" dirty="0" err="1"/>
              <a:t>work</a:t>
            </a:r>
            <a:r>
              <a:rPr lang="tr-TR" dirty="0"/>
              <a:t> </a:t>
            </a:r>
            <a:r>
              <a:rPr lang="tr-TR" dirty="0" err="1"/>
              <a:t>breakdown</a:t>
            </a:r>
            <a:r>
              <a:rPr lang="tr-TR" dirty="0"/>
              <a:t> </a:t>
            </a:r>
            <a:r>
              <a:rPr lang="tr-TR" dirty="0" err="1"/>
              <a:t>structure</a:t>
            </a:r>
            <a:r>
              <a:rPr lang="tr-TR" dirty="0"/>
              <a:t>) ifadesi ile her bir faaliyet alt faaliyet </a:t>
            </a:r>
            <a:r>
              <a:rPr lang="tr-TR" dirty="0" err="1"/>
              <a:t>kırılımlarına</a:t>
            </a:r>
            <a:r>
              <a:rPr lang="tr-TR" dirty="0"/>
              <a:t> sahip olup numaralandırılır. </a:t>
            </a:r>
          </a:p>
          <a:p>
            <a:r>
              <a:rPr lang="tr-TR" dirty="0"/>
              <a:t>Faaliyetler için başlangıç tarihi ve süresi belirtildiğinde otomatik olarak bitiş tarihi hesaplanır. </a:t>
            </a:r>
          </a:p>
          <a:p>
            <a:r>
              <a:rPr lang="tr-TR" dirty="0"/>
              <a:t>Bir işin başlangıç zamanı başka bir işe bağlı olabilir (öncül tanımlama)</a:t>
            </a:r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151" y="3733876"/>
            <a:ext cx="10058400" cy="2699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461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209939"/>
            <a:ext cx="10515600" cy="1325563"/>
          </a:xfrm>
        </p:spPr>
        <p:txBody>
          <a:bodyPr/>
          <a:lstStyle/>
          <a:p>
            <a:r>
              <a:rPr lang="tr-TR" dirty="0"/>
              <a:t>Faaliyetler Arası İlişkiler 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64146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tr-TR" dirty="0"/>
              <a:t>   Örnek şemada faaliyetler arası çeşitli ilişkiler bulunmaktadır.</a:t>
            </a:r>
          </a:p>
          <a:p>
            <a:pPr marL="0" indent="0">
              <a:buNone/>
            </a:pPr>
            <a:endParaRPr lang="tr-TR" dirty="0"/>
          </a:p>
          <a:p>
            <a:r>
              <a:rPr lang="tr-TR" b="1" dirty="0"/>
              <a:t>Bitiş-Başlangıç (</a:t>
            </a:r>
            <a:r>
              <a:rPr lang="tr-TR" b="1" dirty="0" err="1"/>
              <a:t>Finish</a:t>
            </a:r>
            <a:r>
              <a:rPr lang="tr-TR" b="1" dirty="0"/>
              <a:t> </a:t>
            </a:r>
            <a:r>
              <a:rPr lang="tr-TR" b="1" dirty="0" err="1"/>
              <a:t>to</a:t>
            </a:r>
            <a:r>
              <a:rPr lang="tr-TR" b="1" dirty="0"/>
              <a:t> Start): </a:t>
            </a:r>
            <a:r>
              <a:rPr lang="tr-TR" dirty="0"/>
              <a:t>Bir faaliyetin başlaması için bağlı/bağlantılı bir başka faaliyetin tamamlanmış olması gerektiğini göstermektedir. </a:t>
            </a:r>
          </a:p>
          <a:p>
            <a:pPr marL="0" indent="0">
              <a:buNone/>
            </a:pPr>
            <a:r>
              <a:rPr lang="tr-TR" dirty="0"/>
              <a:t>   </a:t>
            </a:r>
            <a:r>
              <a:rPr lang="tr-TR" dirty="0" err="1"/>
              <a:t>Örn</a:t>
            </a:r>
            <a:r>
              <a:rPr lang="tr-TR" dirty="0"/>
              <a:t>; Tasarımın başlaması için, analizin bitmiş olması gerekliliği.</a:t>
            </a:r>
          </a:p>
          <a:p>
            <a:pPr marL="0" indent="0">
              <a:buNone/>
            </a:pPr>
            <a:endParaRPr lang="tr-TR" dirty="0"/>
          </a:p>
          <a:p>
            <a:r>
              <a:rPr lang="tr-TR" b="1" dirty="0"/>
              <a:t>Başlangıç-Başlangıç (Start </a:t>
            </a:r>
            <a:r>
              <a:rPr lang="tr-TR" b="1" dirty="0" err="1"/>
              <a:t>to</a:t>
            </a:r>
            <a:r>
              <a:rPr lang="tr-TR" b="1" dirty="0"/>
              <a:t> Start): </a:t>
            </a:r>
            <a:r>
              <a:rPr lang="tr-TR" dirty="0"/>
              <a:t>Bir faaliyetin başlaması için bağlı/bağlantılı bir başka faaliyetin de başlamış olması gerektiğini göstermektedir. </a:t>
            </a:r>
          </a:p>
          <a:p>
            <a:pPr marL="0" indent="0">
              <a:buNone/>
            </a:pPr>
            <a:r>
              <a:rPr lang="tr-TR" dirty="0"/>
              <a:t>   </a:t>
            </a:r>
            <a:r>
              <a:rPr lang="tr-TR" dirty="0" err="1"/>
              <a:t>Örn</a:t>
            </a:r>
            <a:r>
              <a:rPr lang="tr-TR" dirty="0"/>
              <a:t>; Birim testlerin başlaması için, geliştirme aşamasının başlaması gerekliliği.</a:t>
            </a:r>
          </a:p>
          <a:p>
            <a:endParaRPr lang="tr-TR" dirty="0"/>
          </a:p>
          <a:p>
            <a:r>
              <a:rPr lang="tr-TR" b="1" dirty="0"/>
              <a:t>Bitiş-Bitiş (</a:t>
            </a:r>
            <a:r>
              <a:rPr lang="tr-TR" b="1" dirty="0" err="1"/>
              <a:t>Finish</a:t>
            </a:r>
            <a:r>
              <a:rPr lang="tr-TR" b="1" dirty="0"/>
              <a:t> </a:t>
            </a:r>
            <a:r>
              <a:rPr lang="tr-TR" b="1" dirty="0" err="1"/>
              <a:t>to</a:t>
            </a:r>
            <a:r>
              <a:rPr lang="tr-TR" b="1" dirty="0"/>
              <a:t> </a:t>
            </a:r>
            <a:r>
              <a:rPr lang="tr-TR" b="1" dirty="0" err="1"/>
              <a:t>Finish</a:t>
            </a:r>
            <a:r>
              <a:rPr lang="tr-TR" b="1" dirty="0"/>
              <a:t>): </a:t>
            </a:r>
            <a:r>
              <a:rPr lang="tr-TR" dirty="0"/>
              <a:t>Bir faaliyetin tamamlanması için bağlı/bağlantılı bir başka faaliyetin de tamamlanmış olması gerektiğini göstermektedir.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Örn</a:t>
            </a:r>
            <a:r>
              <a:rPr lang="tr-TR" dirty="0"/>
              <a:t>; Birim testlerin bitmesi için kodlama aşamasının bitmesi gerekliliği.</a:t>
            </a:r>
          </a:p>
          <a:p>
            <a:pPr marL="0" indent="0">
              <a:buNone/>
            </a:pPr>
            <a:endParaRPr lang="tr-TR" dirty="0"/>
          </a:p>
          <a:p>
            <a:r>
              <a:rPr lang="tr-TR" b="1" dirty="0"/>
              <a:t>Başlangıç-Bitiş (Start </a:t>
            </a:r>
            <a:r>
              <a:rPr lang="tr-TR" b="1" dirty="0" err="1"/>
              <a:t>to</a:t>
            </a:r>
            <a:r>
              <a:rPr lang="tr-TR" b="1" dirty="0"/>
              <a:t> </a:t>
            </a:r>
            <a:r>
              <a:rPr lang="tr-TR" b="1" dirty="0" err="1"/>
              <a:t>Finish</a:t>
            </a:r>
            <a:r>
              <a:rPr lang="tr-TR" b="1" dirty="0"/>
              <a:t>): </a:t>
            </a:r>
            <a:r>
              <a:rPr lang="tr-TR" dirty="0"/>
              <a:t>Bir faaliyetin tamamlanması için bağlı/bağlantılı bir başka faaliyetin başlamış olması gerektiğini göstermektedir.</a:t>
            </a:r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/>
          </a:p>
          <a:p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772905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Kritik Yol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825625"/>
            <a:ext cx="5433204" cy="4351338"/>
          </a:xfrm>
        </p:spPr>
        <p:txBody>
          <a:bodyPr>
            <a:normAutofit fontScale="92500" lnSpcReduction="10000"/>
          </a:bodyPr>
          <a:lstStyle/>
          <a:p>
            <a:r>
              <a:rPr lang="tr-TR" dirty="0"/>
              <a:t>Kritik yol, projenin belirlenen zamanda tamamlanması için bu yol üzerindeki tüm faaliyetlerin zamanında gerçekleşmesi gerektiğini ifade eder. Diğer </a:t>
            </a:r>
            <a:r>
              <a:rPr lang="tr-TR"/>
              <a:t>bir ifadeyle </a:t>
            </a:r>
            <a:r>
              <a:rPr lang="tr-TR" dirty="0"/>
              <a:t>kritik yol üzerindeki faaliyetlerden biri X gün ertelenirse, projenin bitiş tarihi de en az X gün ertelenmiş olur.</a:t>
            </a:r>
          </a:p>
          <a:p>
            <a:r>
              <a:rPr lang="tr-TR" dirty="0"/>
              <a:t>Kritik yol üzerinde bulunan faaliyetler kritik faaliyetler olarak isimlendirilir. </a:t>
            </a:r>
            <a:r>
              <a:rPr lang="tr-TR" dirty="0" err="1"/>
              <a:t>Gantt</a:t>
            </a:r>
            <a:r>
              <a:rPr lang="tr-TR" dirty="0"/>
              <a:t> çizelgesinde kırmızı ile gösterilmektedirler.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42" t="-404"/>
          <a:stretch/>
        </p:blipFill>
        <p:spPr>
          <a:xfrm>
            <a:off x="6685471" y="2179308"/>
            <a:ext cx="5065143" cy="3045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225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Bolluk (</a:t>
            </a:r>
            <a:r>
              <a:rPr lang="tr-TR" dirty="0" err="1"/>
              <a:t>Slack</a:t>
            </a:r>
            <a:r>
              <a:rPr lang="tr-TR" dirty="0"/>
              <a:t>)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1" y="1825625"/>
            <a:ext cx="5968042" cy="4351338"/>
          </a:xfrm>
        </p:spPr>
        <p:txBody>
          <a:bodyPr/>
          <a:lstStyle/>
          <a:p>
            <a:r>
              <a:rPr lang="tr-TR" dirty="0"/>
              <a:t>Bolluk (</a:t>
            </a:r>
            <a:r>
              <a:rPr lang="tr-TR" dirty="0" err="1"/>
              <a:t>slack</a:t>
            </a:r>
            <a:r>
              <a:rPr lang="tr-TR" dirty="0"/>
              <a:t>) kavramı kritik yol üzerinde bulunmayan esnek faaliyetlerin zamanlamasında yapılabilecek kayma miktarını ifade etmektedir. </a:t>
            </a:r>
          </a:p>
          <a:p>
            <a:r>
              <a:rPr lang="tr-TR" dirty="0"/>
              <a:t>Kritik olmayan faaliyetler mavi renk ile gösterilir. Bu faaliyetlerde, proje süresini etkilemeden yapılacak öteleme miktarı olan bolluk, gri uzun çizgi ile ifade edilmektedir.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42" t="-404"/>
          <a:stretch/>
        </p:blipFill>
        <p:spPr>
          <a:xfrm>
            <a:off x="6806243" y="1929581"/>
            <a:ext cx="5065143" cy="3045135"/>
          </a:xfrm>
          <a:prstGeom prst="rect">
            <a:avLst/>
          </a:prstGeom>
        </p:spPr>
      </p:pic>
      <p:cxnSp>
        <p:nvCxnSpPr>
          <p:cNvPr id="6" name="Düz Ok Bağlayıcısı 5"/>
          <p:cNvCxnSpPr/>
          <p:nvPr/>
        </p:nvCxnSpPr>
        <p:spPr>
          <a:xfrm flipH="1">
            <a:off x="9109494" y="4390845"/>
            <a:ext cx="1863306" cy="8798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Düz Ok Bağlayıcısı 7"/>
          <p:cNvCxnSpPr/>
          <p:nvPr/>
        </p:nvCxnSpPr>
        <p:spPr>
          <a:xfrm flipH="1">
            <a:off x="10493315" y="4444191"/>
            <a:ext cx="958970" cy="10610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Metin kutusu 8"/>
          <p:cNvSpPr txBox="1"/>
          <p:nvPr/>
        </p:nvSpPr>
        <p:spPr>
          <a:xfrm>
            <a:off x="7485161" y="5078672"/>
            <a:ext cx="1715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Kritik olmayan iş</a:t>
            </a:r>
          </a:p>
        </p:txBody>
      </p:sp>
      <p:sp>
        <p:nvSpPr>
          <p:cNvPr id="10" name="Metin kutusu 9"/>
          <p:cNvSpPr txBox="1"/>
          <p:nvPr/>
        </p:nvSpPr>
        <p:spPr>
          <a:xfrm>
            <a:off x="9879486" y="5477500"/>
            <a:ext cx="1474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Bolluk miktarı</a:t>
            </a:r>
          </a:p>
        </p:txBody>
      </p:sp>
    </p:spTree>
    <p:extLst>
      <p:ext uri="{BB962C8B-B14F-4D97-AF65-F5344CB8AC3E}">
        <p14:creationId xmlns:p14="http://schemas.microsoft.com/office/powerpoint/2010/main" val="2655390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Kilometre Taşı (</a:t>
            </a:r>
            <a:r>
              <a:rPr lang="tr-TR" dirty="0" err="1"/>
              <a:t>Milestone</a:t>
            </a:r>
            <a:r>
              <a:rPr lang="tr-TR" dirty="0"/>
              <a:t>)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825625"/>
            <a:ext cx="5467709" cy="4351338"/>
          </a:xfrm>
        </p:spPr>
        <p:txBody>
          <a:bodyPr/>
          <a:lstStyle/>
          <a:p>
            <a:r>
              <a:rPr lang="tr-TR" dirty="0"/>
              <a:t>Kilometre taşı (</a:t>
            </a:r>
            <a:r>
              <a:rPr lang="tr-TR" dirty="0" err="1"/>
              <a:t>milestone</a:t>
            </a:r>
            <a:r>
              <a:rPr lang="tr-TR" dirty="0"/>
              <a:t>) proje planı için önemli olan tarihleri ve/veya olayları belirtmektedir. Örneğin projenin belirlenen bir bölümü bittiğinde proje değerlendirme toplantısı yapılacağını ifade edebilir. Süresi 0 gün olarak verilir. Kilometre taşı </a:t>
            </a:r>
            <a:r>
              <a:rPr lang="tr-TR" dirty="0" err="1"/>
              <a:t>Gantt</a:t>
            </a:r>
            <a:r>
              <a:rPr lang="tr-TR" dirty="0"/>
              <a:t> diyagramında içi dolu elmas şeklindedir.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42" t="-404"/>
          <a:stretch/>
        </p:blipFill>
        <p:spPr>
          <a:xfrm>
            <a:off x="6711349" y="2241722"/>
            <a:ext cx="5065143" cy="3045135"/>
          </a:xfrm>
          <a:prstGeom prst="rect">
            <a:avLst/>
          </a:prstGeom>
        </p:spPr>
      </p:pic>
      <p:cxnSp>
        <p:nvCxnSpPr>
          <p:cNvPr id="6" name="Düz Ok Bağlayıcısı 5"/>
          <p:cNvCxnSpPr/>
          <p:nvPr/>
        </p:nvCxnSpPr>
        <p:spPr>
          <a:xfrm flipV="1">
            <a:off x="8031192" y="2725947"/>
            <a:ext cx="1549159" cy="5838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Düz Ok Bağlayıcısı 7"/>
          <p:cNvCxnSpPr/>
          <p:nvPr/>
        </p:nvCxnSpPr>
        <p:spPr>
          <a:xfrm flipV="1">
            <a:off x="9083615" y="2855343"/>
            <a:ext cx="638355" cy="9089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Düz Ok Bağlayıcısı 9"/>
          <p:cNvCxnSpPr/>
          <p:nvPr/>
        </p:nvCxnSpPr>
        <p:spPr>
          <a:xfrm flipH="1" flipV="1">
            <a:off x="9921811" y="2907099"/>
            <a:ext cx="1431989" cy="20703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Metin kutusu 11"/>
          <p:cNvSpPr txBox="1"/>
          <p:nvPr/>
        </p:nvSpPr>
        <p:spPr>
          <a:xfrm>
            <a:off x="9581785" y="2504304"/>
            <a:ext cx="1213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/>
              <a:t>Milestones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1380036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Kaynak Atamaları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Kaynak, proje faaliyetlerinin ilerleyebilmesi için ihtiyaç duyulan her şeydir. İnsan, ekipman, para gibi projenin tamamlanması için gerekli olan her şey kaynağı ifade etmektedir. </a:t>
            </a:r>
          </a:p>
          <a:p>
            <a:r>
              <a:rPr lang="tr-TR" dirty="0"/>
              <a:t>Kaynakların doğru ve etkin bir biçimde kullanılması projenin başarılı bir şekilde yönetilmesi ile doğru orantılıdır. Özellikle sınırlı kaynakların projelerde öncelikli olarak doğru bir şekilde kullanılması önemlidir. Bunun için </a:t>
            </a:r>
            <a:r>
              <a:rPr lang="tr-TR" dirty="0" err="1"/>
              <a:t>Gantt</a:t>
            </a:r>
            <a:r>
              <a:rPr lang="tr-TR" dirty="0"/>
              <a:t> çizelgesi, kritik yol gibi analizler kaynak kullanımı konusunda önemli bilgiler vermektedir.</a:t>
            </a:r>
          </a:p>
        </p:txBody>
      </p:sp>
    </p:spTree>
    <p:extLst>
      <p:ext uri="{BB962C8B-B14F-4D97-AF65-F5344CB8AC3E}">
        <p14:creationId xmlns:p14="http://schemas.microsoft.com/office/powerpoint/2010/main" val="42256992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2376</TotalTime>
  <Words>654</Words>
  <Application>Microsoft Macintosh PowerPoint</Application>
  <PresentationFormat>Widescreen</PresentationFormat>
  <Paragraphs>53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Teması</vt:lpstr>
      <vt:lpstr>MS Project ile İş Akış Planı</vt:lpstr>
      <vt:lpstr>GANTT</vt:lpstr>
      <vt:lpstr>Örnek bir Gantt Şeması</vt:lpstr>
      <vt:lpstr>Örnek bir Gantt Şeması</vt:lpstr>
      <vt:lpstr>Faaliyetler Arası İlişkiler </vt:lpstr>
      <vt:lpstr>Kritik Yol</vt:lpstr>
      <vt:lpstr>Bolluk (Slack)</vt:lpstr>
      <vt:lpstr>Kilometre Taşı (Milestone)</vt:lpstr>
      <vt:lpstr>Kaynak Atamaları</vt:lpstr>
      <vt:lpstr>Kaynak Atamaları</vt:lpstr>
      <vt:lpstr>PERT Diyagramı</vt:lpstr>
      <vt:lpstr>PERT Diyagramı</vt:lpstr>
      <vt:lpstr>PERT Diyagramı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MS Project ile İş Akış Planı</dc:title>
  <dc:creator>Elçin Güveyi</dc:creator>
  <cp:lastModifiedBy>Elçin GÜVEYİ</cp:lastModifiedBy>
  <cp:revision>19</cp:revision>
  <dcterms:created xsi:type="dcterms:W3CDTF">2021-03-27T12:49:33Z</dcterms:created>
  <dcterms:modified xsi:type="dcterms:W3CDTF">2025-03-04T12:30:34Z</dcterms:modified>
</cp:coreProperties>
</file>