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02" r:id="rId2"/>
    <p:sldId id="303" r:id="rId3"/>
    <p:sldId id="304" r:id="rId4"/>
    <p:sldId id="306" r:id="rId5"/>
    <p:sldId id="307" r:id="rId6"/>
    <p:sldId id="308" r:id="rId7"/>
    <p:sldId id="309" r:id="rId8"/>
    <p:sldId id="313" r:id="rId9"/>
    <p:sldId id="314" r:id="rId10"/>
    <p:sldId id="315" r:id="rId11"/>
    <p:sldId id="310" r:id="rId12"/>
    <p:sldId id="311" r:id="rId13"/>
    <p:sldId id="312"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93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EF0939-5985-442D-BD1B-2B71F5FE8CB9}" type="datetimeFigureOut">
              <a:rPr lang="tr-TR" smtClean="0"/>
              <a:pPr/>
              <a:t>26.4.2020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703FCB-32DA-4B63-8127-81D79833E1BB}"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3F285A4-7711-400B-B0BE-24A1988CA7AB}" type="datetimeFigureOut">
              <a:rPr lang="tr-TR" smtClean="0"/>
              <a:pPr/>
              <a:t>26.4.2020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A85268A-0367-427E-A861-12BCF247E67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F285A4-7711-400B-B0BE-24A1988CA7AB}" type="datetimeFigureOut">
              <a:rPr lang="tr-TR" smtClean="0"/>
              <a:pPr/>
              <a:t>26.4.2020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5268A-0367-427E-A861-12BCF247E67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mtClean="0"/>
              <a:t>.</a:t>
            </a:r>
            <a:r>
              <a:rPr lang="tr-TR" dirty="0" smtClean="0"/>
              <a:t>Yazılım Sınama (Test)</a:t>
            </a:r>
            <a:br>
              <a:rPr lang="tr-TR" dirty="0" smtClean="0"/>
            </a:br>
            <a:endParaRPr lang="tr-TR" dirty="0"/>
          </a:p>
        </p:txBody>
      </p:sp>
      <p:sp>
        <p:nvSpPr>
          <p:cNvPr id="3" name="2 İçerik Yer Tutucusu"/>
          <p:cNvSpPr>
            <a:spLocks noGrp="1"/>
          </p:cNvSpPr>
          <p:nvPr>
            <p:ph idx="1"/>
          </p:nvPr>
        </p:nvSpPr>
        <p:spPr>
          <a:xfrm>
            <a:off x="457200" y="1196752"/>
            <a:ext cx="8229600" cy="4929411"/>
          </a:xfrm>
        </p:spPr>
        <p:txBody>
          <a:bodyPr>
            <a:normAutofit/>
          </a:bodyPr>
          <a:lstStyle/>
          <a:p>
            <a:r>
              <a:rPr lang="tr-TR" dirty="0" smtClean="0"/>
              <a:t>5.1.Yazılım Sınama</a:t>
            </a:r>
          </a:p>
          <a:p>
            <a:r>
              <a:rPr lang="tr-TR" dirty="0" smtClean="0"/>
              <a:t>Sınama (</a:t>
            </a:r>
            <a:r>
              <a:rPr lang="tr-TR" dirty="0" err="1" smtClean="0"/>
              <a:t>testing</a:t>
            </a:r>
            <a:r>
              <a:rPr lang="tr-TR" dirty="0" smtClean="0"/>
              <a:t>); bir programdaki hataları bulmak amacı ile yapılan işlemlerdir.</a:t>
            </a:r>
          </a:p>
          <a:p>
            <a:r>
              <a:rPr lang="tr-TR" dirty="0" smtClean="0"/>
              <a:t> Sınama, yazılımın</a:t>
            </a:r>
          </a:p>
          <a:p>
            <a:pPr lvl="1">
              <a:buNone/>
            </a:pPr>
            <a:r>
              <a:rPr lang="tr-TR" dirty="0" smtClean="0"/>
              <a:t> a) fonksiyonel,</a:t>
            </a:r>
          </a:p>
          <a:p>
            <a:pPr lvl="1">
              <a:buNone/>
            </a:pPr>
            <a:r>
              <a:rPr lang="tr-TR" dirty="0" smtClean="0"/>
              <a:t> b) performans, </a:t>
            </a:r>
          </a:p>
          <a:p>
            <a:pPr lvl="1">
              <a:buNone/>
            </a:pPr>
            <a:r>
              <a:rPr lang="tr-TR" dirty="0" smtClean="0"/>
              <a:t>c) </a:t>
            </a:r>
            <a:r>
              <a:rPr lang="tr-TR" dirty="0" err="1" smtClean="0"/>
              <a:t>dayanıklık</a:t>
            </a:r>
            <a:r>
              <a:rPr lang="tr-TR" dirty="0" smtClean="0"/>
              <a:t>, </a:t>
            </a:r>
          </a:p>
          <a:p>
            <a:pPr lvl="1">
              <a:buNone/>
            </a:pPr>
            <a:r>
              <a:rPr lang="tr-TR" dirty="0" smtClean="0"/>
              <a:t>d) yapısal </a:t>
            </a:r>
          </a:p>
          <a:p>
            <a:pPr>
              <a:buNone/>
            </a:pPr>
            <a:r>
              <a:rPr lang="tr-TR" dirty="0" smtClean="0"/>
              <a:t>bakımlardan yeterliğini denetlemektedir.</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Sistem Testi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a:t>
            </a:r>
            <a:r>
              <a:rPr lang="tr-TR" b="1" dirty="0" smtClean="0"/>
              <a:t>Güvenlik testi:</a:t>
            </a:r>
            <a:r>
              <a:rPr lang="tr-TR" dirty="0" smtClean="0"/>
              <a:t> sistemin zararlı dış müdahalelerden ve bilgi hırsızlığından korunabildiğinin kanıtlanmasıdır.</a:t>
            </a:r>
          </a:p>
          <a:p>
            <a:r>
              <a:rPr lang="tr-TR" b="1" dirty="0" smtClean="0"/>
              <a:t>.</a:t>
            </a:r>
            <a:r>
              <a:rPr lang="tr-TR" b="1" dirty="0" err="1" smtClean="0"/>
              <a:t>Dayanıklık</a:t>
            </a:r>
            <a:r>
              <a:rPr lang="tr-TR" b="1" dirty="0" smtClean="0"/>
              <a:t> (stres) testi;</a:t>
            </a:r>
            <a:r>
              <a:rPr lang="tr-TR" dirty="0" smtClean="0"/>
              <a:t> sistemin miktar, frekans ya da hacım bakımından anormal biçimde yüklenmesi hallerindeki </a:t>
            </a:r>
            <a:r>
              <a:rPr lang="tr-TR" dirty="0" err="1" smtClean="0"/>
              <a:t>dayanıklığını</a:t>
            </a:r>
            <a:r>
              <a:rPr lang="tr-TR" dirty="0" smtClean="0"/>
              <a:t> ölçmek amacı ile düzenlenmektedir.</a:t>
            </a:r>
          </a:p>
          <a:p>
            <a:r>
              <a:rPr lang="tr-TR" b="1" dirty="0" smtClean="0"/>
              <a:t>Yetenek (</a:t>
            </a:r>
            <a:r>
              <a:rPr lang="tr-TR" b="1" dirty="0" err="1" smtClean="0"/>
              <a:t>performance</a:t>
            </a:r>
            <a:r>
              <a:rPr lang="tr-TR" b="1" dirty="0" smtClean="0"/>
              <a:t>) testi</a:t>
            </a:r>
            <a:r>
              <a:rPr lang="tr-TR" dirty="0" smtClean="0"/>
              <a:t>; gerçek zamanlı ve gömülü sistemlerde, yazılım işlem süresinin bilgisayara dayalı sistem ile uyarlığını sınamaktadır. Yeteneğin sınanması, her test basamağında uygulanmaktadır. </a:t>
            </a:r>
            <a:endParaRPr lang="tr-TR" dirty="0"/>
          </a:p>
        </p:txBody>
      </p:sp>
    </p:spTree>
    <p:extLst>
      <p:ext uri="{BB962C8B-B14F-4D97-AF65-F5344CB8AC3E}">
        <p14:creationId xmlns="" xmlns:p14="http://schemas.microsoft.com/office/powerpoint/2010/main" val="1509569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4082"/>
          </a:xfrm>
        </p:spPr>
        <p:txBody>
          <a:bodyPr>
            <a:normAutofit fontScale="90000"/>
          </a:bodyPr>
          <a:lstStyle/>
          <a:p>
            <a:r>
              <a:rPr lang="tr-TR" dirty="0" smtClean="0"/>
              <a:t>7.2.1. Yazılım Bakımı </a:t>
            </a:r>
          </a:p>
        </p:txBody>
      </p:sp>
      <p:sp>
        <p:nvSpPr>
          <p:cNvPr id="3" name="2 İçerik Yer Tutucusu"/>
          <p:cNvSpPr>
            <a:spLocks noGrp="1"/>
          </p:cNvSpPr>
          <p:nvPr>
            <p:ph idx="1"/>
          </p:nvPr>
        </p:nvSpPr>
        <p:spPr>
          <a:xfrm>
            <a:off x="457200" y="1268760"/>
            <a:ext cx="8229600" cy="4857403"/>
          </a:xfrm>
        </p:spPr>
        <p:txBody>
          <a:bodyPr>
            <a:normAutofit fontScale="92500" lnSpcReduction="10000"/>
          </a:bodyPr>
          <a:lstStyle/>
          <a:p>
            <a:endParaRPr lang="tr-TR" dirty="0" smtClean="0"/>
          </a:p>
          <a:p>
            <a:r>
              <a:rPr lang="tr-TR" dirty="0" smtClean="0"/>
              <a:t>Yazılımın bakımı ve onarımı (software </a:t>
            </a:r>
            <a:r>
              <a:rPr lang="tr-TR" dirty="0" err="1" smtClean="0"/>
              <a:t>maintenance</a:t>
            </a:r>
            <a:r>
              <a:rPr lang="tr-TR" dirty="0" smtClean="0"/>
              <a:t>); sonradan görülen hataların düzeltilmesi, yazılımın iyileştirilmesi-uyarlanması ve geliştirilmesi şeklindedir.</a:t>
            </a:r>
          </a:p>
          <a:p>
            <a:pPr>
              <a:buNone/>
            </a:pPr>
            <a:r>
              <a:rPr lang="tr-TR" dirty="0" smtClean="0"/>
              <a:t>Yazılımın bakımı konusundaki işlerin:</a:t>
            </a:r>
          </a:p>
          <a:p>
            <a:pPr lvl="1"/>
            <a:r>
              <a:rPr lang="tr-TR" dirty="0" smtClean="0"/>
              <a:t> %21'inin hata düzeltme,</a:t>
            </a:r>
          </a:p>
          <a:p>
            <a:pPr lvl="1"/>
            <a:r>
              <a:rPr lang="tr-TR" dirty="0" smtClean="0"/>
              <a:t> %25'inin iyileştirme,</a:t>
            </a:r>
          </a:p>
          <a:p>
            <a:pPr lvl="1"/>
            <a:r>
              <a:rPr lang="tr-TR" dirty="0" smtClean="0"/>
              <a:t> %50'sinin uyarlama ve %4'ünün</a:t>
            </a:r>
          </a:p>
          <a:p>
            <a:pPr>
              <a:buNone/>
            </a:pPr>
            <a:r>
              <a:rPr lang="tr-TR" dirty="0" smtClean="0"/>
              <a:t> diğer durumlarda olduğu bildirilmektedir.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7.2.3. Bakım Maliyetlerinin Azaltılması</a:t>
            </a:r>
            <a:br>
              <a:rPr lang="tr-TR" dirty="0" smtClean="0"/>
            </a:b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Bakım ve onarım giderini  en aza indirmek için, yazılım ürününün "bakım ve onarıma elverişli" nitelikte oluşturulması gerekmektedir (</a:t>
            </a:r>
            <a:r>
              <a:rPr lang="tr-TR" dirty="0" err="1" smtClean="0"/>
              <a:t>maintainability</a:t>
            </a:r>
            <a:r>
              <a:rPr lang="tr-TR" dirty="0" smtClean="0"/>
              <a:t>). Bunun için de;</a:t>
            </a:r>
          </a:p>
          <a:p>
            <a:pPr lvl="0"/>
            <a:r>
              <a:rPr lang="tr-TR" dirty="0" smtClean="0"/>
              <a:t>Yetenekli ve deneyimli yazılım mühendisleri görevlendirmek </a:t>
            </a:r>
          </a:p>
          <a:p>
            <a:pPr lvl="0"/>
            <a:r>
              <a:rPr lang="tr-TR" dirty="0" smtClean="0"/>
              <a:t>Anlaşılabilir bir sistem yapısı ve kolay işletilebilir bir sistem tasarlamak </a:t>
            </a:r>
          </a:p>
          <a:p>
            <a:pPr lvl="0"/>
            <a:r>
              <a:rPr lang="tr-TR" dirty="0" smtClean="0"/>
              <a:t>Standart programlama dilleri, işletim sistemleri kullanmak ve belgeleri standart biçimde düzenlemek </a:t>
            </a:r>
          </a:p>
          <a:p>
            <a:pPr lvl="0"/>
            <a:r>
              <a:rPr lang="tr-TR" dirty="0" smtClean="0"/>
              <a:t>Test programlarından yararlanmak </a:t>
            </a:r>
          </a:p>
          <a:p>
            <a:pPr lvl="0"/>
            <a:r>
              <a:rPr lang="tr-TR" dirty="0" smtClean="0"/>
              <a:t>Tasarım aşamasında, hata bulma ve düzeltme kolaylıkları sağlamak </a:t>
            </a:r>
          </a:p>
          <a:p>
            <a:pPr>
              <a:buNone/>
            </a:pPr>
            <a:r>
              <a:rPr lang="tr-TR" dirty="0" smtClean="0"/>
              <a:t>gerekmektedir.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Yazılımın bakım ve onarıma elverişliği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Yazılımın bakım ve onarıma elverişliği; yazılımın diğer kalite faktörlerinden olan,</a:t>
            </a:r>
          </a:p>
          <a:p>
            <a:pPr lvl="0"/>
            <a:r>
              <a:rPr lang="tr-TR" dirty="0" smtClean="0"/>
              <a:t>Sınama kolaylığı </a:t>
            </a:r>
          </a:p>
          <a:p>
            <a:pPr lvl="0"/>
            <a:r>
              <a:rPr lang="tr-TR" dirty="0" smtClean="0"/>
              <a:t>Basitlik </a:t>
            </a:r>
          </a:p>
          <a:p>
            <a:pPr lvl="0"/>
            <a:r>
              <a:rPr lang="tr-TR" dirty="0" smtClean="0"/>
              <a:t>Değiştirilebilirlik </a:t>
            </a:r>
          </a:p>
          <a:p>
            <a:pPr lvl="0"/>
            <a:r>
              <a:rPr lang="tr-TR" dirty="0" smtClean="0"/>
              <a:t>Taşınabilirlik </a:t>
            </a:r>
          </a:p>
          <a:p>
            <a:pPr lvl="0"/>
            <a:r>
              <a:rPr lang="tr-TR" dirty="0" smtClean="0"/>
              <a:t>Güvenirlik </a:t>
            </a:r>
          </a:p>
          <a:p>
            <a:pPr lvl="0"/>
            <a:r>
              <a:rPr lang="tr-TR" dirty="0" smtClean="0"/>
              <a:t>Esneklik </a:t>
            </a:r>
          </a:p>
          <a:p>
            <a:pPr>
              <a:buNone/>
            </a:pPr>
            <a:r>
              <a:rPr lang="tr-TR" dirty="0" smtClean="0"/>
              <a:t>özeliklerinin bir bileşkesi olarak ortaya çıkmaktadır.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  Model yaklaşımı</a:t>
            </a:r>
            <a:endParaRPr lang="tr-TR" dirty="0"/>
          </a:p>
        </p:txBody>
      </p:sp>
      <p:sp>
        <p:nvSpPr>
          <p:cNvPr id="5" name="4 Dikdörtgen"/>
          <p:cNvSpPr/>
          <p:nvPr/>
        </p:nvSpPr>
        <p:spPr>
          <a:xfrm>
            <a:off x="3867144" y="5010160"/>
            <a:ext cx="776294" cy="3571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Kodlama &amp; Birim Test </a:t>
            </a:r>
            <a:endParaRPr lang="tr-TR" sz="1000" dirty="0">
              <a:solidFill>
                <a:schemeClr val="tx1"/>
              </a:solidFill>
            </a:endParaRPr>
          </a:p>
        </p:txBody>
      </p:sp>
      <p:sp>
        <p:nvSpPr>
          <p:cNvPr id="6" name="5 Dikdörtgen"/>
          <p:cNvSpPr/>
          <p:nvPr/>
        </p:nvSpPr>
        <p:spPr>
          <a:xfrm>
            <a:off x="3857620" y="5000636"/>
            <a:ext cx="785818" cy="3571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Kodlama &amp; Birim Test </a:t>
            </a:r>
            <a:endParaRPr lang="tr-TR" sz="1000" dirty="0">
              <a:solidFill>
                <a:schemeClr val="tx1"/>
              </a:solidFill>
            </a:endParaRPr>
          </a:p>
        </p:txBody>
      </p:sp>
      <p:sp>
        <p:nvSpPr>
          <p:cNvPr id="7" name="6 Dikdörtgen"/>
          <p:cNvSpPr/>
          <p:nvPr/>
        </p:nvSpPr>
        <p:spPr>
          <a:xfrm>
            <a:off x="2928926" y="4357694"/>
            <a:ext cx="847732" cy="3571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Alçak düzey Tasarım</a:t>
            </a:r>
            <a:endParaRPr lang="tr-TR" sz="1000" dirty="0">
              <a:solidFill>
                <a:schemeClr val="tx1"/>
              </a:solidFill>
            </a:endParaRPr>
          </a:p>
        </p:txBody>
      </p:sp>
      <p:sp>
        <p:nvSpPr>
          <p:cNvPr id="8" name="7 Dikdörtgen"/>
          <p:cNvSpPr/>
          <p:nvPr/>
        </p:nvSpPr>
        <p:spPr>
          <a:xfrm>
            <a:off x="4500562" y="4357694"/>
            <a:ext cx="847732" cy="35719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Bileşen Test </a:t>
            </a:r>
            <a:endParaRPr lang="tr-TR" sz="1000" dirty="0">
              <a:solidFill>
                <a:schemeClr val="tx1"/>
              </a:solidFill>
            </a:endParaRPr>
          </a:p>
        </p:txBody>
      </p:sp>
      <p:sp>
        <p:nvSpPr>
          <p:cNvPr id="9" name="8 Dikdörtgen"/>
          <p:cNvSpPr/>
          <p:nvPr/>
        </p:nvSpPr>
        <p:spPr>
          <a:xfrm>
            <a:off x="5143504" y="3000372"/>
            <a:ext cx="847732" cy="35719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000" dirty="0" smtClean="0">
                <a:solidFill>
                  <a:schemeClr val="tx1"/>
                </a:solidFill>
              </a:rPr>
              <a:t>Sistem </a:t>
            </a:r>
          </a:p>
          <a:p>
            <a:r>
              <a:rPr lang="tr-TR" sz="1000" dirty="0" smtClean="0">
                <a:solidFill>
                  <a:schemeClr val="tx1"/>
                </a:solidFill>
              </a:rPr>
              <a:t>Test </a:t>
            </a:r>
            <a:endParaRPr lang="tr-TR" sz="1000" dirty="0">
              <a:solidFill>
                <a:schemeClr val="tx1"/>
              </a:solidFill>
            </a:endParaRPr>
          </a:p>
        </p:txBody>
      </p:sp>
      <p:sp>
        <p:nvSpPr>
          <p:cNvPr id="10" name="9 Dikdörtgen"/>
          <p:cNvSpPr/>
          <p:nvPr/>
        </p:nvSpPr>
        <p:spPr>
          <a:xfrm>
            <a:off x="2643174" y="3714752"/>
            <a:ext cx="919170" cy="3571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Yüksek düzey tasarım</a:t>
            </a:r>
            <a:endParaRPr lang="tr-TR" sz="1000" dirty="0">
              <a:solidFill>
                <a:schemeClr val="tx1"/>
              </a:solidFill>
            </a:endParaRPr>
          </a:p>
        </p:txBody>
      </p:sp>
      <p:sp>
        <p:nvSpPr>
          <p:cNvPr id="11" name="10 Dikdörtgen"/>
          <p:cNvSpPr/>
          <p:nvPr/>
        </p:nvSpPr>
        <p:spPr>
          <a:xfrm>
            <a:off x="2357422" y="3000372"/>
            <a:ext cx="990608" cy="3571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Ürün </a:t>
            </a:r>
            <a:r>
              <a:rPr lang="tr-TR" sz="1000" dirty="0" err="1" smtClean="0">
                <a:solidFill>
                  <a:schemeClr val="tx1"/>
                </a:solidFill>
              </a:rPr>
              <a:t>Spesifikasyon</a:t>
            </a:r>
            <a:endParaRPr lang="tr-TR" sz="1000" dirty="0">
              <a:solidFill>
                <a:schemeClr val="tx1"/>
              </a:solidFill>
            </a:endParaRPr>
          </a:p>
        </p:txBody>
      </p:sp>
      <p:sp>
        <p:nvSpPr>
          <p:cNvPr id="12" name="11 Dikdörtgen"/>
          <p:cNvSpPr/>
          <p:nvPr/>
        </p:nvSpPr>
        <p:spPr>
          <a:xfrm>
            <a:off x="5000628" y="3714752"/>
            <a:ext cx="847732" cy="35719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000" dirty="0" smtClean="0">
                <a:solidFill>
                  <a:schemeClr val="tx1"/>
                </a:solidFill>
              </a:rPr>
              <a:t>Bütünlük  Test </a:t>
            </a:r>
            <a:endParaRPr lang="tr-TR" sz="1000" dirty="0">
              <a:solidFill>
                <a:schemeClr val="tx1"/>
              </a:solidFill>
            </a:endParaRPr>
          </a:p>
        </p:txBody>
      </p:sp>
      <p:sp>
        <p:nvSpPr>
          <p:cNvPr id="13" name="12 Oval"/>
          <p:cNvSpPr/>
          <p:nvPr/>
        </p:nvSpPr>
        <p:spPr>
          <a:xfrm>
            <a:off x="2000232" y="2143116"/>
            <a:ext cx="1357322" cy="50006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Müşteri Gereksinimleri</a:t>
            </a:r>
            <a:endParaRPr lang="tr-TR" sz="1000" dirty="0">
              <a:solidFill>
                <a:schemeClr val="tx1"/>
              </a:solidFill>
            </a:endParaRPr>
          </a:p>
        </p:txBody>
      </p:sp>
      <p:sp>
        <p:nvSpPr>
          <p:cNvPr id="14" name="13 Oval"/>
          <p:cNvSpPr/>
          <p:nvPr/>
        </p:nvSpPr>
        <p:spPr>
          <a:xfrm>
            <a:off x="5000628" y="2143116"/>
            <a:ext cx="1357322" cy="500066"/>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İşlemsel kullanım</a:t>
            </a:r>
            <a:endParaRPr lang="tr-TR" sz="1000" dirty="0">
              <a:solidFill>
                <a:schemeClr val="tx1"/>
              </a:solidFill>
            </a:endParaRPr>
          </a:p>
        </p:txBody>
      </p:sp>
      <p:cxnSp>
        <p:nvCxnSpPr>
          <p:cNvPr id="16" name="15 Düz Ok Bağlayıcısı"/>
          <p:cNvCxnSpPr>
            <a:stCxn id="13" idx="6"/>
          </p:cNvCxnSpPr>
          <p:nvPr/>
        </p:nvCxnSpPr>
        <p:spPr>
          <a:xfrm flipV="1">
            <a:off x="3357554" y="2357430"/>
            <a:ext cx="1643074" cy="35719"/>
          </a:xfrm>
          <a:prstGeom prst="straightConnector1">
            <a:avLst/>
          </a:prstGeom>
          <a:ln>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7" name="16 Düz Ok Bağlayıcısı"/>
          <p:cNvCxnSpPr/>
          <p:nvPr/>
        </p:nvCxnSpPr>
        <p:spPr>
          <a:xfrm>
            <a:off x="3357554" y="3214686"/>
            <a:ext cx="1795474" cy="1588"/>
          </a:xfrm>
          <a:prstGeom prst="straightConnector1">
            <a:avLst/>
          </a:prstGeom>
          <a:ln>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4" name="23 Düz Ok Bağlayıcısı"/>
          <p:cNvCxnSpPr>
            <a:stCxn id="10" idx="3"/>
            <a:endCxn id="12" idx="1"/>
          </p:cNvCxnSpPr>
          <p:nvPr/>
        </p:nvCxnSpPr>
        <p:spPr>
          <a:xfrm>
            <a:off x="3562344" y="3893347"/>
            <a:ext cx="1438284" cy="1588"/>
          </a:xfrm>
          <a:prstGeom prst="straightConnector1">
            <a:avLst/>
          </a:prstGeom>
          <a:ln>
            <a:prstDash val="sysDash"/>
            <a:tailEnd type="arrow"/>
          </a:ln>
        </p:spPr>
        <p:style>
          <a:lnRef idx="1">
            <a:schemeClr val="accent1"/>
          </a:lnRef>
          <a:fillRef idx="0">
            <a:schemeClr val="accent1"/>
          </a:fillRef>
          <a:effectRef idx="0">
            <a:schemeClr val="accent1"/>
          </a:effectRef>
          <a:fontRef idx="minor">
            <a:schemeClr val="tx1"/>
          </a:fontRef>
        </p:style>
      </p:cxnSp>
      <p:sp>
        <p:nvSpPr>
          <p:cNvPr id="26" name="25 Metin kutusu"/>
          <p:cNvSpPr txBox="1"/>
          <p:nvPr/>
        </p:nvSpPr>
        <p:spPr>
          <a:xfrm>
            <a:off x="3500430" y="2071678"/>
            <a:ext cx="857256" cy="400110"/>
          </a:xfrm>
          <a:prstGeom prst="rect">
            <a:avLst/>
          </a:prstGeom>
          <a:noFill/>
          <a:ln w="0">
            <a:noFill/>
          </a:ln>
        </p:spPr>
        <p:txBody>
          <a:bodyPr wrap="square" rtlCol="0">
            <a:spAutoFit/>
          </a:bodyPr>
          <a:lstStyle/>
          <a:p>
            <a:r>
              <a:rPr lang="tr-TR" sz="1000" dirty="0" smtClean="0"/>
              <a:t>Geçerleme</a:t>
            </a:r>
            <a:endParaRPr lang="tr-TR" sz="1000" dirty="0" smtClean="0"/>
          </a:p>
          <a:p>
            <a:endParaRPr lang="tr-TR" sz="1000" dirty="0" smtClean="0"/>
          </a:p>
        </p:txBody>
      </p:sp>
      <p:sp>
        <p:nvSpPr>
          <p:cNvPr id="27" name="26 Metin kutusu"/>
          <p:cNvSpPr txBox="1"/>
          <p:nvPr/>
        </p:nvSpPr>
        <p:spPr>
          <a:xfrm rot="4467546">
            <a:off x="1239365" y="3394493"/>
            <a:ext cx="1428760" cy="400110"/>
          </a:xfrm>
          <a:prstGeom prst="rect">
            <a:avLst/>
          </a:prstGeom>
          <a:noFill/>
          <a:ln w="0">
            <a:noFill/>
          </a:ln>
        </p:spPr>
        <p:txBody>
          <a:bodyPr wrap="square" rtlCol="0">
            <a:spAutoFit/>
          </a:bodyPr>
          <a:lstStyle/>
          <a:p>
            <a:r>
              <a:rPr lang="tr-TR" sz="1000" dirty="0" smtClean="0"/>
              <a:t>Yazılım Geliştirme   G/D Aktiviteleri</a:t>
            </a:r>
          </a:p>
        </p:txBody>
      </p:sp>
      <p:sp>
        <p:nvSpPr>
          <p:cNvPr id="29" name="28 Metin kutusu"/>
          <p:cNvSpPr txBox="1"/>
          <p:nvPr/>
        </p:nvSpPr>
        <p:spPr>
          <a:xfrm>
            <a:off x="3786182" y="3500438"/>
            <a:ext cx="857256" cy="246221"/>
          </a:xfrm>
          <a:prstGeom prst="rect">
            <a:avLst/>
          </a:prstGeom>
          <a:noFill/>
          <a:ln w="0">
            <a:noFill/>
          </a:ln>
        </p:spPr>
        <p:txBody>
          <a:bodyPr wrap="square" rtlCol="0">
            <a:spAutoFit/>
          </a:bodyPr>
          <a:lstStyle/>
          <a:p>
            <a:r>
              <a:rPr lang="tr-TR" sz="1000" dirty="0" smtClean="0"/>
              <a:t>Doğrulama</a:t>
            </a:r>
            <a:endParaRPr lang="tr-TR" sz="1000" dirty="0" smtClean="0"/>
          </a:p>
        </p:txBody>
      </p:sp>
      <p:sp>
        <p:nvSpPr>
          <p:cNvPr id="30" name="29 Metin kutusu"/>
          <p:cNvSpPr txBox="1"/>
          <p:nvPr/>
        </p:nvSpPr>
        <p:spPr>
          <a:xfrm>
            <a:off x="3786182" y="4286256"/>
            <a:ext cx="857256" cy="246221"/>
          </a:xfrm>
          <a:prstGeom prst="rect">
            <a:avLst/>
          </a:prstGeom>
          <a:noFill/>
          <a:ln w="0">
            <a:noFill/>
          </a:ln>
        </p:spPr>
        <p:txBody>
          <a:bodyPr wrap="square" rtlCol="0">
            <a:spAutoFit/>
          </a:bodyPr>
          <a:lstStyle/>
          <a:p>
            <a:r>
              <a:rPr lang="tr-TR" sz="1000" dirty="0" smtClean="0"/>
              <a:t>Doğrulama</a:t>
            </a:r>
            <a:endParaRPr lang="tr-TR" sz="1000" dirty="0" smtClean="0"/>
          </a:p>
        </p:txBody>
      </p:sp>
      <p:cxnSp>
        <p:nvCxnSpPr>
          <p:cNvPr id="32" name="31 Düz Ok Bağlayıcısı"/>
          <p:cNvCxnSpPr>
            <a:stCxn id="13" idx="4"/>
            <a:endCxn id="11" idx="0"/>
          </p:cNvCxnSpPr>
          <p:nvPr/>
        </p:nvCxnSpPr>
        <p:spPr>
          <a:xfrm rot="16200000" flipH="1">
            <a:off x="2587214" y="2734860"/>
            <a:ext cx="357190" cy="1738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33 Düz Ok Bağlayıcısı"/>
          <p:cNvCxnSpPr/>
          <p:nvPr/>
        </p:nvCxnSpPr>
        <p:spPr>
          <a:xfrm rot="16200000" flipH="1">
            <a:off x="3000364" y="3429000"/>
            <a:ext cx="357190"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35 Düz Ok Bağlayıcısı"/>
          <p:cNvCxnSpPr/>
          <p:nvPr/>
        </p:nvCxnSpPr>
        <p:spPr>
          <a:xfrm rot="16200000" flipH="1">
            <a:off x="3321835" y="4107661"/>
            <a:ext cx="285752"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Düz Ok Bağlayıcısı"/>
          <p:cNvCxnSpPr/>
          <p:nvPr/>
        </p:nvCxnSpPr>
        <p:spPr>
          <a:xfrm rot="16200000" flipH="1">
            <a:off x="3786182" y="4714884"/>
            <a:ext cx="28575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41 Düz Ok Bağlayıcısı"/>
          <p:cNvCxnSpPr/>
          <p:nvPr/>
        </p:nvCxnSpPr>
        <p:spPr>
          <a:xfrm rot="5400000" flipH="1" flipV="1">
            <a:off x="4429124" y="4714884"/>
            <a:ext cx="28575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45 Düz Ok Bağlayıcısı"/>
          <p:cNvCxnSpPr>
            <a:stCxn id="12" idx="0"/>
            <a:endCxn id="9" idx="2"/>
          </p:cNvCxnSpPr>
          <p:nvPr/>
        </p:nvCxnSpPr>
        <p:spPr>
          <a:xfrm rot="5400000" flipH="1" flipV="1">
            <a:off x="5317337" y="3464719"/>
            <a:ext cx="357190"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47 Düz Ok Bağlayıcısı"/>
          <p:cNvCxnSpPr/>
          <p:nvPr/>
        </p:nvCxnSpPr>
        <p:spPr>
          <a:xfrm rot="5400000" flipH="1" flipV="1">
            <a:off x="5072066" y="4143380"/>
            <a:ext cx="285752"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49 Düz Ok Bağlayıcısı"/>
          <p:cNvCxnSpPr>
            <a:stCxn id="9" idx="0"/>
            <a:endCxn id="14" idx="4"/>
          </p:cNvCxnSpPr>
          <p:nvPr/>
        </p:nvCxnSpPr>
        <p:spPr>
          <a:xfrm rot="5400000" flipH="1" flipV="1">
            <a:off x="5444734" y="2765818"/>
            <a:ext cx="357190" cy="1119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51 Şekil"/>
          <p:cNvCxnSpPr>
            <a:stCxn id="6" idx="1"/>
          </p:cNvCxnSpPr>
          <p:nvPr/>
        </p:nvCxnSpPr>
        <p:spPr>
          <a:xfrm rot="10800000">
            <a:off x="2000232" y="2500307"/>
            <a:ext cx="1857388" cy="2678925"/>
          </a:xfrm>
          <a:prstGeom prst="curvedConnector2">
            <a:avLst/>
          </a:prstGeom>
          <a:ln>
            <a:prstDash val="sysDash"/>
            <a:tailEnd type="arrow"/>
          </a:ln>
        </p:spPr>
        <p:style>
          <a:lnRef idx="1">
            <a:schemeClr val="accent1"/>
          </a:lnRef>
          <a:fillRef idx="0">
            <a:schemeClr val="accent1"/>
          </a:fillRef>
          <a:effectRef idx="0">
            <a:schemeClr val="accent1"/>
          </a:effectRef>
          <a:fontRef idx="minor">
            <a:schemeClr val="tx1"/>
          </a:fontRef>
        </p:style>
      </p:cxnSp>
      <p:sp>
        <p:nvSpPr>
          <p:cNvPr id="53" name="52 Metin kutusu"/>
          <p:cNvSpPr txBox="1"/>
          <p:nvPr/>
        </p:nvSpPr>
        <p:spPr>
          <a:xfrm>
            <a:off x="3652830" y="3009896"/>
            <a:ext cx="1428760" cy="246221"/>
          </a:xfrm>
          <a:prstGeom prst="rect">
            <a:avLst/>
          </a:prstGeom>
          <a:noFill/>
          <a:ln w="0">
            <a:noFill/>
          </a:ln>
        </p:spPr>
        <p:txBody>
          <a:bodyPr wrap="square" rtlCol="0">
            <a:spAutoFit/>
          </a:bodyPr>
          <a:lstStyle/>
          <a:p>
            <a:r>
              <a:rPr lang="tr-TR" sz="1000" dirty="0" smtClean="0"/>
              <a:t>Geçerleme/Doğrulama</a:t>
            </a:r>
          </a:p>
        </p:txBody>
      </p:sp>
      <p:sp>
        <p:nvSpPr>
          <p:cNvPr id="54" name="53 Metin kutusu"/>
          <p:cNvSpPr txBox="1"/>
          <p:nvPr/>
        </p:nvSpPr>
        <p:spPr>
          <a:xfrm>
            <a:off x="1357290" y="5643578"/>
            <a:ext cx="6715172" cy="276999"/>
          </a:xfrm>
          <a:prstGeom prst="rect">
            <a:avLst/>
          </a:prstGeom>
          <a:noFill/>
          <a:ln w="0">
            <a:solidFill>
              <a:schemeClr val="tx1"/>
            </a:solidFill>
          </a:ln>
        </p:spPr>
        <p:txBody>
          <a:bodyPr wrap="square" rtlCol="0">
            <a:spAutoFit/>
          </a:bodyPr>
          <a:lstStyle/>
          <a:p>
            <a:r>
              <a:rPr lang="tr-TR" sz="1200" dirty="0" smtClean="0"/>
              <a:t>Şekil 3.2  Yazılım geliştirme ve Test sürecindeki Geçerleme &amp; Doğrulama Aktiviteleri (V  Model yaklaşımı)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5.GEÇERLEME ve DOĞRULAMA TEKNİKLERİ</a:t>
            </a:r>
          </a:p>
        </p:txBody>
      </p:sp>
      <p:sp>
        <p:nvSpPr>
          <p:cNvPr id="3" name="2 İçerik Yer Tutucusu"/>
          <p:cNvSpPr>
            <a:spLocks noGrp="1"/>
          </p:cNvSpPr>
          <p:nvPr>
            <p:ph idx="1"/>
          </p:nvPr>
        </p:nvSpPr>
        <p:spPr/>
        <p:txBody>
          <a:bodyPr>
            <a:normAutofit fontScale="92500" lnSpcReduction="10000"/>
          </a:bodyPr>
          <a:lstStyle/>
          <a:p>
            <a:r>
              <a:rPr lang="tr-TR" dirty="0" smtClean="0"/>
              <a:t>5.0.Bolüm Hedefi	</a:t>
            </a:r>
          </a:p>
          <a:p>
            <a:r>
              <a:rPr lang="tr-TR" dirty="0" smtClean="0"/>
              <a:t>Dinamik Geçerleme (</a:t>
            </a:r>
            <a:r>
              <a:rPr lang="tr-TR" dirty="0" err="1" smtClean="0"/>
              <a:t>verification</a:t>
            </a:r>
            <a:r>
              <a:rPr lang="tr-TR" dirty="0" smtClean="0"/>
              <a:t>), yazılım test sürecini tanımlama</a:t>
            </a:r>
          </a:p>
          <a:p>
            <a:r>
              <a:rPr lang="tr-TR" dirty="0" smtClean="0"/>
              <a:t>Birim test ve Bütünlük test işlemlerini özetlenmesi</a:t>
            </a:r>
          </a:p>
          <a:p>
            <a:r>
              <a:rPr lang="tr-TR" dirty="0" smtClean="0"/>
              <a:t>Regresyon testini tanıma</a:t>
            </a:r>
          </a:p>
          <a:p>
            <a:r>
              <a:rPr lang="tr-TR" dirty="0" smtClean="0"/>
              <a:t>Saydam kutu Kara kutu Test tiplerini inceleme</a:t>
            </a:r>
          </a:p>
          <a:p>
            <a:r>
              <a:rPr lang="tr-TR" dirty="0" smtClean="0"/>
              <a:t>Performans, Dayanıklılık ve Güvenlik Testi olarak Sistem Testini tanımlama</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5" name="4 Dikdörtgen"/>
          <p:cNvSpPr/>
          <p:nvPr/>
        </p:nvSpPr>
        <p:spPr>
          <a:xfrm>
            <a:off x="3867144" y="5010160"/>
            <a:ext cx="776294" cy="3571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Kodlama &amp; Birim Test </a:t>
            </a:r>
            <a:endParaRPr lang="tr-TR" sz="1000" dirty="0">
              <a:solidFill>
                <a:schemeClr val="tx1"/>
              </a:solidFill>
            </a:endParaRPr>
          </a:p>
        </p:txBody>
      </p:sp>
      <p:sp>
        <p:nvSpPr>
          <p:cNvPr id="6" name="5 Dikdörtgen"/>
          <p:cNvSpPr/>
          <p:nvPr/>
        </p:nvSpPr>
        <p:spPr>
          <a:xfrm>
            <a:off x="3857620" y="5000636"/>
            <a:ext cx="785818" cy="3571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Kodlama &amp; Birim Test </a:t>
            </a:r>
            <a:endParaRPr lang="tr-TR" sz="1000" dirty="0">
              <a:solidFill>
                <a:schemeClr val="tx1"/>
              </a:solidFill>
            </a:endParaRPr>
          </a:p>
        </p:txBody>
      </p:sp>
      <p:sp>
        <p:nvSpPr>
          <p:cNvPr id="7" name="6 Dikdörtgen"/>
          <p:cNvSpPr/>
          <p:nvPr/>
        </p:nvSpPr>
        <p:spPr>
          <a:xfrm>
            <a:off x="2928926" y="4357694"/>
            <a:ext cx="847732" cy="3571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Alçak düzey Tasarım</a:t>
            </a:r>
            <a:endParaRPr lang="tr-TR" sz="1000" dirty="0">
              <a:solidFill>
                <a:schemeClr val="tx1"/>
              </a:solidFill>
            </a:endParaRPr>
          </a:p>
        </p:txBody>
      </p:sp>
      <p:sp>
        <p:nvSpPr>
          <p:cNvPr id="8" name="7 Dikdörtgen"/>
          <p:cNvSpPr/>
          <p:nvPr/>
        </p:nvSpPr>
        <p:spPr>
          <a:xfrm>
            <a:off x="4427984" y="4365104"/>
            <a:ext cx="847732" cy="35719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Bileşen Test </a:t>
            </a:r>
            <a:endParaRPr lang="tr-TR" sz="1000" dirty="0">
              <a:solidFill>
                <a:schemeClr val="tx1"/>
              </a:solidFill>
            </a:endParaRPr>
          </a:p>
        </p:txBody>
      </p:sp>
      <p:sp>
        <p:nvSpPr>
          <p:cNvPr id="9" name="8 Dikdörtgen"/>
          <p:cNvSpPr/>
          <p:nvPr/>
        </p:nvSpPr>
        <p:spPr>
          <a:xfrm>
            <a:off x="5143504" y="3000372"/>
            <a:ext cx="847732" cy="35719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000" dirty="0" smtClean="0">
                <a:solidFill>
                  <a:schemeClr val="tx1"/>
                </a:solidFill>
              </a:rPr>
              <a:t>Sistem </a:t>
            </a:r>
          </a:p>
          <a:p>
            <a:r>
              <a:rPr lang="tr-TR" sz="1000" dirty="0" smtClean="0">
                <a:solidFill>
                  <a:schemeClr val="tx1"/>
                </a:solidFill>
              </a:rPr>
              <a:t>Test </a:t>
            </a:r>
            <a:endParaRPr lang="tr-TR" sz="1000" dirty="0">
              <a:solidFill>
                <a:schemeClr val="tx1"/>
              </a:solidFill>
            </a:endParaRPr>
          </a:p>
        </p:txBody>
      </p:sp>
      <p:sp>
        <p:nvSpPr>
          <p:cNvPr id="10" name="9 Dikdörtgen"/>
          <p:cNvSpPr/>
          <p:nvPr/>
        </p:nvSpPr>
        <p:spPr>
          <a:xfrm>
            <a:off x="2571736" y="3714752"/>
            <a:ext cx="990608" cy="3571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Yüksek düzey tasarım</a:t>
            </a:r>
            <a:endParaRPr lang="tr-TR" sz="1000" dirty="0">
              <a:solidFill>
                <a:schemeClr val="tx1"/>
              </a:solidFill>
            </a:endParaRPr>
          </a:p>
        </p:txBody>
      </p:sp>
      <p:sp>
        <p:nvSpPr>
          <p:cNvPr id="11" name="10 Dikdörtgen"/>
          <p:cNvSpPr/>
          <p:nvPr/>
        </p:nvSpPr>
        <p:spPr>
          <a:xfrm>
            <a:off x="2428860" y="2928934"/>
            <a:ext cx="919170" cy="428628"/>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Ürün </a:t>
            </a:r>
            <a:r>
              <a:rPr lang="tr-TR" sz="1000" dirty="0" err="1" smtClean="0">
                <a:solidFill>
                  <a:schemeClr val="tx1"/>
                </a:solidFill>
              </a:rPr>
              <a:t>Spesifikasyon</a:t>
            </a:r>
            <a:endParaRPr lang="tr-TR" sz="1000" dirty="0">
              <a:solidFill>
                <a:schemeClr val="tx1"/>
              </a:solidFill>
            </a:endParaRPr>
          </a:p>
        </p:txBody>
      </p:sp>
      <p:sp>
        <p:nvSpPr>
          <p:cNvPr id="12" name="11 Dikdörtgen"/>
          <p:cNvSpPr/>
          <p:nvPr/>
        </p:nvSpPr>
        <p:spPr>
          <a:xfrm>
            <a:off x="5000628" y="3714752"/>
            <a:ext cx="847732" cy="35719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000" dirty="0" smtClean="0">
                <a:solidFill>
                  <a:schemeClr val="tx1"/>
                </a:solidFill>
              </a:rPr>
              <a:t>Bütünlük  Test </a:t>
            </a:r>
            <a:endParaRPr lang="tr-TR" sz="1000" dirty="0">
              <a:solidFill>
                <a:schemeClr val="tx1"/>
              </a:solidFill>
            </a:endParaRPr>
          </a:p>
        </p:txBody>
      </p:sp>
      <p:sp>
        <p:nvSpPr>
          <p:cNvPr id="13" name="12 Oval"/>
          <p:cNvSpPr/>
          <p:nvPr/>
        </p:nvSpPr>
        <p:spPr>
          <a:xfrm>
            <a:off x="2000232" y="2143116"/>
            <a:ext cx="1357322" cy="50006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Müşteri Gereksinimleri</a:t>
            </a:r>
            <a:endParaRPr lang="tr-TR" sz="1000" dirty="0">
              <a:solidFill>
                <a:schemeClr val="tx1"/>
              </a:solidFill>
            </a:endParaRPr>
          </a:p>
        </p:txBody>
      </p:sp>
      <p:sp>
        <p:nvSpPr>
          <p:cNvPr id="14" name="13 Oval"/>
          <p:cNvSpPr/>
          <p:nvPr/>
        </p:nvSpPr>
        <p:spPr>
          <a:xfrm>
            <a:off x="5000628" y="2143116"/>
            <a:ext cx="1357322" cy="500066"/>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solidFill>
                  <a:schemeClr val="tx1"/>
                </a:solidFill>
              </a:rPr>
              <a:t>İşlemsel kullanım</a:t>
            </a:r>
            <a:endParaRPr lang="tr-TR" sz="1000" dirty="0">
              <a:solidFill>
                <a:schemeClr val="tx1"/>
              </a:solidFill>
            </a:endParaRPr>
          </a:p>
        </p:txBody>
      </p:sp>
      <p:cxnSp>
        <p:nvCxnSpPr>
          <p:cNvPr id="16" name="15 Düz Ok Bağlayıcısı"/>
          <p:cNvCxnSpPr>
            <a:stCxn id="13" idx="6"/>
          </p:cNvCxnSpPr>
          <p:nvPr/>
        </p:nvCxnSpPr>
        <p:spPr>
          <a:xfrm flipV="1">
            <a:off x="3357554" y="2357430"/>
            <a:ext cx="1643074" cy="35719"/>
          </a:xfrm>
          <a:prstGeom prst="straightConnector1">
            <a:avLst/>
          </a:prstGeom>
          <a:ln>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7" name="16 Düz Ok Bağlayıcısı"/>
          <p:cNvCxnSpPr/>
          <p:nvPr/>
        </p:nvCxnSpPr>
        <p:spPr>
          <a:xfrm>
            <a:off x="3357554" y="3214686"/>
            <a:ext cx="1795474" cy="1588"/>
          </a:xfrm>
          <a:prstGeom prst="straightConnector1">
            <a:avLst/>
          </a:prstGeom>
          <a:ln>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4" name="23 Düz Ok Bağlayıcısı"/>
          <p:cNvCxnSpPr>
            <a:stCxn id="10" idx="3"/>
            <a:endCxn id="12" idx="1"/>
          </p:cNvCxnSpPr>
          <p:nvPr/>
        </p:nvCxnSpPr>
        <p:spPr>
          <a:xfrm>
            <a:off x="3562344" y="3893347"/>
            <a:ext cx="1438284" cy="1588"/>
          </a:xfrm>
          <a:prstGeom prst="straightConnector1">
            <a:avLst/>
          </a:prstGeom>
          <a:ln>
            <a:prstDash val="sysDash"/>
            <a:tailEnd type="arrow"/>
          </a:ln>
        </p:spPr>
        <p:style>
          <a:lnRef idx="1">
            <a:schemeClr val="accent1"/>
          </a:lnRef>
          <a:fillRef idx="0">
            <a:schemeClr val="accent1"/>
          </a:fillRef>
          <a:effectRef idx="0">
            <a:schemeClr val="accent1"/>
          </a:effectRef>
          <a:fontRef idx="minor">
            <a:schemeClr val="tx1"/>
          </a:fontRef>
        </p:style>
      </p:cxnSp>
      <p:sp>
        <p:nvSpPr>
          <p:cNvPr id="26" name="25 Metin kutusu"/>
          <p:cNvSpPr txBox="1"/>
          <p:nvPr/>
        </p:nvSpPr>
        <p:spPr>
          <a:xfrm>
            <a:off x="3500430" y="2071678"/>
            <a:ext cx="857256" cy="246221"/>
          </a:xfrm>
          <a:prstGeom prst="rect">
            <a:avLst/>
          </a:prstGeom>
          <a:noFill/>
          <a:ln w="0">
            <a:noFill/>
          </a:ln>
        </p:spPr>
        <p:txBody>
          <a:bodyPr wrap="square" rtlCol="0">
            <a:spAutoFit/>
          </a:bodyPr>
          <a:lstStyle/>
          <a:p>
            <a:r>
              <a:rPr lang="tr-TR" sz="1000" dirty="0" smtClean="0"/>
              <a:t>Geçerleme</a:t>
            </a:r>
          </a:p>
        </p:txBody>
      </p:sp>
      <p:sp>
        <p:nvSpPr>
          <p:cNvPr id="27" name="26 Metin kutusu"/>
          <p:cNvSpPr txBox="1"/>
          <p:nvPr/>
        </p:nvSpPr>
        <p:spPr>
          <a:xfrm rot="4467546">
            <a:off x="1239365" y="3394493"/>
            <a:ext cx="1428760" cy="400110"/>
          </a:xfrm>
          <a:prstGeom prst="rect">
            <a:avLst/>
          </a:prstGeom>
          <a:noFill/>
          <a:ln w="0">
            <a:noFill/>
          </a:ln>
        </p:spPr>
        <p:txBody>
          <a:bodyPr wrap="square" rtlCol="0">
            <a:spAutoFit/>
          </a:bodyPr>
          <a:lstStyle/>
          <a:p>
            <a:r>
              <a:rPr lang="tr-TR" sz="1000" dirty="0" smtClean="0"/>
              <a:t>Yazılım Geliştirme   G/D Aktiviteleri</a:t>
            </a:r>
          </a:p>
        </p:txBody>
      </p:sp>
      <p:sp>
        <p:nvSpPr>
          <p:cNvPr id="29" name="28 Metin kutusu"/>
          <p:cNvSpPr txBox="1"/>
          <p:nvPr/>
        </p:nvSpPr>
        <p:spPr>
          <a:xfrm>
            <a:off x="3786182" y="3500438"/>
            <a:ext cx="857256" cy="246221"/>
          </a:xfrm>
          <a:prstGeom prst="rect">
            <a:avLst/>
          </a:prstGeom>
          <a:noFill/>
          <a:ln w="0">
            <a:noFill/>
          </a:ln>
        </p:spPr>
        <p:txBody>
          <a:bodyPr wrap="square" rtlCol="0">
            <a:spAutoFit/>
          </a:bodyPr>
          <a:lstStyle/>
          <a:p>
            <a:r>
              <a:rPr lang="tr-TR" sz="1000" dirty="0" smtClean="0"/>
              <a:t>Doğrulama</a:t>
            </a:r>
          </a:p>
        </p:txBody>
      </p:sp>
      <p:sp>
        <p:nvSpPr>
          <p:cNvPr id="30" name="29 Metin kutusu"/>
          <p:cNvSpPr txBox="1"/>
          <p:nvPr/>
        </p:nvSpPr>
        <p:spPr>
          <a:xfrm>
            <a:off x="3786182" y="4286256"/>
            <a:ext cx="857256" cy="246221"/>
          </a:xfrm>
          <a:prstGeom prst="rect">
            <a:avLst/>
          </a:prstGeom>
          <a:noFill/>
          <a:ln w="0">
            <a:noFill/>
          </a:ln>
        </p:spPr>
        <p:txBody>
          <a:bodyPr wrap="square" rtlCol="0">
            <a:spAutoFit/>
          </a:bodyPr>
          <a:lstStyle/>
          <a:p>
            <a:r>
              <a:rPr lang="tr-TR" sz="1000" dirty="0" smtClean="0"/>
              <a:t>Doğrulama</a:t>
            </a:r>
            <a:endParaRPr lang="tr-TR" sz="1000" dirty="0" smtClean="0"/>
          </a:p>
        </p:txBody>
      </p:sp>
      <p:cxnSp>
        <p:nvCxnSpPr>
          <p:cNvPr id="32" name="31 Düz Ok Bağlayıcısı"/>
          <p:cNvCxnSpPr>
            <a:stCxn id="13" idx="4"/>
            <a:endCxn id="11" idx="0"/>
          </p:cNvCxnSpPr>
          <p:nvPr/>
        </p:nvCxnSpPr>
        <p:spPr>
          <a:xfrm rot="16200000" flipH="1">
            <a:off x="2640793" y="2681282"/>
            <a:ext cx="285752" cy="2095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33 Düz Ok Bağlayıcısı"/>
          <p:cNvCxnSpPr/>
          <p:nvPr/>
        </p:nvCxnSpPr>
        <p:spPr>
          <a:xfrm rot="16200000" flipH="1">
            <a:off x="3000364" y="3429000"/>
            <a:ext cx="357190"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35 Düz Ok Bağlayıcısı"/>
          <p:cNvCxnSpPr/>
          <p:nvPr/>
        </p:nvCxnSpPr>
        <p:spPr>
          <a:xfrm rot="16200000" flipH="1">
            <a:off x="3321835" y="4107661"/>
            <a:ext cx="285752"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Düz Ok Bağlayıcısı"/>
          <p:cNvCxnSpPr/>
          <p:nvPr/>
        </p:nvCxnSpPr>
        <p:spPr>
          <a:xfrm rot="16200000" flipH="1">
            <a:off x="3786182" y="4714884"/>
            <a:ext cx="28575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41 Düz Ok Bağlayıcısı"/>
          <p:cNvCxnSpPr/>
          <p:nvPr/>
        </p:nvCxnSpPr>
        <p:spPr>
          <a:xfrm rot="5400000" flipH="1" flipV="1">
            <a:off x="4429124" y="4714884"/>
            <a:ext cx="28575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45 Düz Ok Bağlayıcısı"/>
          <p:cNvCxnSpPr>
            <a:stCxn id="12" idx="0"/>
            <a:endCxn id="9" idx="2"/>
          </p:cNvCxnSpPr>
          <p:nvPr/>
        </p:nvCxnSpPr>
        <p:spPr>
          <a:xfrm rot="5400000" flipH="1" flipV="1">
            <a:off x="5317337" y="3464719"/>
            <a:ext cx="357190"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47 Düz Ok Bağlayıcısı"/>
          <p:cNvCxnSpPr/>
          <p:nvPr/>
        </p:nvCxnSpPr>
        <p:spPr>
          <a:xfrm rot="5400000" flipH="1" flipV="1">
            <a:off x="5072066" y="4143380"/>
            <a:ext cx="285752"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49 Düz Ok Bağlayıcısı"/>
          <p:cNvCxnSpPr>
            <a:stCxn id="9" idx="0"/>
            <a:endCxn id="14" idx="4"/>
          </p:cNvCxnSpPr>
          <p:nvPr/>
        </p:nvCxnSpPr>
        <p:spPr>
          <a:xfrm rot="5400000" flipH="1" flipV="1">
            <a:off x="5444734" y="2765818"/>
            <a:ext cx="357190" cy="1119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51 Şekil"/>
          <p:cNvCxnSpPr>
            <a:stCxn id="6" idx="1"/>
          </p:cNvCxnSpPr>
          <p:nvPr/>
        </p:nvCxnSpPr>
        <p:spPr>
          <a:xfrm rot="10800000">
            <a:off x="2000232" y="2500307"/>
            <a:ext cx="1857388" cy="2678925"/>
          </a:xfrm>
          <a:prstGeom prst="curvedConnector2">
            <a:avLst/>
          </a:prstGeom>
          <a:ln>
            <a:prstDash val="sysDash"/>
            <a:tailEnd type="arrow"/>
          </a:ln>
        </p:spPr>
        <p:style>
          <a:lnRef idx="1">
            <a:schemeClr val="accent1"/>
          </a:lnRef>
          <a:fillRef idx="0">
            <a:schemeClr val="accent1"/>
          </a:fillRef>
          <a:effectRef idx="0">
            <a:schemeClr val="accent1"/>
          </a:effectRef>
          <a:fontRef idx="minor">
            <a:schemeClr val="tx1"/>
          </a:fontRef>
        </p:style>
      </p:cxnSp>
      <p:sp>
        <p:nvSpPr>
          <p:cNvPr id="53" name="52 Metin kutusu"/>
          <p:cNvSpPr txBox="1"/>
          <p:nvPr/>
        </p:nvSpPr>
        <p:spPr>
          <a:xfrm>
            <a:off x="3652830" y="3009896"/>
            <a:ext cx="1428760" cy="246221"/>
          </a:xfrm>
          <a:prstGeom prst="rect">
            <a:avLst/>
          </a:prstGeom>
          <a:noFill/>
          <a:ln w="0">
            <a:noFill/>
          </a:ln>
        </p:spPr>
        <p:txBody>
          <a:bodyPr wrap="square" rtlCol="0">
            <a:spAutoFit/>
          </a:bodyPr>
          <a:lstStyle/>
          <a:p>
            <a:r>
              <a:rPr lang="tr-TR" sz="1000" dirty="0" smtClean="0"/>
              <a:t>Geçerleme/Doğrulama</a:t>
            </a:r>
          </a:p>
        </p:txBody>
      </p:sp>
      <p:sp>
        <p:nvSpPr>
          <p:cNvPr id="54" name="53 Metin kutusu"/>
          <p:cNvSpPr txBox="1"/>
          <p:nvPr/>
        </p:nvSpPr>
        <p:spPr>
          <a:xfrm>
            <a:off x="1357290" y="5643578"/>
            <a:ext cx="6715172" cy="276999"/>
          </a:xfrm>
          <a:prstGeom prst="rect">
            <a:avLst/>
          </a:prstGeom>
          <a:noFill/>
          <a:ln w="0">
            <a:solidFill>
              <a:schemeClr val="tx1"/>
            </a:solidFill>
          </a:ln>
        </p:spPr>
        <p:txBody>
          <a:bodyPr wrap="square" rtlCol="0">
            <a:spAutoFit/>
          </a:bodyPr>
          <a:lstStyle/>
          <a:p>
            <a:r>
              <a:rPr lang="tr-TR" sz="1200" dirty="0" smtClean="0"/>
              <a:t>Şekil 5.6  Test sürecindeki Alt Test Adımları  (V  Model yaklaşımına göre) </a:t>
            </a:r>
          </a:p>
        </p:txBody>
      </p:sp>
      <p:sp>
        <p:nvSpPr>
          <p:cNvPr id="37" name="36 Dikdörtgen"/>
          <p:cNvSpPr/>
          <p:nvPr/>
        </p:nvSpPr>
        <p:spPr>
          <a:xfrm>
            <a:off x="5715008" y="3643314"/>
            <a:ext cx="857256" cy="357190"/>
          </a:xfrm>
          <a:prstGeom prst="rect">
            <a:avLst/>
          </a:prstGeom>
          <a:solidFill>
            <a:schemeClr val="accent6">
              <a:lumMod val="20000"/>
              <a:lumOff val="80000"/>
              <a:alpha val="46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1000" dirty="0" smtClean="0">
                <a:solidFill>
                  <a:schemeClr val="tx1"/>
                </a:solidFill>
              </a:rPr>
              <a:t>Regresyon  Test </a:t>
            </a:r>
            <a:endParaRPr lang="tr-TR" sz="1000" dirty="0">
              <a:solidFill>
                <a:schemeClr val="tx1"/>
              </a:solidFill>
            </a:endParaRPr>
          </a:p>
        </p:txBody>
      </p:sp>
      <p:sp>
        <p:nvSpPr>
          <p:cNvPr id="38" name="37 Dikdörtgen"/>
          <p:cNvSpPr/>
          <p:nvPr/>
        </p:nvSpPr>
        <p:spPr>
          <a:xfrm>
            <a:off x="4643438" y="2428868"/>
            <a:ext cx="714380" cy="357190"/>
          </a:xfrm>
          <a:prstGeom prst="rect">
            <a:avLst/>
          </a:prstGeom>
          <a:solidFill>
            <a:schemeClr val="accent6">
              <a:lumMod val="20000"/>
              <a:lumOff val="80000"/>
              <a:alpha val="46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000" dirty="0" smtClean="0">
                <a:solidFill>
                  <a:schemeClr val="tx1"/>
                </a:solidFill>
              </a:rPr>
              <a:t>Beta</a:t>
            </a:r>
          </a:p>
          <a:p>
            <a:r>
              <a:rPr lang="tr-TR" sz="1000" dirty="0" smtClean="0">
                <a:solidFill>
                  <a:schemeClr val="tx1"/>
                </a:solidFill>
              </a:rPr>
              <a:t>  Test </a:t>
            </a:r>
            <a:endParaRPr lang="tr-TR" sz="1000" dirty="0">
              <a:solidFill>
                <a:schemeClr val="tx1"/>
              </a:solidFill>
            </a:endParaRPr>
          </a:p>
        </p:txBody>
      </p:sp>
      <p:sp>
        <p:nvSpPr>
          <p:cNvPr id="39" name="38 Dikdörtgen"/>
          <p:cNvSpPr/>
          <p:nvPr/>
        </p:nvSpPr>
        <p:spPr>
          <a:xfrm>
            <a:off x="6215074" y="2143116"/>
            <a:ext cx="642942" cy="357190"/>
          </a:xfrm>
          <a:prstGeom prst="rect">
            <a:avLst/>
          </a:prstGeom>
          <a:solidFill>
            <a:schemeClr val="accent6">
              <a:lumMod val="20000"/>
              <a:lumOff val="80000"/>
              <a:alpha val="46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1000" dirty="0" smtClean="0">
                <a:solidFill>
                  <a:schemeClr val="tx1"/>
                </a:solidFill>
              </a:rPr>
              <a:t>Teşhis</a:t>
            </a:r>
          </a:p>
          <a:p>
            <a:pPr algn="r"/>
            <a:r>
              <a:rPr lang="tr-TR" sz="1000" dirty="0" smtClean="0">
                <a:solidFill>
                  <a:schemeClr val="tx1"/>
                </a:solidFill>
              </a:rPr>
              <a:t>  Test </a:t>
            </a:r>
            <a:endParaRPr lang="tr-TR" sz="1000" dirty="0">
              <a:solidFill>
                <a:schemeClr val="tx1"/>
              </a:solidFill>
            </a:endParaRPr>
          </a:p>
        </p:txBody>
      </p:sp>
      <p:cxnSp>
        <p:nvCxnSpPr>
          <p:cNvPr id="43" name="42 Düz Ok Bağlayıcısı"/>
          <p:cNvCxnSpPr/>
          <p:nvPr/>
        </p:nvCxnSpPr>
        <p:spPr>
          <a:xfrm rot="5400000" flipH="1" flipV="1">
            <a:off x="6465107" y="3393281"/>
            <a:ext cx="357190" cy="142876"/>
          </a:xfrm>
          <a:prstGeom prst="straightConnector1">
            <a:avLst/>
          </a:prstGeom>
          <a:ln>
            <a:prstDash val="sysDot"/>
            <a:tailEnd type="arrow"/>
          </a:ln>
        </p:spPr>
        <p:style>
          <a:lnRef idx="1">
            <a:schemeClr val="accent1"/>
          </a:lnRef>
          <a:fillRef idx="0">
            <a:schemeClr val="accent1"/>
          </a:fillRef>
          <a:effectRef idx="0">
            <a:schemeClr val="accent1"/>
          </a:effectRef>
          <a:fontRef idx="minor">
            <a:schemeClr val="tx1"/>
          </a:fontRef>
        </p:style>
      </p:cxnSp>
      <p:cxnSp>
        <p:nvCxnSpPr>
          <p:cNvPr id="45" name="44 Düz Ok Bağlayıcısı"/>
          <p:cNvCxnSpPr/>
          <p:nvPr/>
        </p:nvCxnSpPr>
        <p:spPr>
          <a:xfrm rot="5400000">
            <a:off x="6572264" y="2643182"/>
            <a:ext cx="428628" cy="142876"/>
          </a:xfrm>
          <a:prstGeom prst="straightConnector1">
            <a:avLst/>
          </a:prstGeom>
          <a:ln>
            <a:prstDash val="sysDot"/>
            <a:tailEnd type="arrow"/>
          </a:ln>
        </p:spPr>
        <p:style>
          <a:lnRef idx="1">
            <a:schemeClr val="accent1"/>
          </a:lnRef>
          <a:fillRef idx="0">
            <a:schemeClr val="accent1"/>
          </a:fillRef>
          <a:effectRef idx="0">
            <a:schemeClr val="accent1"/>
          </a:effectRef>
          <a:fontRef idx="minor">
            <a:schemeClr val="tx1"/>
          </a:fontRef>
        </p:style>
      </p:cxnSp>
      <p:sp>
        <p:nvSpPr>
          <p:cNvPr id="55" name="54 Dikdörtgen"/>
          <p:cNvSpPr/>
          <p:nvPr/>
        </p:nvSpPr>
        <p:spPr>
          <a:xfrm>
            <a:off x="5867408" y="3009896"/>
            <a:ext cx="714380" cy="357190"/>
          </a:xfrm>
          <a:prstGeom prst="rect">
            <a:avLst/>
          </a:prstGeom>
          <a:solidFill>
            <a:schemeClr val="accent6">
              <a:lumMod val="20000"/>
              <a:lumOff val="80000"/>
              <a:alpha val="46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1000" dirty="0" smtClean="0">
                <a:solidFill>
                  <a:schemeClr val="tx1"/>
                </a:solidFill>
              </a:rPr>
              <a:t>Kabul</a:t>
            </a:r>
          </a:p>
          <a:p>
            <a:pPr algn="r"/>
            <a:r>
              <a:rPr lang="tr-TR" sz="1000" dirty="0" smtClean="0">
                <a:solidFill>
                  <a:schemeClr val="tx1"/>
                </a:solidFill>
              </a:rPr>
              <a:t>  Test </a:t>
            </a:r>
            <a:endParaRPr lang="tr-TR" sz="10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5.2.1.Birim Test</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Ünite (birim) testi, yazılım tasarımının en küçük birimi olan modül üzerinde uygulanmaktadır. Ayrıntılı tasarım tanımlarına dayanılarak, modül içerisindeki hataları bulmak üzere, önemli kontrol yolları sınanmaktadır.</a:t>
            </a:r>
          </a:p>
          <a:p>
            <a:r>
              <a:rPr lang="tr-TR" dirty="0" smtClean="0"/>
              <a:t> Saydam kutu testi olarak uygulanan bu işlem, çok sayıdaki modül üzerinde, paralel olarak yürütülmektedir.</a:t>
            </a:r>
          </a:p>
          <a:p>
            <a:r>
              <a:rPr lang="tr-TR" dirty="0" smtClean="0"/>
              <a:t>Birim testinde; modülün arabirim, lokal veri yapısı, kontrol yapıları arasındaki ana yollar, hata arama yolları ve modül sınırları sınanmaktadır.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28604"/>
            <a:ext cx="7329510" cy="571504"/>
          </a:xfrm>
        </p:spPr>
        <p:txBody>
          <a:bodyPr>
            <a:normAutofit/>
          </a:bodyPr>
          <a:lstStyle/>
          <a:p>
            <a:r>
              <a:rPr lang="tr-TR" sz="1400" dirty="0" smtClean="0"/>
              <a:t>Şekil 5.2. Birim Test Ortamı</a:t>
            </a:r>
            <a:endParaRPr lang="tr-TR" sz="1400" dirty="0"/>
          </a:p>
        </p:txBody>
      </p:sp>
      <p:sp>
        <p:nvSpPr>
          <p:cNvPr id="5" name="4 Dikdörtgen"/>
          <p:cNvSpPr/>
          <p:nvPr/>
        </p:nvSpPr>
        <p:spPr>
          <a:xfrm>
            <a:off x="1285852" y="3000372"/>
            <a:ext cx="85725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Dikdörtgen"/>
          <p:cNvSpPr/>
          <p:nvPr/>
        </p:nvSpPr>
        <p:spPr>
          <a:xfrm>
            <a:off x="1357290" y="3071810"/>
            <a:ext cx="85725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Dikdörtgen"/>
          <p:cNvSpPr/>
          <p:nvPr/>
        </p:nvSpPr>
        <p:spPr>
          <a:xfrm>
            <a:off x="1428728" y="3143248"/>
            <a:ext cx="85725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100" dirty="0" smtClean="0"/>
              <a:t>Test Programı</a:t>
            </a:r>
            <a:endParaRPr lang="tr-TR" sz="1100" dirty="0"/>
          </a:p>
        </p:txBody>
      </p:sp>
      <p:sp>
        <p:nvSpPr>
          <p:cNvPr id="11" name="10 Dikdörtgen"/>
          <p:cNvSpPr/>
          <p:nvPr/>
        </p:nvSpPr>
        <p:spPr>
          <a:xfrm>
            <a:off x="3000364" y="2214554"/>
            <a:ext cx="785818"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100" dirty="0" smtClean="0"/>
              <a:t>Test Sürücü</a:t>
            </a:r>
            <a:endParaRPr lang="tr-TR" sz="1100" dirty="0"/>
          </a:p>
        </p:txBody>
      </p:sp>
      <p:cxnSp>
        <p:nvCxnSpPr>
          <p:cNvPr id="23" name="22 Dirsek Bağlayıcısı"/>
          <p:cNvCxnSpPr>
            <a:stCxn id="7" idx="3"/>
            <a:endCxn id="11" idx="1"/>
          </p:cNvCxnSpPr>
          <p:nvPr/>
        </p:nvCxnSpPr>
        <p:spPr>
          <a:xfrm flipV="1">
            <a:off x="2285984" y="2571744"/>
            <a:ext cx="714380" cy="821537"/>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32 İçerik Yer Tutucusu"/>
          <p:cNvSpPr>
            <a:spLocks noGrp="1"/>
          </p:cNvSpPr>
          <p:nvPr>
            <p:ph idx="1"/>
          </p:nvPr>
        </p:nvSpPr>
        <p:spPr>
          <a:xfrm>
            <a:off x="457200" y="1500174"/>
            <a:ext cx="8229600" cy="4625989"/>
          </a:xfrm>
        </p:spPr>
        <p:txBody>
          <a:bodyPr>
            <a:normAutofit/>
          </a:bodyPr>
          <a:lstStyle/>
          <a:p>
            <a:pPr>
              <a:buNone/>
            </a:pPr>
            <a:endParaRPr lang="tr-TR" sz="1200" dirty="0" smtClean="0"/>
          </a:p>
        </p:txBody>
      </p:sp>
      <p:sp>
        <p:nvSpPr>
          <p:cNvPr id="34" name="33 Dikdörtgen"/>
          <p:cNvSpPr/>
          <p:nvPr/>
        </p:nvSpPr>
        <p:spPr>
          <a:xfrm>
            <a:off x="3000364" y="4000504"/>
            <a:ext cx="785818"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100" dirty="0" smtClean="0"/>
              <a:t>Koçan 2</a:t>
            </a:r>
            <a:endParaRPr lang="tr-TR" sz="1100" dirty="0"/>
          </a:p>
        </p:txBody>
      </p:sp>
      <p:sp>
        <p:nvSpPr>
          <p:cNvPr id="36" name="35 Dikdörtgen"/>
          <p:cNvSpPr/>
          <p:nvPr/>
        </p:nvSpPr>
        <p:spPr>
          <a:xfrm>
            <a:off x="1928794" y="4000504"/>
            <a:ext cx="785818"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100" dirty="0" smtClean="0"/>
              <a:t>Koçan 1</a:t>
            </a:r>
            <a:endParaRPr lang="tr-TR" sz="1100" dirty="0"/>
          </a:p>
        </p:txBody>
      </p:sp>
      <p:sp>
        <p:nvSpPr>
          <p:cNvPr id="40" name="39 Dikdörtgen"/>
          <p:cNvSpPr/>
          <p:nvPr/>
        </p:nvSpPr>
        <p:spPr>
          <a:xfrm>
            <a:off x="4143372" y="4000504"/>
            <a:ext cx="785818"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100" dirty="0" smtClean="0"/>
              <a:t>Koçan n</a:t>
            </a:r>
            <a:endParaRPr lang="tr-TR" sz="1100" dirty="0"/>
          </a:p>
        </p:txBody>
      </p:sp>
      <p:sp>
        <p:nvSpPr>
          <p:cNvPr id="41" name="40 Dikdörtgen"/>
          <p:cNvSpPr/>
          <p:nvPr/>
        </p:nvSpPr>
        <p:spPr>
          <a:xfrm>
            <a:off x="4572000" y="2285992"/>
            <a:ext cx="785818"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100" dirty="0" smtClean="0"/>
              <a:t>Sonuçlar </a:t>
            </a:r>
            <a:endParaRPr lang="tr-TR" sz="1100" dirty="0"/>
          </a:p>
        </p:txBody>
      </p:sp>
      <p:cxnSp>
        <p:nvCxnSpPr>
          <p:cNvPr id="43" name="42 Düz Bağlayıcı"/>
          <p:cNvCxnSpPr>
            <a:stCxn id="34" idx="3"/>
            <a:endCxn id="40" idx="1"/>
          </p:cNvCxnSpPr>
          <p:nvPr/>
        </p:nvCxnSpPr>
        <p:spPr>
          <a:xfrm>
            <a:off x="3786182" y="4250537"/>
            <a:ext cx="357190" cy="1588"/>
          </a:xfrm>
          <a:prstGeom prst="line">
            <a:avLst/>
          </a:prstGeom>
          <a:ln w="15875">
            <a:prstDash val="sysDot"/>
          </a:ln>
        </p:spPr>
        <p:style>
          <a:lnRef idx="1">
            <a:schemeClr val="accent1"/>
          </a:lnRef>
          <a:fillRef idx="0">
            <a:schemeClr val="accent1"/>
          </a:fillRef>
          <a:effectRef idx="0">
            <a:schemeClr val="accent1"/>
          </a:effectRef>
          <a:fontRef idx="minor">
            <a:schemeClr val="tx1"/>
          </a:fontRef>
        </p:style>
      </p:cxnSp>
      <p:cxnSp>
        <p:nvCxnSpPr>
          <p:cNvPr id="46" name="45 Düz Ok Bağlayıcısı"/>
          <p:cNvCxnSpPr>
            <a:stCxn id="11" idx="3"/>
            <a:endCxn id="41" idx="1"/>
          </p:cNvCxnSpPr>
          <p:nvPr/>
        </p:nvCxnSpPr>
        <p:spPr>
          <a:xfrm flipV="1">
            <a:off x="3786182" y="2536025"/>
            <a:ext cx="785818"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52 Düz Bağlayıcı"/>
          <p:cNvCxnSpPr>
            <a:stCxn id="36" idx="0"/>
          </p:cNvCxnSpPr>
          <p:nvPr/>
        </p:nvCxnSpPr>
        <p:spPr>
          <a:xfrm rot="5400000" flipH="1" flipV="1">
            <a:off x="2661033" y="3375422"/>
            <a:ext cx="285752" cy="964413"/>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54 Düz Bağlayıcı"/>
          <p:cNvCxnSpPr>
            <a:endCxn id="34" idx="0"/>
          </p:cNvCxnSpPr>
          <p:nvPr/>
        </p:nvCxnSpPr>
        <p:spPr>
          <a:xfrm rot="5400000">
            <a:off x="3250397" y="3857628"/>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56 Düz Bağlayıcı"/>
          <p:cNvCxnSpPr>
            <a:endCxn id="40" idx="0"/>
          </p:cNvCxnSpPr>
          <p:nvPr/>
        </p:nvCxnSpPr>
        <p:spPr>
          <a:xfrm rot="16200000" flipH="1">
            <a:off x="3821901" y="3286124"/>
            <a:ext cx="285752" cy="1143008"/>
          </a:xfrm>
          <a:prstGeom prst="line">
            <a:avLst/>
          </a:prstGeom>
        </p:spPr>
        <p:style>
          <a:lnRef idx="1">
            <a:schemeClr val="accent1"/>
          </a:lnRef>
          <a:fillRef idx="0">
            <a:schemeClr val="accent1"/>
          </a:fillRef>
          <a:effectRef idx="0">
            <a:schemeClr val="accent1"/>
          </a:effectRef>
          <a:fontRef idx="minor">
            <a:schemeClr val="tx1"/>
          </a:fontRef>
        </p:style>
      </p:cxnSp>
      <p:sp>
        <p:nvSpPr>
          <p:cNvPr id="22" name="21 Dikdörtgen"/>
          <p:cNvSpPr/>
          <p:nvPr/>
        </p:nvSpPr>
        <p:spPr>
          <a:xfrm>
            <a:off x="3000364" y="3071810"/>
            <a:ext cx="857256"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100" dirty="0" smtClean="0"/>
              <a:t>Test edilen birim</a:t>
            </a:r>
          </a:p>
          <a:p>
            <a:pPr algn="ctr"/>
            <a:endParaRPr lang="tr-TR" sz="1200" dirty="0"/>
          </a:p>
        </p:txBody>
      </p:sp>
      <p:cxnSp>
        <p:nvCxnSpPr>
          <p:cNvPr id="25" name="24 Düz Bağlayıcı"/>
          <p:cNvCxnSpPr>
            <a:stCxn id="11" idx="2"/>
            <a:endCxn id="22" idx="0"/>
          </p:cNvCxnSpPr>
          <p:nvPr/>
        </p:nvCxnSpPr>
        <p:spPr>
          <a:xfrm rot="16200000" flipH="1">
            <a:off x="3339694" y="2982512"/>
            <a:ext cx="142876" cy="3571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Birim Test</a:t>
            </a:r>
            <a:endParaRPr lang="tr-TR" dirty="0"/>
          </a:p>
        </p:txBody>
      </p:sp>
      <p:sp>
        <p:nvSpPr>
          <p:cNvPr id="3" name="2 İçerik Yer Tutucusu"/>
          <p:cNvSpPr>
            <a:spLocks noGrp="1"/>
          </p:cNvSpPr>
          <p:nvPr>
            <p:ph idx="1"/>
          </p:nvPr>
        </p:nvSpPr>
        <p:spPr>
          <a:xfrm>
            <a:off x="457200" y="1412776"/>
            <a:ext cx="8507288" cy="4713387"/>
          </a:xfrm>
        </p:spPr>
        <p:txBody>
          <a:bodyPr>
            <a:normAutofit fontScale="92500" lnSpcReduction="20000"/>
          </a:bodyPr>
          <a:lstStyle/>
          <a:p>
            <a:r>
              <a:rPr lang="tr-TR" dirty="0" smtClean="0"/>
              <a:t>Test senaryosu (test </a:t>
            </a:r>
            <a:r>
              <a:rPr lang="tr-TR" dirty="0" err="1" smtClean="0"/>
              <a:t>case</a:t>
            </a:r>
            <a:r>
              <a:rPr lang="tr-TR" dirty="0" smtClean="0"/>
              <a:t>); belirli bir program yolunu işlemek ya da özel bir gereksinime uygunluğu onaylamak amacı ile düzenlenen bir dizi sınama verisinden ve buna ilişkin işlemlerden oluşturulmaktadır. </a:t>
            </a:r>
          </a:p>
          <a:p>
            <a:r>
              <a:rPr lang="tr-TR" dirty="0" smtClean="0"/>
              <a:t>Test programlarının geliştirilmesi, diğer yazılımlar gibidir. Geliştirmeye de, test plânı uyarınca ve yazılım tasarımı ile birlikte başlanmalıdır.</a:t>
            </a:r>
          </a:p>
          <a:p>
            <a:r>
              <a:rPr lang="tr-TR" dirty="0" smtClean="0"/>
              <a:t>Modülün bağımsız olmaması halinde, sınamada diğer modüller de dikkate alınmalıdır. Bu amaçla her ünite testi için bir “test sürücü”(</a:t>
            </a:r>
            <a:r>
              <a:rPr lang="tr-TR" dirty="0" err="1" smtClean="0"/>
              <a:t>driver</a:t>
            </a:r>
            <a:r>
              <a:rPr lang="tr-TR" dirty="0" smtClean="0"/>
              <a:t>) ve/veya  “koçan”(</a:t>
            </a:r>
            <a:r>
              <a:rPr lang="tr-TR" dirty="0" err="1" smtClean="0"/>
              <a:t>stub</a:t>
            </a:r>
            <a:r>
              <a:rPr lang="tr-TR" dirty="0" smtClean="0"/>
              <a:t>) yazılımı geliştirilmektedir.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5.2.2.Bütünleme Testi </a:t>
            </a:r>
            <a:br>
              <a:rPr lang="tr-TR" dirty="0" smtClean="0"/>
            </a:b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Modüller bağımsız olmayıp, birbirilerine bağlı olmalıdır. Bu bağlantı, “yazılım arabirimi” (software </a:t>
            </a:r>
            <a:r>
              <a:rPr lang="tr-TR" dirty="0" err="1" smtClean="0"/>
              <a:t>interface</a:t>
            </a:r>
            <a:r>
              <a:rPr lang="tr-TR" dirty="0" smtClean="0"/>
              <a:t>) ile sağlanmaktadır. </a:t>
            </a:r>
          </a:p>
          <a:p>
            <a:r>
              <a:rPr lang="tr-TR" dirty="0" smtClean="0"/>
              <a:t>Modüllerin birleştirilmesi sırasında veri kaybı, dikkatsizlik nedeni ile birbirini ters etkileme, alt fonksiyonların birleştirilmesiyle beklenilen ana fonksiyonunun gerçekleşmemesi, her birinde göze alınabilen hata toleranslarının eklenerek büyümesi, genel veri yapılarının sorun yaratması söz konusudur. Bu hata ve sorunları bulup gidermek için, modüllerin birleştirilerek ana programın oluşturulmasında, bütünleme testi uygulanmalıdır.</a:t>
            </a:r>
          </a:p>
          <a:p>
            <a:endParaRPr lang="tr-TR" dirty="0"/>
          </a:p>
        </p:txBody>
      </p:sp>
    </p:spTree>
    <p:extLst>
      <p:ext uri="{BB962C8B-B14F-4D97-AF65-F5344CB8AC3E}">
        <p14:creationId xmlns="" xmlns:p14="http://schemas.microsoft.com/office/powerpoint/2010/main" val="4110544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5.2.2.3.Regresyon testi</a:t>
            </a:r>
            <a:br>
              <a:rPr lang="tr-TR" dirty="0" smtClean="0"/>
            </a:br>
            <a:endParaRPr lang="tr-TR" dirty="0"/>
          </a:p>
        </p:txBody>
      </p:sp>
      <p:sp>
        <p:nvSpPr>
          <p:cNvPr id="3" name="2 İçerik Yer Tutucusu"/>
          <p:cNvSpPr>
            <a:spLocks noGrp="1"/>
          </p:cNvSpPr>
          <p:nvPr>
            <p:ph idx="1"/>
          </p:nvPr>
        </p:nvSpPr>
        <p:spPr>
          <a:xfrm>
            <a:off x="457200" y="1052736"/>
            <a:ext cx="8229600" cy="5073427"/>
          </a:xfrm>
        </p:spPr>
        <p:txBody>
          <a:bodyPr>
            <a:normAutofit fontScale="92500" lnSpcReduction="10000"/>
          </a:bodyPr>
          <a:lstStyle/>
          <a:p>
            <a:r>
              <a:rPr lang="tr-TR" b="1" dirty="0" smtClean="0"/>
              <a:t>Regresyon Testi </a:t>
            </a:r>
            <a:r>
              <a:rPr lang="tr-TR" dirty="0" smtClean="0"/>
              <a:t>Sınanmış olan bir program veya program parçası üzerinde değişiklik veya ekleme yapılması halinde, tümünün bir kez daha sınanmasıdır. </a:t>
            </a:r>
          </a:p>
          <a:p>
            <a:r>
              <a:rPr lang="tr-TR" dirty="0" smtClean="0"/>
              <a:t>Uygulama ortamlarında gerekli değişiklikler ve sabitlemeler yapıldıktan sonra yeniden yapılan testlere regresyon testi denilir. </a:t>
            </a:r>
          </a:p>
          <a:p>
            <a:r>
              <a:rPr lang="tr-TR" dirty="0" smtClean="0"/>
              <a:t>Başka bir tanımla, Regresyon Testi, önceden test edilmiş bir yazılımın çeşitli değişiklerden geçtikten sonra da hatasız bir şekilde çalışmasını sağlamak amacıyla yeniden test edilmesi işlemidir. </a:t>
            </a:r>
            <a:endParaRPr lang="tr-TR" dirty="0"/>
          </a:p>
        </p:txBody>
      </p:sp>
    </p:spTree>
    <p:extLst>
      <p:ext uri="{BB962C8B-B14F-4D97-AF65-F5344CB8AC3E}">
        <p14:creationId xmlns="" xmlns:p14="http://schemas.microsoft.com/office/powerpoint/2010/main" val="681081919"/>
      </p:ext>
    </p:extLst>
  </p:cSld>
  <p:clrMapOvr>
    <a:masterClrMapping/>
  </p:clrMapOvr>
</p:sld>
</file>

<file path=ppt/theme/theme1.xml><?xml version="1.0" encoding="utf-8"?>
<a:theme xmlns:a="http://schemas.openxmlformats.org/drawingml/2006/main" name="Ofis Teması">
  <a:themeElements>
    <a:clrScheme name="Ofis">
      <a:dk1>
        <a:sysClr val="windowText" lastClr="FFFFFF"/>
      </a:dk1>
      <a:lt1>
        <a:sysClr val="window" lastClr="00000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FFFFFF"/>
      </a:dk1>
      <a:lt1>
        <a:sysClr val="window" lastClr="00000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722</Words>
  <Application>Microsoft Office PowerPoint</Application>
  <PresentationFormat>Ekran Gösterisi (4:3)</PresentationFormat>
  <Paragraphs>110</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.Yazılım Sınama (Test) </vt:lpstr>
      <vt:lpstr>V  Model yaklaşımı</vt:lpstr>
      <vt:lpstr>5.GEÇERLEME ve DOĞRULAMA TEKNİKLERİ</vt:lpstr>
      <vt:lpstr>Slayt 4</vt:lpstr>
      <vt:lpstr>5.2.1.Birim Test </vt:lpstr>
      <vt:lpstr>Şekil 5.2. Birim Test Ortamı</vt:lpstr>
      <vt:lpstr>Birim Test</vt:lpstr>
      <vt:lpstr>5.2.2.Bütünleme Testi  </vt:lpstr>
      <vt:lpstr>5.2.2.3.Regresyon testi </vt:lpstr>
      <vt:lpstr>Sistem Testi</vt:lpstr>
      <vt:lpstr>7.2.1. Yazılım Bakımı </vt:lpstr>
      <vt:lpstr>7.2.3. Bakım Maliyetlerinin Azaltılması </vt:lpstr>
      <vt:lpstr>Yazılımın bakım ve onarıma elverişliği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2.2.2. Yazılım Kalite Maliyeti</dc:title>
  <dc:creator>oyalar</dc:creator>
  <cp:lastModifiedBy>oyalar</cp:lastModifiedBy>
  <cp:revision>23</cp:revision>
  <dcterms:created xsi:type="dcterms:W3CDTF">2015-03-03T17:28:16Z</dcterms:created>
  <dcterms:modified xsi:type="dcterms:W3CDTF">2020-04-25T21:23:49Z</dcterms:modified>
</cp:coreProperties>
</file>