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2" r:id="rId9"/>
    <p:sldId id="264" r:id="rId10"/>
    <p:sldId id="265" r:id="rId11"/>
    <p:sldId id="266" r:id="rId12"/>
    <p:sldId id="267" r:id="rId13"/>
    <p:sldId id="269" r:id="rId14"/>
    <p:sldId id="270" r:id="rId15"/>
    <p:sldId id="268" r:id="rId16"/>
    <p:sldId id="271"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94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3C910B2A-CDC2-445E-A182-FBC94E61A94D}" type="datetimeFigureOut">
              <a:rPr lang="tr-TR" smtClean="0"/>
              <a:pPr/>
              <a:t>24.3.2020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8E3AC48-97C9-4BAF-B2CC-CBFAE104D5EC}"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C910B2A-CDC2-445E-A182-FBC94E61A94D}" type="datetimeFigureOut">
              <a:rPr lang="tr-TR" smtClean="0"/>
              <a:pPr/>
              <a:t>24.3.2020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8E3AC48-97C9-4BAF-B2CC-CBFAE104D5EC}"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C910B2A-CDC2-445E-A182-FBC94E61A94D}" type="datetimeFigureOut">
              <a:rPr lang="tr-TR" smtClean="0"/>
              <a:pPr/>
              <a:t>24.3.2020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8E3AC48-97C9-4BAF-B2CC-CBFAE104D5EC}"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3C910B2A-CDC2-445E-A182-FBC94E61A94D}" type="datetimeFigureOut">
              <a:rPr lang="tr-TR" smtClean="0"/>
              <a:pPr/>
              <a:t>24.3.2020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8E3AC48-97C9-4BAF-B2CC-CBFAE104D5EC}"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3C910B2A-CDC2-445E-A182-FBC94E61A94D}" type="datetimeFigureOut">
              <a:rPr lang="tr-TR" smtClean="0"/>
              <a:pPr/>
              <a:t>24.3.2020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98E3AC48-97C9-4BAF-B2CC-CBFAE104D5EC}"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3C910B2A-CDC2-445E-A182-FBC94E61A94D}" type="datetimeFigureOut">
              <a:rPr lang="tr-TR" smtClean="0"/>
              <a:pPr/>
              <a:t>24.3.2020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8E3AC48-97C9-4BAF-B2CC-CBFAE104D5EC}"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3C910B2A-CDC2-445E-A182-FBC94E61A94D}" type="datetimeFigureOut">
              <a:rPr lang="tr-TR" smtClean="0"/>
              <a:pPr/>
              <a:t>24.3.2020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98E3AC48-97C9-4BAF-B2CC-CBFAE104D5EC}"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3C910B2A-CDC2-445E-A182-FBC94E61A94D}" type="datetimeFigureOut">
              <a:rPr lang="tr-TR" smtClean="0"/>
              <a:pPr/>
              <a:t>24.3.2020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98E3AC48-97C9-4BAF-B2CC-CBFAE104D5EC}"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3C910B2A-CDC2-445E-A182-FBC94E61A94D}" type="datetimeFigureOut">
              <a:rPr lang="tr-TR" smtClean="0"/>
              <a:pPr/>
              <a:t>24.3.2020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98E3AC48-97C9-4BAF-B2CC-CBFAE104D5EC}"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3C910B2A-CDC2-445E-A182-FBC94E61A94D}" type="datetimeFigureOut">
              <a:rPr lang="tr-TR" smtClean="0"/>
              <a:pPr/>
              <a:t>24.3.2020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8E3AC48-97C9-4BAF-B2CC-CBFAE104D5EC}"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3C910B2A-CDC2-445E-A182-FBC94E61A94D}" type="datetimeFigureOut">
              <a:rPr lang="tr-TR" smtClean="0"/>
              <a:pPr/>
              <a:t>24.3.2020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98E3AC48-97C9-4BAF-B2CC-CBFAE104D5EC}"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910B2A-CDC2-445E-A182-FBC94E61A94D}" type="datetimeFigureOut">
              <a:rPr lang="tr-TR" smtClean="0"/>
              <a:pPr/>
              <a:t>24.3.2020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E3AC48-97C9-4BAF-B2CC-CBFAE104D5EC}"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endParaRPr lang="tr-TR"/>
          </a:p>
        </p:txBody>
      </p:sp>
      <p:sp>
        <p:nvSpPr>
          <p:cNvPr id="3" name="2 Alt Başlık"/>
          <p:cNvSpPr>
            <a:spLocks noGrp="1"/>
          </p:cNvSpPr>
          <p:nvPr>
            <p:ph type="subTitle" idx="1"/>
          </p:nvPr>
        </p:nvSpPr>
        <p:spPr/>
        <p:txBody>
          <a:bodyPr/>
          <a:lstStyle/>
          <a:p>
            <a:endParaRPr lang="tr-TR" dirty="0"/>
          </a:p>
        </p:txBody>
      </p:sp>
      <p:pic>
        <p:nvPicPr>
          <p:cNvPr id="4" name="3 Resim"/>
          <p:cNvPicPr/>
          <p:nvPr/>
        </p:nvPicPr>
        <p:blipFill>
          <a:blip r:embed="rId2" cstate="print">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mc="http://schemas.openxmlformats.org/markup-compatibility/2006" xmlns:wpc="http://schemas.microsoft.com/office/word/2010/wordprocessingCanvas" xmlns="" val="0"/>
              </a:ext>
            </a:extLst>
          </a:blip>
          <a:srcRect/>
          <a:stretch>
            <a:fillRect/>
          </a:stretch>
        </p:blipFill>
        <p:spPr bwMode="auto">
          <a:xfrm>
            <a:off x="1835696" y="1988840"/>
            <a:ext cx="6048672" cy="3744416"/>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DELPHI</a:t>
            </a:r>
            <a:endParaRPr lang="tr-TR" dirty="0"/>
          </a:p>
        </p:txBody>
      </p:sp>
      <p:pic>
        <p:nvPicPr>
          <p:cNvPr id="4" name="3 İçerik Yer Tutucusu"/>
          <p:cNvPicPr>
            <a:picLocks noGrp="1"/>
          </p:cNvPicPr>
          <p:nvPr>
            <p:ph idx="1"/>
          </p:nvPr>
        </p:nvPicPr>
        <p:blipFill>
          <a:blip r:embed="rId2" cstate="print">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mc="http://schemas.openxmlformats.org/markup-compatibility/2006" xmlns:wpc="http://schemas.microsoft.com/office/word/2010/wordprocessingCanvas" xmlns="" val="0"/>
              </a:ext>
            </a:extLst>
          </a:blip>
          <a:srcRect/>
          <a:stretch>
            <a:fillRect/>
          </a:stretch>
        </p:blipFill>
        <p:spPr bwMode="auto">
          <a:xfrm>
            <a:off x="2027281" y="1600200"/>
            <a:ext cx="5089437" cy="4853136"/>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ANALİZ YÖNTEMİ</a:t>
            </a:r>
            <a:endParaRPr lang="tr-TR" dirty="0"/>
          </a:p>
        </p:txBody>
      </p:sp>
      <p:pic>
        <p:nvPicPr>
          <p:cNvPr id="4" name="3 İçerik Yer Tutucusu"/>
          <p:cNvPicPr>
            <a:picLocks noGrp="1"/>
          </p:cNvPicPr>
          <p:nvPr>
            <p:ph idx="1"/>
          </p:nvPr>
        </p:nvPicPr>
        <p:blipFill>
          <a:blip r:embed="rId2" cstate="print">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mc="http://schemas.openxmlformats.org/markup-compatibility/2006" xmlns:wpc="http://schemas.microsoft.com/office/word/2010/wordprocessingCanvas" xmlns="" val="0"/>
              </a:ext>
            </a:extLst>
          </a:blip>
          <a:srcRect/>
          <a:stretch>
            <a:fillRect/>
          </a:stretch>
        </p:blipFill>
        <p:spPr bwMode="auto">
          <a:xfrm>
            <a:off x="1763688" y="2204864"/>
            <a:ext cx="5591956" cy="1409897"/>
          </a:xfrm>
          <a:prstGeom prst="rect">
            <a:avLst/>
          </a:prstGeom>
          <a:noFill/>
          <a:ln>
            <a:noFill/>
          </a:ln>
        </p:spPr>
      </p:pic>
      <p:pic>
        <p:nvPicPr>
          <p:cNvPr id="5" name="4 Resim"/>
          <p:cNvPicPr/>
          <p:nvPr/>
        </p:nvPicPr>
        <p:blipFill>
          <a:blip r:embed="rId3" cstate="print">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mc="http://schemas.openxmlformats.org/markup-compatibility/2006" xmlns:wpc="http://schemas.microsoft.com/office/word/2010/wordprocessingCanvas" xmlns="" val="0"/>
              </a:ext>
            </a:extLst>
          </a:blip>
          <a:srcRect/>
          <a:stretch>
            <a:fillRect/>
          </a:stretch>
        </p:blipFill>
        <p:spPr bwMode="auto">
          <a:xfrm>
            <a:off x="1763688" y="4077072"/>
            <a:ext cx="4391025" cy="1485900"/>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İSTATİSTİK MODELLER</a:t>
            </a:r>
            <a:r>
              <a:rPr lang="tr-TR" dirty="0" smtClean="0"/>
              <a:t/>
            </a:r>
            <a:br>
              <a:rPr lang="tr-TR" dirty="0" smtClean="0"/>
            </a:br>
            <a:endParaRPr lang="tr-TR" dirty="0"/>
          </a:p>
        </p:txBody>
      </p:sp>
      <p:sp>
        <p:nvSpPr>
          <p:cNvPr id="3" name="2 İçerik Yer Tutucusu"/>
          <p:cNvSpPr>
            <a:spLocks noGrp="1"/>
          </p:cNvSpPr>
          <p:nvPr>
            <p:ph idx="1"/>
          </p:nvPr>
        </p:nvSpPr>
        <p:spPr/>
        <p:txBody>
          <a:bodyPr>
            <a:normAutofit fontScale="70000" lnSpcReduction="20000"/>
          </a:bodyPr>
          <a:lstStyle/>
          <a:p>
            <a:r>
              <a:rPr lang="tr-TR" dirty="0" smtClean="0"/>
              <a:t>İstatistik </a:t>
            </a:r>
            <a:r>
              <a:rPr lang="tr-TR" dirty="0"/>
              <a:t>modeller, doğrudan ölçülmeyen bir değeri (y), ölçülebilen bağımsız bir değişken (x) yardımı ile kestirmek amacı ile kurulan,</a:t>
            </a:r>
          </a:p>
          <a:p>
            <a:r>
              <a:rPr lang="tr-TR" b="1" dirty="0"/>
              <a:t>y = f (x)</a:t>
            </a:r>
            <a:endParaRPr lang="tr-TR" dirty="0"/>
          </a:p>
          <a:p>
            <a:r>
              <a:rPr lang="tr-TR" dirty="0" smtClean="0"/>
              <a:t>istatistik </a:t>
            </a:r>
            <a:r>
              <a:rPr lang="tr-TR" dirty="0"/>
              <a:t>fonksiyonlardır</a:t>
            </a:r>
          </a:p>
          <a:p>
            <a:r>
              <a:rPr lang="tr-TR" dirty="0"/>
              <a:t>Yazılım proje tahmininde genellikle; </a:t>
            </a:r>
          </a:p>
          <a:p>
            <a:r>
              <a:rPr lang="tr-TR" b="1" dirty="0"/>
              <a:t>y=</a:t>
            </a:r>
            <a:r>
              <a:rPr lang="tr-TR" b="1" dirty="0" err="1"/>
              <a:t>ax</a:t>
            </a:r>
            <a:r>
              <a:rPr lang="tr-TR" b="1" baseline="30000" dirty="0" err="1"/>
              <a:t>b</a:t>
            </a:r>
            <a:endParaRPr lang="tr-TR" dirty="0"/>
          </a:p>
          <a:p>
            <a:r>
              <a:rPr lang="tr-TR" b="1" dirty="0"/>
              <a:t> </a:t>
            </a:r>
            <a:endParaRPr lang="tr-TR" dirty="0"/>
          </a:p>
          <a:p>
            <a:r>
              <a:rPr lang="tr-TR" dirty="0"/>
              <a:t> </a:t>
            </a:r>
          </a:p>
          <a:p>
            <a:r>
              <a:rPr lang="tr-TR" dirty="0"/>
              <a:t>Analiz yöntemi; ürün veya işlemi hiyerarşik olarak öğelerine ayırarak, en alt öğelerden başlayıp yukarı doğru her öğe için gider takdir etmektedir. Bu amaçla önce, ürüne ve/veya üretime dayalı analiz kartı düzenlemektedir</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COCOMO</a:t>
            </a:r>
            <a:endParaRPr lang="tr-TR" dirty="0"/>
          </a:p>
        </p:txBody>
      </p:sp>
      <p:sp>
        <p:nvSpPr>
          <p:cNvPr id="3" name="2 İçerik Yer Tutucusu"/>
          <p:cNvSpPr>
            <a:spLocks noGrp="1"/>
          </p:cNvSpPr>
          <p:nvPr>
            <p:ph idx="1"/>
          </p:nvPr>
        </p:nvSpPr>
        <p:spPr/>
        <p:txBody>
          <a:bodyPr>
            <a:normAutofit fontScale="77500" lnSpcReduction="20000"/>
          </a:bodyPr>
          <a:lstStyle/>
          <a:p>
            <a:r>
              <a:rPr lang="tr-TR" dirty="0" err="1" smtClean="0"/>
              <a:t>Boehm</a:t>
            </a:r>
            <a:r>
              <a:rPr lang="tr-TR" dirty="0" smtClean="0"/>
              <a:t>; COCOMO (</a:t>
            </a:r>
            <a:r>
              <a:rPr lang="tr-TR" dirty="0" err="1" smtClean="0"/>
              <a:t>Constructive</a:t>
            </a:r>
            <a:r>
              <a:rPr lang="tr-TR" dirty="0" smtClean="0"/>
              <a:t> </a:t>
            </a:r>
            <a:r>
              <a:rPr lang="tr-TR" dirty="0" err="1" smtClean="0"/>
              <a:t>Cost</a:t>
            </a:r>
            <a:r>
              <a:rPr lang="tr-TR" dirty="0" smtClean="0"/>
              <a:t> Model) adını verdiği ilginç bir yazılım proje hesabı tahmin modeli geliştirmiştir. Model, hiyerarşik olarak üç basamak halinde uygulanmaktadır.</a:t>
            </a:r>
          </a:p>
          <a:p>
            <a:r>
              <a:rPr lang="tr-TR" b="1" dirty="0" smtClean="0"/>
              <a:t>1. TEMEL COCOMO	</a:t>
            </a:r>
            <a:br>
              <a:rPr lang="tr-TR" b="1" dirty="0" smtClean="0"/>
            </a:br>
            <a:r>
              <a:rPr lang="tr-TR" dirty="0" smtClean="0"/>
              <a:t>Bin kod satırına (KLOC) dayanarak iş hacmi (H) kestirilmekte ve H serbest değişkenine bağlı olarak da proje süresi (T) hesaplanmaktadır.</a:t>
            </a:r>
          </a:p>
          <a:p>
            <a:r>
              <a:rPr lang="tr-TR" b="1" dirty="0" smtClean="0"/>
              <a:t>H = a </a:t>
            </a:r>
            <a:r>
              <a:rPr lang="tr-TR" b="1" dirty="0" err="1" smtClean="0"/>
              <a:t>KLOC</a:t>
            </a:r>
            <a:r>
              <a:rPr lang="tr-TR" b="1" baseline="30000" dirty="0" err="1" smtClean="0"/>
              <a:t>b</a:t>
            </a:r>
            <a:endParaRPr lang="tr-TR" dirty="0" smtClean="0"/>
          </a:p>
          <a:p>
            <a:r>
              <a:rPr lang="tr-TR" dirty="0" smtClean="0"/>
              <a:t> </a:t>
            </a:r>
          </a:p>
          <a:p>
            <a:r>
              <a:rPr lang="tr-TR" dirty="0" smtClean="0"/>
              <a:t> </a:t>
            </a:r>
            <a:r>
              <a:rPr lang="tr-TR" b="1" dirty="0" smtClean="0"/>
              <a:t>T </a:t>
            </a:r>
            <a:r>
              <a:rPr lang="tr-TR" b="1" dirty="0" smtClean="0"/>
              <a:t>= c </a:t>
            </a:r>
            <a:r>
              <a:rPr lang="tr-TR" b="1" dirty="0" err="1" smtClean="0"/>
              <a:t>H</a:t>
            </a:r>
            <a:r>
              <a:rPr lang="tr-TR" b="1" baseline="30000" dirty="0" err="1" smtClean="0"/>
              <a:t>d</a:t>
            </a:r>
            <a:endParaRPr lang="tr-TR" dirty="0" smtClean="0"/>
          </a:p>
          <a:p>
            <a:r>
              <a:rPr lang="tr-TR" dirty="0" smtClean="0"/>
              <a:t> </a:t>
            </a:r>
          </a:p>
          <a:p>
            <a:r>
              <a:rPr lang="tr-TR" dirty="0" smtClean="0"/>
              <a:t> </a:t>
            </a:r>
          </a:p>
          <a:p>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COCOMO</a:t>
            </a:r>
            <a:endParaRPr lang="tr-TR" dirty="0"/>
          </a:p>
        </p:txBody>
      </p:sp>
      <p:sp>
        <p:nvSpPr>
          <p:cNvPr id="3" name="2 İçerik Yer Tutucusu"/>
          <p:cNvSpPr>
            <a:spLocks noGrp="1"/>
          </p:cNvSpPr>
          <p:nvPr>
            <p:ph idx="1"/>
          </p:nvPr>
        </p:nvSpPr>
        <p:spPr/>
        <p:txBody>
          <a:bodyPr>
            <a:normAutofit lnSpcReduction="10000"/>
          </a:bodyPr>
          <a:lstStyle/>
          <a:p>
            <a:r>
              <a:rPr lang="tr-TR" b="1" dirty="0" smtClean="0"/>
              <a:t>2. ORTA COCOMO</a:t>
            </a:r>
            <a:br>
              <a:rPr lang="tr-TR" b="1" dirty="0" smtClean="0"/>
            </a:br>
            <a:r>
              <a:rPr lang="tr-TR" dirty="0" smtClean="0"/>
              <a:t>Temel COCOMO modeline ayrıca ürün-donanım-işgücü-proje özelliklerinden oluşan ve düzenlenen bir tablodan alınan bir “düzeltme faktörü” (EAF) de serbest değişken olarak eklenmektedir.</a:t>
            </a:r>
          </a:p>
          <a:p>
            <a:r>
              <a:rPr lang="tr-TR" b="1" dirty="0" smtClean="0"/>
              <a:t>H = a </a:t>
            </a:r>
            <a:r>
              <a:rPr lang="tr-TR" b="1" dirty="0" err="1" smtClean="0"/>
              <a:t>KLOC</a:t>
            </a:r>
            <a:r>
              <a:rPr lang="tr-TR" b="1" baseline="30000" dirty="0" err="1" smtClean="0"/>
              <a:t>b</a:t>
            </a:r>
            <a:r>
              <a:rPr lang="tr-TR" b="1" dirty="0" smtClean="0"/>
              <a:t> . EAF</a:t>
            </a:r>
            <a:endParaRPr lang="tr-TR" dirty="0" smtClean="0"/>
          </a:p>
          <a:p>
            <a:r>
              <a:rPr lang="tr-TR" dirty="0" smtClean="0"/>
              <a:t> </a:t>
            </a:r>
          </a:p>
          <a:p>
            <a:r>
              <a:rPr lang="tr-TR" dirty="0" smtClean="0"/>
              <a:t> </a:t>
            </a:r>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COCOMO modeli,</a:t>
            </a:r>
            <a:endParaRPr lang="tr-TR" dirty="0"/>
          </a:p>
        </p:txBody>
      </p:sp>
      <p:sp>
        <p:nvSpPr>
          <p:cNvPr id="3" name="2 İçerik Yer Tutucusu"/>
          <p:cNvSpPr>
            <a:spLocks noGrp="1"/>
          </p:cNvSpPr>
          <p:nvPr>
            <p:ph idx="1"/>
          </p:nvPr>
        </p:nvSpPr>
        <p:spPr/>
        <p:txBody>
          <a:bodyPr>
            <a:normAutofit fontScale="55000" lnSpcReduction="20000"/>
          </a:bodyPr>
          <a:lstStyle/>
          <a:p>
            <a:r>
              <a:rPr lang="tr-TR" dirty="0" smtClean="0"/>
              <a:t>COCOMO modeli, proje hesapları için geliştirilmiş en uygun yöntem olarak görülmektedir. Bu yöntemin uygulamasında izlenen işlemler:</a:t>
            </a:r>
          </a:p>
          <a:p>
            <a:pPr lvl="0"/>
            <a:r>
              <a:rPr lang="tr-TR" dirty="0" smtClean="0"/>
              <a:t>Üründeki bütün alt sistem ve modellerin tanımlanması,</a:t>
            </a:r>
          </a:p>
          <a:p>
            <a:pPr lvl="0"/>
            <a:r>
              <a:rPr lang="tr-TR" dirty="0" smtClean="0"/>
              <a:t>Her modülün büyüklüğünün tahmini ve bu tahminlere dayanarak, alt sistemler ile sistemin tamamının büyüklüğünün hesaplanması,</a:t>
            </a:r>
          </a:p>
          <a:p>
            <a:pPr lvl="0"/>
            <a:r>
              <a:rPr lang="tr-TR" dirty="0" smtClean="0"/>
              <a:t>Modül düzeyleri için, ilgili tablolarda ürün, donanım, personel, uygulanan teknoloji özelliklerine göre verilmiş olan düzeltme faktörlerinin (EAF) alınması,</a:t>
            </a:r>
          </a:p>
          <a:p>
            <a:pPr lvl="0"/>
            <a:r>
              <a:rPr lang="tr-TR" dirty="0" smtClean="0"/>
              <a:t>Her modül için, tablolardan alınan katsayılara ve faktörlere göre istatistik fonksiyonlar oluşturularak iş hacmi (H) ve proje süresi (T) değerlerinin hesaplanması,</a:t>
            </a:r>
          </a:p>
          <a:p>
            <a:pPr lvl="0"/>
            <a:r>
              <a:rPr lang="tr-TR" dirty="0" smtClean="0"/>
              <a:t>Modül hesabı sonuçlarına göre, sistemin geliştirilmesi için gerekli toplam işgücü ve proje süresinin bulunması,</a:t>
            </a:r>
          </a:p>
          <a:p>
            <a:pPr lvl="0"/>
            <a:r>
              <a:rPr lang="tr-TR" dirty="0" smtClean="0"/>
              <a:t>Fayda/yarar değerlendirmesi için, duyarlık analizlerinin yapılması,</a:t>
            </a:r>
          </a:p>
          <a:p>
            <a:pPr lvl="0"/>
            <a:r>
              <a:rPr lang="tr-TR" dirty="0" smtClean="0"/>
              <a:t>Planlama ve analiz giderlerinin eklenmesi,</a:t>
            </a:r>
          </a:p>
          <a:p>
            <a:pPr lvl="0"/>
            <a:r>
              <a:rPr lang="tr-TR" dirty="0" smtClean="0"/>
              <a:t>Sonucun, </a:t>
            </a:r>
            <a:r>
              <a:rPr lang="tr-TR" dirty="0" err="1" smtClean="0"/>
              <a:t>Delphi</a:t>
            </a:r>
            <a:r>
              <a:rPr lang="tr-TR" dirty="0" smtClean="0"/>
              <a:t> yöntemi uygulanarak takdir edilen değer ile karşılaştırılması ve farklılığın giderilmesi</a:t>
            </a:r>
          </a:p>
          <a:p>
            <a:r>
              <a:rPr lang="tr-TR" dirty="0" smtClean="0"/>
              <a:t>aşamaları halinde verilmektedir.	</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ÖRNEK</a:t>
            </a:r>
            <a:endParaRPr lang="tr-TR"/>
          </a:p>
        </p:txBody>
      </p:sp>
      <p:sp>
        <p:nvSpPr>
          <p:cNvPr id="3" name="2 İçerik Yer Tutucusu"/>
          <p:cNvSpPr>
            <a:spLocks noGrp="1"/>
          </p:cNvSpPr>
          <p:nvPr>
            <p:ph idx="1"/>
          </p:nvPr>
        </p:nvSpPr>
        <p:spPr/>
        <p:txBody>
          <a:bodyPr>
            <a:normAutofit fontScale="92500" lnSpcReduction="10000"/>
          </a:bodyPr>
          <a:lstStyle/>
          <a:p>
            <a:r>
              <a:rPr lang="tr-TR" dirty="0" smtClean="0"/>
              <a:t>Orta COCOMO basamağında da düzeltme faktörünün (EAF), duruma göre 0,90-1.40 arasında alınmasını öğütlemektedir. Örneğin, bir mikro işlemcide uzaktan haberleşme amacı ile kullanılan 10.000 satır kodlu gömülü (</a:t>
            </a:r>
            <a:r>
              <a:rPr lang="tr-TR" dirty="0" err="1" smtClean="0"/>
              <a:t>embedded</a:t>
            </a:r>
            <a:r>
              <a:rPr lang="tr-TR" dirty="0" smtClean="0"/>
              <a:t>) sistem yazılımında, düzeltme faktörü EAF = 1.17 alınarak, geliştirilmesi için gerekli</a:t>
            </a:r>
          </a:p>
          <a:p>
            <a:r>
              <a:rPr lang="tr-TR" b="1" dirty="0" smtClean="0"/>
              <a:t>İş Hacmi : H = 3.6 101.20 * 1.17 = 66.8 programcı / ay</a:t>
            </a:r>
            <a:endParaRPr lang="tr-TR" dirty="0" smtClean="0"/>
          </a:p>
          <a:p>
            <a:r>
              <a:rPr lang="tr-TR" b="1" dirty="0" smtClean="0"/>
              <a:t>Proje Süresi T= 2.5 66.8 0.32 = 9.6 ay </a:t>
            </a:r>
            <a:endParaRPr lang="tr-TR" dirty="0" smtClean="0"/>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11560" y="404664"/>
            <a:ext cx="7772400" cy="1470025"/>
          </a:xfrm>
        </p:spPr>
        <p:txBody>
          <a:bodyPr/>
          <a:lstStyle/>
          <a:p>
            <a:r>
              <a:rPr lang="tr-TR" dirty="0" smtClean="0"/>
              <a:t>Etkin proje yönetimi</a:t>
            </a:r>
            <a:endParaRPr lang="tr-TR" dirty="0"/>
          </a:p>
        </p:txBody>
      </p:sp>
      <p:sp>
        <p:nvSpPr>
          <p:cNvPr id="3" name="2 Alt Başlık"/>
          <p:cNvSpPr>
            <a:spLocks noGrp="1"/>
          </p:cNvSpPr>
          <p:nvPr>
            <p:ph type="subTitle" idx="1"/>
          </p:nvPr>
        </p:nvSpPr>
        <p:spPr>
          <a:xfrm>
            <a:off x="1475656" y="2636912"/>
            <a:ext cx="6400800" cy="3528392"/>
          </a:xfrm>
        </p:spPr>
        <p:txBody>
          <a:bodyPr>
            <a:normAutofit fontScale="70000" lnSpcReduction="20000"/>
          </a:bodyPr>
          <a:lstStyle/>
          <a:p>
            <a:r>
              <a:rPr lang="tr-TR" b="1" dirty="0" smtClean="0"/>
              <a:t>İnsan </a:t>
            </a:r>
            <a:r>
              <a:rPr lang="tr-TR" b="1" dirty="0"/>
              <a:t>Kaynakları:</a:t>
            </a:r>
            <a:r>
              <a:rPr lang="tr-TR" dirty="0"/>
              <a:t> Seçim, performans yönetimi, eğitim, kariyer geliştirme, organizasyon ve iş tasarımı, ekip kültürü geliştirme konuları üzerinde durulmalıdır</a:t>
            </a:r>
            <a:r>
              <a:rPr lang="tr-TR" dirty="0" smtClean="0"/>
              <a:t>.</a:t>
            </a:r>
          </a:p>
          <a:p>
            <a:endParaRPr lang="tr-TR" dirty="0"/>
          </a:p>
          <a:p>
            <a:r>
              <a:rPr lang="tr-TR" b="1" dirty="0"/>
              <a:t>Problemler:</a:t>
            </a:r>
            <a:r>
              <a:rPr lang="tr-TR" dirty="0"/>
              <a:t> Bir proje planlanmadan önce amacı ve alanı belirlenmeli, alternatif çözümler düşünülmeli, teknik ve yönetim kısıtları tanımlanmalıdır</a:t>
            </a:r>
            <a:r>
              <a:rPr lang="tr-TR" dirty="0" smtClean="0"/>
              <a:t>.</a:t>
            </a:r>
          </a:p>
          <a:p>
            <a:endParaRPr lang="tr-TR" dirty="0"/>
          </a:p>
          <a:p>
            <a:r>
              <a:rPr lang="tr-TR" b="1" dirty="0"/>
              <a:t>Süreç:</a:t>
            </a:r>
            <a:r>
              <a:rPr lang="tr-TR" dirty="0"/>
              <a:t> Yazılım geliştirme sürecinde gerçekleştirilen işlemler, esas işlemler ve bunların gerçekleşmesini destekleyen işlemlerden oluşur.</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YAZILIM ÖLÇUMU</a:t>
            </a:r>
            <a:endParaRPr lang="tr-TR" dirty="0"/>
          </a:p>
        </p:txBody>
      </p:sp>
      <p:sp>
        <p:nvSpPr>
          <p:cNvPr id="3" name="2 İçerik Yer Tutucusu"/>
          <p:cNvSpPr>
            <a:spLocks noGrp="1"/>
          </p:cNvSpPr>
          <p:nvPr>
            <p:ph idx="1"/>
          </p:nvPr>
        </p:nvSpPr>
        <p:spPr/>
        <p:txBody>
          <a:bodyPr/>
          <a:lstStyle/>
          <a:p>
            <a:r>
              <a:rPr lang="tr-TR" dirty="0"/>
              <a:t>Yazılım mühendisliği, yazılım ürününü oluşturmaya, mühendislik yaklaşımı uygulamakla ilgili olan teknikler toplamını tanımlamak için kullanılan terimdir. Mühendislik yaklaşımı, yönetme-maliyet hesabı, planlama, modelleme, analiz etme, tasarlama, gerçekleştirme ve bakım anlamındadır. Tüm bu adımlarda ölçme vardır.</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62500" lnSpcReduction="20000"/>
          </a:bodyPr>
          <a:lstStyle/>
          <a:p>
            <a:pPr lvl="0"/>
            <a:r>
              <a:rPr lang="tr-TR" dirty="0"/>
              <a:t>Yazılım ürünü geliştirilen ölçülebilir hedefler belirlenememektedir. Örneğin; kullanım kolaylığı (</a:t>
            </a:r>
            <a:r>
              <a:rPr lang="tr-TR" dirty="0" err="1"/>
              <a:t>user</a:t>
            </a:r>
            <a:r>
              <a:rPr lang="tr-TR" dirty="0"/>
              <a:t>-</a:t>
            </a:r>
            <a:r>
              <a:rPr lang="tr-TR" dirty="0" err="1"/>
              <a:t>friendly</a:t>
            </a:r>
            <a:r>
              <a:rPr lang="tr-TR" dirty="0"/>
              <a:t>), güvenilir (</a:t>
            </a:r>
            <a:r>
              <a:rPr lang="tr-TR" dirty="0" err="1"/>
              <a:t>reliable</a:t>
            </a:r>
            <a:r>
              <a:rPr lang="tr-TR" dirty="0"/>
              <a:t>), </a:t>
            </a:r>
            <a:r>
              <a:rPr lang="tr-TR" dirty="0" smtClean="0"/>
              <a:t>bakım. </a:t>
            </a:r>
            <a:r>
              <a:rPr lang="tr-TR" dirty="0"/>
              <a:t>Ancak bu özellikler için sayısal değerler </a:t>
            </a:r>
            <a:r>
              <a:rPr lang="tr-TR" dirty="0" smtClean="0"/>
              <a:t>verilmemektedir</a:t>
            </a:r>
          </a:p>
          <a:p>
            <a:pPr lvl="0"/>
            <a:endParaRPr lang="tr-TR" dirty="0"/>
          </a:p>
          <a:p>
            <a:pPr lvl="0"/>
            <a:r>
              <a:rPr lang="tr-TR" dirty="0"/>
              <a:t>Yazılım projelerinin gerçek maliyetlerini oluşturan çeşitli elemanları ölçmek zordur.</a:t>
            </a:r>
          </a:p>
          <a:p>
            <a:pPr lvl="0"/>
            <a:r>
              <a:rPr lang="tr-TR" dirty="0"/>
              <a:t>Ürettiğimiz ürünlerin kalitesini ölçemeyiz. Örneğin potansiyel kullanıcının belirli bir kullanım süresinde karşılaşacağı hata olasılığı veya farklı bir makine ortamında ne kadar sürede çalışabilir hale getirileceği gibi bir ürünün ne kadar güvenilir olabileceği söylenememektedir.</a:t>
            </a:r>
          </a:p>
          <a:p>
            <a:pPr lvl="0"/>
            <a:r>
              <a:rPr lang="tr-TR" dirty="0"/>
              <a:t>Yeni gelişme teknolojisi veya aracının denenmesi sonucunda uygun olup olmadığı kesin ölçüm sonuçları ile değil anlatım yoluyla cevaplanmaktadır.</a:t>
            </a:r>
          </a:p>
          <a:p>
            <a:r>
              <a:rPr lang="tr-TR" dirty="0"/>
              <a:t>Yazılım ürünü; ürün niteliğinin belirlenmesi, üretici verimliliğinin saptanması,</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Yazılım Ölçüm Tipleri</a:t>
            </a:r>
            <a:endParaRPr lang="tr-TR" dirty="0"/>
          </a:p>
        </p:txBody>
      </p:sp>
      <p:pic>
        <p:nvPicPr>
          <p:cNvPr id="4" name="3 İçerik Yer Tutucusu"/>
          <p:cNvPicPr>
            <a:picLocks noGrp="1"/>
          </p:cNvPicPr>
          <p:nvPr>
            <p:ph idx="1"/>
          </p:nvPr>
        </p:nvPicPr>
        <p:blipFill>
          <a:blip r:embed="rId2" cstate="print">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mc="http://schemas.openxmlformats.org/markup-compatibility/2006" xmlns:wpc="http://schemas.microsoft.com/office/word/2010/wordprocessingCanvas" xmlns="" val="0"/>
              </a:ext>
            </a:extLst>
          </a:blip>
          <a:srcRect/>
          <a:stretch>
            <a:fillRect/>
          </a:stretch>
        </p:blipFill>
        <p:spPr bwMode="auto">
          <a:xfrm>
            <a:off x="1766496" y="2429469"/>
            <a:ext cx="5611008" cy="286742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FP</a:t>
            </a:r>
            <a:endParaRPr lang="tr-TR" dirty="0"/>
          </a:p>
        </p:txBody>
      </p:sp>
      <p:sp>
        <p:nvSpPr>
          <p:cNvPr id="3" name="2 İçerik Yer Tutucusu"/>
          <p:cNvSpPr>
            <a:spLocks noGrp="1"/>
          </p:cNvSpPr>
          <p:nvPr>
            <p:ph idx="1"/>
          </p:nvPr>
        </p:nvSpPr>
        <p:spPr/>
        <p:txBody>
          <a:bodyPr/>
          <a:lstStyle/>
          <a:p>
            <a:r>
              <a:rPr lang="tr-TR" dirty="0"/>
              <a:t>olarak hesaplanmaktadır. Yazılımın basit-orta-karmaşık oluşu tahmin yoluyla kestirilmektedir. Yazılımın 14 özelliğine göre (Tablo 2.2) "karmaşıklık düzeltme değeri" (</a:t>
            </a:r>
            <a:r>
              <a:rPr lang="tr-TR" dirty="0">
                <a:sym typeface="Symbol"/>
              </a:rPr>
              <a:t></a:t>
            </a:r>
            <a:r>
              <a:rPr lang="tr-TR" dirty="0"/>
              <a:t>f</a:t>
            </a:r>
            <a:r>
              <a:rPr lang="tr-TR" baseline="-25000" dirty="0"/>
              <a:t>i</a:t>
            </a:r>
            <a:r>
              <a:rPr lang="tr-TR" dirty="0"/>
              <a:t>) bulunarak da </a:t>
            </a:r>
          </a:p>
          <a:p>
            <a:r>
              <a:rPr lang="tr-TR" b="1" dirty="0"/>
              <a:t>FP = Sayı toplamı (0.65 + 0.01 </a:t>
            </a:r>
            <a:r>
              <a:rPr lang="tr-TR" b="1" dirty="0">
                <a:sym typeface="Symbol"/>
              </a:rPr>
              <a:t></a:t>
            </a:r>
            <a:r>
              <a:rPr lang="tr-TR" b="1" dirty="0"/>
              <a:t>F</a:t>
            </a:r>
            <a:r>
              <a:rPr lang="tr-TR" b="1" baseline="-25000" dirty="0"/>
              <a:t>i</a:t>
            </a:r>
            <a:r>
              <a:rPr lang="tr-TR" b="1" dirty="0"/>
              <a:t>) (i = 1.... 14)</a:t>
            </a:r>
            <a:endParaRPr lang="tr-TR" dirty="0"/>
          </a:p>
          <a:p>
            <a:r>
              <a:rPr lang="tr-TR" dirty="0"/>
              <a:t>fonksiyon noktası hesaplanabilmektedir.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 name="3 İçerik Yer Tutucusu"/>
          <p:cNvPicPr>
            <a:picLocks noGrp="1"/>
          </p:cNvPicPr>
          <p:nvPr>
            <p:ph idx="1"/>
          </p:nvPr>
        </p:nvPicPr>
        <p:blipFill>
          <a:blip r:embed="rId2" cstate="print">
            <a:extLst>
              <a:ext uri="{28A0092B-C50C-407E-A947-70E740481C1C}">
                <a14:useLocalDpi xmlns:lc="http://schemas.openxmlformats.org/drawingml/2006/lockedCanvas" xmlns:pic="http://schemas.openxmlformats.org/drawingml/2006/picture" xmlns:a14="http://schemas.microsoft.com/office/drawing/2010/main" xmlns:wps="http://schemas.microsoft.com/office/word/2010/wordprocessingShape" xmlns:wne="http://schemas.microsoft.com/office/word/2006/wordml" xmlns:wpi="http://schemas.microsoft.com/office/word/2010/wordprocessingInk" xmlns:wpg="http://schemas.microsoft.com/office/word/2010/wordprocessingGroup"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mc="http://schemas.openxmlformats.org/markup-compatibility/2006" xmlns:wpc="http://schemas.microsoft.com/office/word/2010/wordprocessingCanvas" xmlns="" val="0"/>
              </a:ext>
            </a:extLst>
          </a:blip>
          <a:srcRect/>
          <a:stretch>
            <a:fillRect/>
          </a:stretch>
        </p:blipFill>
        <p:spPr bwMode="auto">
          <a:xfrm>
            <a:off x="1761732" y="2060848"/>
            <a:ext cx="5906612" cy="374441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b="1" dirty="0"/>
              <a:t>Verimlilik = FP/kişi * ay </a:t>
            </a:r>
            <a:endParaRPr lang="tr-TR" dirty="0"/>
          </a:p>
          <a:p>
            <a:r>
              <a:rPr lang="tr-TR" b="1" dirty="0"/>
              <a:t>Kalite = Hata/FP </a:t>
            </a:r>
            <a:endParaRPr lang="tr-TR" dirty="0"/>
          </a:p>
          <a:p>
            <a:r>
              <a:rPr lang="tr-TR" b="1" dirty="0"/>
              <a:t>Gider = Toplam gider/FP</a:t>
            </a:r>
            <a:endParaRPr lang="tr-TR" dirty="0"/>
          </a:p>
          <a:p>
            <a:r>
              <a:rPr lang="tr-TR" b="1" dirty="0"/>
              <a:t>Belgeleme = Belge sayfası/FP</a:t>
            </a:r>
            <a:endParaRPr lang="tr-TR" dirty="0"/>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YAZILIM PROJE MALİYET TAHMİN YÖNTEMLERİ</a:t>
            </a:r>
            <a:endParaRPr lang="tr-TR" b="1" dirty="0"/>
          </a:p>
        </p:txBody>
      </p:sp>
      <p:sp>
        <p:nvSpPr>
          <p:cNvPr id="3" name="2 İçerik Yer Tutucusu"/>
          <p:cNvSpPr>
            <a:spLocks noGrp="1"/>
          </p:cNvSpPr>
          <p:nvPr>
            <p:ph idx="1"/>
          </p:nvPr>
        </p:nvSpPr>
        <p:spPr/>
        <p:txBody>
          <a:bodyPr>
            <a:normAutofit lnSpcReduction="10000"/>
          </a:bodyPr>
          <a:lstStyle/>
          <a:p>
            <a:r>
              <a:rPr lang="tr-TR" dirty="0" smtClean="0"/>
              <a:t>Plânlama </a:t>
            </a:r>
            <a:r>
              <a:rPr lang="tr-TR" dirty="0"/>
              <a:t>aşamasında yapılan proje tahmininin tutarlı ve güvenli olamayacağı saptanmıştır. Buna karşın yine de, eski bilgi ve deneyim sonuçlarına dayanarak, bir tahminde bulunmak gerekmektedir. Bu amaçla, çeşitli tahmin yöntemleri </a:t>
            </a:r>
            <a:r>
              <a:rPr lang="tr-TR" dirty="0" smtClean="0"/>
              <a:t>geliştirilmiştir: </a:t>
            </a:r>
            <a:r>
              <a:rPr lang="tr-TR" dirty="0"/>
              <a:t/>
            </a:r>
            <a:br>
              <a:rPr lang="tr-TR" dirty="0"/>
            </a:br>
            <a:r>
              <a:rPr lang="tr-TR" dirty="0"/>
              <a:t/>
            </a:r>
            <a:br>
              <a:rPr lang="tr-TR" dirty="0"/>
            </a:br>
            <a:r>
              <a:rPr lang="tr-TR" dirty="0" smtClean="0"/>
              <a:t> </a:t>
            </a:r>
            <a:r>
              <a:rPr lang="tr-TR" dirty="0"/>
              <a:t>bilirkişi </a:t>
            </a:r>
            <a:r>
              <a:rPr lang="tr-TR" dirty="0" smtClean="0"/>
              <a:t>takdiri - </a:t>
            </a:r>
            <a:r>
              <a:rPr lang="tr-TR" dirty="0" err="1" smtClean="0"/>
              <a:t>Delphi</a:t>
            </a:r>
            <a:r>
              <a:rPr lang="tr-TR" dirty="0" smtClean="0"/>
              <a:t> yöntemi –</a:t>
            </a:r>
          </a:p>
          <a:p>
            <a:r>
              <a:rPr lang="tr-TR" dirty="0" smtClean="0"/>
              <a:t> </a:t>
            </a:r>
            <a:r>
              <a:rPr lang="tr-TR" dirty="0"/>
              <a:t>analiz </a:t>
            </a:r>
            <a:r>
              <a:rPr lang="tr-TR" dirty="0" smtClean="0"/>
              <a:t>yöntemi - </a:t>
            </a:r>
            <a:r>
              <a:rPr lang="tr-TR" dirty="0"/>
              <a:t>istatistik </a:t>
            </a:r>
            <a:r>
              <a:rPr lang="tr-TR" dirty="0" smtClean="0"/>
              <a:t>modeller</a:t>
            </a:r>
            <a:endParaRPr lang="tr-TR" dirty="0"/>
          </a:p>
          <a:p>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FFFFFF"/>
      </a:dk1>
      <a:lt1>
        <a:sysClr val="window" lastClr="000000"/>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TotalTime>
  <Words>625</Words>
  <Application>Microsoft Office PowerPoint</Application>
  <PresentationFormat>Ekran Gösterisi (4:3)</PresentationFormat>
  <Paragraphs>65</Paragraphs>
  <Slides>16</Slides>
  <Notes>0</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Ofis Teması</vt:lpstr>
      <vt:lpstr>Slayt 1</vt:lpstr>
      <vt:lpstr>Etkin proje yönetimi</vt:lpstr>
      <vt:lpstr>YAZILIM ÖLÇUMU</vt:lpstr>
      <vt:lpstr>Slayt 4</vt:lpstr>
      <vt:lpstr>Yazılım Ölçüm Tipleri</vt:lpstr>
      <vt:lpstr>FP</vt:lpstr>
      <vt:lpstr>Slayt 7</vt:lpstr>
      <vt:lpstr>Slayt 8</vt:lpstr>
      <vt:lpstr>YAZILIM PROJE MALİYET TAHMİN YÖNTEMLERİ</vt:lpstr>
      <vt:lpstr>DELPHI</vt:lpstr>
      <vt:lpstr>ANALİZ YÖNTEMİ</vt:lpstr>
      <vt:lpstr>İSTATİSTİK MODELLER </vt:lpstr>
      <vt:lpstr>COCOMO</vt:lpstr>
      <vt:lpstr>COCOMO</vt:lpstr>
      <vt:lpstr>COCOMO modeli,</vt:lpstr>
      <vt:lpstr>ÖRNEK</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oyalar</dc:creator>
  <cp:lastModifiedBy>oyalar</cp:lastModifiedBy>
  <cp:revision>6</cp:revision>
  <dcterms:created xsi:type="dcterms:W3CDTF">2020-03-23T22:23:16Z</dcterms:created>
  <dcterms:modified xsi:type="dcterms:W3CDTF">2020-03-24T07:00:00Z</dcterms:modified>
</cp:coreProperties>
</file>