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879" r:id="rId2"/>
    <p:sldMasterId id="2147483885" r:id="rId3"/>
  </p:sldMasterIdLst>
  <p:notesMasterIdLst>
    <p:notesMasterId r:id="rId49"/>
  </p:notesMasterIdLst>
  <p:handoutMasterIdLst>
    <p:handoutMasterId r:id="rId50"/>
  </p:handoutMasterIdLst>
  <p:sldIdLst>
    <p:sldId id="414" r:id="rId4"/>
    <p:sldId id="435" r:id="rId5"/>
    <p:sldId id="436" r:id="rId6"/>
    <p:sldId id="437" r:id="rId7"/>
    <p:sldId id="438" r:id="rId8"/>
    <p:sldId id="517" r:id="rId9"/>
    <p:sldId id="440" r:id="rId10"/>
    <p:sldId id="486" r:id="rId11"/>
    <p:sldId id="487" r:id="rId12"/>
    <p:sldId id="488" r:id="rId13"/>
    <p:sldId id="441" r:id="rId14"/>
    <p:sldId id="442" r:id="rId15"/>
    <p:sldId id="443" r:id="rId16"/>
    <p:sldId id="518" r:id="rId17"/>
    <p:sldId id="541" r:id="rId18"/>
    <p:sldId id="542" r:id="rId19"/>
    <p:sldId id="543" r:id="rId20"/>
    <p:sldId id="519" r:id="rId21"/>
    <p:sldId id="520" r:id="rId22"/>
    <p:sldId id="505" r:id="rId23"/>
    <p:sldId id="506" r:id="rId24"/>
    <p:sldId id="507" r:id="rId25"/>
    <p:sldId id="481" r:id="rId26"/>
    <p:sldId id="510" r:id="rId27"/>
    <p:sldId id="511" r:id="rId28"/>
    <p:sldId id="444" r:id="rId29"/>
    <p:sldId id="445" r:id="rId30"/>
    <p:sldId id="446" r:id="rId31"/>
    <p:sldId id="537" r:id="rId32"/>
    <p:sldId id="449" r:id="rId33"/>
    <p:sldId id="450" r:id="rId34"/>
    <p:sldId id="451" r:id="rId35"/>
    <p:sldId id="323" r:id="rId36"/>
    <p:sldId id="324" r:id="rId37"/>
    <p:sldId id="325" r:id="rId38"/>
    <p:sldId id="545" r:id="rId39"/>
    <p:sldId id="544" r:id="rId40"/>
    <p:sldId id="532" r:id="rId41"/>
    <p:sldId id="546" r:id="rId42"/>
    <p:sldId id="533" r:id="rId43"/>
    <p:sldId id="534" r:id="rId44"/>
    <p:sldId id="547" r:id="rId45"/>
    <p:sldId id="549" r:id="rId46"/>
    <p:sldId id="548" r:id="rId47"/>
    <p:sldId id="550" r:id="rId48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3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06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6599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133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76663" algn="l" defTabSz="91066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31995" algn="l" defTabSz="91066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187330" algn="l" defTabSz="91066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42660" algn="l" defTabSz="91066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0" autoAdjust="0"/>
    <p:restoredTop sz="86142" autoAdjust="0"/>
  </p:normalViewPr>
  <p:slideViewPr>
    <p:cSldViewPr>
      <p:cViewPr varScale="1">
        <p:scale>
          <a:sx n="77" d="100"/>
          <a:sy n="77" d="100"/>
        </p:scale>
        <p:origin x="18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handoutMaster" Target="handoutMasters/handoutMaster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_al__ma_Sayfas_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_al__ma_Sayfas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P Function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0530304024496938"/>
          <c:y val="0.182896825396825"/>
          <c:w val="0.923821449402158"/>
          <c:h val="0.636256405449319"/>
        </c:manualLayout>
      </c:layout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Sayfa1!$A$2:$A$5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</c:numCache>
            </c:numRef>
          </c:cat>
          <c:val>
            <c:numRef>
              <c:f>Sayfa1!$B$2:$B$5</c:f>
              <c:numCache>
                <c:formatCode>General</c:formatCode>
                <c:ptCount val="4"/>
                <c:pt idx="0">
                  <c:v>0.49</c:v>
                </c:pt>
                <c:pt idx="1">
                  <c:v>0.42</c:v>
                </c:pt>
                <c:pt idx="2">
                  <c:v>0.09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1204928"/>
        <c:axId val="-141203152"/>
      </c:lineChart>
      <c:catAx>
        <c:axId val="-14120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41203152"/>
        <c:crosses val="autoZero"/>
        <c:auto val="1"/>
        <c:lblAlgn val="ctr"/>
        <c:lblOffset val="100"/>
        <c:noMultiLvlLbl val="0"/>
      </c:catAx>
      <c:valAx>
        <c:axId val="-14120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4120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P Function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0530304024496938"/>
          <c:y val="0.182896825396825"/>
          <c:w val="0.923821449402158"/>
          <c:h val="0.636256405449319"/>
        </c:manualLayout>
      </c:layout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Sayfa1!$A$2:$A$5</c:f>
              <c:strCache>
                <c:ptCount val="4"/>
                <c:pt idx="0">
                  <c:v>sarı </c:v>
                </c:pt>
                <c:pt idx="1">
                  <c:v>mavi</c:v>
                </c:pt>
                <c:pt idx="2">
                  <c:v>yeşil</c:v>
                </c:pt>
                <c:pt idx="3">
                  <c:v>mor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0.4</c:v>
                </c:pt>
                <c:pt idx="1">
                  <c:v>0.2</c:v>
                </c:pt>
                <c:pt idx="2">
                  <c:v>0.1</c:v>
                </c:pt>
                <c:pt idx="3">
                  <c:v>0.3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41378736"/>
        <c:axId val="-140840656"/>
      </c:lineChart>
      <c:catAx>
        <c:axId val="-14137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40840656"/>
        <c:crosses val="autoZero"/>
        <c:auto val="1"/>
        <c:lblAlgn val="ctr"/>
        <c:lblOffset val="100"/>
        <c:noMultiLvlLbl val="0"/>
      </c:catAx>
      <c:valAx>
        <c:axId val="-14084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4137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P Function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0530304024496938"/>
          <c:y val="0.182896825396825"/>
          <c:w val="0.923821449402158"/>
          <c:h val="0.636256405449319"/>
        </c:manualLayout>
      </c:layout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Sayfa1!$A$2:$A$5</c:f>
              <c:strCache>
                <c:ptCount val="4"/>
                <c:pt idx="0">
                  <c:v>sarı </c:v>
                </c:pt>
                <c:pt idx="1">
                  <c:v>mavi</c:v>
                </c:pt>
                <c:pt idx="2">
                  <c:v>yeşil</c:v>
                </c:pt>
                <c:pt idx="3">
                  <c:v>mor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0.4</c:v>
                </c:pt>
                <c:pt idx="1">
                  <c:v>0.2</c:v>
                </c:pt>
                <c:pt idx="2">
                  <c:v>0.1</c:v>
                </c:pt>
                <c:pt idx="3">
                  <c:v>0.3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39670000"/>
        <c:axId val="-140135520"/>
      </c:lineChart>
      <c:catAx>
        <c:axId val="-13967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40135520"/>
        <c:crosses val="autoZero"/>
        <c:auto val="1"/>
        <c:lblAlgn val="ctr"/>
        <c:lblOffset val="100"/>
        <c:noMultiLvlLbl val="0"/>
      </c:catAx>
      <c:valAx>
        <c:axId val="-14013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13967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7CF4D41C-AE2F-45DD-B57D-4B54EBF2F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6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3438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3CE82542-C232-4AEB-AE02-AC4400971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9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3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066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6599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133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76663" algn="l" defTabSz="9106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1995" algn="l" defTabSz="9106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7330" algn="l" defTabSz="9106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2660" algn="l" defTabSz="9106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bability_theory" TargetMode="External"/><Relationship Id="rId4" Type="http://schemas.openxmlformats.org/officeDocument/2006/relationships/hyperlink" Target="https://en.wikipedia.org/wiki/Statistics" TargetMode="External"/><Relationship Id="rId5" Type="http://schemas.openxmlformats.org/officeDocument/2006/relationships/hyperlink" Target="https://en.wikipedia.org/wiki/Symmetric_distribution" TargetMode="External"/><Relationship Id="rId6" Type="http://schemas.openxmlformats.org/officeDocument/2006/relationships/hyperlink" Target="https://en.wikipedia.org/wiki/Discrete_probability_distribution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Relationship Id="rId3" Type="http://schemas.openxmlformats.org/officeDocument/2006/relationships/hyperlink" Target="https://en.wikipedia.org/wiki/Fair_coin" TargetMode="Externa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0263" cy="3481388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266" y="4413081"/>
            <a:ext cx="5137519" cy="4178065"/>
          </a:xfrm>
          <a:noFill/>
        </p:spPr>
        <p:txBody>
          <a:bodyPr lIns="91511" tIns="45751" rIns="91511" bIns="45751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400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73A0CB-3A2F-4378-AC9C-4963DE0508DC}" type="slidenum">
              <a:rPr lang="en-US" altLang="en-US" smtClean="0"/>
              <a:pPr eaLnBrk="1" hangingPunct="1"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9137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2ACC0C-B7F2-4490-944C-16E2A0605B13}" type="slidenum">
              <a:rPr lang="en-US" altLang="en-US" smtClean="0"/>
              <a:pPr eaLnBrk="1" hangingPunct="1">
                <a:spcBef>
                  <a:spcPct val="0"/>
                </a:spcBef>
              </a:pPr>
              <a:t>34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7646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7CA0B5-6013-4A56-9324-62B1427A7715}" type="slidenum">
              <a:rPr lang="en-US" altLang="en-US" smtClean="0"/>
              <a:pPr eaLnBrk="1" hangingPunct="1">
                <a:spcBef>
                  <a:spcPct val="0"/>
                </a:spcBef>
              </a:pPr>
              <a:t>35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5384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C59027-E86E-49E0-905F-CD7737A4011F}" type="slidenum">
              <a:rPr lang="en-US" altLang="en-US" smtClean="0"/>
              <a:pPr eaLnBrk="1" hangingPunct="1">
                <a:spcBef>
                  <a:spcPct val="0"/>
                </a:spcBef>
              </a:pPr>
              <a:t>39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9867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0BC825-58E9-4840-A745-2FC9AFBF889A}" type="slidenum">
              <a:rPr lang="en-US" altLang="en-US" smtClean="0"/>
              <a:pPr eaLnBrk="1" hangingPunct="1">
                <a:spcBef>
                  <a:spcPct val="0"/>
                </a:spcBef>
              </a:pPr>
              <a:t>43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949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65A4B8-F3D5-4416-B767-1F6B1D4F055C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40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CBDA36-97C3-46BC-BED5-BFD378293A05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32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C77A39-83B3-4C81-AE0F-B2F71451A553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05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C77A39-83B3-4C81-AE0F-B2F71451A553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438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US" altLang="en-US" b="1" dirty="0" smtClean="0">
                <a:latin typeface="Arial" pitchFamily="34" charset="0"/>
              </a:rPr>
              <a:t>Uniform distribution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In </a:t>
            </a:r>
            <a:r>
              <a:rPr lang="en-US" altLang="en-US" dirty="0" smtClean="0">
                <a:latin typeface="Arial" pitchFamily="34" charset="0"/>
                <a:hlinkClick r:id="rId3" tooltip="Probability theory"/>
              </a:rPr>
              <a:t>probability theory</a:t>
            </a:r>
            <a:r>
              <a:rPr lang="en-US" altLang="en-US" dirty="0" smtClean="0">
                <a:latin typeface="Arial" pitchFamily="34" charset="0"/>
              </a:rPr>
              <a:t> and </a:t>
            </a:r>
            <a:r>
              <a:rPr lang="en-US" altLang="en-US" dirty="0" smtClean="0">
                <a:latin typeface="Arial" pitchFamily="34" charset="0"/>
                <a:hlinkClick r:id="rId4" tooltip="Statistics"/>
              </a:rPr>
              <a:t>statistics</a:t>
            </a:r>
            <a:r>
              <a:rPr lang="en-US" altLang="en-US" dirty="0" smtClean="0">
                <a:latin typeface="Arial" pitchFamily="34" charset="0"/>
              </a:rPr>
              <a:t>, the </a:t>
            </a:r>
            <a:r>
              <a:rPr lang="en-US" altLang="en-US" b="1" dirty="0" smtClean="0">
                <a:latin typeface="Arial" pitchFamily="34" charset="0"/>
              </a:rPr>
              <a:t>discrete uniform distribution</a:t>
            </a:r>
            <a:r>
              <a:rPr lang="en-US" altLang="en-US" dirty="0" smtClean="0">
                <a:latin typeface="Arial" pitchFamily="34" charset="0"/>
              </a:rPr>
              <a:t> is a </a:t>
            </a:r>
            <a:r>
              <a:rPr lang="en-US" altLang="en-US" dirty="0" smtClean="0">
                <a:latin typeface="Arial" pitchFamily="34" charset="0"/>
                <a:hlinkClick r:id="rId5" tooltip="Symmetric distribution"/>
              </a:rPr>
              <a:t>symmetric</a:t>
            </a:r>
            <a:r>
              <a:rPr lang="en-US" altLang="en-US" dirty="0" smtClean="0">
                <a:latin typeface="Arial" pitchFamily="34" charset="0"/>
              </a:rPr>
              <a:t> </a:t>
            </a:r>
            <a:r>
              <a:rPr lang="en-US" altLang="en-US" dirty="0" smtClean="0">
                <a:latin typeface="Arial" pitchFamily="34" charset="0"/>
                <a:hlinkClick r:id="rId6" tooltip="Discrete probability distribution"/>
              </a:rPr>
              <a:t>probability distribution</a:t>
            </a:r>
            <a:r>
              <a:rPr lang="en-US" altLang="en-US" dirty="0" smtClean="0">
                <a:latin typeface="Arial" pitchFamily="34" charset="0"/>
              </a:rPr>
              <a:t> whereby a finite number of values are equally likely to be observed; every one of </a:t>
            </a:r>
            <a:r>
              <a:rPr lang="en-US" altLang="en-US" i="1" dirty="0" smtClean="0">
                <a:latin typeface="Arial" pitchFamily="34" charset="0"/>
              </a:rPr>
              <a:t>n</a:t>
            </a:r>
            <a:r>
              <a:rPr lang="en-US" altLang="en-US" dirty="0" smtClean="0">
                <a:latin typeface="Arial" pitchFamily="34" charset="0"/>
              </a:rPr>
              <a:t> values has equal probability </a:t>
            </a:r>
            <a:r>
              <a:rPr lang="en-US" altLang="en-US" i="1" dirty="0" smtClean="0">
                <a:latin typeface="Arial" pitchFamily="34" charset="0"/>
              </a:rPr>
              <a:t>1/n</a:t>
            </a:r>
            <a:r>
              <a:rPr lang="en-US" altLang="en-US" dirty="0" smtClean="0">
                <a:latin typeface="Arial" pitchFamily="34" charset="0"/>
              </a:rPr>
              <a:t>. Another way of saying "discrete uniform distribution" would be "a known, finite number of outcomes equally likely to happen“</a:t>
            </a: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b="1" dirty="0" smtClean="0">
                <a:latin typeface="Arial" pitchFamily="34" charset="0"/>
              </a:rPr>
              <a:t>Binomial Distribution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 given that you have n buckets and put k things in them without differentiating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Choose k things from n things</a:t>
            </a:r>
          </a:p>
          <a:p>
            <a:pPr lvl="1"/>
            <a:endParaRPr lang="en-US" altLang="en-US" b="1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n = total number</a:t>
            </a:r>
          </a:p>
          <a:p>
            <a:r>
              <a:rPr lang="en-US" altLang="en-US" dirty="0" smtClean="0">
                <a:latin typeface="Arial" pitchFamily="34" charset="0"/>
              </a:rPr>
              <a:t>k = number we want</a:t>
            </a:r>
          </a:p>
          <a:p>
            <a:pPr lvl="1"/>
            <a:endParaRPr lang="en-US" altLang="en-US" b="1" dirty="0" smtClean="0">
              <a:latin typeface="Arial" pitchFamily="34" charset="0"/>
            </a:endParaRPr>
          </a:p>
          <a:p>
            <a:pPr lvl="1"/>
            <a:endParaRPr lang="en-US" altLang="en-US" b="1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latin typeface="Arial" pitchFamily="34" charset="0"/>
              </a:rPr>
              <a:t>The formula can be understood as follows: we want </a:t>
            </a:r>
            <a:r>
              <a:rPr lang="en-US" altLang="en-US" dirty="0" err="1" smtClean="0">
                <a:latin typeface="Arial" pitchFamily="34" charset="0"/>
              </a:rPr>
              <a:t>exactly</a:t>
            </a:r>
            <a:r>
              <a:rPr lang="en-US" altLang="en-US" i="1" dirty="0" err="1" smtClean="0">
                <a:latin typeface="Arial" pitchFamily="34" charset="0"/>
              </a:rPr>
              <a:t>k</a:t>
            </a:r>
            <a:r>
              <a:rPr lang="en-US" altLang="en-US" dirty="0" smtClean="0">
                <a:latin typeface="Arial" pitchFamily="34" charset="0"/>
              </a:rPr>
              <a:t> successes (</a:t>
            </a:r>
            <a:r>
              <a:rPr lang="en-US" altLang="en-US" i="1" dirty="0" err="1" smtClean="0">
                <a:latin typeface="Arial" pitchFamily="34" charset="0"/>
              </a:rPr>
              <a:t>p</a:t>
            </a:r>
            <a:r>
              <a:rPr lang="en-US" altLang="en-US" i="1" baseline="30000" dirty="0" err="1" smtClean="0">
                <a:latin typeface="Arial" pitchFamily="34" charset="0"/>
              </a:rPr>
              <a:t>k</a:t>
            </a:r>
            <a:r>
              <a:rPr lang="en-US" altLang="en-US" dirty="0" smtClean="0">
                <a:latin typeface="Arial" pitchFamily="34" charset="0"/>
              </a:rPr>
              <a:t>) and </a:t>
            </a:r>
            <a:r>
              <a:rPr lang="en-US" altLang="en-US" i="1" dirty="0" smtClean="0">
                <a:latin typeface="Arial" pitchFamily="34" charset="0"/>
              </a:rPr>
              <a:t>n</a:t>
            </a:r>
            <a:r>
              <a:rPr lang="en-US" altLang="en-US" dirty="0" smtClean="0">
                <a:latin typeface="Arial" pitchFamily="34" charset="0"/>
              </a:rPr>
              <a:t> − </a:t>
            </a:r>
            <a:r>
              <a:rPr lang="en-US" altLang="en-US" i="1" dirty="0" smtClean="0">
                <a:latin typeface="Arial" pitchFamily="34" charset="0"/>
              </a:rPr>
              <a:t>k</a:t>
            </a:r>
            <a:r>
              <a:rPr lang="en-US" altLang="en-US" dirty="0" smtClean="0">
                <a:latin typeface="Arial" pitchFamily="34" charset="0"/>
              </a:rPr>
              <a:t> failures (1 − </a:t>
            </a:r>
            <a:r>
              <a:rPr lang="en-US" altLang="en-US" i="1" dirty="0" smtClean="0">
                <a:latin typeface="Arial" pitchFamily="34" charset="0"/>
              </a:rPr>
              <a:t>p</a:t>
            </a:r>
            <a:r>
              <a:rPr lang="en-US" altLang="en-US" dirty="0" smtClean="0">
                <a:latin typeface="Arial" pitchFamily="34" charset="0"/>
              </a:rPr>
              <a:t>)</a:t>
            </a:r>
            <a:r>
              <a:rPr lang="en-US" altLang="en-US" i="1" baseline="30000" dirty="0" smtClean="0">
                <a:latin typeface="Arial" pitchFamily="34" charset="0"/>
              </a:rPr>
              <a:t>n</a:t>
            </a:r>
            <a:r>
              <a:rPr lang="en-US" altLang="en-US" baseline="30000" dirty="0" smtClean="0">
                <a:latin typeface="Arial" pitchFamily="34" charset="0"/>
              </a:rPr>
              <a:t> − </a:t>
            </a:r>
            <a:r>
              <a:rPr lang="en-US" altLang="en-US" i="1" baseline="30000" dirty="0" smtClean="0">
                <a:latin typeface="Arial" pitchFamily="34" charset="0"/>
              </a:rPr>
              <a:t>k</a:t>
            </a:r>
            <a:r>
              <a:rPr lang="en-US" altLang="en-US" dirty="0" smtClean="0">
                <a:latin typeface="Arial" pitchFamily="34" charset="0"/>
              </a:rPr>
              <a:t>. However, the </a:t>
            </a:r>
            <a:r>
              <a:rPr lang="en-US" altLang="en-US" i="1" dirty="0" smtClean="0">
                <a:latin typeface="Arial" pitchFamily="34" charset="0"/>
              </a:rPr>
              <a:t>k</a:t>
            </a:r>
            <a:r>
              <a:rPr lang="en-US" altLang="en-US" dirty="0" smtClean="0">
                <a:latin typeface="Arial" pitchFamily="34" charset="0"/>
              </a:rPr>
              <a:t> successes can occur anywhere among the </a:t>
            </a:r>
            <a:r>
              <a:rPr lang="en-US" altLang="en-US" i="1" dirty="0" smtClean="0">
                <a:latin typeface="Arial" pitchFamily="34" charset="0"/>
              </a:rPr>
              <a:t>n</a:t>
            </a:r>
            <a:r>
              <a:rPr lang="en-US" altLang="en-US" dirty="0" smtClean="0">
                <a:latin typeface="Arial" pitchFamily="34" charset="0"/>
              </a:rPr>
              <a:t> trials, and there are  different ways of distributing </a:t>
            </a:r>
            <a:r>
              <a:rPr lang="en-US" altLang="en-US" i="1" dirty="0" smtClean="0">
                <a:latin typeface="Arial" pitchFamily="34" charset="0"/>
              </a:rPr>
              <a:t>k</a:t>
            </a:r>
            <a:r>
              <a:rPr lang="en-US" altLang="en-US" dirty="0" smtClean="0">
                <a:latin typeface="Arial" pitchFamily="34" charset="0"/>
              </a:rPr>
              <a:t> successes in a sequence of </a:t>
            </a:r>
            <a:r>
              <a:rPr lang="en-US" altLang="en-US" i="1" dirty="0" smtClean="0">
                <a:latin typeface="Arial" pitchFamily="34" charset="0"/>
              </a:rPr>
              <a:t>n</a:t>
            </a:r>
            <a:r>
              <a:rPr lang="en-US" altLang="en-US" dirty="0" smtClean="0">
                <a:latin typeface="Arial" pitchFamily="34" charset="0"/>
              </a:rPr>
              <a:t> trials</a:t>
            </a: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b="1" dirty="0" smtClean="0">
                <a:latin typeface="Arial" pitchFamily="34" charset="0"/>
              </a:rPr>
              <a:t>"Bi" means "two"</a:t>
            </a:r>
            <a:r>
              <a:rPr lang="en-US" altLang="en-US" dirty="0" smtClean="0">
                <a:latin typeface="Arial" pitchFamily="34" charset="0"/>
              </a:rPr>
              <a:t> (like a bicycle has two wheels) ...  so this is about things with </a:t>
            </a:r>
            <a:r>
              <a:rPr lang="en-US" altLang="en-US" b="1" dirty="0" smtClean="0">
                <a:latin typeface="Arial" pitchFamily="34" charset="0"/>
              </a:rPr>
              <a:t>two results</a:t>
            </a:r>
            <a:r>
              <a:rPr lang="en-US" altLang="en-US" dirty="0" smtClean="0">
                <a:latin typeface="Arial" pitchFamily="34" charset="0"/>
              </a:rPr>
              <a:t>.</a:t>
            </a: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latin typeface="Arial" pitchFamily="34" charset="0"/>
              </a:rPr>
              <a:t>We say the probability of a </a:t>
            </a:r>
            <a:r>
              <a:rPr lang="en-US" altLang="en-US" b="1" dirty="0" smtClean="0">
                <a:latin typeface="Arial" pitchFamily="34" charset="0"/>
              </a:rPr>
              <a:t>four</a:t>
            </a:r>
            <a:r>
              <a:rPr lang="en-US" altLang="en-US" dirty="0" smtClean="0">
                <a:latin typeface="Arial" pitchFamily="34" charset="0"/>
              </a:rPr>
              <a:t> is 1/6 (one of the six faces is a four).</a:t>
            </a:r>
            <a:br>
              <a:rPr lang="en-US" altLang="en-US" dirty="0" smtClean="0">
                <a:latin typeface="Arial" pitchFamily="34" charset="0"/>
              </a:rPr>
            </a:br>
            <a:r>
              <a:rPr lang="en-US" altLang="en-US" dirty="0" smtClean="0">
                <a:latin typeface="Arial" pitchFamily="34" charset="0"/>
              </a:rPr>
              <a:t>And the probability of </a:t>
            </a:r>
            <a:r>
              <a:rPr lang="en-US" altLang="en-US" b="1" dirty="0" smtClean="0">
                <a:latin typeface="Arial" pitchFamily="34" charset="0"/>
              </a:rPr>
              <a:t>not four</a:t>
            </a:r>
            <a:r>
              <a:rPr lang="en-US" altLang="en-US" dirty="0" smtClean="0">
                <a:latin typeface="Arial" pitchFamily="34" charset="0"/>
              </a:rPr>
              <a:t> is 5/6 (five of the six faces are not a four)</a:t>
            </a:r>
            <a:br>
              <a:rPr lang="en-US" altLang="en-US" dirty="0" smtClean="0">
                <a:latin typeface="Arial" pitchFamily="34" charset="0"/>
              </a:rPr>
            </a:br>
            <a:endParaRPr lang="en-US" altLang="en-US" dirty="0" smtClean="0">
              <a:latin typeface="Arial" pitchFamily="34" charset="0"/>
            </a:endParaRP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Can we get the </a:t>
            </a:r>
            <a:r>
              <a:rPr lang="en-US" altLang="en-US" b="1" dirty="0" smtClean="0">
                <a:latin typeface="Arial" pitchFamily="34" charset="0"/>
              </a:rPr>
              <a:t>0.147</a:t>
            </a:r>
            <a:r>
              <a:rPr lang="en-US" altLang="en-US" dirty="0" smtClean="0">
                <a:latin typeface="Arial" pitchFamily="34" charset="0"/>
              </a:rPr>
              <a:t> from a formula? What we want is "two 0.7s and one 0.3"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0.7 is the probability of each choice we want, call it </a:t>
            </a:r>
            <a:r>
              <a:rPr lang="en-US" altLang="en-US" b="1" dirty="0" smtClean="0">
                <a:latin typeface="Arial" pitchFamily="34" charset="0"/>
              </a:rPr>
              <a:t>p</a:t>
            </a:r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latin typeface="Arial" pitchFamily="34" charset="0"/>
              </a:rPr>
              <a:t>2 is the number of choices we want, call it </a:t>
            </a:r>
            <a:r>
              <a:rPr lang="en-US" altLang="en-US" b="1" dirty="0" smtClean="0">
                <a:latin typeface="Arial" pitchFamily="34" charset="0"/>
              </a:rPr>
              <a:t>k</a:t>
            </a:r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latin typeface="Arial" pitchFamily="34" charset="0"/>
              </a:rPr>
              <a:t>Probability of "choices we want" (two chickens) is: </a:t>
            </a:r>
            <a:r>
              <a:rPr lang="en-US" altLang="en-US" dirty="0" err="1" smtClean="0">
                <a:latin typeface="Arial" pitchFamily="34" charset="0"/>
              </a:rPr>
              <a:t>p</a:t>
            </a:r>
            <a:r>
              <a:rPr lang="en-US" altLang="en-US" baseline="30000" dirty="0" err="1" smtClean="0">
                <a:latin typeface="Arial" pitchFamily="34" charset="0"/>
              </a:rPr>
              <a:t>k</a:t>
            </a:r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dirty="0" smtClean="0">
                <a:latin typeface="Arial" pitchFamily="34" charset="0"/>
              </a:rPr>
              <a:t>And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The probability of the opposite choice is: </a:t>
            </a:r>
            <a:r>
              <a:rPr lang="en-US" altLang="en-US" b="1" dirty="0" smtClean="0">
                <a:latin typeface="Arial" pitchFamily="34" charset="0"/>
              </a:rPr>
              <a:t>1-p</a:t>
            </a:r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latin typeface="Arial" pitchFamily="34" charset="0"/>
              </a:rPr>
              <a:t>The total number of choices is: </a:t>
            </a:r>
            <a:r>
              <a:rPr lang="en-US" altLang="en-US" b="1" dirty="0" smtClean="0">
                <a:latin typeface="Arial" pitchFamily="34" charset="0"/>
              </a:rPr>
              <a:t>n</a:t>
            </a:r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latin typeface="Arial" pitchFamily="34" charset="0"/>
              </a:rPr>
              <a:t>The number of opposite choices is: </a:t>
            </a:r>
            <a:r>
              <a:rPr lang="en-US" altLang="en-US" b="1" dirty="0" smtClean="0">
                <a:latin typeface="Arial" pitchFamily="34" charset="0"/>
              </a:rPr>
              <a:t>n-k</a:t>
            </a:r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latin typeface="Arial" pitchFamily="34" charset="0"/>
              </a:rPr>
              <a:t>Probability of "opposite choices" (one beef) is: (1-p)</a:t>
            </a:r>
            <a:r>
              <a:rPr lang="en-US" altLang="en-US" baseline="30000" dirty="0" smtClean="0">
                <a:latin typeface="Arial" pitchFamily="34" charset="0"/>
              </a:rPr>
              <a:t>(n-k)</a:t>
            </a:r>
          </a:p>
          <a:p>
            <a:pPr lvl="1"/>
            <a:endParaRPr lang="en-US" altLang="en-US" baseline="30000" dirty="0" smtClean="0">
              <a:latin typeface="Arial" pitchFamily="34" charset="0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E24104-C883-47BF-A86F-22CC8D327D26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939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mtClean="0">
              <a:latin typeface="Arial" pitchFamily="34" charset="0"/>
            </a:endParaRPr>
          </a:p>
          <a:p>
            <a:r>
              <a:rPr lang="en-US" altLang="en-US" b="1" smtClean="0">
                <a:latin typeface="Arial" pitchFamily="34" charset="0"/>
              </a:rPr>
              <a:t>Example</a:t>
            </a:r>
          </a:p>
          <a:p>
            <a:r>
              <a:rPr lang="en-US" altLang="en-US" smtClean="0">
                <a:latin typeface="Arial" pitchFamily="34" charset="0"/>
              </a:rPr>
              <a:t>Suppose a </a:t>
            </a:r>
            <a:r>
              <a:rPr lang="en-US" altLang="en-US" smtClean="0">
                <a:latin typeface="Arial" pitchFamily="34" charset="0"/>
                <a:hlinkClick r:id="rId3" tooltip="Fair coin"/>
              </a:rPr>
              <a:t>biased coin</a:t>
            </a:r>
            <a:r>
              <a:rPr lang="en-US" altLang="en-US" smtClean="0">
                <a:latin typeface="Arial" pitchFamily="34" charset="0"/>
              </a:rPr>
              <a:t> comes up heads with probability 0.3 when tossed. What is the probability of achieving 0, 1,..., 6 heads after six tosses?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Number of  outcomes * we want Probability of each outcome</a:t>
            </a:r>
          </a:p>
          <a:p>
            <a:r>
              <a:rPr lang="en-US" altLang="en-US" smtClean="0">
                <a:latin typeface="Arial" pitchFamily="34" charset="0"/>
              </a:rPr>
              <a:t/>
            </a:r>
            <a:br>
              <a:rPr lang="en-US" altLang="en-US" smtClean="0">
                <a:latin typeface="Arial" pitchFamily="34" charset="0"/>
              </a:rPr>
            </a:br>
            <a:endParaRPr lang="en-US" altLang="en-US" smtClean="0">
              <a:latin typeface="Arial" pitchFamily="34" charset="0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ABBD47-A285-4622-A108-C6642736B1E0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756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A3E635-8E98-49B7-BBC3-DDE727738859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761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3438" cy="3482975"/>
          </a:xfrm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CAE503-5A94-4658-911D-1D5DF6DC822E}" type="slidenum">
              <a:rPr lang="en-US" altLang="en-US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59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0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5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1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1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7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2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15B0F-0DFE-4966-BB8A-BE391907A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4D9DC-AFDB-4256-8AA5-8AD1330DC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5452-3BA3-46D3-B3DF-A2E444EB5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2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8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11/6/22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22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3328" y="554915"/>
            <a:ext cx="7697354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11/6/22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54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3328" y="554915"/>
            <a:ext cx="7697354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8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8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11/6/22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88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3328" y="554915"/>
            <a:ext cx="7697354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11/6/22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83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11/6/22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3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11/6/22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48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3323" y="554915"/>
            <a:ext cx="7697354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11/6/22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98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3323" y="554915"/>
            <a:ext cx="7697354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11/6/22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08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335BB-9E88-438C-95B5-15679DC89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37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3323" y="554915"/>
            <a:ext cx="7697354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11/6/22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15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11/6/22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00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3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06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59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13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66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1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73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26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59C0F-DC74-4BCF-9210-82594BDCC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2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3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3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BC574-F9ED-425C-8FCC-231D0808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0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338" indent="0">
              <a:buNone/>
              <a:defRPr sz="2000" b="1"/>
            </a:lvl2pPr>
            <a:lvl3pPr marL="910666" indent="0">
              <a:buNone/>
              <a:defRPr sz="1800" b="1"/>
            </a:lvl3pPr>
            <a:lvl4pPr marL="1365999" indent="0">
              <a:buNone/>
              <a:defRPr sz="1600" b="1"/>
            </a:lvl4pPr>
            <a:lvl5pPr marL="1821331" indent="0">
              <a:buNone/>
              <a:defRPr sz="1600" b="1"/>
            </a:lvl5pPr>
            <a:lvl6pPr marL="2276663" indent="0">
              <a:buNone/>
              <a:defRPr sz="1600" b="1"/>
            </a:lvl6pPr>
            <a:lvl7pPr marL="2731995" indent="0">
              <a:buNone/>
              <a:defRPr sz="1600" b="1"/>
            </a:lvl7pPr>
            <a:lvl8pPr marL="3187330" indent="0">
              <a:buNone/>
              <a:defRPr sz="1600" b="1"/>
            </a:lvl8pPr>
            <a:lvl9pPr marL="364266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338" indent="0">
              <a:buNone/>
              <a:defRPr sz="2000" b="1"/>
            </a:lvl2pPr>
            <a:lvl3pPr marL="910666" indent="0">
              <a:buNone/>
              <a:defRPr sz="1800" b="1"/>
            </a:lvl3pPr>
            <a:lvl4pPr marL="1365999" indent="0">
              <a:buNone/>
              <a:defRPr sz="1600" b="1"/>
            </a:lvl4pPr>
            <a:lvl5pPr marL="1821331" indent="0">
              <a:buNone/>
              <a:defRPr sz="1600" b="1"/>
            </a:lvl5pPr>
            <a:lvl6pPr marL="2276663" indent="0">
              <a:buNone/>
              <a:defRPr sz="1600" b="1"/>
            </a:lvl6pPr>
            <a:lvl7pPr marL="2731995" indent="0">
              <a:buNone/>
              <a:defRPr sz="1600" b="1"/>
            </a:lvl7pPr>
            <a:lvl8pPr marL="3187330" indent="0">
              <a:buNone/>
              <a:defRPr sz="1600" b="1"/>
            </a:lvl8pPr>
            <a:lvl9pPr marL="364266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4D49-4D90-43FF-9720-6986A7B70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6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E749B-A499-404C-8293-3A68ABD14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7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F9881-A0C6-43E1-B282-9E8E7B3E7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9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338" indent="0">
              <a:buNone/>
              <a:defRPr sz="1200"/>
            </a:lvl2pPr>
            <a:lvl3pPr marL="910666" indent="0">
              <a:buNone/>
              <a:defRPr sz="1000"/>
            </a:lvl3pPr>
            <a:lvl4pPr marL="1365999" indent="0">
              <a:buNone/>
              <a:defRPr sz="900"/>
            </a:lvl4pPr>
            <a:lvl5pPr marL="1821331" indent="0">
              <a:buNone/>
              <a:defRPr sz="900"/>
            </a:lvl5pPr>
            <a:lvl6pPr marL="2276663" indent="0">
              <a:buNone/>
              <a:defRPr sz="900"/>
            </a:lvl6pPr>
            <a:lvl7pPr marL="2731995" indent="0">
              <a:buNone/>
              <a:defRPr sz="900"/>
            </a:lvl7pPr>
            <a:lvl8pPr marL="3187330" indent="0">
              <a:buNone/>
              <a:defRPr sz="900"/>
            </a:lvl8pPr>
            <a:lvl9pPr marL="364266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4E60C-F50E-413F-815C-FD3373C86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3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5338" indent="0">
              <a:buNone/>
              <a:defRPr sz="2800"/>
            </a:lvl2pPr>
            <a:lvl3pPr marL="910666" indent="0">
              <a:buNone/>
              <a:defRPr sz="2400"/>
            </a:lvl3pPr>
            <a:lvl4pPr marL="1365999" indent="0">
              <a:buNone/>
              <a:defRPr sz="2000"/>
            </a:lvl4pPr>
            <a:lvl5pPr marL="1821331" indent="0">
              <a:buNone/>
              <a:defRPr sz="2000"/>
            </a:lvl5pPr>
            <a:lvl6pPr marL="2276663" indent="0">
              <a:buNone/>
              <a:defRPr sz="2000"/>
            </a:lvl6pPr>
            <a:lvl7pPr marL="2731995" indent="0">
              <a:buNone/>
              <a:defRPr sz="2000"/>
            </a:lvl7pPr>
            <a:lvl8pPr marL="3187330" indent="0">
              <a:buNone/>
              <a:defRPr sz="2000"/>
            </a:lvl8pPr>
            <a:lvl9pPr marL="364266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338" indent="0">
              <a:buNone/>
              <a:defRPr sz="1200"/>
            </a:lvl2pPr>
            <a:lvl3pPr marL="910666" indent="0">
              <a:buNone/>
              <a:defRPr sz="1000"/>
            </a:lvl3pPr>
            <a:lvl4pPr marL="1365999" indent="0">
              <a:buNone/>
              <a:defRPr sz="900"/>
            </a:lvl4pPr>
            <a:lvl5pPr marL="1821331" indent="0">
              <a:buNone/>
              <a:defRPr sz="900"/>
            </a:lvl5pPr>
            <a:lvl6pPr marL="2276663" indent="0">
              <a:buNone/>
              <a:defRPr sz="900"/>
            </a:lvl6pPr>
            <a:lvl7pPr marL="2731995" indent="0">
              <a:buNone/>
              <a:defRPr sz="900"/>
            </a:lvl7pPr>
            <a:lvl8pPr marL="3187330" indent="0">
              <a:buNone/>
              <a:defRPr sz="900"/>
            </a:lvl8pPr>
            <a:lvl9pPr marL="364266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41A68-8453-447C-8B40-5B98FB681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67" tIns="45536" rIns="91067" bIns="455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3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67" tIns="45536" rIns="91067" bIns="455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067" tIns="45536" rIns="91067" bIns="45536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067" tIns="45536" rIns="91067" bIns="45536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067" tIns="45536" rIns="91067" bIns="45536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4AB452D4-C165-4D40-8947-A23D2C05D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533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06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6599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133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499" indent="-34149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910" indent="-28458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333" indent="-22767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3665" indent="-22767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995" indent="-22767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332" indent="-227678" algn="l" defTabSz="9106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9664" indent="-227678" algn="l" defTabSz="9106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4995" indent="-227678" algn="l" defTabSz="9106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0326" indent="-227678" algn="l" defTabSz="9106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06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338" algn="l" defTabSz="9106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666" algn="l" defTabSz="9106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999" algn="l" defTabSz="9106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331" algn="l" defTabSz="9106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6663" algn="l" defTabSz="9106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1995" algn="l" defTabSz="9106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7330" algn="l" defTabSz="9106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2660" algn="l" defTabSz="9106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3328" y="554923"/>
            <a:ext cx="769735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0831" y="1496217"/>
            <a:ext cx="79423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8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9815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8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9815"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19815" fontAlgn="auto">
                <a:spcBef>
                  <a:spcPts val="0"/>
                </a:spcBef>
                <a:spcAft>
                  <a:spcPts val="0"/>
                </a:spcAft>
              </a:pPr>
              <a:t>11/6/22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8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9815"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19815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87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9907">
        <a:defRPr>
          <a:latin typeface="+mn-lt"/>
          <a:ea typeface="+mn-ea"/>
          <a:cs typeface="+mn-cs"/>
        </a:defRPr>
      </a:lvl2pPr>
      <a:lvl3pPr marL="819815">
        <a:defRPr>
          <a:latin typeface="+mn-lt"/>
          <a:ea typeface="+mn-ea"/>
          <a:cs typeface="+mn-cs"/>
        </a:defRPr>
      </a:lvl3pPr>
      <a:lvl4pPr marL="1229723">
        <a:defRPr>
          <a:latin typeface="+mn-lt"/>
          <a:ea typeface="+mn-ea"/>
          <a:cs typeface="+mn-cs"/>
        </a:defRPr>
      </a:lvl4pPr>
      <a:lvl5pPr marL="1639630">
        <a:defRPr>
          <a:latin typeface="+mn-lt"/>
          <a:ea typeface="+mn-ea"/>
          <a:cs typeface="+mn-cs"/>
        </a:defRPr>
      </a:lvl5pPr>
      <a:lvl6pPr marL="2049538">
        <a:defRPr>
          <a:latin typeface="+mn-lt"/>
          <a:ea typeface="+mn-ea"/>
          <a:cs typeface="+mn-cs"/>
        </a:defRPr>
      </a:lvl6pPr>
      <a:lvl7pPr marL="2459446">
        <a:defRPr>
          <a:latin typeface="+mn-lt"/>
          <a:ea typeface="+mn-ea"/>
          <a:cs typeface="+mn-cs"/>
        </a:defRPr>
      </a:lvl7pPr>
      <a:lvl8pPr marL="2869353">
        <a:defRPr>
          <a:latin typeface="+mn-lt"/>
          <a:ea typeface="+mn-ea"/>
          <a:cs typeface="+mn-cs"/>
        </a:defRPr>
      </a:lvl8pPr>
      <a:lvl9pPr marL="32792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9907">
        <a:defRPr>
          <a:latin typeface="+mn-lt"/>
          <a:ea typeface="+mn-ea"/>
          <a:cs typeface="+mn-cs"/>
        </a:defRPr>
      </a:lvl2pPr>
      <a:lvl3pPr marL="819815">
        <a:defRPr>
          <a:latin typeface="+mn-lt"/>
          <a:ea typeface="+mn-ea"/>
          <a:cs typeface="+mn-cs"/>
        </a:defRPr>
      </a:lvl3pPr>
      <a:lvl4pPr marL="1229723">
        <a:defRPr>
          <a:latin typeface="+mn-lt"/>
          <a:ea typeface="+mn-ea"/>
          <a:cs typeface="+mn-cs"/>
        </a:defRPr>
      </a:lvl4pPr>
      <a:lvl5pPr marL="1639630">
        <a:defRPr>
          <a:latin typeface="+mn-lt"/>
          <a:ea typeface="+mn-ea"/>
          <a:cs typeface="+mn-cs"/>
        </a:defRPr>
      </a:lvl5pPr>
      <a:lvl6pPr marL="2049538">
        <a:defRPr>
          <a:latin typeface="+mn-lt"/>
          <a:ea typeface="+mn-ea"/>
          <a:cs typeface="+mn-cs"/>
        </a:defRPr>
      </a:lvl6pPr>
      <a:lvl7pPr marL="2459446">
        <a:defRPr>
          <a:latin typeface="+mn-lt"/>
          <a:ea typeface="+mn-ea"/>
          <a:cs typeface="+mn-cs"/>
        </a:defRPr>
      </a:lvl7pPr>
      <a:lvl8pPr marL="2869353">
        <a:defRPr>
          <a:latin typeface="+mn-lt"/>
          <a:ea typeface="+mn-ea"/>
          <a:cs typeface="+mn-cs"/>
        </a:defRPr>
      </a:lvl8pPr>
      <a:lvl9pPr marL="327926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3323" y="554915"/>
            <a:ext cx="769735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0826" y="1496209"/>
            <a:ext cx="79423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583" fontAlgn="auto">
              <a:spcBef>
                <a:spcPts val="0"/>
              </a:spcBef>
              <a:spcAft>
                <a:spcPts val="0"/>
              </a:spcAft>
            </a:pPr>
            <a:endParaRPr sz="16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583"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z="160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20583" fontAlgn="auto">
                <a:spcBef>
                  <a:spcPts val="0"/>
                </a:spcBef>
                <a:spcAft>
                  <a:spcPts val="0"/>
                </a:spcAft>
              </a:pPr>
              <a:t>11/6/22</a:t>
            </a:fld>
            <a:endParaRPr lang="en-US" sz="16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583"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sz="160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20583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sz="16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275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0291">
        <a:defRPr>
          <a:latin typeface="+mn-lt"/>
          <a:ea typeface="+mn-ea"/>
          <a:cs typeface="+mn-cs"/>
        </a:defRPr>
      </a:lvl2pPr>
      <a:lvl3pPr marL="820583">
        <a:defRPr>
          <a:latin typeface="+mn-lt"/>
          <a:ea typeface="+mn-ea"/>
          <a:cs typeface="+mn-cs"/>
        </a:defRPr>
      </a:lvl3pPr>
      <a:lvl4pPr marL="1230874">
        <a:defRPr>
          <a:latin typeface="+mn-lt"/>
          <a:ea typeface="+mn-ea"/>
          <a:cs typeface="+mn-cs"/>
        </a:defRPr>
      </a:lvl4pPr>
      <a:lvl5pPr marL="1641165">
        <a:defRPr>
          <a:latin typeface="+mn-lt"/>
          <a:ea typeface="+mn-ea"/>
          <a:cs typeface="+mn-cs"/>
        </a:defRPr>
      </a:lvl5pPr>
      <a:lvl6pPr marL="2051456">
        <a:defRPr>
          <a:latin typeface="+mn-lt"/>
          <a:ea typeface="+mn-ea"/>
          <a:cs typeface="+mn-cs"/>
        </a:defRPr>
      </a:lvl6pPr>
      <a:lvl7pPr marL="2461748">
        <a:defRPr>
          <a:latin typeface="+mn-lt"/>
          <a:ea typeface="+mn-ea"/>
          <a:cs typeface="+mn-cs"/>
        </a:defRPr>
      </a:lvl7pPr>
      <a:lvl8pPr marL="2872039">
        <a:defRPr>
          <a:latin typeface="+mn-lt"/>
          <a:ea typeface="+mn-ea"/>
          <a:cs typeface="+mn-cs"/>
        </a:defRPr>
      </a:lvl8pPr>
      <a:lvl9pPr marL="32823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0291">
        <a:defRPr>
          <a:latin typeface="+mn-lt"/>
          <a:ea typeface="+mn-ea"/>
          <a:cs typeface="+mn-cs"/>
        </a:defRPr>
      </a:lvl2pPr>
      <a:lvl3pPr marL="820583">
        <a:defRPr>
          <a:latin typeface="+mn-lt"/>
          <a:ea typeface="+mn-ea"/>
          <a:cs typeface="+mn-cs"/>
        </a:defRPr>
      </a:lvl3pPr>
      <a:lvl4pPr marL="1230874">
        <a:defRPr>
          <a:latin typeface="+mn-lt"/>
          <a:ea typeface="+mn-ea"/>
          <a:cs typeface="+mn-cs"/>
        </a:defRPr>
      </a:lvl4pPr>
      <a:lvl5pPr marL="1641165">
        <a:defRPr>
          <a:latin typeface="+mn-lt"/>
          <a:ea typeface="+mn-ea"/>
          <a:cs typeface="+mn-cs"/>
        </a:defRPr>
      </a:lvl5pPr>
      <a:lvl6pPr marL="2051456">
        <a:defRPr>
          <a:latin typeface="+mn-lt"/>
          <a:ea typeface="+mn-ea"/>
          <a:cs typeface="+mn-cs"/>
        </a:defRPr>
      </a:lvl6pPr>
      <a:lvl7pPr marL="2461748">
        <a:defRPr>
          <a:latin typeface="+mn-lt"/>
          <a:ea typeface="+mn-ea"/>
          <a:cs typeface="+mn-cs"/>
        </a:defRPr>
      </a:lvl7pPr>
      <a:lvl8pPr marL="2872039">
        <a:defRPr>
          <a:latin typeface="+mn-lt"/>
          <a:ea typeface="+mn-ea"/>
          <a:cs typeface="+mn-cs"/>
        </a:defRPr>
      </a:lvl8pPr>
      <a:lvl9pPr marL="32823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jpg"/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2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0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81000" y="3318225"/>
            <a:ext cx="8153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67" tIns="45536" rIns="91067" bIns="45536" anchor="ctr">
            <a:spAutoFit/>
          </a:bodyPr>
          <a:lstStyle>
            <a:lvl1pPr>
              <a:spcBef>
                <a:spcPct val="10000"/>
              </a:spcBef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buSzPct val="70000"/>
              <a:buFont typeface="Wingdings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None/>
            </a:pPr>
            <a:r>
              <a:rPr lang="tr-TR" altLang="en-US" sz="3200" dirty="0" err="1"/>
              <a:t>Lecture</a:t>
            </a:r>
            <a:r>
              <a:rPr lang="tr-TR" altLang="en-US" sz="3200" dirty="0"/>
              <a:t> </a:t>
            </a:r>
            <a:r>
              <a:rPr lang="en-US" altLang="en-US" sz="3200" dirty="0"/>
              <a:t>6</a:t>
            </a:r>
            <a:r>
              <a:rPr lang="tr-TR" altLang="en-US" sz="3200" dirty="0" smtClean="0"/>
              <a:t>: </a:t>
            </a:r>
            <a:r>
              <a:rPr lang="en-US" altLang="en-US" sz="3200" dirty="0"/>
              <a:t>Sampling Distributions and the Central Limit Theorem</a:t>
            </a:r>
            <a:endParaRPr lang="tr-T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3642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Probability Mass Function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35"/>
            <a:ext cx="8458200" cy="4525963"/>
          </a:xfrm>
        </p:spPr>
        <p:txBody>
          <a:bodyPr/>
          <a:lstStyle/>
          <a:p>
            <a:r>
              <a:rPr lang="en-US" altLang="en-US" dirty="0" smtClean="0"/>
              <a:t>The distribution of X is: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pPr marL="455338" lvl="1" indent="0">
              <a:buNone/>
              <a:defRPr/>
            </a:pPr>
            <a:endParaRPr lang="en-US" altLang="en-US" sz="1600" i="1" dirty="0"/>
          </a:p>
          <a:p>
            <a:pPr>
              <a:defRPr/>
            </a:pPr>
            <a:r>
              <a:rPr lang="en-US" altLang="en-US" sz="2600" i="1" dirty="0" err="1"/>
              <a:t>Pr</a:t>
            </a:r>
            <a:r>
              <a:rPr lang="en-US" altLang="en-US" sz="2600" i="1" dirty="0"/>
              <a:t> </a:t>
            </a:r>
            <a:r>
              <a:rPr lang="en-US" altLang="en-US" sz="2600" dirty="0"/>
              <a:t>[a unit has at least 5 rooms]=?</a:t>
            </a:r>
          </a:p>
          <a:p>
            <a:pPr marL="0" indent="0">
              <a:buNone/>
              <a:defRPr/>
            </a:pPr>
            <a:r>
              <a:rPr lang="en-US" altLang="en-US" sz="1600" i="1" dirty="0"/>
              <a:t>             =</a:t>
            </a:r>
            <a:r>
              <a:rPr lang="en-US" altLang="en-US" sz="1600" i="1" dirty="0" err="1"/>
              <a:t>Pr</a:t>
            </a:r>
            <a:r>
              <a:rPr lang="en-US" altLang="en-US" sz="1600" i="1" dirty="0"/>
              <a:t>(5 or 6 or 7) = </a:t>
            </a:r>
            <a:r>
              <a:rPr lang="en-US" altLang="en-US" sz="1600" i="1" dirty="0" err="1"/>
              <a:t>Pr</a:t>
            </a:r>
            <a:r>
              <a:rPr lang="en-US" altLang="en-US" sz="1600" i="1" dirty="0"/>
              <a:t>(5) + </a:t>
            </a:r>
            <a:r>
              <a:rPr lang="en-US" altLang="en-US" sz="1600" i="1" dirty="0" err="1"/>
              <a:t>Pr</a:t>
            </a:r>
            <a:r>
              <a:rPr lang="en-US" altLang="en-US" sz="1600" i="1" dirty="0"/>
              <a:t>(6) +</a:t>
            </a:r>
            <a:r>
              <a:rPr lang="en-US" altLang="en-US" sz="1600" i="1" dirty="0" err="1"/>
              <a:t>Pr</a:t>
            </a:r>
            <a:r>
              <a:rPr lang="en-US" altLang="en-US" sz="1600" i="1" dirty="0"/>
              <a:t>(7) = .210+.224+.197=.631</a:t>
            </a:r>
          </a:p>
          <a:p>
            <a:pPr>
              <a:defRPr/>
            </a:pPr>
            <a:endParaRPr lang="en-US" altLang="en-US" sz="2600" dirty="0"/>
          </a:p>
          <a:p>
            <a:endParaRPr lang="en-US" altLang="en-US" dirty="0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8CEF29C-C7CD-4EC8-A5A1-E1D12EAC08F6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471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3"/>
            <a:ext cx="70802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34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8319" algn="l"/>
            <a:r>
              <a:rPr sz="4100" spc="-69" dirty="0"/>
              <a:t>Bernoulli</a:t>
            </a:r>
            <a:r>
              <a:rPr sz="4100" spc="10" dirty="0"/>
              <a:t> </a:t>
            </a:r>
            <a:r>
              <a:rPr sz="4100" spc="-30" dirty="0"/>
              <a:t>distribution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7" y="1339304"/>
            <a:ext cx="7462562" cy="32326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69" dirty="0">
                <a:latin typeface="+mj-lt"/>
                <a:cs typeface="Arial"/>
              </a:rPr>
              <a:t>Binary </a:t>
            </a:r>
            <a:r>
              <a:rPr sz="2200" spc="-99" dirty="0">
                <a:latin typeface="+mj-lt"/>
                <a:cs typeface="Arial"/>
              </a:rPr>
              <a:t>random </a:t>
            </a:r>
            <a:r>
              <a:rPr sz="2200" spc="-119" dirty="0">
                <a:latin typeface="+mj-lt"/>
                <a:cs typeface="Arial"/>
              </a:rPr>
              <a:t>variables </a:t>
            </a:r>
            <a:r>
              <a:rPr sz="2200" spc="-50" dirty="0">
                <a:latin typeface="+mj-lt"/>
                <a:cs typeface="Arial"/>
              </a:rPr>
              <a:t>(e.g., </a:t>
            </a:r>
            <a:r>
              <a:rPr sz="2200" spc="-79" dirty="0">
                <a:latin typeface="+mj-lt"/>
                <a:cs typeface="Arial"/>
              </a:rPr>
              <a:t>healthy/diseased) </a:t>
            </a:r>
            <a:r>
              <a:rPr sz="2200" spc="-159" dirty="0">
                <a:latin typeface="+mj-lt"/>
                <a:cs typeface="Arial"/>
              </a:rPr>
              <a:t>are </a:t>
            </a:r>
            <a:r>
              <a:rPr sz="2200" spc="-89" dirty="0">
                <a:latin typeface="+mj-lt"/>
                <a:cs typeface="Arial"/>
              </a:rPr>
              <a:t>abundant  </a:t>
            </a:r>
            <a:r>
              <a:rPr sz="2200" spc="-40" dirty="0">
                <a:latin typeface="+mj-lt"/>
                <a:cs typeface="Arial"/>
              </a:rPr>
              <a:t>in </a:t>
            </a:r>
            <a:r>
              <a:rPr sz="2200" spc="-59" dirty="0">
                <a:latin typeface="+mj-lt"/>
                <a:cs typeface="Arial"/>
              </a:rPr>
              <a:t>scientific</a:t>
            </a:r>
            <a:r>
              <a:rPr sz="2200" spc="129" dirty="0">
                <a:latin typeface="+mj-lt"/>
                <a:cs typeface="Arial"/>
              </a:rPr>
              <a:t> </a:t>
            </a:r>
            <a:r>
              <a:rPr sz="2200" spc="-99" dirty="0">
                <a:latin typeface="+mj-lt"/>
                <a:cs typeface="Arial"/>
              </a:rPr>
              <a:t>studies.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+mj-lt"/>
              <a:cs typeface="Times New Roman"/>
            </a:endParaRPr>
          </a:p>
          <a:p>
            <a:pPr marL="285865" marR="364854" indent="-260794">
              <a:lnSpc>
                <a:spcPct val="102699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79" dirty="0">
                <a:latin typeface="+mj-lt"/>
                <a:cs typeface="Arial"/>
              </a:rPr>
              <a:t>The </a:t>
            </a:r>
            <a:r>
              <a:rPr sz="2200" spc="-89" dirty="0">
                <a:latin typeface="+mj-lt"/>
                <a:cs typeface="Arial"/>
              </a:rPr>
              <a:t>binary </a:t>
            </a:r>
            <a:r>
              <a:rPr sz="2200" spc="-99" dirty="0">
                <a:latin typeface="+mj-lt"/>
                <a:cs typeface="Arial"/>
              </a:rPr>
              <a:t>random variable </a:t>
            </a:r>
            <a:r>
              <a:rPr sz="2200" i="1" spc="218" dirty="0">
                <a:latin typeface="+mj-lt"/>
                <a:cs typeface="Trebuchet MS"/>
              </a:rPr>
              <a:t>X </a:t>
            </a:r>
            <a:r>
              <a:rPr sz="2200" dirty="0">
                <a:latin typeface="+mj-lt"/>
                <a:cs typeface="Arial"/>
              </a:rPr>
              <a:t>with </a:t>
            </a:r>
            <a:r>
              <a:rPr sz="2200" spc="-129" dirty="0">
                <a:latin typeface="+mj-lt"/>
                <a:cs typeface="Arial"/>
              </a:rPr>
              <a:t>possible </a:t>
            </a:r>
            <a:r>
              <a:rPr sz="2200" spc="-149" dirty="0">
                <a:latin typeface="+mj-lt"/>
                <a:cs typeface="Arial"/>
              </a:rPr>
              <a:t>values </a:t>
            </a:r>
            <a:r>
              <a:rPr sz="2200" spc="-139" dirty="0">
                <a:latin typeface="+mj-lt"/>
                <a:cs typeface="Arial"/>
              </a:rPr>
              <a:t>0 </a:t>
            </a:r>
            <a:r>
              <a:rPr sz="2200" spc="-129" dirty="0">
                <a:latin typeface="+mj-lt"/>
                <a:cs typeface="Arial"/>
              </a:rPr>
              <a:t>and </a:t>
            </a:r>
            <a:r>
              <a:rPr sz="2200" spc="-139" dirty="0">
                <a:latin typeface="+mj-lt"/>
                <a:cs typeface="Arial"/>
              </a:rPr>
              <a:t>1  </a:t>
            </a:r>
            <a:r>
              <a:rPr sz="2200" spc="-178" dirty="0">
                <a:latin typeface="+mj-lt"/>
                <a:cs typeface="Arial"/>
              </a:rPr>
              <a:t>has  a  </a:t>
            </a:r>
            <a:r>
              <a:rPr sz="2200" b="1" spc="-129" dirty="0">
                <a:latin typeface="+mj-lt"/>
                <a:cs typeface="Tahoma"/>
              </a:rPr>
              <a:t>Bernoulli </a:t>
            </a:r>
            <a:r>
              <a:rPr sz="2200" spc="-30" dirty="0">
                <a:latin typeface="+mj-lt"/>
                <a:cs typeface="Arial"/>
              </a:rPr>
              <a:t>distribution </a:t>
            </a:r>
            <a:r>
              <a:rPr sz="2200" dirty="0">
                <a:latin typeface="+mj-lt"/>
                <a:cs typeface="Arial"/>
              </a:rPr>
              <a:t>with </a:t>
            </a:r>
            <a:r>
              <a:rPr sz="2200" spc="-109" dirty="0">
                <a:latin typeface="+mj-lt"/>
                <a:cs typeface="Arial"/>
              </a:rPr>
              <a:t>parameter</a:t>
            </a:r>
            <a:r>
              <a:rPr sz="2200" spc="287" dirty="0">
                <a:latin typeface="+mj-lt"/>
                <a:cs typeface="Arial"/>
              </a:rPr>
              <a:t> </a:t>
            </a:r>
            <a:r>
              <a:rPr sz="2200" i="1" spc="-149" dirty="0">
                <a:latin typeface="+mj-lt"/>
                <a:cs typeface="Verdana"/>
              </a:rPr>
              <a:t>θ</a:t>
            </a:r>
            <a:r>
              <a:rPr sz="2200" spc="-149" dirty="0">
                <a:latin typeface="+mj-lt"/>
                <a:cs typeface="Arial"/>
              </a:rPr>
              <a:t>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+mj-lt"/>
              <a:cs typeface="Times New Roman"/>
            </a:endParaRPr>
          </a:p>
          <a:p>
            <a:pPr marL="25075"/>
            <a:r>
              <a:rPr sz="3000" i="1" spc="-103" baseline="2777" dirty="0">
                <a:solidFill>
                  <a:srgbClr val="3333B2"/>
                </a:solidFill>
                <a:latin typeface="+mj-lt"/>
                <a:cs typeface="Meiryo"/>
              </a:rPr>
              <a:t>• </a:t>
            </a:r>
            <a:r>
              <a:rPr sz="2200" spc="-109" dirty="0">
                <a:latin typeface="+mj-lt"/>
                <a:cs typeface="Arial"/>
              </a:rPr>
              <a:t>Here, </a:t>
            </a:r>
            <a:r>
              <a:rPr sz="2200" i="1" spc="226" dirty="0">
                <a:latin typeface="+mj-lt"/>
                <a:cs typeface="Trebuchet MS"/>
              </a:rPr>
              <a:t>P</a:t>
            </a:r>
            <a:r>
              <a:rPr sz="2200" spc="226" dirty="0">
                <a:latin typeface="+mj-lt"/>
                <a:cs typeface="Arial"/>
              </a:rPr>
              <a:t>(</a:t>
            </a:r>
            <a:r>
              <a:rPr sz="2200" i="1" spc="226" dirty="0">
                <a:latin typeface="+mj-lt"/>
                <a:cs typeface="Trebuchet MS"/>
              </a:rPr>
              <a:t>X </a:t>
            </a:r>
            <a:r>
              <a:rPr sz="2200" spc="404" dirty="0">
                <a:latin typeface="+mj-lt"/>
                <a:cs typeface="Arial"/>
              </a:rPr>
              <a:t>= </a:t>
            </a:r>
            <a:r>
              <a:rPr sz="2200" spc="-10" dirty="0">
                <a:latin typeface="+mj-lt"/>
                <a:cs typeface="Arial"/>
              </a:rPr>
              <a:t>1) </a:t>
            </a:r>
            <a:r>
              <a:rPr sz="2200" spc="404" dirty="0">
                <a:latin typeface="+mj-lt"/>
                <a:cs typeface="Arial"/>
              </a:rPr>
              <a:t>= </a:t>
            </a:r>
            <a:r>
              <a:rPr sz="2200" i="1" spc="-347" dirty="0">
                <a:latin typeface="+mj-lt"/>
                <a:cs typeface="Verdana"/>
              </a:rPr>
              <a:t>θ </a:t>
            </a:r>
            <a:r>
              <a:rPr lang="tr-TR" sz="2200" i="1" spc="-347" dirty="0">
                <a:latin typeface="+mj-lt"/>
                <a:cs typeface="Verdana"/>
              </a:rPr>
              <a:t>   </a:t>
            </a:r>
            <a:r>
              <a:rPr sz="2200" spc="-129" dirty="0">
                <a:latin typeface="+mj-lt"/>
                <a:cs typeface="Arial"/>
              </a:rPr>
              <a:t>and </a:t>
            </a:r>
            <a:r>
              <a:rPr sz="2200" i="1" spc="226" dirty="0">
                <a:latin typeface="+mj-lt"/>
                <a:cs typeface="Trebuchet MS"/>
              </a:rPr>
              <a:t>P</a:t>
            </a:r>
            <a:r>
              <a:rPr sz="2200" spc="226" dirty="0">
                <a:latin typeface="+mj-lt"/>
                <a:cs typeface="Arial"/>
              </a:rPr>
              <a:t>(</a:t>
            </a:r>
            <a:r>
              <a:rPr sz="2200" i="1" spc="226" dirty="0">
                <a:latin typeface="+mj-lt"/>
                <a:cs typeface="Trebuchet MS"/>
              </a:rPr>
              <a:t>X </a:t>
            </a:r>
            <a:r>
              <a:rPr sz="2200" spc="404" dirty="0">
                <a:latin typeface="+mj-lt"/>
                <a:cs typeface="Arial"/>
              </a:rPr>
              <a:t>= </a:t>
            </a:r>
            <a:r>
              <a:rPr sz="2200" spc="-10" dirty="0">
                <a:latin typeface="+mj-lt"/>
                <a:cs typeface="Arial"/>
              </a:rPr>
              <a:t>0) </a:t>
            </a:r>
            <a:r>
              <a:rPr sz="2200" spc="404" dirty="0">
                <a:latin typeface="+mj-lt"/>
                <a:cs typeface="Arial"/>
              </a:rPr>
              <a:t>=</a:t>
            </a:r>
            <a:r>
              <a:rPr sz="2200" spc="-248" dirty="0">
                <a:latin typeface="+mj-lt"/>
                <a:cs typeface="Arial"/>
              </a:rPr>
              <a:t> </a:t>
            </a:r>
            <a:r>
              <a:rPr sz="2200" spc="-139" dirty="0">
                <a:latin typeface="+mj-lt"/>
                <a:cs typeface="Arial"/>
              </a:rPr>
              <a:t>1 </a:t>
            </a:r>
            <a:r>
              <a:rPr sz="2200" i="1" spc="-79" dirty="0">
                <a:latin typeface="+mj-lt"/>
                <a:cs typeface="Meiryo"/>
              </a:rPr>
              <a:t>− </a:t>
            </a:r>
            <a:r>
              <a:rPr sz="2200" i="1" spc="-149" dirty="0">
                <a:latin typeface="+mj-lt"/>
                <a:cs typeface="Verdana"/>
              </a:rPr>
              <a:t>θ</a:t>
            </a:r>
            <a:r>
              <a:rPr sz="2200" spc="-149" dirty="0">
                <a:latin typeface="+mj-lt"/>
                <a:cs typeface="Arial"/>
              </a:rPr>
              <a:t>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79"/>
              </a:spcBef>
            </a:pPr>
            <a:endParaRPr sz="2500" dirty="0">
              <a:latin typeface="+mj-lt"/>
              <a:cs typeface="Times New Roman"/>
            </a:endParaRPr>
          </a:p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29" dirty="0">
                <a:latin typeface="+mj-lt"/>
                <a:cs typeface="Arial"/>
              </a:rPr>
              <a:t>For</a:t>
            </a:r>
            <a:r>
              <a:rPr sz="2200" spc="-59" dirty="0">
                <a:latin typeface="+mj-lt"/>
                <a:cs typeface="Arial"/>
              </a:rPr>
              <a:t> </a:t>
            </a:r>
            <a:r>
              <a:rPr sz="2200" spc="-119" dirty="0">
                <a:latin typeface="+mj-lt"/>
                <a:cs typeface="Arial"/>
              </a:rPr>
              <a:t>example,</a:t>
            </a:r>
            <a:endParaRPr sz="2200" dirty="0">
              <a:latin typeface="+mj-lt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8976" y="4615647"/>
            <a:ext cx="1491253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2200" i="1" spc="226" dirty="0">
                <a:latin typeface="Trebuchet MS"/>
                <a:cs typeface="Trebuchet MS"/>
              </a:rPr>
              <a:t>P</a:t>
            </a:r>
            <a:r>
              <a:rPr sz="2200" spc="226" dirty="0">
                <a:latin typeface="Arial"/>
                <a:cs typeface="Arial"/>
              </a:rPr>
              <a:t>(</a:t>
            </a:r>
            <a:r>
              <a:rPr sz="2200" i="1" spc="226" dirty="0">
                <a:latin typeface="Trebuchet MS"/>
                <a:cs typeface="Trebuchet MS"/>
              </a:rPr>
              <a:t>X</a:t>
            </a:r>
            <a:r>
              <a:rPr sz="2200" i="1" spc="159" dirty="0">
                <a:latin typeface="Trebuchet MS"/>
                <a:cs typeface="Trebuchet MS"/>
              </a:rPr>
              <a:t>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-59" dirty="0">
                <a:latin typeface="Arial"/>
                <a:cs typeface="Arial"/>
              </a:rPr>
              <a:t> </a:t>
            </a:r>
            <a:r>
              <a:rPr sz="2200" i="1" spc="-99" dirty="0">
                <a:latin typeface="Trebuchet MS"/>
                <a:cs typeface="Trebuchet MS"/>
              </a:rPr>
              <a:t>x</a:t>
            </a:r>
            <a:r>
              <a:rPr sz="2200" i="1" spc="-486" dirty="0">
                <a:latin typeface="Trebuchet MS"/>
                <a:cs typeface="Trebuchet MS"/>
              </a:rPr>
              <a:t> </a:t>
            </a:r>
            <a:r>
              <a:rPr sz="2200" spc="109" dirty="0">
                <a:latin typeface="Arial"/>
                <a:cs typeface="Arial"/>
              </a:rPr>
              <a:t>)</a:t>
            </a:r>
            <a:r>
              <a:rPr sz="2200" spc="-59" dirty="0">
                <a:latin typeface="Arial"/>
                <a:cs typeface="Arial"/>
              </a:rPr>
              <a:t> </a:t>
            </a:r>
            <a:r>
              <a:rPr sz="2200" spc="404" dirty="0">
                <a:latin typeface="Arial"/>
                <a:cs typeface="Arial"/>
              </a:rPr>
              <a:t>=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55722" y="4444719"/>
            <a:ext cx="2139898" cy="689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>
              <a:tabLst>
                <a:tab pos="977982" algn="l"/>
              </a:tabLst>
            </a:pPr>
            <a:r>
              <a:rPr lang="tr-TR" sz="3300" spc="1338" baseline="42929" dirty="0">
                <a:latin typeface="Arial"/>
                <a:cs typeface="Arial"/>
              </a:rPr>
              <a:t> </a:t>
            </a:r>
            <a:r>
              <a:rPr sz="3300" spc="563" baseline="42929" dirty="0">
                <a:latin typeface="Arial"/>
                <a:cs typeface="Arial"/>
              </a:rPr>
              <a:t> </a:t>
            </a:r>
            <a:r>
              <a:rPr sz="2200" spc="-159" dirty="0">
                <a:latin typeface="Arial"/>
                <a:cs typeface="Arial"/>
              </a:rPr>
              <a:t>0</a:t>
            </a:r>
            <a:r>
              <a:rPr sz="2200" i="1" spc="-159" dirty="0">
                <a:latin typeface="Verdana"/>
                <a:cs typeface="Verdana"/>
              </a:rPr>
              <a:t>.</a:t>
            </a:r>
            <a:r>
              <a:rPr sz="2200" spc="-159" dirty="0">
                <a:latin typeface="Arial"/>
                <a:cs typeface="Arial"/>
              </a:rPr>
              <a:t>2	</a:t>
            </a:r>
            <a:r>
              <a:rPr sz="2200" spc="-50" dirty="0">
                <a:latin typeface="Arial"/>
                <a:cs typeface="Arial"/>
              </a:rPr>
              <a:t>for </a:t>
            </a:r>
            <a:r>
              <a:rPr sz="2200" i="1" spc="-99" dirty="0">
                <a:latin typeface="Trebuchet MS"/>
                <a:cs typeface="Trebuchet MS"/>
              </a:rPr>
              <a:t>x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198" dirty="0">
                <a:latin typeface="Arial"/>
                <a:cs typeface="Arial"/>
              </a:rPr>
              <a:t> </a:t>
            </a:r>
            <a:r>
              <a:rPr sz="2200" spc="-169" dirty="0">
                <a:latin typeface="Arial"/>
                <a:cs typeface="Arial"/>
              </a:rPr>
              <a:t>0</a:t>
            </a:r>
            <a:r>
              <a:rPr sz="2200" i="1" spc="-169" dirty="0">
                <a:latin typeface="Verdana"/>
                <a:cs typeface="Verdana"/>
              </a:rPr>
              <a:t>,</a:t>
            </a:r>
            <a:endParaRPr sz="2200" dirty="0">
              <a:latin typeface="Verdana"/>
              <a:cs typeface="Verdana"/>
            </a:endParaRPr>
          </a:p>
          <a:p>
            <a:pPr marL="354827">
              <a:spcBef>
                <a:spcPts val="69"/>
              </a:spcBef>
              <a:tabLst>
                <a:tab pos="977982" algn="l"/>
              </a:tabLst>
            </a:pPr>
            <a:r>
              <a:rPr sz="2200" spc="-159" dirty="0">
                <a:latin typeface="Arial"/>
                <a:cs typeface="Arial"/>
              </a:rPr>
              <a:t>0</a:t>
            </a:r>
            <a:r>
              <a:rPr sz="2200" i="1" spc="-159" dirty="0">
                <a:latin typeface="Verdana"/>
                <a:cs typeface="Verdana"/>
              </a:rPr>
              <a:t>.</a:t>
            </a:r>
            <a:r>
              <a:rPr sz="2200" spc="-159" dirty="0">
                <a:latin typeface="Arial"/>
                <a:cs typeface="Arial"/>
              </a:rPr>
              <a:t>8	</a:t>
            </a:r>
            <a:r>
              <a:rPr sz="2200" spc="-50" dirty="0">
                <a:latin typeface="Arial"/>
                <a:cs typeface="Arial"/>
              </a:rPr>
              <a:t>for </a:t>
            </a:r>
            <a:r>
              <a:rPr sz="2200" i="1" spc="-99" dirty="0">
                <a:latin typeface="Trebuchet MS"/>
                <a:cs typeface="Trebuchet MS"/>
              </a:rPr>
              <a:t>x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198" dirty="0">
                <a:latin typeface="Arial"/>
                <a:cs typeface="Arial"/>
              </a:rPr>
              <a:t> </a:t>
            </a:r>
            <a:r>
              <a:rPr sz="2200" spc="-169" dirty="0">
                <a:latin typeface="Arial"/>
                <a:cs typeface="Arial"/>
              </a:rPr>
              <a:t>1</a:t>
            </a:r>
            <a:r>
              <a:rPr sz="2200" i="1" spc="-169" dirty="0">
                <a:latin typeface="Verdana"/>
                <a:cs typeface="Verdana"/>
              </a:rPr>
              <a:t>.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5587" y="5482554"/>
            <a:ext cx="664892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78" dirty="0">
                <a:latin typeface="+mj-lt"/>
                <a:cs typeface="Arial"/>
              </a:rPr>
              <a:t>We  </a:t>
            </a:r>
            <a:r>
              <a:rPr sz="2200" spc="-119" dirty="0">
                <a:latin typeface="+mj-lt"/>
                <a:cs typeface="Arial"/>
              </a:rPr>
              <a:t>denote </a:t>
            </a:r>
            <a:r>
              <a:rPr sz="2200" spc="-40" dirty="0">
                <a:latin typeface="+mj-lt"/>
                <a:cs typeface="Arial"/>
              </a:rPr>
              <a:t>this </a:t>
            </a:r>
            <a:r>
              <a:rPr sz="2200" spc="-226" dirty="0">
                <a:latin typeface="+mj-lt"/>
                <a:cs typeface="Arial"/>
              </a:rPr>
              <a:t>as  </a:t>
            </a:r>
            <a:r>
              <a:rPr sz="2200" i="1" spc="218" dirty="0">
                <a:latin typeface="+mj-lt"/>
                <a:cs typeface="Trebuchet MS"/>
              </a:rPr>
              <a:t>X </a:t>
            </a:r>
            <a:r>
              <a:rPr sz="2200" i="1" spc="-79" dirty="0">
                <a:latin typeface="+mj-lt"/>
                <a:cs typeface="Meiryo"/>
              </a:rPr>
              <a:t>∼ </a:t>
            </a:r>
            <a:r>
              <a:rPr sz="2200" dirty="0">
                <a:latin typeface="+mj-lt"/>
                <a:cs typeface="Arial"/>
              </a:rPr>
              <a:t>Bernoulli(</a:t>
            </a:r>
            <a:r>
              <a:rPr sz="2200" i="1" dirty="0">
                <a:latin typeface="+mj-lt"/>
                <a:cs typeface="Verdana"/>
              </a:rPr>
              <a:t>θ</a:t>
            </a:r>
            <a:r>
              <a:rPr sz="2200" dirty="0">
                <a:latin typeface="+mj-lt"/>
                <a:cs typeface="Arial"/>
              </a:rPr>
              <a:t>), </a:t>
            </a:r>
            <a:r>
              <a:rPr sz="2200" spc="-139" dirty="0">
                <a:latin typeface="+mj-lt"/>
                <a:cs typeface="Arial"/>
              </a:rPr>
              <a:t>where  0 </a:t>
            </a:r>
            <a:r>
              <a:rPr sz="2200" i="1" spc="-79" dirty="0">
                <a:latin typeface="+mj-lt"/>
                <a:cs typeface="Meiryo"/>
              </a:rPr>
              <a:t>≤ </a:t>
            </a:r>
            <a:r>
              <a:rPr sz="2200" i="1" spc="-347" dirty="0">
                <a:latin typeface="+mj-lt"/>
                <a:cs typeface="Verdana"/>
              </a:rPr>
              <a:t>θ  </a:t>
            </a:r>
            <a:r>
              <a:rPr sz="2200" i="1" spc="-79" dirty="0">
                <a:latin typeface="+mj-lt"/>
                <a:cs typeface="Meiryo"/>
              </a:rPr>
              <a:t>≤</a:t>
            </a:r>
            <a:r>
              <a:rPr sz="2200" i="1" spc="-208" dirty="0">
                <a:latin typeface="+mj-lt"/>
                <a:cs typeface="Meiryo"/>
              </a:rPr>
              <a:t> </a:t>
            </a:r>
            <a:r>
              <a:rPr sz="2200" spc="-69" dirty="0">
                <a:latin typeface="+mj-lt"/>
                <a:cs typeface="Arial"/>
              </a:rPr>
              <a:t>1.</a:t>
            </a:r>
            <a:endParaRPr sz="22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216442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xfrm>
            <a:off x="457200" y="1600216"/>
            <a:ext cx="8229600" cy="34494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8684" marR="81508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389936" algn="l"/>
              </a:tabLst>
            </a:pPr>
            <a:r>
              <a:rPr sz="2200" spc="-79" dirty="0">
                <a:latin typeface="+mj-lt"/>
              </a:rPr>
              <a:t>The </a:t>
            </a:r>
            <a:r>
              <a:rPr sz="2200" b="1" spc="-159" dirty="0">
                <a:latin typeface="+mj-lt"/>
              </a:rPr>
              <a:t>mean</a:t>
            </a:r>
            <a:r>
              <a:rPr sz="2200" spc="-159" dirty="0">
                <a:latin typeface="+mj-lt"/>
              </a:rPr>
              <a:t> </a:t>
            </a:r>
            <a:r>
              <a:rPr sz="2200" spc="-40" dirty="0">
                <a:latin typeface="+mj-lt"/>
              </a:rPr>
              <a:t>of </a:t>
            </a:r>
            <a:r>
              <a:rPr sz="2200" spc="-178" dirty="0">
                <a:latin typeface="+mj-lt"/>
              </a:rPr>
              <a:t>a </a:t>
            </a:r>
            <a:r>
              <a:rPr sz="2200" spc="-89" dirty="0">
                <a:latin typeface="+mj-lt"/>
              </a:rPr>
              <a:t>binary </a:t>
            </a:r>
            <a:r>
              <a:rPr sz="2200" spc="-109" dirty="0">
                <a:latin typeface="+mj-lt"/>
              </a:rPr>
              <a:t>random </a:t>
            </a:r>
            <a:r>
              <a:rPr sz="2200" spc="-89" dirty="0">
                <a:latin typeface="+mj-lt"/>
              </a:rPr>
              <a:t>variable, </a:t>
            </a:r>
            <a:r>
              <a:rPr sz="2200" i="1" spc="218" dirty="0" smtClean="0">
                <a:latin typeface="+mj-lt"/>
                <a:cs typeface="Trebuchet MS"/>
              </a:rPr>
              <a:t>X</a:t>
            </a:r>
            <a:r>
              <a:rPr sz="2200" spc="-10" dirty="0" smtClean="0">
                <a:latin typeface="+mj-lt"/>
              </a:rPr>
              <a:t>, </a:t>
            </a:r>
            <a:r>
              <a:rPr sz="2200" dirty="0">
                <a:latin typeface="+mj-lt"/>
              </a:rPr>
              <a:t>with </a:t>
            </a:r>
            <a:r>
              <a:rPr sz="2200" b="1" spc="-50" dirty="0">
                <a:latin typeface="+mj-lt"/>
              </a:rPr>
              <a:t>Bernoulli(</a:t>
            </a:r>
            <a:r>
              <a:rPr sz="2200" b="1" i="1" spc="-50" dirty="0">
                <a:latin typeface="+mj-lt"/>
                <a:cs typeface="Verdana"/>
              </a:rPr>
              <a:t>θ</a:t>
            </a:r>
            <a:r>
              <a:rPr sz="2200" b="1" spc="-50" dirty="0" smtClean="0">
                <a:latin typeface="+mj-lt"/>
              </a:rPr>
              <a:t>) </a:t>
            </a:r>
            <a:r>
              <a:rPr sz="2200" b="1" spc="-30" dirty="0">
                <a:latin typeface="+mj-lt"/>
              </a:rPr>
              <a:t>distribution </a:t>
            </a:r>
            <a:r>
              <a:rPr sz="2200" spc="-119" dirty="0">
                <a:latin typeface="+mj-lt"/>
              </a:rPr>
              <a:t>is </a:t>
            </a:r>
            <a:r>
              <a:rPr sz="2200" i="1" spc="-149" dirty="0">
                <a:latin typeface="+mj-lt"/>
                <a:cs typeface="Verdana"/>
              </a:rPr>
              <a:t>θ</a:t>
            </a:r>
            <a:r>
              <a:rPr sz="2200" spc="-149" dirty="0">
                <a:latin typeface="+mj-lt"/>
              </a:rPr>
              <a:t>.  </a:t>
            </a:r>
            <a:r>
              <a:rPr sz="2200" spc="-169" dirty="0">
                <a:latin typeface="+mj-lt"/>
              </a:rPr>
              <a:t>We  show  </a:t>
            </a:r>
            <a:r>
              <a:rPr sz="2200" spc="-40" dirty="0">
                <a:latin typeface="+mj-lt"/>
              </a:rPr>
              <a:t>this </a:t>
            </a:r>
            <a:r>
              <a:rPr sz="2200" spc="-226" dirty="0">
                <a:latin typeface="+mj-lt"/>
              </a:rPr>
              <a:t>as</a:t>
            </a:r>
            <a:r>
              <a:rPr lang="tr-TR" sz="2200" spc="-226" dirty="0">
                <a:latin typeface="+mj-lt"/>
              </a:rPr>
              <a:t>  </a:t>
            </a:r>
            <a:r>
              <a:rPr sz="2200" b="1" spc="-226" dirty="0">
                <a:latin typeface="+mj-lt"/>
              </a:rPr>
              <a:t>  </a:t>
            </a:r>
            <a:r>
              <a:rPr sz="2200" b="1" i="1" spc="-99" dirty="0">
                <a:latin typeface="+mj-lt"/>
                <a:cs typeface="Verdana"/>
              </a:rPr>
              <a:t>µ </a:t>
            </a:r>
            <a:r>
              <a:rPr sz="2200" b="1" spc="404" dirty="0">
                <a:latin typeface="+mj-lt"/>
              </a:rPr>
              <a:t>=</a:t>
            </a:r>
            <a:r>
              <a:rPr sz="2200" b="1" dirty="0">
                <a:latin typeface="+mj-lt"/>
              </a:rPr>
              <a:t> </a:t>
            </a:r>
            <a:r>
              <a:rPr sz="2200" b="1" i="1" spc="-149" dirty="0">
                <a:latin typeface="+mj-lt"/>
                <a:cs typeface="Verdana"/>
              </a:rPr>
              <a:t>θ</a:t>
            </a:r>
            <a:r>
              <a:rPr sz="2200" spc="-149" dirty="0">
                <a:latin typeface="+mj-lt"/>
              </a:rPr>
              <a:t>.</a:t>
            </a:r>
            <a:endParaRPr sz="2200" dirty="0">
              <a:latin typeface="+mj-lt"/>
              <a:cs typeface="Verdana"/>
            </a:endParaRPr>
          </a:p>
          <a:p>
            <a:pPr marL="102812"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+mj-lt"/>
              <a:cs typeface="Times New Roman"/>
            </a:endParaRPr>
          </a:p>
          <a:p>
            <a:pPr marL="388684" marR="1013077" indent="-260794">
              <a:lnSpc>
                <a:spcPct val="102699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389936" algn="l"/>
              </a:tabLst>
            </a:pPr>
            <a:r>
              <a:rPr sz="2200" spc="-79" dirty="0">
                <a:latin typeface="+mj-lt"/>
              </a:rPr>
              <a:t>The </a:t>
            </a:r>
            <a:r>
              <a:rPr sz="2200" b="1" spc="-119" dirty="0">
                <a:latin typeface="+mj-lt"/>
              </a:rPr>
              <a:t>variance</a:t>
            </a:r>
            <a:r>
              <a:rPr sz="2200" spc="-119" dirty="0">
                <a:latin typeface="+mj-lt"/>
              </a:rPr>
              <a:t> </a:t>
            </a:r>
            <a:r>
              <a:rPr sz="2200" spc="-40" dirty="0">
                <a:latin typeface="+mj-lt"/>
              </a:rPr>
              <a:t>of </a:t>
            </a:r>
            <a:r>
              <a:rPr sz="2200" spc="-178" dirty="0">
                <a:latin typeface="+mj-lt"/>
              </a:rPr>
              <a:t>a </a:t>
            </a:r>
            <a:r>
              <a:rPr sz="2200" spc="-99" dirty="0">
                <a:latin typeface="+mj-lt"/>
              </a:rPr>
              <a:t>random variable </a:t>
            </a:r>
            <a:r>
              <a:rPr sz="2200" dirty="0">
                <a:latin typeface="+mj-lt"/>
              </a:rPr>
              <a:t>with </a:t>
            </a:r>
            <a:r>
              <a:rPr sz="2200" b="1" spc="-50" dirty="0">
                <a:latin typeface="+mj-lt"/>
              </a:rPr>
              <a:t>Bernoulli(</a:t>
            </a:r>
            <a:r>
              <a:rPr sz="2200" b="1" i="1" spc="-50" dirty="0">
                <a:latin typeface="+mj-lt"/>
                <a:cs typeface="Verdana"/>
              </a:rPr>
              <a:t>θ</a:t>
            </a:r>
            <a:r>
              <a:rPr sz="2200" b="1" spc="-50" dirty="0">
                <a:latin typeface="+mj-lt"/>
              </a:rPr>
              <a:t>) </a:t>
            </a:r>
            <a:r>
              <a:rPr sz="2200" b="1" spc="-30" dirty="0" smtClean="0">
                <a:latin typeface="+mj-lt"/>
              </a:rPr>
              <a:t>distribution </a:t>
            </a:r>
            <a:r>
              <a:rPr sz="2200" spc="-119" dirty="0">
                <a:latin typeface="+mj-lt"/>
              </a:rPr>
              <a:t>is </a:t>
            </a:r>
            <a:r>
              <a:rPr sz="2200" b="1" i="1" spc="-40" dirty="0">
                <a:latin typeface="+mj-lt"/>
                <a:cs typeface="Verdana"/>
              </a:rPr>
              <a:t>σ</a:t>
            </a:r>
            <a:r>
              <a:rPr sz="2400" b="1" spc="-59" baseline="27777" dirty="0">
                <a:latin typeface="+mj-lt"/>
                <a:cs typeface="Trebuchet MS"/>
              </a:rPr>
              <a:t>2 </a:t>
            </a:r>
            <a:r>
              <a:rPr sz="2200" b="1" spc="404" dirty="0">
                <a:latin typeface="+mj-lt"/>
              </a:rPr>
              <a:t>= </a:t>
            </a:r>
            <a:r>
              <a:rPr sz="2200" b="1" i="1" spc="-109" dirty="0">
                <a:latin typeface="+mj-lt"/>
                <a:cs typeface="Verdana"/>
              </a:rPr>
              <a:t>θ</a:t>
            </a:r>
            <a:r>
              <a:rPr sz="2200" b="1" spc="-109" dirty="0">
                <a:latin typeface="+mj-lt"/>
              </a:rPr>
              <a:t>(1 </a:t>
            </a:r>
            <a:r>
              <a:rPr sz="2200" b="1" i="1" spc="-79" dirty="0">
                <a:latin typeface="+mj-lt"/>
                <a:cs typeface="Meiryo"/>
              </a:rPr>
              <a:t>− </a:t>
            </a:r>
            <a:r>
              <a:rPr sz="2200" b="1" i="1" spc="-89" dirty="0">
                <a:latin typeface="+mj-lt"/>
                <a:cs typeface="Verdana"/>
              </a:rPr>
              <a:t>θ</a:t>
            </a:r>
            <a:r>
              <a:rPr sz="2200" b="1" spc="-89" dirty="0">
                <a:latin typeface="+mj-lt"/>
              </a:rPr>
              <a:t>) </a:t>
            </a:r>
            <a:r>
              <a:rPr sz="2200" b="1" spc="404" dirty="0">
                <a:latin typeface="+mj-lt"/>
              </a:rPr>
              <a:t>=</a:t>
            </a:r>
            <a:r>
              <a:rPr sz="2200" b="1" spc="-307" dirty="0">
                <a:latin typeface="+mj-lt"/>
              </a:rPr>
              <a:t> </a:t>
            </a:r>
            <a:r>
              <a:rPr sz="2200" b="1" i="1" spc="-40" dirty="0">
                <a:latin typeface="+mj-lt"/>
                <a:cs typeface="Verdana"/>
              </a:rPr>
              <a:t>µ</a:t>
            </a:r>
            <a:r>
              <a:rPr sz="2200" b="1" spc="-40" dirty="0">
                <a:latin typeface="+mj-lt"/>
              </a:rPr>
              <a:t>(1 </a:t>
            </a:r>
            <a:r>
              <a:rPr sz="2200" b="1" i="1" spc="-79" dirty="0">
                <a:latin typeface="+mj-lt"/>
                <a:cs typeface="Meiryo"/>
              </a:rPr>
              <a:t>− </a:t>
            </a:r>
            <a:r>
              <a:rPr sz="2200" b="1" i="1" dirty="0">
                <a:latin typeface="+mj-lt"/>
                <a:cs typeface="Verdana"/>
              </a:rPr>
              <a:t>µ</a:t>
            </a:r>
            <a:r>
              <a:rPr sz="2200" b="1" dirty="0">
                <a:latin typeface="+mj-lt"/>
              </a:rPr>
              <a:t>).</a:t>
            </a:r>
            <a:endParaRPr sz="2200" b="1" dirty="0">
              <a:latin typeface="+mj-lt"/>
              <a:cs typeface="Verdana"/>
            </a:endParaRPr>
          </a:p>
          <a:p>
            <a:pPr marL="102812"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lang="tr-TR" sz="2500" dirty="0">
              <a:latin typeface="+mj-lt"/>
              <a:cs typeface="Times New Roman"/>
            </a:endParaRPr>
          </a:p>
          <a:p>
            <a:pPr marL="102812"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+mj-lt"/>
              <a:cs typeface="Times New Roman"/>
            </a:endParaRPr>
          </a:p>
          <a:p>
            <a:pPr marL="388684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389936" algn="l"/>
              </a:tabLst>
            </a:pPr>
            <a:r>
              <a:rPr sz="2200" spc="-79" dirty="0">
                <a:latin typeface="+mj-lt"/>
              </a:rPr>
              <a:t>The </a:t>
            </a:r>
            <a:r>
              <a:rPr sz="2200" b="1" spc="-99" dirty="0">
                <a:latin typeface="+mj-lt"/>
              </a:rPr>
              <a:t>standard </a:t>
            </a:r>
            <a:r>
              <a:rPr sz="2200" b="1" spc="-69" dirty="0">
                <a:latin typeface="+mj-lt"/>
              </a:rPr>
              <a:t>deviation </a:t>
            </a:r>
            <a:r>
              <a:rPr sz="2200" spc="-119" dirty="0">
                <a:latin typeface="+mj-lt"/>
              </a:rPr>
              <a:t>is </a:t>
            </a:r>
            <a:r>
              <a:rPr sz="2200" spc="-89" dirty="0">
                <a:latin typeface="+mj-lt"/>
              </a:rPr>
              <a:t>obtained </a:t>
            </a:r>
            <a:r>
              <a:rPr sz="2200" spc="-129" dirty="0">
                <a:latin typeface="+mj-lt"/>
              </a:rPr>
              <a:t>by </a:t>
            </a:r>
            <a:r>
              <a:rPr sz="2200" spc="-40" dirty="0">
                <a:latin typeface="+mj-lt"/>
              </a:rPr>
              <a:t>taking </a:t>
            </a:r>
            <a:r>
              <a:rPr sz="2200" spc="-59" dirty="0">
                <a:latin typeface="+mj-lt"/>
              </a:rPr>
              <a:t>the </a:t>
            </a:r>
            <a:r>
              <a:rPr sz="2200" b="1" spc="-159" dirty="0">
                <a:latin typeface="+mj-lt"/>
              </a:rPr>
              <a:t>square </a:t>
            </a:r>
            <a:r>
              <a:rPr sz="2200" b="1" spc="-10" dirty="0">
                <a:latin typeface="+mj-lt"/>
              </a:rPr>
              <a:t>root </a:t>
            </a:r>
            <a:r>
              <a:rPr sz="2200" b="1" spc="-40" dirty="0" smtClean="0">
                <a:latin typeface="+mj-lt"/>
              </a:rPr>
              <a:t>of</a:t>
            </a:r>
            <a:r>
              <a:rPr sz="2200" b="1" spc="89" dirty="0" smtClean="0">
                <a:latin typeface="+mj-lt"/>
              </a:rPr>
              <a:t> </a:t>
            </a:r>
            <a:r>
              <a:rPr sz="2200" b="1" spc="-109" dirty="0">
                <a:latin typeface="+mj-lt"/>
              </a:rPr>
              <a:t>variance</a:t>
            </a:r>
            <a:r>
              <a:rPr sz="2200" spc="-109" dirty="0">
                <a:latin typeface="+mj-lt"/>
              </a:rPr>
              <a:t>:</a:t>
            </a:r>
            <a:endParaRPr lang="tr-TR" sz="2200" spc="-109" dirty="0">
              <a:latin typeface="+mj-lt"/>
            </a:endParaRPr>
          </a:p>
          <a:p>
            <a:pPr marL="388684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389936" algn="l"/>
              </a:tabLst>
            </a:pPr>
            <a:r>
              <a:rPr sz="2200" spc="327" dirty="0">
                <a:latin typeface="+mj-lt"/>
              </a:rPr>
              <a:t> </a:t>
            </a:r>
            <a:r>
              <a:rPr sz="2200" b="1" i="1" spc="-149" dirty="0">
                <a:latin typeface="+mj-lt"/>
                <a:cs typeface="Verdana"/>
              </a:rPr>
              <a:t>σ</a:t>
            </a:r>
            <a:r>
              <a:rPr sz="2200" b="1" i="1" spc="-99" dirty="0">
                <a:latin typeface="+mj-lt"/>
                <a:cs typeface="Verdana"/>
              </a:rPr>
              <a:t> </a:t>
            </a:r>
            <a:r>
              <a:rPr sz="2200" b="1" spc="404" dirty="0">
                <a:latin typeface="+mj-lt"/>
              </a:rPr>
              <a:t>=</a:t>
            </a:r>
            <a:r>
              <a:rPr sz="2200" b="1" spc="-20" dirty="0">
                <a:latin typeface="+mj-lt"/>
              </a:rPr>
              <a:t> </a:t>
            </a:r>
            <a:r>
              <a:rPr lang="tr-TR" sz="2200" b="1" spc="-20" dirty="0">
                <a:latin typeface="+mj-lt"/>
              </a:rPr>
              <a:t>   </a:t>
            </a:r>
            <a:r>
              <a:rPr sz="2200" b="1" i="1" spc="307" dirty="0">
                <a:latin typeface="+mj-lt"/>
                <a:cs typeface="Verdana"/>
              </a:rPr>
              <a:t>θ</a:t>
            </a:r>
            <a:r>
              <a:rPr sz="2200" b="1" spc="307" dirty="0">
                <a:latin typeface="+mj-lt"/>
              </a:rPr>
              <a:t>(1</a:t>
            </a:r>
            <a:r>
              <a:rPr sz="2200" b="1" spc="-139" dirty="0">
                <a:latin typeface="+mj-lt"/>
              </a:rPr>
              <a:t> </a:t>
            </a:r>
            <a:r>
              <a:rPr sz="2200" b="1" i="1" spc="-79" dirty="0">
                <a:latin typeface="+mj-lt"/>
                <a:cs typeface="Meiryo"/>
              </a:rPr>
              <a:t>−</a:t>
            </a:r>
            <a:r>
              <a:rPr sz="2200" b="1" i="1" spc="-278" dirty="0">
                <a:latin typeface="+mj-lt"/>
                <a:cs typeface="Meiryo"/>
              </a:rPr>
              <a:t> </a:t>
            </a:r>
            <a:r>
              <a:rPr sz="2200" b="1" i="1" spc="-89" dirty="0">
                <a:latin typeface="+mj-lt"/>
                <a:cs typeface="Verdana"/>
              </a:rPr>
              <a:t>θ</a:t>
            </a:r>
            <a:r>
              <a:rPr sz="2200" b="1" spc="-89" dirty="0">
                <a:latin typeface="+mj-lt"/>
              </a:rPr>
              <a:t>)</a:t>
            </a:r>
            <a:r>
              <a:rPr sz="2200" b="1" spc="-20" dirty="0">
                <a:latin typeface="+mj-lt"/>
              </a:rPr>
              <a:t> </a:t>
            </a:r>
            <a:r>
              <a:rPr sz="2200" b="1" spc="404" dirty="0">
                <a:latin typeface="+mj-lt"/>
              </a:rPr>
              <a:t>=</a:t>
            </a:r>
            <a:r>
              <a:rPr sz="2200" b="1" spc="-20" dirty="0">
                <a:latin typeface="+mj-lt"/>
              </a:rPr>
              <a:t> </a:t>
            </a:r>
            <a:r>
              <a:rPr lang="tr-TR" sz="2200" b="1" spc="-20" dirty="0">
                <a:latin typeface="+mj-lt"/>
              </a:rPr>
              <a:t>    </a:t>
            </a:r>
            <a:r>
              <a:rPr sz="2200" b="1" i="1" spc="357" dirty="0">
                <a:latin typeface="+mj-lt"/>
                <a:cs typeface="Verdana"/>
              </a:rPr>
              <a:t>µ</a:t>
            </a:r>
            <a:r>
              <a:rPr sz="2200" b="1" spc="357" dirty="0">
                <a:latin typeface="+mj-lt"/>
              </a:rPr>
              <a:t>(1</a:t>
            </a:r>
            <a:r>
              <a:rPr sz="2200" b="1" spc="-139" dirty="0">
                <a:latin typeface="+mj-lt"/>
              </a:rPr>
              <a:t> </a:t>
            </a:r>
            <a:r>
              <a:rPr sz="2200" b="1" i="1" spc="-79" dirty="0">
                <a:latin typeface="+mj-lt"/>
                <a:cs typeface="Meiryo"/>
              </a:rPr>
              <a:t>−</a:t>
            </a:r>
            <a:r>
              <a:rPr sz="2200" b="1" i="1" spc="-278" dirty="0">
                <a:latin typeface="+mj-lt"/>
                <a:cs typeface="Meiryo"/>
              </a:rPr>
              <a:t> </a:t>
            </a:r>
            <a:r>
              <a:rPr sz="2200" b="1" i="1" dirty="0">
                <a:latin typeface="+mj-lt"/>
                <a:cs typeface="Verdana"/>
              </a:rPr>
              <a:t>µ</a:t>
            </a:r>
            <a:r>
              <a:rPr sz="2200" b="1" dirty="0">
                <a:latin typeface="+mj-lt"/>
              </a:rPr>
              <a:t>).</a:t>
            </a:r>
            <a:endParaRPr sz="2200" b="1" dirty="0">
              <a:latin typeface="+mj-lt"/>
              <a:cs typeface="Verdana"/>
            </a:endParaRPr>
          </a:p>
        </p:txBody>
      </p:sp>
      <p:sp>
        <p:nvSpPr>
          <p:cNvPr id="14" name="object 1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8319" algn="l"/>
            <a:r>
              <a:rPr sz="4100" spc="-69" dirty="0"/>
              <a:t>Bernoulli</a:t>
            </a:r>
            <a:r>
              <a:rPr sz="4100" spc="10" dirty="0"/>
              <a:t> </a:t>
            </a:r>
            <a:r>
              <a:rPr sz="4100" spc="-30" dirty="0"/>
              <a:t>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3001" y="4572033"/>
                <a:ext cx="481418" cy="484773"/>
              </a:xfrm>
              <a:prstGeom prst="rect">
                <a:avLst/>
              </a:prstGeom>
              <a:noFill/>
            </p:spPr>
            <p:txBody>
              <a:bodyPr wrap="none" lIns="91067" tIns="45536" rIns="91067" bIns="45536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571999"/>
                <a:ext cx="471603" cy="4891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652597" y="4572035"/>
                <a:ext cx="481418" cy="484773"/>
              </a:xfrm>
              <a:prstGeom prst="rect">
                <a:avLst/>
              </a:prstGeom>
              <a:noFill/>
            </p:spPr>
            <p:txBody>
              <a:bodyPr wrap="none" lIns="91067" tIns="45536" rIns="91067" bIns="45536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ea typeface="Cambria Math"/>
                        </a:rPr>
                        <m:t>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597" y="4572000"/>
                <a:ext cx="471603" cy="4891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05843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03324" algn="l"/>
            <a:r>
              <a:rPr sz="4100" spc="-69" dirty="0"/>
              <a:t>Binomial</a:t>
            </a:r>
            <a:r>
              <a:rPr sz="4100" spc="30" dirty="0"/>
              <a:t> </a:t>
            </a:r>
            <a:r>
              <a:rPr sz="4100" spc="-30" dirty="0"/>
              <a:t>distribution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622" y="1195167"/>
            <a:ext cx="7475157" cy="4292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20" dirty="0">
                <a:latin typeface="+mj-lt"/>
                <a:cs typeface="Arial"/>
              </a:rPr>
              <a:t>A </a:t>
            </a:r>
            <a:r>
              <a:rPr sz="2200" spc="-188" dirty="0">
                <a:latin typeface="+mj-lt"/>
                <a:cs typeface="Arial"/>
              </a:rPr>
              <a:t>sequence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89" dirty="0">
                <a:latin typeface="+mj-lt"/>
                <a:cs typeface="Arial"/>
              </a:rPr>
              <a:t>binary </a:t>
            </a:r>
            <a:r>
              <a:rPr sz="2200" spc="-99" dirty="0">
                <a:latin typeface="+mj-lt"/>
                <a:cs typeface="Arial"/>
              </a:rPr>
              <a:t>random </a:t>
            </a:r>
            <a:r>
              <a:rPr sz="2200" spc="-119" dirty="0">
                <a:latin typeface="+mj-lt"/>
                <a:cs typeface="Arial"/>
              </a:rPr>
              <a:t>variables </a:t>
            </a:r>
            <a:r>
              <a:rPr sz="2200" i="1" spc="40" dirty="0">
                <a:latin typeface="+mj-lt"/>
                <a:cs typeface="Trebuchet MS"/>
              </a:rPr>
              <a:t>X</a:t>
            </a:r>
            <a:r>
              <a:rPr sz="2400" spc="59" baseline="-10416" dirty="0">
                <a:latin typeface="+mj-lt"/>
                <a:cs typeface="Trebuchet MS"/>
              </a:rPr>
              <a:t>1</a:t>
            </a:r>
            <a:r>
              <a:rPr sz="2200" i="1" spc="40" dirty="0">
                <a:latin typeface="+mj-lt"/>
                <a:cs typeface="Verdana"/>
              </a:rPr>
              <a:t>, </a:t>
            </a:r>
            <a:r>
              <a:rPr sz="2200" i="1" spc="40" dirty="0">
                <a:latin typeface="+mj-lt"/>
                <a:cs typeface="Trebuchet MS"/>
              </a:rPr>
              <a:t>X</a:t>
            </a:r>
            <a:r>
              <a:rPr sz="2400" spc="59" baseline="-10416" dirty="0">
                <a:latin typeface="+mj-lt"/>
                <a:cs typeface="Trebuchet MS"/>
              </a:rPr>
              <a:t>2</a:t>
            </a:r>
            <a:r>
              <a:rPr sz="2200" i="1" spc="40" dirty="0">
                <a:latin typeface="+mj-lt"/>
                <a:cs typeface="Verdana"/>
              </a:rPr>
              <a:t>, </a:t>
            </a:r>
            <a:r>
              <a:rPr sz="2200" i="1" spc="-198" dirty="0">
                <a:latin typeface="+mj-lt"/>
                <a:cs typeface="Verdana"/>
              </a:rPr>
              <a:t>. . . , </a:t>
            </a:r>
            <a:r>
              <a:rPr sz="2200" i="1" spc="99" dirty="0">
                <a:latin typeface="+mj-lt"/>
                <a:cs typeface="Trebuchet MS"/>
              </a:rPr>
              <a:t>X</a:t>
            </a:r>
            <a:r>
              <a:rPr sz="2400" i="1" spc="149" baseline="-10416" dirty="0">
                <a:latin typeface="+mj-lt"/>
                <a:cs typeface="Arial"/>
              </a:rPr>
              <a:t>n </a:t>
            </a:r>
            <a:r>
              <a:rPr sz="2200" spc="-119" dirty="0">
                <a:latin typeface="+mj-lt"/>
                <a:cs typeface="Arial"/>
              </a:rPr>
              <a:t>is </a:t>
            </a:r>
            <a:r>
              <a:rPr sz="2200" spc="-99" dirty="0">
                <a:latin typeface="+mj-lt"/>
                <a:cs typeface="Arial"/>
              </a:rPr>
              <a:t>called  </a:t>
            </a:r>
            <a:r>
              <a:rPr sz="2200" b="1" spc="-129" dirty="0">
                <a:latin typeface="+mj-lt"/>
                <a:cs typeface="Tahoma"/>
              </a:rPr>
              <a:t>Bernoulli trials </a:t>
            </a:r>
            <a:r>
              <a:rPr sz="2200" spc="40" dirty="0">
                <a:latin typeface="+mj-lt"/>
                <a:cs typeface="Arial"/>
              </a:rPr>
              <a:t>if </a:t>
            </a:r>
            <a:r>
              <a:rPr sz="2200" spc="-69" dirty="0">
                <a:latin typeface="+mj-lt"/>
                <a:cs typeface="Arial"/>
              </a:rPr>
              <a:t>they </a:t>
            </a:r>
            <a:r>
              <a:rPr sz="2200" spc="-40" dirty="0">
                <a:latin typeface="+mj-lt"/>
                <a:cs typeface="Arial"/>
              </a:rPr>
              <a:t>all </a:t>
            </a:r>
            <a:r>
              <a:rPr sz="2200" spc="-159" dirty="0">
                <a:latin typeface="+mj-lt"/>
                <a:cs typeface="Arial"/>
              </a:rPr>
              <a:t>have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198" dirty="0">
                <a:latin typeface="+mj-lt"/>
                <a:cs typeface="Arial"/>
              </a:rPr>
              <a:t>same </a:t>
            </a:r>
            <a:r>
              <a:rPr sz="2200" spc="-59" dirty="0">
                <a:latin typeface="+mj-lt"/>
                <a:cs typeface="Arial"/>
              </a:rPr>
              <a:t>Bernoulli </a:t>
            </a:r>
            <a:r>
              <a:rPr sz="2200" spc="-30" dirty="0" smtClean="0">
                <a:latin typeface="+mj-lt"/>
                <a:cs typeface="Arial"/>
              </a:rPr>
              <a:t>distribution </a:t>
            </a:r>
            <a:r>
              <a:rPr sz="2200" spc="-129" dirty="0">
                <a:latin typeface="+mj-lt"/>
                <a:cs typeface="Arial"/>
              </a:rPr>
              <a:t>and </a:t>
            </a:r>
            <a:r>
              <a:rPr sz="2200" spc="-159" dirty="0">
                <a:latin typeface="+mj-lt"/>
                <a:cs typeface="Arial"/>
              </a:rPr>
              <a:t>are </a:t>
            </a:r>
            <a:r>
              <a:rPr sz="2200" spc="-10" dirty="0">
                <a:latin typeface="+mj-lt"/>
                <a:cs typeface="Arial"/>
              </a:rPr>
              <a:t> </a:t>
            </a:r>
            <a:r>
              <a:rPr sz="2200" spc="-99" dirty="0">
                <a:latin typeface="+mj-lt"/>
                <a:cs typeface="Arial"/>
              </a:rPr>
              <a:t>independent</a:t>
            </a:r>
            <a:r>
              <a:rPr sz="2200" spc="-99" dirty="0" smtClean="0">
                <a:latin typeface="+mj-lt"/>
                <a:cs typeface="Arial"/>
              </a:rPr>
              <a:t>.</a:t>
            </a:r>
            <a:endParaRPr lang="tr-TR" sz="2200" spc="-99" dirty="0" smtClean="0">
              <a:latin typeface="+mj-lt"/>
              <a:cs typeface="Arial"/>
            </a:endParaRPr>
          </a:p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endParaRPr sz="22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+mj-lt"/>
              <a:cs typeface="Times New Roman"/>
            </a:endParaRPr>
          </a:p>
          <a:p>
            <a:pPr marL="285865" marR="121617" indent="-260794" algn="just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79" dirty="0">
                <a:latin typeface="+mj-lt"/>
                <a:cs typeface="Arial"/>
              </a:rPr>
              <a:t>The </a:t>
            </a:r>
            <a:r>
              <a:rPr sz="2200" spc="-99" dirty="0">
                <a:latin typeface="+mj-lt"/>
                <a:cs typeface="Arial"/>
              </a:rPr>
              <a:t>random </a:t>
            </a:r>
            <a:r>
              <a:rPr sz="2200" spc="-99" dirty="0" smtClean="0">
                <a:latin typeface="+mj-lt"/>
                <a:cs typeface="Arial"/>
              </a:rPr>
              <a:t>variable</a:t>
            </a:r>
            <a:r>
              <a:rPr lang="en-US" sz="2200" spc="-99" dirty="0" smtClean="0">
                <a:latin typeface="+mj-lt"/>
                <a:cs typeface="Arial"/>
              </a:rPr>
              <a:t> </a:t>
            </a:r>
            <a:r>
              <a:rPr sz="2200" i="1" spc="188" dirty="0" smtClean="0">
                <a:latin typeface="+mj-lt"/>
                <a:cs typeface="Trebuchet MS"/>
              </a:rPr>
              <a:t>Y</a:t>
            </a:r>
            <a:r>
              <a:rPr lang="en-US" sz="2200" i="1" spc="188" dirty="0" smtClean="0">
                <a:latin typeface="+mj-lt"/>
                <a:cs typeface="Trebuchet MS"/>
              </a:rPr>
              <a:t> </a:t>
            </a:r>
            <a:r>
              <a:rPr sz="2200" spc="-109" dirty="0" smtClean="0">
                <a:latin typeface="+mj-lt"/>
                <a:cs typeface="Arial"/>
              </a:rPr>
              <a:t>representing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99" dirty="0">
                <a:latin typeface="+mj-lt"/>
                <a:cs typeface="Arial"/>
              </a:rPr>
              <a:t>number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89" dirty="0">
                <a:latin typeface="+mj-lt"/>
                <a:cs typeface="Arial"/>
              </a:rPr>
              <a:t>times </a:t>
            </a:r>
            <a:r>
              <a:rPr sz="2200" spc="-59" dirty="0">
                <a:latin typeface="+mj-lt"/>
                <a:cs typeface="Arial"/>
              </a:rPr>
              <a:t>the  </a:t>
            </a:r>
            <a:r>
              <a:rPr sz="2200" b="1" spc="-99" dirty="0">
                <a:latin typeface="+mj-lt"/>
                <a:cs typeface="Arial"/>
              </a:rPr>
              <a:t>outcome </a:t>
            </a:r>
            <a:r>
              <a:rPr sz="2200" b="1" spc="-40" dirty="0">
                <a:latin typeface="+mj-lt"/>
                <a:cs typeface="Arial"/>
              </a:rPr>
              <a:t>of </a:t>
            </a:r>
            <a:r>
              <a:rPr sz="2200" b="1" spc="-59" dirty="0">
                <a:latin typeface="+mj-lt"/>
                <a:cs typeface="Arial"/>
              </a:rPr>
              <a:t>interest </a:t>
            </a:r>
            <a:r>
              <a:rPr sz="2200" b="1" spc="-119" dirty="0">
                <a:latin typeface="+mj-lt"/>
                <a:cs typeface="Arial"/>
              </a:rPr>
              <a:t>occurs </a:t>
            </a:r>
            <a:r>
              <a:rPr sz="2200" b="1" spc="-40" dirty="0">
                <a:latin typeface="+mj-lt"/>
                <a:cs typeface="Arial"/>
              </a:rPr>
              <a:t>in </a:t>
            </a:r>
            <a:r>
              <a:rPr sz="2200" b="1" i="1" spc="-79" dirty="0">
                <a:latin typeface="+mj-lt"/>
                <a:cs typeface="Trebuchet MS"/>
              </a:rPr>
              <a:t>n </a:t>
            </a:r>
            <a:r>
              <a:rPr sz="2200" b="1" spc="-59" dirty="0">
                <a:latin typeface="+mj-lt"/>
                <a:cs typeface="Arial"/>
              </a:rPr>
              <a:t>Bernoulli </a:t>
            </a:r>
            <a:r>
              <a:rPr sz="2200" b="1" spc="-40" dirty="0">
                <a:latin typeface="+mj-lt"/>
                <a:cs typeface="Arial"/>
              </a:rPr>
              <a:t>trials </a:t>
            </a:r>
            <a:r>
              <a:rPr sz="2200" spc="-30" dirty="0">
                <a:latin typeface="+mj-lt"/>
                <a:cs typeface="Arial"/>
              </a:rPr>
              <a:t>(i.e.,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159" dirty="0">
                <a:latin typeface="+mj-lt"/>
                <a:cs typeface="Arial"/>
              </a:rPr>
              <a:t>sum 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59" dirty="0">
                <a:latin typeface="+mj-lt"/>
                <a:cs typeface="Arial"/>
              </a:rPr>
              <a:t>Bernoulli </a:t>
            </a:r>
            <a:r>
              <a:rPr sz="2200" spc="-20" dirty="0">
                <a:latin typeface="+mj-lt"/>
                <a:cs typeface="Arial"/>
              </a:rPr>
              <a:t>trials) </a:t>
            </a:r>
            <a:r>
              <a:rPr sz="2200" spc="-178" dirty="0">
                <a:latin typeface="+mj-lt"/>
                <a:cs typeface="Arial"/>
              </a:rPr>
              <a:t>has  a  </a:t>
            </a:r>
            <a:r>
              <a:rPr sz="2200" dirty="0">
                <a:latin typeface="+mj-lt"/>
                <a:cs typeface="Arial"/>
              </a:rPr>
              <a:t>Binomial(</a:t>
            </a:r>
            <a:r>
              <a:rPr sz="2200" i="1" dirty="0">
                <a:latin typeface="+mj-lt"/>
                <a:cs typeface="Trebuchet MS"/>
              </a:rPr>
              <a:t>n</a:t>
            </a:r>
            <a:r>
              <a:rPr sz="2200" i="1" dirty="0">
                <a:latin typeface="+mj-lt"/>
                <a:cs typeface="Verdana"/>
              </a:rPr>
              <a:t>, </a:t>
            </a:r>
            <a:r>
              <a:rPr lang="tr-TR" sz="2200" i="1" dirty="0" smtClean="0">
                <a:latin typeface="+mj-lt"/>
                <a:cs typeface="Verdana"/>
              </a:rPr>
              <a:t>p</a:t>
            </a:r>
            <a:r>
              <a:rPr sz="2200" spc="-89" dirty="0" smtClean="0">
                <a:latin typeface="+mj-lt"/>
                <a:cs typeface="Arial"/>
              </a:rPr>
              <a:t>)</a:t>
            </a:r>
            <a:r>
              <a:rPr sz="2200" spc="-139" dirty="0" smtClean="0">
                <a:latin typeface="+mj-lt"/>
                <a:cs typeface="Arial"/>
              </a:rPr>
              <a:t> </a:t>
            </a:r>
            <a:r>
              <a:rPr sz="2200" spc="-30" dirty="0">
                <a:latin typeface="+mj-lt"/>
                <a:cs typeface="Arial"/>
              </a:rPr>
              <a:t>distribution.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lang="tr-TR" sz="2500" dirty="0" smtClean="0">
              <a:latin typeface="+mj-lt"/>
              <a:cs typeface="Times New Roman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+mj-lt"/>
              <a:cs typeface="Times New Roman"/>
            </a:endParaRPr>
          </a:p>
          <a:p>
            <a:pPr marL="285865" marR="269567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79" dirty="0">
                <a:latin typeface="+mj-lt"/>
                <a:cs typeface="Arial"/>
              </a:rPr>
              <a:t>The </a:t>
            </a:r>
            <a:r>
              <a:rPr sz="2200" b="1" spc="-50" dirty="0">
                <a:latin typeface="+mj-lt"/>
                <a:cs typeface="Arial"/>
              </a:rPr>
              <a:t>pmf </a:t>
            </a:r>
            <a:r>
              <a:rPr sz="2200" b="1" spc="-40" dirty="0">
                <a:latin typeface="+mj-lt"/>
                <a:cs typeface="Arial"/>
              </a:rPr>
              <a:t>of </a:t>
            </a:r>
            <a:r>
              <a:rPr sz="2200" b="1" spc="-178" dirty="0">
                <a:latin typeface="+mj-lt"/>
                <a:cs typeface="Arial"/>
              </a:rPr>
              <a:t>a </a:t>
            </a:r>
            <a:r>
              <a:rPr sz="2200" b="1" spc="-59" dirty="0">
                <a:latin typeface="+mj-lt"/>
                <a:cs typeface="Arial"/>
              </a:rPr>
              <a:t>binomial(</a:t>
            </a:r>
            <a:r>
              <a:rPr sz="2200" b="1" i="1" spc="-59" dirty="0">
                <a:latin typeface="+mj-lt"/>
                <a:cs typeface="Trebuchet MS"/>
              </a:rPr>
              <a:t>n</a:t>
            </a:r>
            <a:r>
              <a:rPr sz="2200" b="1" i="1" spc="-59" dirty="0">
                <a:latin typeface="+mj-lt"/>
                <a:cs typeface="Verdana"/>
              </a:rPr>
              <a:t>, </a:t>
            </a:r>
            <a:r>
              <a:rPr lang="tr-TR" sz="2200" b="1" i="1" spc="-89" dirty="0">
                <a:latin typeface="+mj-lt"/>
                <a:cs typeface="Verdana"/>
              </a:rPr>
              <a:t>p</a:t>
            </a:r>
            <a:r>
              <a:rPr sz="2200" b="1" spc="-89" dirty="0" smtClean="0">
                <a:latin typeface="+mj-lt"/>
                <a:cs typeface="Arial"/>
              </a:rPr>
              <a:t>) </a:t>
            </a:r>
            <a:r>
              <a:rPr sz="2200" spc="-129" dirty="0">
                <a:latin typeface="+mj-lt"/>
                <a:cs typeface="Arial"/>
              </a:rPr>
              <a:t>specifies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b="1" spc="-50" dirty="0">
                <a:latin typeface="+mj-lt"/>
                <a:cs typeface="Arial"/>
              </a:rPr>
              <a:t>probability </a:t>
            </a:r>
            <a:r>
              <a:rPr sz="2200" b="1" spc="-40" dirty="0">
                <a:latin typeface="+mj-lt"/>
                <a:cs typeface="Arial"/>
              </a:rPr>
              <a:t>of </a:t>
            </a:r>
            <a:r>
              <a:rPr sz="2200" b="1" spc="-169" dirty="0">
                <a:latin typeface="+mj-lt"/>
                <a:cs typeface="Arial"/>
              </a:rPr>
              <a:t>each  </a:t>
            </a:r>
            <a:r>
              <a:rPr sz="2200" b="1" spc="-129" dirty="0">
                <a:latin typeface="+mj-lt"/>
                <a:cs typeface="Arial"/>
              </a:rPr>
              <a:t>possible </a:t>
            </a:r>
            <a:r>
              <a:rPr sz="2200" b="1" spc="-119" dirty="0">
                <a:latin typeface="+mj-lt"/>
                <a:cs typeface="Arial"/>
              </a:rPr>
              <a:t>value</a:t>
            </a:r>
            <a:r>
              <a:rPr sz="2200" spc="-119" dirty="0">
                <a:latin typeface="+mj-lt"/>
                <a:cs typeface="Arial"/>
              </a:rPr>
              <a:t> </a:t>
            </a:r>
            <a:r>
              <a:rPr sz="2200" spc="-79" dirty="0">
                <a:latin typeface="+mj-lt"/>
                <a:cs typeface="Arial"/>
              </a:rPr>
              <a:t>(integers </a:t>
            </a:r>
            <a:r>
              <a:rPr sz="2200" spc="-50" dirty="0">
                <a:latin typeface="+mj-lt"/>
                <a:cs typeface="Arial"/>
              </a:rPr>
              <a:t>from </a:t>
            </a:r>
            <a:r>
              <a:rPr sz="2200" spc="-139" dirty="0">
                <a:latin typeface="+mj-lt"/>
                <a:cs typeface="Arial"/>
              </a:rPr>
              <a:t>0 </a:t>
            </a:r>
            <a:r>
              <a:rPr sz="2200" spc="-59" dirty="0">
                <a:latin typeface="+mj-lt"/>
                <a:cs typeface="Arial"/>
              </a:rPr>
              <a:t>through </a:t>
            </a:r>
            <a:r>
              <a:rPr sz="2200" i="1" spc="30" dirty="0">
                <a:latin typeface="+mj-lt"/>
                <a:cs typeface="Trebuchet MS"/>
              </a:rPr>
              <a:t>n</a:t>
            </a:r>
            <a:r>
              <a:rPr sz="2200" spc="30" dirty="0">
                <a:latin typeface="+mj-lt"/>
                <a:cs typeface="Arial"/>
              </a:rPr>
              <a:t>)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99" dirty="0">
                <a:latin typeface="+mj-lt"/>
                <a:cs typeface="Arial"/>
              </a:rPr>
              <a:t>random  </a:t>
            </a:r>
            <a:r>
              <a:rPr sz="2200" spc="-89" dirty="0">
                <a:latin typeface="+mj-lt"/>
                <a:cs typeface="Arial"/>
              </a:rPr>
              <a:t>variable</a:t>
            </a:r>
            <a:r>
              <a:rPr sz="2200" spc="-89" dirty="0" smtClean="0">
                <a:latin typeface="+mj-lt"/>
                <a:cs typeface="Arial"/>
              </a:rPr>
              <a:t>.</a:t>
            </a:r>
            <a:endParaRPr sz="22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170367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Binomial Distribution</a:t>
            </a:r>
          </a:p>
        </p:txBody>
      </p:sp>
      <p:sp>
        <p:nvSpPr>
          <p:cNvPr id="50179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35"/>
            <a:ext cx="8458200" cy="4525963"/>
          </a:xfrm>
          <a:blipFill rotWithShape="1">
            <a:blip r:embed="rId3"/>
            <a:stretch>
              <a:fillRect l="-1585" t="-1752" b="-3504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FCA863-FD53-4D3C-872D-18D34D74307B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573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54513"/>
            <a:ext cx="291465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33888"/>
            <a:ext cx="18796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1" name="Picture 8" descr="\binom n k =\frac{n!}{k!(n-k)!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33888"/>
            <a:ext cx="141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2" name="TextBox 1"/>
          <p:cNvSpPr txBox="1">
            <a:spLocks noChangeArrowheads="1"/>
          </p:cNvSpPr>
          <p:nvPr/>
        </p:nvSpPr>
        <p:spPr bwMode="auto">
          <a:xfrm>
            <a:off x="6477035" y="4495823"/>
            <a:ext cx="942975" cy="36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67" tIns="45536" rIns="91067" bIns="4553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/>
              <a:t>,where</a:t>
            </a:r>
          </a:p>
        </p:txBody>
      </p:sp>
    </p:spTree>
    <p:extLst>
      <p:ext uri="{BB962C8B-B14F-4D97-AF65-F5344CB8AC3E}">
        <p14:creationId xmlns:p14="http://schemas.microsoft.com/office/powerpoint/2010/main" val="257848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764" y="773209"/>
            <a:ext cx="7803573" cy="48036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959" algn="ctr">
              <a:lnSpc>
                <a:spcPts val="4701"/>
              </a:lnSpc>
            </a:pPr>
            <a:r>
              <a:rPr sz="3900" dirty="0">
                <a:solidFill>
                  <a:srgbClr val="333399"/>
                </a:solidFill>
                <a:latin typeface="Arial"/>
                <a:cs typeface="Arial"/>
              </a:rPr>
              <a:t>Example:</a:t>
            </a:r>
            <a:endParaRPr sz="3900">
              <a:latin typeface="Arial"/>
              <a:cs typeface="Arial"/>
            </a:endParaRPr>
          </a:p>
          <a:p>
            <a:pPr marL="591475" marR="491588" algn="ctr">
              <a:lnSpc>
                <a:spcPts val="4754"/>
              </a:lnSpc>
              <a:spcBef>
                <a:spcPts val="108"/>
              </a:spcBef>
              <a:tabLst>
                <a:tab pos="1841471" algn="l"/>
                <a:tab pos="5784966" algn="l"/>
                <a:tab pos="6479206" algn="l"/>
              </a:tabLst>
            </a:pPr>
            <a:r>
              <a:rPr sz="3900" dirty="0">
                <a:solidFill>
                  <a:srgbClr val="333399"/>
                </a:solidFill>
                <a:latin typeface="Arial"/>
                <a:cs typeface="Arial"/>
              </a:rPr>
              <a:t>2092	adult</a:t>
            </a:r>
            <a:r>
              <a:rPr sz="3900" spc="-4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900" dirty="0">
                <a:solidFill>
                  <a:srgbClr val="333399"/>
                </a:solidFill>
                <a:latin typeface="Arial"/>
                <a:cs typeface="Arial"/>
              </a:rPr>
              <a:t>passengers	on	</a:t>
            </a:r>
            <a:r>
              <a:rPr sz="3900" spc="-4" dirty="0">
                <a:solidFill>
                  <a:srgbClr val="333399"/>
                </a:solidFill>
                <a:latin typeface="Arial"/>
                <a:cs typeface="Arial"/>
              </a:rPr>
              <a:t>t</a:t>
            </a:r>
            <a:r>
              <a:rPr sz="3900" dirty="0">
                <a:solidFill>
                  <a:srgbClr val="333399"/>
                </a:solidFill>
                <a:latin typeface="Arial"/>
                <a:cs typeface="Arial"/>
              </a:rPr>
              <a:t>he  </a:t>
            </a:r>
            <a:r>
              <a:rPr sz="3900" spc="-4" dirty="0">
                <a:solidFill>
                  <a:srgbClr val="333399"/>
                </a:solidFill>
                <a:latin typeface="Arial"/>
                <a:cs typeface="Arial"/>
              </a:rPr>
              <a:t>Titanic;</a:t>
            </a:r>
            <a:endParaRPr sz="3900">
              <a:latin typeface="Arial"/>
              <a:cs typeface="Arial"/>
            </a:endParaRPr>
          </a:p>
          <a:p>
            <a:pPr marL="11355" marR="4559" indent="2455103">
              <a:lnSpc>
                <a:spcPct val="193600"/>
              </a:lnSpc>
              <a:spcBef>
                <a:spcPts val="175"/>
              </a:spcBef>
              <a:tabLst>
                <a:tab pos="2454537" algn="l"/>
                <a:tab pos="3438289" algn="l"/>
                <a:tab pos="5147486" algn="l"/>
                <a:tab pos="5577773" algn="l"/>
              </a:tabLst>
            </a:pPr>
            <a:r>
              <a:rPr sz="3900" dirty="0">
                <a:solidFill>
                  <a:srgbClr val="333399"/>
                </a:solidFill>
                <a:latin typeface="Arial"/>
                <a:cs typeface="Arial"/>
              </a:rPr>
              <a:t>654	survived  </a:t>
            </a:r>
            <a:r>
              <a:rPr sz="3900" dirty="0">
                <a:solidFill>
                  <a:srgbClr val="FF0306"/>
                </a:solidFill>
                <a:latin typeface="Arial"/>
                <a:cs typeface="Arial"/>
              </a:rPr>
              <a:t>Propor</a:t>
            </a:r>
            <a:r>
              <a:rPr sz="3900" spc="-4" dirty="0">
                <a:solidFill>
                  <a:srgbClr val="FF0306"/>
                </a:solidFill>
                <a:latin typeface="Arial"/>
                <a:cs typeface="Arial"/>
              </a:rPr>
              <a:t>t</a:t>
            </a:r>
            <a:r>
              <a:rPr sz="3900" dirty="0">
                <a:solidFill>
                  <a:srgbClr val="FF0306"/>
                </a:solidFill>
                <a:latin typeface="Arial"/>
                <a:cs typeface="Arial"/>
              </a:rPr>
              <a:t>ion	of</a:t>
            </a:r>
            <a:r>
              <a:rPr sz="3900" spc="-4" dirty="0">
                <a:solidFill>
                  <a:srgbClr val="FF0306"/>
                </a:solidFill>
                <a:latin typeface="Arial"/>
                <a:cs typeface="Arial"/>
              </a:rPr>
              <a:t> </a:t>
            </a:r>
            <a:r>
              <a:rPr sz="3900" dirty="0">
                <a:solidFill>
                  <a:srgbClr val="FF0306"/>
                </a:solidFill>
                <a:latin typeface="Arial"/>
                <a:cs typeface="Arial"/>
              </a:rPr>
              <a:t>survivors	=	654</a:t>
            </a:r>
            <a:r>
              <a:rPr sz="3900" spc="-4" dirty="0">
                <a:solidFill>
                  <a:srgbClr val="FF0306"/>
                </a:solidFill>
                <a:latin typeface="Arial"/>
                <a:cs typeface="Arial"/>
              </a:rPr>
              <a:t>/</a:t>
            </a:r>
            <a:r>
              <a:rPr sz="3900" dirty="0">
                <a:solidFill>
                  <a:srgbClr val="FF0306"/>
                </a:solidFill>
                <a:latin typeface="Arial"/>
                <a:cs typeface="Arial"/>
              </a:rPr>
              <a:t>2092</a:t>
            </a:r>
            <a:endParaRPr sz="3900">
              <a:latin typeface="Arial"/>
              <a:cs typeface="Arial"/>
            </a:endParaRPr>
          </a:p>
          <a:p>
            <a:pPr marR="1412885" algn="r">
              <a:lnSpc>
                <a:spcPts val="4666"/>
              </a:lnSpc>
            </a:pPr>
            <a:r>
              <a:rPr sz="3900" dirty="0">
                <a:solidFill>
                  <a:srgbClr val="FF2600"/>
                </a:solidFill>
                <a:latin typeface="Symbol"/>
                <a:cs typeface="Symbol"/>
              </a:rPr>
              <a:t></a:t>
            </a:r>
            <a:r>
              <a:rPr sz="3900" spc="18" dirty="0">
                <a:solidFill>
                  <a:srgbClr val="FF2600"/>
                </a:solidFill>
                <a:latin typeface="Times New Roman"/>
                <a:cs typeface="Times New Roman"/>
              </a:rPr>
              <a:t> </a:t>
            </a:r>
            <a:r>
              <a:rPr sz="3900" spc="-4" dirty="0">
                <a:solidFill>
                  <a:srgbClr val="FF0306"/>
                </a:solidFill>
                <a:latin typeface="Arial"/>
                <a:cs typeface="Arial"/>
              </a:rPr>
              <a:t>0.3</a:t>
            </a:r>
            <a:endParaRPr sz="3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759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0040" y="956908"/>
            <a:ext cx="7578436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236" marR="4559" indent="-125452">
              <a:lnSpc>
                <a:spcPts val="3859"/>
              </a:lnSpc>
            </a:pPr>
            <a:r>
              <a:rPr sz="3200" spc="-4" dirty="0"/>
              <a:t>Probability that two </a:t>
            </a:r>
            <a:r>
              <a:rPr sz="3200" dirty="0"/>
              <a:t>out of </a:t>
            </a:r>
            <a:r>
              <a:rPr sz="3200" spc="-4" dirty="0"/>
              <a:t>three </a:t>
            </a:r>
            <a:r>
              <a:rPr sz="3200" dirty="0"/>
              <a:t>randomly  chosen passengers survived </a:t>
            </a:r>
            <a:r>
              <a:rPr sz="3200" spc="-4" dirty="0"/>
              <a:t>the</a:t>
            </a:r>
            <a:r>
              <a:rPr sz="3200" spc="-58" dirty="0"/>
              <a:t> </a:t>
            </a:r>
            <a:r>
              <a:rPr sz="3200" spc="-4" dirty="0"/>
              <a:t>Titanic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385488" y="2218767"/>
            <a:ext cx="6123419" cy="3881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034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0040" y="979394"/>
            <a:ext cx="7578436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268" marR="4559" indent="-125482">
              <a:lnSpc>
                <a:spcPts val="3859"/>
              </a:lnSpc>
            </a:pPr>
            <a:r>
              <a:rPr sz="3200" spc="-4" dirty="0"/>
              <a:t>Probability that two </a:t>
            </a:r>
            <a:r>
              <a:rPr sz="3200" dirty="0"/>
              <a:t>out of </a:t>
            </a:r>
            <a:r>
              <a:rPr sz="3200" spc="-4" dirty="0"/>
              <a:t>three </a:t>
            </a:r>
            <a:r>
              <a:rPr sz="3200" dirty="0"/>
              <a:t>randomly  chosen passengers survived </a:t>
            </a:r>
            <a:r>
              <a:rPr sz="3200" spc="-4" dirty="0"/>
              <a:t>the</a:t>
            </a:r>
            <a:r>
              <a:rPr sz="3200" spc="-58" dirty="0"/>
              <a:t> </a:t>
            </a:r>
            <a:r>
              <a:rPr sz="3200" spc="-4" dirty="0"/>
              <a:t>Titanic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3587750" y="2433935"/>
            <a:ext cx="52705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7" defTabSz="817610" fontAlgn="auto">
              <a:spcBef>
                <a:spcPts val="0"/>
              </a:spcBef>
              <a:spcAft>
                <a:spcPts val="0"/>
              </a:spcAft>
            </a:pPr>
            <a:r>
              <a:rPr lang="tr-TR" sz="3000" dirty="0" smtClean="0">
                <a:solidFill>
                  <a:prstClr val="black"/>
                </a:solidFill>
                <a:latin typeface="Symbol"/>
                <a:cs typeface="Symbol"/>
              </a:rPr>
              <a:t>3</a:t>
            </a:r>
            <a:endParaRPr sz="3000" dirty="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1400" y="2667000"/>
            <a:ext cx="52705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7" defTabSz="817610" fontAlgn="auto">
              <a:spcBef>
                <a:spcPts val="0"/>
              </a:spcBef>
              <a:spcAft>
                <a:spcPts val="0"/>
              </a:spcAft>
            </a:pPr>
            <a:r>
              <a:rPr sz="4500" spc="-175" baseline="2487" dirty="0" smtClean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3000" dirty="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91809" y="2488104"/>
            <a:ext cx="137391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7" defTabSz="817610" fontAlgn="auto">
              <a:spcBef>
                <a:spcPts val="0"/>
              </a:spcBef>
              <a:spcAft>
                <a:spcPts val="0"/>
              </a:spcAft>
            </a:pPr>
            <a:r>
              <a:rPr sz="1700" spc="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7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77791" y="2427949"/>
            <a:ext cx="551840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7" defTabSz="817610" fontAlgn="auto">
              <a:spcBef>
                <a:spcPts val="0"/>
              </a:spcBef>
              <a:spcAft>
                <a:spcPts val="0"/>
              </a:spcAft>
              <a:tabLst>
                <a:tab pos="1510881" algn="l"/>
              </a:tabLst>
            </a:pPr>
            <a:r>
              <a:rPr sz="3000" dirty="0">
                <a:solidFill>
                  <a:prstClr val="black"/>
                </a:solidFill>
                <a:latin typeface="Times New Roman"/>
                <a:cs typeface="Times New Roman"/>
              </a:rPr>
              <a:t>Pr[2]</a:t>
            </a:r>
            <a:r>
              <a:rPr sz="3000" spc="-24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000" spc="13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3000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4800" spc="-85" dirty="0" smtClean="0">
                <a:solidFill>
                  <a:prstClr val="black"/>
                </a:solidFill>
                <a:latin typeface="Symbol"/>
                <a:cs typeface="Symbol"/>
              </a:rPr>
              <a:t>  </a:t>
            </a:r>
            <a:r>
              <a:rPr lang="tr-TR" sz="4500" spc="33" baseline="-9950" dirty="0" smtClean="0">
                <a:solidFill>
                  <a:prstClr val="black"/>
                </a:solidFill>
                <a:latin typeface="Symbol"/>
                <a:cs typeface="Symbol"/>
              </a:rPr>
              <a:t>  </a:t>
            </a:r>
            <a:r>
              <a:rPr sz="3700" spc="22" dirty="0" smtClean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3000" spc="22" dirty="0">
                <a:solidFill>
                  <a:prstClr val="black"/>
                </a:solidFill>
                <a:latin typeface="Times New Roman"/>
                <a:cs typeface="Times New Roman"/>
              </a:rPr>
              <a:t>0.3</a:t>
            </a:r>
            <a:r>
              <a:rPr sz="3700" spc="22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r>
              <a:rPr sz="3700" spc="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700" spc="-81" dirty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3000" spc="-81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sz="3000" spc="-81" dirty="0">
                <a:solidFill>
                  <a:prstClr val="black"/>
                </a:solidFill>
                <a:latin typeface="Symbol"/>
                <a:cs typeface="Symbol"/>
              </a:rPr>
              <a:t></a:t>
            </a:r>
            <a:r>
              <a:rPr sz="3000" spc="1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000" spc="-85" dirty="0">
                <a:solidFill>
                  <a:prstClr val="black"/>
                </a:solidFill>
                <a:latin typeface="Times New Roman"/>
                <a:cs typeface="Times New Roman"/>
              </a:rPr>
              <a:t>0.3</a:t>
            </a:r>
            <a:r>
              <a:rPr sz="3700" spc="-85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endParaRPr sz="3700" dirty="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87974" y="2513938"/>
            <a:ext cx="413905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7" defTabSz="817610" fontAlgn="auto">
              <a:spcBef>
                <a:spcPts val="0"/>
              </a:spcBef>
              <a:spcAft>
                <a:spcPts val="0"/>
              </a:spcAft>
            </a:pPr>
            <a:r>
              <a:rPr sz="1700" spc="72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1700" spc="72" dirty="0">
                <a:solidFill>
                  <a:prstClr val="black"/>
                </a:solidFill>
                <a:latin typeface="Symbol"/>
                <a:cs typeface="Symbol"/>
              </a:rPr>
              <a:t></a:t>
            </a:r>
            <a:r>
              <a:rPr sz="1700" spc="-35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700" spc="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7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99955" y="4180227"/>
            <a:ext cx="23783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7" defTabSz="817610" fontAlgn="auto">
              <a:spcBef>
                <a:spcPts val="0"/>
              </a:spcBef>
              <a:spcAft>
                <a:spcPts val="0"/>
              </a:spcAft>
            </a:pPr>
            <a:r>
              <a:rPr sz="3000" spc="13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endParaRPr sz="30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93757" y="3927595"/>
            <a:ext cx="29556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7" defTabSz="817610" fontAlgn="auto">
              <a:spcBef>
                <a:spcPts val="0"/>
              </a:spcBef>
              <a:spcAft>
                <a:spcPts val="0"/>
              </a:spcAft>
            </a:pPr>
            <a:r>
              <a:rPr sz="3000" spc="-399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3000" spc="9" dirty="0">
                <a:solidFill>
                  <a:prstClr val="black"/>
                </a:solidFill>
                <a:latin typeface="Times New Roman"/>
                <a:cs typeface="Times New Roman"/>
              </a:rPr>
              <a:t>!</a:t>
            </a:r>
            <a:endParaRPr sz="3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41595" y="4456548"/>
            <a:ext cx="78393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7" defTabSz="817610" fontAlgn="auto">
              <a:spcBef>
                <a:spcPts val="0"/>
              </a:spcBef>
              <a:spcAft>
                <a:spcPts val="0"/>
              </a:spcAft>
            </a:pPr>
            <a:r>
              <a:rPr sz="3000" spc="-27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3000" spc="9" dirty="0">
                <a:solidFill>
                  <a:prstClr val="black"/>
                </a:solidFill>
                <a:latin typeface="Times New Roman"/>
                <a:cs typeface="Times New Roman"/>
              </a:rPr>
              <a:t>!</a:t>
            </a:r>
            <a:r>
              <a:rPr sz="3000" spc="13" dirty="0">
                <a:solidFill>
                  <a:prstClr val="black"/>
                </a:solidFill>
                <a:latin typeface="Symbol"/>
                <a:cs typeface="Symbol"/>
              </a:rPr>
              <a:t></a:t>
            </a:r>
            <a:r>
              <a:rPr sz="3000" spc="-516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sz="3000" spc="9" dirty="0">
                <a:solidFill>
                  <a:prstClr val="black"/>
                </a:solidFill>
                <a:latin typeface="Times New Roman"/>
                <a:cs typeface="Times New Roman"/>
              </a:rPr>
              <a:t>!</a:t>
            </a:r>
            <a:endParaRPr sz="3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36871" y="4445096"/>
            <a:ext cx="760845" cy="0"/>
          </a:xfrm>
          <a:custGeom>
            <a:avLst/>
            <a:gdLst/>
            <a:ahLst/>
            <a:cxnLst/>
            <a:rect l="l" t="t" r="r" b="b"/>
            <a:pathLst>
              <a:path w="836929">
                <a:moveTo>
                  <a:pt x="0" y="0"/>
                </a:moveTo>
                <a:lnTo>
                  <a:pt x="836612" y="0"/>
                </a:lnTo>
              </a:path>
            </a:pathLst>
          </a:custGeom>
          <a:ln w="17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17610"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4688" y="4090607"/>
            <a:ext cx="1756064" cy="569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7" defTabSz="817610" fontAlgn="auto">
              <a:spcBef>
                <a:spcPts val="0"/>
              </a:spcBef>
              <a:spcAft>
                <a:spcPts val="0"/>
              </a:spcAft>
            </a:pPr>
            <a:r>
              <a:rPr sz="3700" spc="-76" dirty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3000" spc="-76" dirty="0">
                <a:solidFill>
                  <a:prstClr val="black"/>
                </a:solidFill>
                <a:latin typeface="Times New Roman"/>
                <a:cs typeface="Times New Roman"/>
              </a:rPr>
              <a:t>0.3</a:t>
            </a:r>
            <a:r>
              <a:rPr sz="3700" spc="-76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r>
              <a:rPr sz="2600" spc="-114" baseline="5555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2600" spc="-376" baseline="555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700" spc="-99" dirty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3000" spc="-99" dirty="0">
                <a:solidFill>
                  <a:prstClr val="black"/>
                </a:solidFill>
                <a:latin typeface="Times New Roman"/>
                <a:cs typeface="Times New Roman"/>
              </a:rPr>
              <a:t>0.7</a:t>
            </a:r>
            <a:r>
              <a:rPr sz="3700" spc="-99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r>
              <a:rPr sz="2600" spc="-148" baseline="55555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2600" baseline="5555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99986" y="5503780"/>
            <a:ext cx="3394941" cy="569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7" defTabSz="817610" fontAlgn="auto">
              <a:spcBef>
                <a:spcPts val="0"/>
              </a:spcBef>
              <a:spcAft>
                <a:spcPts val="0"/>
              </a:spcAft>
            </a:pPr>
            <a:r>
              <a:rPr sz="3000" spc="13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3000" spc="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000" spc="-85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3700" spc="-85" dirty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3000" spc="-85" dirty="0">
                <a:solidFill>
                  <a:prstClr val="black"/>
                </a:solidFill>
                <a:latin typeface="Times New Roman"/>
                <a:cs typeface="Times New Roman"/>
              </a:rPr>
              <a:t>0.3</a:t>
            </a:r>
            <a:r>
              <a:rPr sz="3700" spc="-85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r>
              <a:rPr sz="2600" spc="-127" baseline="54131" dirty="0">
                <a:solidFill>
                  <a:prstClr val="black"/>
                </a:solidFill>
                <a:latin typeface="Times New Roman"/>
                <a:cs typeface="Times New Roman"/>
              </a:rPr>
              <a:t>2 </a:t>
            </a:r>
            <a:r>
              <a:rPr sz="3700" spc="-94" dirty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3000" spc="-94" dirty="0">
                <a:solidFill>
                  <a:prstClr val="black"/>
                </a:solidFill>
                <a:latin typeface="Times New Roman"/>
                <a:cs typeface="Times New Roman"/>
              </a:rPr>
              <a:t>0.7</a:t>
            </a:r>
            <a:r>
              <a:rPr sz="3700" spc="-94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r>
              <a:rPr sz="3700" spc="-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000" spc="13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3000" spc="-53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3000" spc="9" dirty="0">
                <a:solidFill>
                  <a:prstClr val="black"/>
                </a:solidFill>
                <a:latin typeface="Times New Roman"/>
                <a:cs typeface="Times New Roman"/>
              </a:rPr>
              <a:t>0.189</a:t>
            </a:r>
            <a:endParaRPr sz="3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56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Binomial Distribution Example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35"/>
            <a:ext cx="8458200" cy="4525963"/>
          </a:xfrm>
        </p:spPr>
        <p:txBody>
          <a:bodyPr/>
          <a:lstStyle/>
          <a:p>
            <a:r>
              <a:rPr lang="en-US" altLang="en-US" dirty="0" smtClean="0"/>
              <a:t>Example: Each child born to a particular set of parents has probability 0.25 of having blood type </a:t>
            </a:r>
            <a:r>
              <a:rPr lang="tr-TR" altLang="en-US" dirty="0"/>
              <a:t>0</a:t>
            </a:r>
            <a:r>
              <a:rPr lang="en-US" altLang="en-US" dirty="0" smtClean="0"/>
              <a:t>. If these parents have 5 children, what is the probability that exactly 2 of them have type </a:t>
            </a:r>
            <a:r>
              <a:rPr lang="tr-TR" altLang="en-US" dirty="0" smtClean="0"/>
              <a:t>0</a:t>
            </a:r>
            <a:r>
              <a:rPr lang="en-US" altLang="en-US" dirty="0" smtClean="0"/>
              <a:t> blood?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Let X= the number of children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EB22D2-7ABA-4CBC-B35D-29567DF608F9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583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5267360"/>
            <a:ext cx="53355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65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Binomial Distribution Example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35"/>
            <a:ext cx="8458200" cy="4525963"/>
          </a:xfrm>
        </p:spPr>
        <p:txBody>
          <a:bodyPr/>
          <a:lstStyle/>
          <a:p>
            <a:r>
              <a:rPr lang="en-US" altLang="en-US" dirty="0" smtClean="0"/>
              <a:t>What is the expected number</a:t>
            </a:r>
            <a:r>
              <a:rPr lang="tr-TR" altLang="en-US" dirty="0" smtClean="0"/>
              <a:t>(</a:t>
            </a:r>
            <a:r>
              <a:rPr lang="tr-TR" altLang="en-US" dirty="0" err="1" smtClean="0"/>
              <a:t>average</a:t>
            </a:r>
            <a:r>
              <a:rPr lang="tr-TR" altLang="en-US" dirty="0" smtClean="0"/>
              <a:t>)</a:t>
            </a:r>
            <a:r>
              <a:rPr lang="en-US" altLang="en-US" dirty="0" smtClean="0"/>
              <a:t> of children with type </a:t>
            </a:r>
            <a:r>
              <a:rPr lang="tr-TR" altLang="en-US" dirty="0" smtClean="0"/>
              <a:t>0</a:t>
            </a:r>
            <a:r>
              <a:rPr lang="en-US" altLang="en-US" dirty="0" smtClean="0"/>
              <a:t> blood? </a:t>
            </a:r>
          </a:p>
          <a:p>
            <a:pPr marL="455338" lvl="1" indent="0">
              <a:buNone/>
            </a:pPr>
            <a:r>
              <a:rPr lang="en-US" altLang="en-US" i="1" dirty="0" smtClean="0"/>
              <a:t>  μ = 5(</a:t>
            </a:r>
            <a:r>
              <a:rPr lang="tr-TR" altLang="en-US" i="1" dirty="0" smtClean="0"/>
              <a:t>0</a:t>
            </a:r>
            <a:r>
              <a:rPr lang="en-US" altLang="en-US" i="1" dirty="0" smtClean="0"/>
              <a:t>.25) = 1.25</a:t>
            </a:r>
            <a:endParaRPr lang="tr-TR" altLang="en-US" i="1" dirty="0" smtClean="0"/>
          </a:p>
          <a:p>
            <a:endParaRPr lang="tr-TR" altLang="en-US" dirty="0" smtClean="0"/>
          </a:p>
          <a:p>
            <a:r>
              <a:rPr lang="en-US" altLang="en-US" dirty="0" smtClean="0"/>
              <a:t>What is the probability of at least 2 children with type </a:t>
            </a:r>
            <a:r>
              <a:rPr lang="tr-TR" altLang="en-US" dirty="0" smtClean="0"/>
              <a:t>0</a:t>
            </a:r>
            <a:r>
              <a:rPr lang="en-US" altLang="en-US" dirty="0" smtClean="0"/>
              <a:t> blood?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8F141D2-4FEE-4E35-8131-D6C791E20175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645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756150"/>
            <a:ext cx="441960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96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6558" algn="l"/>
            <a:r>
              <a:rPr sz="4100" spc="-159" dirty="0"/>
              <a:t>Random</a:t>
            </a:r>
            <a:r>
              <a:rPr sz="4100" spc="59" dirty="0"/>
              <a:t> </a:t>
            </a:r>
            <a:r>
              <a:rPr sz="4100" spc="-149" dirty="0"/>
              <a:t>variables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6" y="1047494"/>
            <a:ext cx="7422256" cy="3328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10033" indent="-260794">
              <a:lnSpc>
                <a:spcPct val="102699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endParaRPr lang="tr-TR" sz="2200" spc="-99" dirty="0">
              <a:latin typeface="+mj-lt"/>
              <a:cs typeface="Arial"/>
            </a:endParaRPr>
          </a:p>
          <a:p>
            <a:pPr marL="285865" marR="10033" indent="-260794">
              <a:lnSpc>
                <a:spcPct val="102699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99" dirty="0">
                <a:latin typeface="+mj-lt"/>
                <a:cs typeface="Arial"/>
              </a:rPr>
              <a:t>Formally, </a:t>
            </a:r>
            <a:r>
              <a:rPr sz="2200" spc="-178" dirty="0">
                <a:latin typeface="+mj-lt"/>
                <a:cs typeface="Arial"/>
              </a:rPr>
              <a:t>a </a:t>
            </a:r>
            <a:r>
              <a:rPr sz="2200" b="1" spc="-178" dirty="0">
                <a:latin typeface="+mj-lt"/>
                <a:cs typeface="Tahoma"/>
              </a:rPr>
              <a:t>random </a:t>
            </a:r>
            <a:r>
              <a:rPr sz="2200" b="1" spc="-169" dirty="0">
                <a:latin typeface="+mj-lt"/>
                <a:cs typeface="Tahoma"/>
              </a:rPr>
              <a:t>variable </a:t>
            </a:r>
            <a:r>
              <a:rPr sz="2200" i="1" spc="218" dirty="0">
                <a:latin typeface="+mj-lt"/>
                <a:cs typeface="Trebuchet MS"/>
              </a:rPr>
              <a:t>X </a:t>
            </a:r>
            <a:r>
              <a:rPr sz="2200" spc="-169" dirty="0">
                <a:latin typeface="+mj-lt"/>
                <a:cs typeface="Arial"/>
              </a:rPr>
              <a:t>assigns </a:t>
            </a:r>
            <a:r>
              <a:rPr sz="2200" spc="-178" dirty="0">
                <a:latin typeface="+mj-lt"/>
                <a:cs typeface="Arial"/>
              </a:rPr>
              <a:t>a </a:t>
            </a:r>
            <a:r>
              <a:rPr sz="2200" spc="-89" dirty="0">
                <a:latin typeface="+mj-lt"/>
                <a:cs typeface="Arial"/>
              </a:rPr>
              <a:t>numerical </a:t>
            </a:r>
            <a:r>
              <a:rPr sz="2200" spc="-119" dirty="0">
                <a:latin typeface="+mj-lt"/>
                <a:cs typeface="Arial"/>
              </a:rPr>
              <a:t>value </a:t>
            </a:r>
            <a:r>
              <a:rPr sz="2200" spc="20" dirty="0">
                <a:latin typeface="+mj-lt"/>
                <a:cs typeface="Arial"/>
              </a:rPr>
              <a:t>to </a:t>
            </a:r>
            <a:r>
              <a:rPr sz="2200" spc="-169" dirty="0" smtClean="0">
                <a:latin typeface="+mj-lt"/>
                <a:cs typeface="Arial"/>
              </a:rPr>
              <a:t>each  </a:t>
            </a:r>
            <a:r>
              <a:rPr sz="2200" spc="-129" dirty="0">
                <a:latin typeface="+mj-lt"/>
                <a:cs typeface="Arial"/>
              </a:rPr>
              <a:t>possible  </a:t>
            </a:r>
            <a:r>
              <a:rPr sz="2200" spc="-99" dirty="0">
                <a:latin typeface="+mj-lt"/>
                <a:cs typeface="Arial"/>
              </a:rPr>
              <a:t>outcome </a:t>
            </a:r>
            <a:r>
              <a:rPr sz="2200" spc="-69" dirty="0">
                <a:latin typeface="+mj-lt"/>
                <a:cs typeface="Arial"/>
              </a:rPr>
              <a:t>(and event)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178" dirty="0">
                <a:latin typeface="+mj-lt"/>
                <a:cs typeface="Arial"/>
              </a:rPr>
              <a:t>a  </a:t>
            </a:r>
            <a:r>
              <a:rPr sz="2200" spc="-99" dirty="0">
                <a:latin typeface="+mj-lt"/>
                <a:cs typeface="Arial"/>
              </a:rPr>
              <a:t>random</a:t>
            </a:r>
            <a:r>
              <a:rPr sz="2200" spc="287" dirty="0">
                <a:latin typeface="+mj-lt"/>
                <a:cs typeface="Arial"/>
              </a:rPr>
              <a:t> </a:t>
            </a:r>
            <a:r>
              <a:rPr sz="2200" spc="-129" dirty="0">
                <a:latin typeface="+mj-lt"/>
                <a:cs typeface="Arial"/>
              </a:rPr>
              <a:t>phenomenon.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20"/>
              </a:spcBef>
              <a:buClr>
                <a:srgbClr val="3333B2"/>
              </a:buClr>
              <a:buFont typeface="Meiryo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285865" marR="56422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29" dirty="0">
                <a:latin typeface="+mj-lt"/>
                <a:cs typeface="Arial"/>
              </a:rPr>
              <a:t>For </a:t>
            </a:r>
            <a:r>
              <a:rPr sz="2200" spc="-99" dirty="0">
                <a:latin typeface="+mj-lt"/>
                <a:cs typeface="Arial"/>
              </a:rPr>
              <a:t>instance, </a:t>
            </a:r>
            <a:r>
              <a:rPr sz="2200" spc="-218" dirty="0">
                <a:latin typeface="+mj-lt"/>
                <a:cs typeface="Arial"/>
              </a:rPr>
              <a:t>we </a:t>
            </a:r>
            <a:r>
              <a:rPr sz="2200" spc="-139" dirty="0">
                <a:latin typeface="+mj-lt"/>
                <a:cs typeface="Arial"/>
              </a:rPr>
              <a:t>can </a:t>
            </a:r>
            <a:r>
              <a:rPr sz="2200" spc="-109" dirty="0">
                <a:latin typeface="+mj-lt"/>
                <a:cs typeface="Arial"/>
              </a:rPr>
              <a:t>define </a:t>
            </a:r>
            <a:r>
              <a:rPr sz="2200" i="1" spc="218" dirty="0" err="1" smtClean="0">
                <a:latin typeface="+mj-lt"/>
                <a:cs typeface="Trebuchet MS"/>
              </a:rPr>
              <a:t>X</a:t>
            </a:r>
            <a:r>
              <a:rPr sz="2200" spc="-178" dirty="0" err="1" smtClean="0">
                <a:latin typeface="+mj-lt"/>
                <a:cs typeface="Arial"/>
              </a:rPr>
              <a:t>based</a:t>
            </a:r>
            <a:r>
              <a:rPr sz="2200" spc="-178" dirty="0" smtClean="0">
                <a:latin typeface="+mj-lt"/>
                <a:cs typeface="Arial"/>
              </a:rPr>
              <a:t> </a:t>
            </a:r>
            <a:r>
              <a:rPr sz="2200" spc="-119" dirty="0">
                <a:latin typeface="+mj-lt"/>
                <a:cs typeface="Arial"/>
              </a:rPr>
              <a:t>on </a:t>
            </a:r>
            <a:r>
              <a:rPr sz="2200" spc="-129" dirty="0">
                <a:latin typeface="+mj-lt"/>
                <a:cs typeface="Arial"/>
              </a:rPr>
              <a:t>possible </a:t>
            </a:r>
            <a:r>
              <a:rPr lang="en-US" sz="2200" spc="-129" dirty="0" smtClean="0">
                <a:latin typeface="+mj-lt"/>
                <a:cs typeface="Arial"/>
              </a:rPr>
              <a:t>outcomes </a:t>
            </a:r>
            <a:r>
              <a:rPr sz="2200" spc="-40" dirty="0" smtClean="0">
                <a:latin typeface="+mj-lt"/>
                <a:cs typeface="Arial"/>
              </a:rPr>
              <a:t>of </a:t>
            </a:r>
            <a:r>
              <a:rPr sz="2200" spc="-178" dirty="0" smtClean="0">
                <a:latin typeface="+mj-lt"/>
                <a:cs typeface="Arial"/>
              </a:rPr>
              <a:t> </a:t>
            </a:r>
            <a:r>
              <a:rPr lang="en-US" sz="2200" spc="-59" dirty="0" smtClean="0">
                <a:latin typeface="+mj-lt"/>
                <a:cs typeface="Arial"/>
              </a:rPr>
              <a:t>events</a:t>
            </a:r>
            <a:r>
              <a:rPr sz="2200" b="1" spc="89" dirty="0" smtClean="0">
                <a:latin typeface="+mj-lt"/>
                <a:cs typeface="Tahoma"/>
              </a:rPr>
              <a:t> </a:t>
            </a:r>
            <a:r>
              <a:rPr sz="2200" spc="-226" dirty="0">
                <a:latin typeface="+mj-lt"/>
                <a:cs typeface="Arial"/>
              </a:rPr>
              <a:t>as</a:t>
            </a:r>
            <a:r>
              <a:rPr sz="2200" spc="-10" dirty="0">
                <a:latin typeface="+mj-lt"/>
                <a:cs typeface="Arial"/>
              </a:rPr>
              <a:t> </a:t>
            </a:r>
            <a:r>
              <a:rPr sz="2200" spc="-79" dirty="0">
                <a:latin typeface="+mj-lt"/>
                <a:cs typeface="Arial"/>
              </a:rPr>
              <a:t>follows:</a:t>
            </a:r>
            <a:endParaRPr sz="2200" dirty="0">
              <a:latin typeface="+mj-lt"/>
              <a:cs typeface="Arial"/>
            </a:endParaRPr>
          </a:p>
          <a:p>
            <a:pPr marL="2115176" marR="1939635" indent="583019">
              <a:lnSpc>
                <a:spcPct val="102800"/>
              </a:lnSpc>
              <a:spcBef>
                <a:spcPts val="1338"/>
              </a:spcBef>
              <a:tabLst>
                <a:tab pos="3478064" algn="l"/>
              </a:tabLst>
            </a:pPr>
            <a:r>
              <a:rPr sz="3300" spc="-400" baseline="45454" dirty="0">
                <a:latin typeface="+mj-lt"/>
                <a:cs typeface="Arial"/>
              </a:rPr>
              <a:t> </a:t>
            </a:r>
            <a:r>
              <a:rPr sz="3300" spc="59" baseline="45454" dirty="0">
                <a:latin typeface="+mj-lt"/>
                <a:cs typeface="Arial"/>
              </a:rPr>
              <a:t> </a:t>
            </a:r>
            <a:r>
              <a:rPr sz="2200" spc="-139" dirty="0">
                <a:latin typeface="+mj-lt"/>
                <a:cs typeface="Arial"/>
              </a:rPr>
              <a:t>0	</a:t>
            </a:r>
            <a:r>
              <a:rPr sz="2200" spc="-50" dirty="0">
                <a:latin typeface="+mj-lt"/>
                <a:cs typeface="Arial"/>
              </a:rPr>
              <a:t>for</a:t>
            </a:r>
            <a:r>
              <a:rPr sz="2200" spc="59" dirty="0">
                <a:latin typeface="+mj-lt"/>
                <a:cs typeface="Arial"/>
              </a:rPr>
              <a:t> </a:t>
            </a:r>
            <a:r>
              <a:rPr lang="en-US" sz="2200" spc="-119" dirty="0" smtClean="0">
                <a:latin typeface="+mj-lt"/>
                <a:cs typeface="Arial"/>
              </a:rPr>
              <a:t>property </a:t>
            </a:r>
            <a:r>
              <a:rPr sz="2200" i="1" dirty="0" smtClean="0">
                <a:latin typeface="+mj-lt"/>
                <a:cs typeface="Trebuchet MS"/>
              </a:rPr>
              <a:t>AA</a:t>
            </a:r>
            <a:r>
              <a:rPr sz="2200" i="1" dirty="0">
                <a:latin typeface="+mj-lt"/>
                <a:cs typeface="Verdana"/>
              </a:rPr>
              <a:t>, </a:t>
            </a:r>
            <a:r>
              <a:rPr lang="en-US" sz="2200" i="1" spc="-188" dirty="0">
                <a:latin typeface="+mj-lt"/>
                <a:cs typeface="Verdana"/>
              </a:rPr>
              <a:t> </a:t>
            </a:r>
            <a:r>
              <a:rPr lang="en-US" sz="2200" i="1" spc="-188" dirty="0" smtClean="0">
                <a:latin typeface="+mj-lt"/>
                <a:cs typeface="Verdana"/>
              </a:rPr>
              <a:t>  </a:t>
            </a:r>
            <a:r>
              <a:rPr sz="2200" i="1" spc="218" dirty="0" smtClean="0">
                <a:latin typeface="+mj-lt"/>
                <a:cs typeface="Trebuchet MS"/>
              </a:rPr>
              <a:t>X </a:t>
            </a:r>
            <a:r>
              <a:rPr sz="2200" spc="404" dirty="0">
                <a:latin typeface="+mj-lt"/>
                <a:cs typeface="Arial"/>
              </a:rPr>
              <a:t>=</a:t>
            </a:r>
            <a:r>
              <a:rPr sz="2200" dirty="0">
                <a:latin typeface="+mj-lt"/>
                <a:cs typeface="Arial"/>
              </a:rPr>
              <a:t> </a:t>
            </a:r>
            <a:r>
              <a:rPr lang="tr-TR" sz="2200" dirty="0">
                <a:latin typeface="+mj-lt"/>
                <a:cs typeface="Arial"/>
              </a:rPr>
              <a:t> </a:t>
            </a:r>
            <a:r>
              <a:rPr lang="tr-TR" sz="3300" spc="59" baseline="63131" dirty="0">
                <a:latin typeface="+mj-lt"/>
                <a:cs typeface="Arial"/>
              </a:rPr>
              <a:t> </a:t>
            </a:r>
            <a:r>
              <a:rPr sz="2200" spc="-139" dirty="0">
                <a:latin typeface="+mj-lt"/>
                <a:cs typeface="Arial"/>
              </a:rPr>
              <a:t>1	</a:t>
            </a:r>
            <a:r>
              <a:rPr sz="2200" spc="-50" dirty="0">
                <a:latin typeface="+mj-lt"/>
                <a:cs typeface="Arial"/>
              </a:rPr>
              <a:t>for </a:t>
            </a:r>
            <a:r>
              <a:rPr lang="en-US" sz="2200" spc="-119" dirty="0">
                <a:latin typeface="+mj-lt"/>
                <a:cs typeface="Arial"/>
              </a:rPr>
              <a:t>property </a:t>
            </a:r>
            <a:r>
              <a:rPr sz="2200" i="1" spc="-59" dirty="0" smtClean="0">
                <a:latin typeface="+mj-lt"/>
                <a:cs typeface="Trebuchet MS"/>
              </a:rPr>
              <a:t>Aa</a:t>
            </a:r>
            <a:r>
              <a:rPr sz="2200" i="1" spc="-59" dirty="0">
                <a:latin typeface="+mj-lt"/>
                <a:cs typeface="Verdana"/>
              </a:rPr>
              <a:t>,</a:t>
            </a:r>
            <a:endParaRPr sz="2200" dirty="0">
              <a:latin typeface="+mj-lt"/>
              <a:cs typeface="Verdana"/>
            </a:endParaRPr>
          </a:p>
          <a:p>
            <a:pPr marL="2699455">
              <a:spcBef>
                <a:spcPts val="59"/>
              </a:spcBef>
              <a:tabLst>
                <a:tab pos="3478064" algn="l"/>
              </a:tabLst>
            </a:pPr>
            <a:r>
              <a:rPr sz="3300" spc="-400" baseline="32828" dirty="0">
                <a:latin typeface="+mj-lt"/>
                <a:cs typeface="Arial"/>
              </a:rPr>
              <a:t> </a:t>
            </a:r>
            <a:r>
              <a:rPr sz="3300" spc="59" baseline="32828" dirty="0">
                <a:latin typeface="+mj-lt"/>
                <a:cs typeface="Arial"/>
              </a:rPr>
              <a:t> </a:t>
            </a:r>
            <a:r>
              <a:rPr sz="2200" spc="-139" dirty="0">
                <a:latin typeface="+mj-lt"/>
                <a:cs typeface="Arial"/>
              </a:rPr>
              <a:t>2	</a:t>
            </a:r>
            <a:r>
              <a:rPr sz="2200" spc="-50" dirty="0">
                <a:latin typeface="+mj-lt"/>
                <a:cs typeface="Arial"/>
              </a:rPr>
              <a:t>for </a:t>
            </a:r>
            <a:r>
              <a:rPr lang="en-US" sz="2200" spc="-119" dirty="0">
                <a:latin typeface="+mj-lt"/>
                <a:cs typeface="Arial"/>
              </a:rPr>
              <a:t>property </a:t>
            </a:r>
            <a:r>
              <a:rPr sz="2200" i="1" spc="-139" dirty="0" smtClean="0">
                <a:latin typeface="+mj-lt"/>
                <a:cs typeface="Trebuchet MS"/>
              </a:rPr>
              <a:t>aa</a:t>
            </a:r>
            <a:r>
              <a:rPr sz="2200" i="1" spc="-139" dirty="0">
                <a:latin typeface="+mj-lt"/>
                <a:cs typeface="Verdana"/>
              </a:rPr>
              <a:t>.</a:t>
            </a:r>
            <a:endParaRPr sz="2200" dirty="0">
              <a:latin typeface="+mj-lt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5590" y="5322467"/>
            <a:ext cx="718295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59" dirty="0">
                <a:latin typeface="+mj-lt"/>
                <a:cs typeface="Arial"/>
              </a:rPr>
              <a:t>Alternatively, </a:t>
            </a:r>
            <a:r>
              <a:rPr sz="2200" spc="-218" dirty="0">
                <a:latin typeface="+mj-lt"/>
                <a:cs typeface="Arial"/>
              </a:rPr>
              <a:t>we  </a:t>
            </a:r>
            <a:r>
              <a:rPr sz="2200" spc="-139" dirty="0">
                <a:latin typeface="+mj-lt"/>
                <a:cs typeface="Arial"/>
              </a:rPr>
              <a:t>can  </a:t>
            </a:r>
            <a:r>
              <a:rPr sz="2200" spc="-109" dirty="0">
                <a:latin typeface="+mj-lt"/>
                <a:cs typeface="Arial"/>
              </a:rPr>
              <a:t>define </a:t>
            </a:r>
            <a:r>
              <a:rPr sz="2200" spc="-178" dirty="0">
                <a:latin typeface="+mj-lt"/>
                <a:cs typeface="Arial"/>
              </a:rPr>
              <a:t>a  </a:t>
            </a:r>
            <a:r>
              <a:rPr sz="2200" spc="-89" dirty="0">
                <a:latin typeface="+mj-lt"/>
                <a:cs typeface="Arial"/>
              </a:rPr>
              <a:t>random, </a:t>
            </a:r>
            <a:r>
              <a:rPr sz="2200" i="1" spc="188" dirty="0" smtClean="0">
                <a:latin typeface="+mj-lt"/>
                <a:cs typeface="Trebuchet MS"/>
              </a:rPr>
              <a:t>Y</a:t>
            </a:r>
            <a:r>
              <a:rPr sz="2200" spc="-10" dirty="0" smtClean="0">
                <a:latin typeface="+mj-lt"/>
                <a:cs typeface="Arial"/>
              </a:rPr>
              <a:t>, </a:t>
            </a:r>
            <a:r>
              <a:rPr sz="2200" spc="-99" dirty="0">
                <a:latin typeface="+mj-lt"/>
                <a:cs typeface="Arial"/>
              </a:rPr>
              <a:t>variable </a:t>
            </a:r>
            <a:r>
              <a:rPr sz="2200" spc="-40" dirty="0">
                <a:latin typeface="+mj-lt"/>
                <a:cs typeface="Arial"/>
              </a:rPr>
              <a:t>this</a:t>
            </a:r>
            <a:r>
              <a:rPr sz="2200" spc="149" dirty="0">
                <a:latin typeface="+mj-lt"/>
                <a:cs typeface="Arial"/>
              </a:rPr>
              <a:t> </a:t>
            </a:r>
            <a:r>
              <a:rPr sz="2200" spc="-129" dirty="0">
                <a:latin typeface="+mj-lt"/>
                <a:cs typeface="Arial"/>
              </a:rPr>
              <a:t>way:</a:t>
            </a:r>
            <a:endParaRPr sz="2200" dirty="0">
              <a:latin typeface="+mj-lt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04412" y="6004817"/>
            <a:ext cx="57181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2200" i="1" spc="188" dirty="0">
                <a:latin typeface="Trebuchet MS"/>
                <a:cs typeface="Trebuchet MS"/>
              </a:rPr>
              <a:t>Y</a:t>
            </a:r>
            <a:r>
              <a:rPr sz="2200" i="1" spc="119" dirty="0">
                <a:latin typeface="Trebuchet MS"/>
                <a:cs typeface="Trebuchet MS"/>
              </a:rPr>
              <a:t> </a:t>
            </a:r>
            <a:r>
              <a:rPr sz="2200" spc="404" dirty="0">
                <a:latin typeface="Arial"/>
                <a:cs typeface="Arial"/>
              </a:rPr>
              <a:t>=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01442" y="5617697"/>
            <a:ext cx="52017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lang="tr-TR" sz="2200" spc="188" dirty="0">
                <a:latin typeface="Arial"/>
                <a:cs typeface="Arial"/>
              </a:rPr>
              <a:t>  </a:t>
            </a:r>
            <a:r>
              <a:rPr sz="2200" spc="188" dirty="0">
                <a:latin typeface="Arial"/>
                <a:cs typeface="Arial"/>
              </a:rPr>
              <a:t> </a:t>
            </a:r>
            <a:r>
              <a:rPr sz="3300" spc="-206" baseline="-42929" dirty="0">
                <a:latin typeface="Arial"/>
                <a:cs typeface="Arial"/>
              </a:rPr>
              <a:t>0</a:t>
            </a:r>
            <a:endParaRPr sz="3300" baseline="-42929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45188" y="5833880"/>
            <a:ext cx="298502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2200" spc="-50" dirty="0">
                <a:latin typeface="+mj-lt"/>
                <a:cs typeface="Arial"/>
              </a:rPr>
              <a:t>for </a:t>
            </a:r>
            <a:r>
              <a:rPr lang="en-US" sz="2200" spc="-129" dirty="0">
                <a:latin typeface="+mj-lt"/>
                <a:cs typeface="Arial"/>
              </a:rPr>
              <a:t>property </a:t>
            </a:r>
            <a:r>
              <a:rPr sz="2200" i="1" spc="99" dirty="0" smtClean="0">
                <a:latin typeface="+mj-lt"/>
                <a:cs typeface="Trebuchet MS"/>
              </a:rPr>
              <a:t>AA </a:t>
            </a:r>
            <a:r>
              <a:rPr sz="2200" spc="-129" dirty="0">
                <a:latin typeface="+mj-lt"/>
                <a:cs typeface="Arial"/>
              </a:rPr>
              <a:t>and  </a:t>
            </a:r>
            <a:r>
              <a:rPr sz="2200" i="1" spc="-139" dirty="0">
                <a:latin typeface="+mj-lt"/>
                <a:cs typeface="Trebuchet MS"/>
              </a:rPr>
              <a:t>aa</a:t>
            </a:r>
            <a:r>
              <a:rPr sz="2200" i="1" spc="-139" dirty="0">
                <a:latin typeface="+mj-lt"/>
                <a:cs typeface="Verdana"/>
              </a:rPr>
              <a:t>,</a:t>
            </a:r>
            <a:endParaRPr sz="2200" dirty="0">
              <a:latin typeface="+mj-lt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32986" y="6174872"/>
            <a:ext cx="2376684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>
              <a:tabLst>
                <a:tab pos="435073" algn="l"/>
              </a:tabLst>
            </a:pPr>
            <a:r>
              <a:rPr sz="2200" spc="-139" dirty="0">
                <a:latin typeface="+mj-lt"/>
                <a:cs typeface="Arial"/>
              </a:rPr>
              <a:t>1	</a:t>
            </a:r>
            <a:r>
              <a:rPr sz="2200" spc="-50" dirty="0">
                <a:latin typeface="+mj-lt"/>
                <a:cs typeface="Arial"/>
              </a:rPr>
              <a:t>for </a:t>
            </a:r>
            <a:r>
              <a:rPr lang="en-US" sz="2200" spc="-119" dirty="0">
                <a:latin typeface="+mj-lt"/>
                <a:cs typeface="Arial"/>
              </a:rPr>
              <a:t>property </a:t>
            </a:r>
            <a:r>
              <a:rPr sz="2200" i="1" spc="-59" dirty="0" smtClean="0">
                <a:latin typeface="+mj-lt"/>
                <a:cs typeface="Trebuchet MS"/>
              </a:rPr>
              <a:t>Aa</a:t>
            </a:r>
            <a:r>
              <a:rPr sz="2200" i="1" spc="-59" dirty="0">
                <a:latin typeface="+mj-lt"/>
                <a:cs typeface="Verdana"/>
              </a:rPr>
              <a:t>.</a:t>
            </a:r>
            <a:endParaRPr sz="2200" dirty="0">
              <a:latin typeface="+mj-lt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1451686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14" y="611840"/>
            <a:ext cx="6856268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>
              <a:tabLst>
                <a:tab pos="4348148" algn="l"/>
              </a:tabLst>
            </a:pPr>
            <a:r>
              <a:rPr dirty="0"/>
              <a:t>Example:</a:t>
            </a:r>
            <a:r>
              <a:rPr spc="-4" dirty="0"/>
              <a:t> </a:t>
            </a:r>
            <a:r>
              <a:rPr lang="en-US" dirty="0" smtClean="0"/>
              <a:t>Flight Simulator</a:t>
            </a:r>
            <a:endParaRPr spc="-4" dirty="0"/>
          </a:p>
        </p:txBody>
      </p:sp>
      <p:sp>
        <p:nvSpPr>
          <p:cNvPr id="3" name="object 3"/>
          <p:cNvSpPr txBox="1"/>
          <p:nvPr/>
        </p:nvSpPr>
        <p:spPr>
          <a:xfrm>
            <a:off x="1074596" y="1455532"/>
            <a:ext cx="6847609" cy="23562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 marR="313748" defTabSz="818471" fontAlgn="auto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tabLst>
                <a:tab pos="1842133" algn="l"/>
              </a:tabLst>
            </a:pPr>
            <a:r>
              <a:rPr lang="en-US" sz="2200" spc="-4" dirty="0" smtClean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lang="en-US"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probability of successfully landing a plane using</a:t>
            </a:r>
          </a:p>
          <a:p>
            <a:pPr marL="11370" marR="313748" defTabSz="818471" fontAlgn="auto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tabLst>
                <a:tab pos="1842133" algn="l"/>
              </a:tabLst>
            </a:pPr>
            <a:r>
              <a:rPr lang="en-US"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a flight simulator is given as </a:t>
            </a:r>
            <a:r>
              <a:rPr lang="en-US" sz="2200" spc="-4" dirty="0" smtClean="0">
                <a:solidFill>
                  <a:prstClr val="black"/>
                </a:solidFill>
                <a:latin typeface="Times New Roman"/>
                <a:cs typeface="Times New Roman"/>
              </a:rPr>
              <a:t>80%. Five randomly </a:t>
            </a:r>
            <a:r>
              <a:rPr lang="en-US"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lang="en-US" sz="2200" spc="-4" dirty="0" smtClean="0">
                <a:solidFill>
                  <a:prstClr val="black"/>
                </a:solidFill>
                <a:latin typeface="Times New Roman"/>
                <a:cs typeface="Times New Roman"/>
              </a:rPr>
              <a:t>independently chosen </a:t>
            </a:r>
            <a:r>
              <a:rPr lang="en-US"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student pilots are asked to try to fly the </a:t>
            </a:r>
            <a:r>
              <a:rPr lang="en-US" sz="2200" spc="-4" dirty="0" smtClean="0">
                <a:solidFill>
                  <a:prstClr val="black"/>
                </a:solidFill>
                <a:latin typeface="Times New Roman"/>
                <a:cs typeface="Times New Roman"/>
              </a:rPr>
              <a:t>plane using </a:t>
            </a:r>
            <a:r>
              <a:rPr lang="en-US"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the simulator</a:t>
            </a:r>
            <a:endParaRPr sz="2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18471" fontAlgn="auto">
              <a:spcBef>
                <a:spcPts val="40"/>
              </a:spcBef>
              <a:spcAft>
                <a:spcPts val="0"/>
              </a:spcAft>
            </a:pPr>
            <a:endParaRPr sz="2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370" defTabSz="818471" fontAlgn="auto">
              <a:spcBef>
                <a:spcPts val="0"/>
              </a:spcBef>
              <a:spcAft>
                <a:spcPts val="0"/>
              </a:spcAft>
            </a:pP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What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is the </a:t>
            </a:r>
            <a:r>
              <a:rPr sz="2200" spc="-4" dirty="0">
                <a:solidFill>
                  <a:prstClr val="black"/>
                </a:solidFill>
                <a:latin typeface="Times New Roman"/>
                <a:cs typeface="Times New Roman"/>
              </a:rPr>
              <a:t>chance that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3 </a:t>
            </a:r>
            <a:r>
              <a:rPr sz="2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those </a:t>
            </a:r>
            <a:r>
              <a:rPr lang="en-US" sz="2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students </a:t>
            </a:r>
            <a:r>
              <a:rPr lang="en-US" sz="2200" spc="-4" dirty="0" smtClean="0">
                <a:solidFill>
                  <a:prstClr val="black"/>
                </a:solidFill>
                <a:latin typeface="Times New Roman"/>
                <a:cs typeface="Times New Roman"/>
              </a:rPr>
              <a:t>land successfully </a:t>
            </a:r>
            <a:r>
              <a:rPr sz="2200" spc="-4" dirty="0" smtClean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2200" dirty="0">
                <a:solidFill>
                  <a:prstClr val="black"/>
                </a:solidFill>
                <a:latin typeface="Times New Roman"/>
                <a:cs typeface="Times New Roman"/>
              </a:rPr>
              <a:t>2 </a:t>
            </a:r>
            <a:r>
              <a:rPr lang="en-US" sz="2200" spc="-4" dirty="0" smtClean="0">
                <a:solidFill>
                  <a:prstClr val="black"/>
                </a:solidFill>
                <a:latin typeface="Times New Roman"/>
                <a:cs typeface="Times New Roman"/>
              </a:rPr>
              <a:t>of them fail</a:t>
            </a:r>
            <a:r>
              <a:rPr sz="2200" spc="-4" dirty="0" smtClean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  <a:endParaRPr sz="22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pic>
        <p:nvPicPr>
          <p:cNvPr id="1026" name="Picture 2" descr="Microsoft Flight Simulator 2020 Çıkış Tarihi ve Fiyatı - Haberl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43400"/>
            <a:ext cx="3959225" cy="222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0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3377625"/>
            <a:ext cx="443923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 defTabSz="818471" fontAlgn="auto">
              <a:spcBef>
                <a:spcPts val="0"/>
              </a:spcBef>
              <a:spcAft>
                <a:spcPts val="0"/>
              </a:spcAft>
            </a:pPr>
            <a:r>
              <a:rPr sz="3800" spc="-996" baseline="4960" dirty="0" smtClean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endParaRPr sz="2500" dirty="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5000" y="3758625"/>
            <a:ext cx="443923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 defTabSz="818471" fontAlgn="auto">
              <a:spcBef>
                <a:spcPts val="0"/>
              </a:spcBef>
              <a:spcAft>
                <a:spcPts val="0"/>
              </a:spcAft>
            </a:pPr>
            <a:r>
              <a:rPr sz="3800" spc="-895" baseline="1984" dirty="0" smtClean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endParaRPr sz="2500" dirty="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5857" y="3802739"/>
            <a:ext cx="20204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 defTabSz="818471" fontAlgn="auto">
              <a:spcBef>
                <a:spcPts val="0"/>
              </a:spcBef>
              <a:spcAft>
                <a:spcPts val="0"/>
              </a:spcAft>
            </a:pPr>
            <a:r>
              <a:rPr sz="2500" spc="9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endParaRPr sz="25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45349" y="3585484"/>
            <a:ext cx="512041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 defTabSz="818471" fontAlgn="auto">
              <a:spcBef>
                <a:spcPts val="0"/>
              </a:spcBef>
              <a:spcAft>
                <a:spcPts val="0"/>
              </a:spcAft>
            </a:pPr>
            <a:r>
              <a:rPr sz="2500" spc="9" dirty="0">
                <a:solidFill>
                  <a:prstClr val="black"/>
                </a:solidFill>
                <a:latin typeface="Times New Roman"/>
                <a:cs typeface="Times New Roman"/>
              </a:rPr>
              <a:t>120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04611" y="4039743"/>
            <a:ext cx="648277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 defTabSz="818471" fontAlgn="auto">
              <a:spcBef>
                <a:spcPts val="0"/>
              </a:spcBef>
              <a:spcAft>
                <a:spcPts val="0"/>
              </a:spcAft>
            </a:pPr>
            <a:r>
              <a:rPr sz="2500" spc="9" dirty="0">
                <a:solidFill>
                  <a:prstClr val="black"/>
                </a:solidFill>
                <a:latin typeface="Times New Roman"/>
                <a:cs typeface="Times New Roman"/>
              </a:rPr>
              <a:t>6 </a:t>
            </a:r>
            <a:r>
              <a:rPr sz="2500" spc="9" dirty="0">
                <a:solidFill>
                  <a:prstClr val="black"/>
                </a:solidFill>
                <a:latin typeface="Symbol"/>
                <a:cs typeface="Symbol"/>
              </a:rPr>
              <a:t></a:t>
            </a:r>
            <a:r>
              <a:rPr sz="2500" spc="-4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88990" y="4024312"/>
            <a:ext cx="652318" cy="0"/>
          </a:xfrm>
          <a:custGeom>
            <a:avLst/>
            <a:gdLst/>
            <a:ahLst/>
            <a:cxnLst/>
            <a:rect l="l" t="t" r="r" b="b"/>
            <a:pathLst>
              <a:path w="717550">
                <a:moveTo>
                  <a:pt x="0" y="0"/>
                </a:moveTo>
                <a:lnTo>
                  <a:pt x="717003" y="0"/>
                </a:lnTo>
              </a:path>
            </a:pathLst>
          </a:custGeom>
          <a:ln w="14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18471"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37908" y="3802739"/>
            <a:ext cx="2410114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 defTabSz="818471" fontAlgn="auto">
              <a:spcBef>
                <a:spcPts val="0"/>
              </a:spcBef>
              <a:spcAft>
                <a:spcPts val="0"/>
              </a:spcAft>
              <a:tabLst>
                <a:tab pos="1371513" algn="l"/>
              </a:tabLst>
            </a:pPr>
            <a:r>
              <a:rPr sz="2500" spc="31" dirty="0">
                <a:solidFill>
                  <a:prstClr val="black"/>
                </a:solidFill>
                <a:latin typeface="Times New Roman"/>
                <a:cs typeface="Times New Roman"/>
              </a:rPr>
              <a:t>0.8</a:t>
            </a:r>
            <a:r>
              <a:rPr sz="2200" spc="47" baseline="42087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2500" spc="31" dirty="0">
                <a:solidFill>
                  <a:prstClr val="black"/>
                </a:solidFill>
                <a:latin typeface="Times New Roman"/>
                <a:cs typeface="Times New Roman"/>
              </a:rPr>
              <a:t>(0.2)</a:t>
            </a:r>
            <a:r>
              <a:rPr sz="2200" spc="47" baseline="42087" dirty="0">
                <a:solidFill>
                  <a:prstClr val="black"/>
                </a:solidFill>
                <a:latin typeface="Times New Roman"/>
                <a:cs typeface="Times New Roman"/>
              </a:rPr>
              <a:t>2	</a:t>
            </a:r>
            <a:r>
              <a:rPr sz="2500" spc="9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9" dirty="0">
                <a:solidFill>
                  <a:prstClr val="black"/>
                </a:solidFill>
                <a:latin typeface="Times New Roman"/>
                <a:cs typeface="Times New Roman"/>
              </a:rPr>
              <a:t>0.205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249217" y="2460834"/>
            <a:ext cx="932873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/>
            <a:r>
              <a:rPr sz="2500" i="1" dirty="0">
                <a:solidFill>
                  <a:srgbClr val="000000"/>
                </a:solidFill>
                <a:latin typeface="Times New Roman"/>
                <a:cs typeface="Times New Roman"/>
              </a:rPr>
              <a:t>p </a:t>
            </a:r>
            <a:r>
              <a:rPr sz="2500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2500" spc="-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500" dirty="0">
                <a:solidFill>
                  <a:srgbClr val="000000"/>
                </a:solidFill>
                <a:latin typeface="Times New Roman"/>
                <a:cs typeface="Times New Roman"/>
              </a:rPr>
              <a:t>0.8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43036" y="2460834"/>
            <a:ext cx="690418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 defTabSz="818471" fontAlgn="auto">
              <a:spcBef>
                <a:spcPts val="0"/>
              </a:spcBef>
              <a:spcAft>
                <a:spcPts val="0"/>
              </a:spcAft>
            </a:pPr>
            <a:r>
              <a:rPr sz="2500" i="1" dirty="0">
                <a:solidFill>
                  <a:prstClr val="black"/>
                </a:solidFill>
                <a:latin typeface="Times New Roman"/>
                <a:cs typeface="Times New Roman"/>
              </a:rPr>
              <a:t>n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=</a:t>
            </a:r>
            <a:r>
              <a:rPr sz="2500" spc="-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05585" y="2460834"/>
            <a:ext cx="726209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 defTabSz="818471" fontAlgn="auto">
              <a:spcBef>
                <a:spcPts val="0"/>
              </a:spcBef>
              <a:spcAft>
                <a:spcPts val="0"/>
              </a:spcAft>
            </a:pPr>
            <a:r>
              <a:rPr sz="2500" i="1" dirty="0">
                <a:solidFill>
                  <a:prstClr val="black"/>
                </a:solidFill>
                <a:latin typeface="Times New Roman"/>
                <a:cs typeface="Times New Roman"/>
              </a:rPr>
              <a:t>X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=</a:t>
            </a:r>
            <a:r>
              <a:rPr sz="2500" spc="-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endParaRPr sz="2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9600" y="3657600"/>
            <a:ext cx="392143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 defTabSz="818471" fontAlgn="auto">
              <a:spcBef>
                <a:spcPts val="0"/>
              </a:spcBef>
              <a:spcAft>
                <a:spcPts val="0"/>
              </a:spcAft>
              <a:tabLst>
                <a:tab pos="1228279" algn="l"/>
              </a:tabLst>
            </a:pPr>
            <a:r>
              <a:rPr sz="3800" baseline="2976" dirty="0">
                <a:solidFill>
                  <a:prstClr val="black"/>
                </a:solidFill>
                <a:latin typeface="Times New Roman"/>
                <a:cs typeface="Times New Roman"/>
              </a:rPr>
              <a:t>Pr[3] </a:t>
            </a:r>
            <a:r>
              <a:rPr sz="3800" spc="-228" baseline="2976" dirty="0" smtClean="0">
                <a:solidFill>
                  <a:prstClr val="black"/>
                </a:solidFill>
                <a:latin typeface="Times New Roman"/>
                <a:cs typeface="Times New Roman"/>
              </a:rPr>
              <a:t>=</a:t>
            </a:r>
            <a:r>
              <a:rPr lang="tr-TR" sz="3800" spc="-228" baseline="2976" dirty="0" smtClean="0">
                <a:solidFill>
                  <a:prstClr val="black"/>
                </a:solidFill>
                <a:latin typeface="Times New Roman"/>
                <a:cs typeface="Times New Roman"/>
              </a:rPr>
              <a:t>   </a:t>
            </a:r>
            <a:r>
              <a:rPr lang="en-US" sz="4000" spc="-18" dirty="0" smtClean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lang="tr-TR" sz="4000" spc="-18" dirty="0" smtClean="0">
                <a:solidFill>
                  <a:prstClr val="black"/>
                </a:solidFill>
                <a:latin typeface="Times New Roman"/>
                <a:cs typeface="Times New Roman"/>
              </a:rPr>
              <a:t>  </a:t>
            </a:r>
            <a:r>
              <a:rPr lang="en-US" sz="4000" spc="18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lang="tr-TR" sz="3800" spc="-228" baseline="2976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-18" dirty="0" smtClean="0">
                <a:solidFill>
                  <a:prstClr val="black"/>
                </a:solidFill>
                <a:latin typeface="Times New Roman"/>
                <a:cs typeface="Times New Roman"/>
              </a:rPr>
              <a:t>0.8</a:t>
            </a:r>
            <a:r>
              <a:rPr sz="2200" spc="-27" baseline="42087" dirty="0" smtClean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2500" spc="-18" dirty="0" smtClean="0">
                <a:solidFill>
                  <a:prstClr val="black"/>
                </a:solidFill>
                <a:latin typeface="Times New Roman"/>
                <a:cs typeface="Times New Roman"/>
              </a:rPr>
              <a:t>(1 </a:t>
            </a:r>
            <a:r>
              <a:rPr sz="2500" spc="9" dirty="0">
                <a:solidFill>
                  <a:prstClr val="black"/>
                </a:solidFill>
                <a:latin typeface="Symbol"/>
                <a:cs typeface="Symbol"/>
              </a:rPr>
              <a:t></a:t>
            </a:r>
            <a:r>
              <a:rPr sz="2500" spc="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18" dirty="0">
                <a:solidFill>
                  <a:prstClr val="black"/>
                </a:solidFill>
                <a:latin typeface="Times New Roman"/>
                <a:cs typeface="Times New Roman"/>
              </a:rPr>
              <a:t>0.8)</a:t>
            </a:r>
            <a:r>
              <a:rPr sz="2200" spc="27" baseline="42087" dirty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sz="2200" spc="27" baseline="42087" dirty="0">
                <a:solidFill>
                  <a:prstClr val="black"/>
                </a:solidFill>
                <a:latin typeface="Symbol"/>
                <a:cs typeface="Symbol"/>
              </a:rPr>
              <a:t></a:t>
            </a:r>
            <a:r>
              <a:rPr sz="2200" spc="27" baseline="42087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endParaRPr sz="2200" baseline="42087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18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37115" y="1149727"/>
            <a:ext cx="2874818" cy="59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 defTabSz="818471" fontAlgn="auto">
              <a:spcBef>
                <a:spcPts val="0"/>
              </a:spcBef>
              <a:spcAft>
                <a:spcPts val="0"/>
              </a:spcAft>
              <a:tabLst>
                <a:tab pos="871903" algn="l"/>
              </a:tabLst>
            </a:pPr>
            <a:r>
              <a:rPr lang="tr-TR" sz="3900" spc="-4" dirty="0" err="1" smtClean="0">
                <a:solidFill>
                  <a:srgbClr val="333399"/>
                </a:solidFill>
                <a:latin typeface="Arial"/>
                <a:cs typeface="Arial"/>
              </a:rPr>
              <a:t>Exercise</a:t>
            </a:r>
            <a:r>
              <a:rPr sz="3900" dirty="0" smtClean="0">
                <a:solidFill>
                  <a:srgbClr val="333399"/>
                </a:solidFill>
                <a:latin typeface="Arial"/>
                <a:cs typeface="Arial"/>
              </a:rPr>
              <a:t>:</a:t>
            </a:r>
            <a:endParaRPr sz="3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0672" y="3239624"/>
            <a:ext cx="7013286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0" defTabSz="818471" fontAlgn="auto">
              <a:spcBef>
                <a:spcPts val="0"/>
              </a:spcBef>
              <a:spcAft>
                <a:spcPts val="0"/>
              </a:spcAft>
            </a:pPr>
            <a:r>
              <a:rPr sz="2500" spc="-4" dirty="0">
                <a:solidFill>
                  <a:prstClr val="black"/>
                </a:solidFill>
                <a:latin typeface="Arial"/>
                <a:cs typeface="Arial"/>
              </a:rPr>
              <a:t>What </a:t>
            </a:r>
            <a:r>
              <a:rPr sz="2500" dirty="0">
                <a:solidFill>
                  <a:prstClr val="black"/>
                </a:solidFill>
                <a:latin typeface="Arial"/>
                <a:cs typeface="Arial"/>
              </a:rPr>
              <a:t>is the probability that 3 or more </a:t>
            </a:r>
            <a:r>
              <a:rPr lang="en-US" sz="2500" dirty="0" smtClean="0">
                <a:solidFill>
                  <a:prstClr val="black"/>
                </a:solidFill>
                <a:latin typeface="Arial"/>
                <a:cs typeface="Arial"/>
              </a:rPr>
              <a:t>of them </a:t>
            </a:r>
            <a:r>
              <a:rPr sz="2500" dirty="0" smtClean="0">
                <a:solidFill>
                  <a:prstClr val="black"/>
                </a:solidFill>
                <a:latin typeface="Arial"/>
                <a:cs typeface="Arial"/>
              </a:rPr>
              <a:t>are</a:t>
            </a:r>
            <a:r>
              <a:rPr sz="2500" spc="-8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500" dirty="0" smtClean="0">
                <a:solidFill>
                  <a:prstClr val="black"/>
                </a:solidFill>
                <a:latin typeface="Arial"/>
                <a:cs typeface="Arial"/>
              </a:rPr>
              <a:t>successful</a:t>
            </a:r>
            <a:r>
              <a:rPr sz="2500" dirty="0" smtClean="0">
                <a:solidFill>
                  <a:prstClr val="black"/>
                </a:solidFill>
                <a:latin typeface="Arial"/>
                <a:cs typeface="Arial"/>
              </a:rPr>
              <a:t>?</a:t>
            </a:r>
            <a:endParaRPr sz="25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42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4111914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>
              <a:tabLst>
                <a:tab pos="1762906" algn="l"/>
              </a:tabLst>
            </a:pPr>
            <a:r>
              <a:rPr dirty="0">
                <a:solidFill>
                  <a:schemeClr val="tx1"/>
                </a:solidFill>
              </a:rPr>
              <a:t>Poisson	</a:t>
            </a:r>
            <a:r>
              <a:rPr spc="-4" dirty="0">
                <a:solidFill>
                  <a:schemeClr val="tx1"/>
                </a:solidFill>
              </a:rPr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849016"/>
            <a:ext cx="7362536" cy="3744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217" marR="4559" indent="-308822" defTabSz="820487" fontAlgn="auto">
              <a:lnSpc>
                <a:spcPts val="2709"/>
              </a:lnSpc>
              <a:spcBef>
                <a:spcPts val="0"/>
              </a:spcBef>
              <a:spcAft>
                <a:spcPts val="0"/>
              </a:spcAft>
              <a:buFont typeface="Gill Sans MT"/>
              <a:buChar char="•"/>
              <a:tabLst>
                <a:tab pos="320787" algn="l"/>
              </a:tabLst>
            </a:pPr>
            <a:r>
              <a:rPr lang="en-US" sz="2500" spc="121" dirty="0" smtClean="0">
                <a:solidFill>
                  <a:prstClr val="black"/>
                </a:solidFill>
                <a:latin typeface="Gill Sans MT"/>
                <a:cs typeface="Gill Sans MT"/>
              </a:rPr>
              <a:t>The </a:t>
            </a:r>
            <a:r>
              <a:rPr lang="en-US" sz="2500" b="1" spc="121" dirty="0">
                <a:solidFill>
                  <a:prstClr val="black"/>
                </a:solidFill>
                <a:latin typeface="Gill Sans MT"/>
                <a:cs typeface="Gill Sans MT"/>
              </a:rPr>
              <a:t>Poisson distribution </a:t>
            </a:r>
            <a:r>
              <a:rPr lang="en-US" sz="2500" spc="121" dirty="0">
                <a:solidFill>
                  <a:prstClr val="black"/>
                </a:solidFill>
                <a:latin typeface="Gill Sans MT"/>
                <a:cs typeface="Gill Sans MT"/>
              </a:rPr>
              <a:t>describes the  probability that a c</a:t>
            </a:r>
            <a:r>
              <a:rPr lang="en-US" sz="2500" b="1" spc="121" dirty="0">
                <a:solidFill>
                  <a:prstClr val="black"/>
                </a:solidFill>
                <a:latin typeface="Gill Sans MT"/>
                <a:cs typeface="Gill Sans MT"/>
              </a:rPr>
              <a:t>ertain number of events  occur in a block of time or space</a:t>
            </a:r>
            <a:r>
              <a:rPr lang="en-US" sz="2500" spc="121" dirty="0">
                <a:solidFill>
                  <a:prstClr val="black"/>
                </a:solidFill>
                <a:latin typeface="Gill Sans MT"/>
                <a:cs typeface="Gill Sans MT"/>
              </a:rPr>
              <a:t>, </a:t>
            </a:r>
            <a:r>
              <a:rPr lang="en-US" sz="2500" spc="121" dirty="0" smtClean="0">
                <a:solidFill>
                  <a:prstClr val="black"/>
                </a:solidFill>
                <a:latin typeface="Gill Sans MT"/>
                <a:cs typeface="Gill Sans MT"/>
              </a:rPr>
              <a:t>when those </a:t>
            </a:r>
            <a:r>
              <a:rPr lang="en-US" sz="2500" spc="121" dirty="0">
                <a:solidFill>
                  <a:prstClr val="black"/>
                </a:solidFill>
                <a:latin typeface="Gill Sans MT"/>
                <a:cs typeface="Gill Sans MT"/>
              </a:rPr>
              <a:t>events happen </a:t>
            </a:r>
            <a:r>
              <a:rPr lang="en-US" sz="2500" b="1" spc="121" dirty="0">
                <a:solidFill>
                  <a:prstClr val="black"/>
                </a:solidFill>
                <a:latin typeface="Gill Sans MT"/>
                <a:cs typeface="Gill Sans MT"/>
              </a:rPr>
              <a:t>independently</a:t>
            </a:r>
            <a:r>
              <a:rPr lang="en-US" sz="2500" spc="121" dirty="0">
                <a:solidFill>
                  <a:prstClr val="black"/>
                </a:solidFill>
                <a:latin typeface="Gill Sans MT"/>
                <a:cs typeface="Gill Sans MT"/>
              </a:rPr>
              <a:t> of </a:t>
            </a:r>
            <a:r>
              <a:rPr lang="en-US" sz="2500" spc="121" dirty="0" smtClean="0">
                <a:solidFill>
                  <a:prstClr val="black"/>
                </a:solidFill>
                <a:latin typeface="Gill Sans MT"/>
                <a:cs typeface="Gill Sans MT"/>
              </a:rPr>
              <a:t>each </a:t>
            </a:r>
            <a:r>
              <a:rPr lang="en-US" sz="2500" spc="121" dirty="0">
                <a:solidFill>
                  <a:prstClr val="black"/>
                </a:solidFill>
                <a:latin typeface="Gill Sans MT"/>
                <a:cs typeface="Gill Sans MT"/>
              </a:rPr>
              <a:t>other and </a:t>
            </a:r>
            <a:r>
              <a:rPr lang="en-US" sz="2500" b="1" spc="121" dirty="0">
                <a:solidFill>
                  <a:prstClr val="black"/>
                </a:solidFill>
                <a:latin typeface="Gill Sans MT"/>
                <a:cs typeface="Gill Sans MT"/>
              </a:rPr>
              <a:t>occur with equal probability </a:t>
            </a:r>
            <a:r>
              <a:rPr lang="en-US" sz="2500" spc="121" dirty="0" smtClean="0">
                <a:solidFill>
                  <a:prstClr val="black"/>
                </a:solidFill>
                <a:latin typeface="Gill Sans MT"/>
                <a:cs typeface="Gill Sans MT"/>
              </a:rPr>
              <a:t>at </a:t>
            </a:r>
            <a:r>
              <a:rPr lang="en-US" sz="2500" b="1" spc="121" dirty="0">
                <a:solidFill>
                  <a:prstClr val="black"/>
                </a:solidFill>
                <a:latin typeface="Gill Sans MT"/>
                <a:cs typeface="Gill Sans MT"/>
              </a:rPr>
              <a:t>every point</a:t>
            </a:r>
            <a:r>
              <a:rPr lang="en-US" sz="2500" spc="121" dirty="0">
                <a:solidFill>
                  <a:prstClr val="black"/>
                </a:solidFill>
                <a:latin typeface="Gill Sans MT"/>
                <a:cs typeface="Gill Sans MT"/>
              </a:rPr>
              <a:t> in time or space</a:t>
            </a:r>
            <a:r>
              <a:rPr lang="en-US" sz="2500" spc="121" dirty="0" smtClean="0">
                <a:solidFill>
                  <a:prstClr val="black"/>
                </a:solidFill>
                <a:latin typeface="Gill Sans MT"/>
                <a:cs typeface="Gill Sans MT"/>
              </a:rPr>
              <a:t>.</a:t>
            </a:r>
            <a:endParaRPr lang="tr-TR" sz="2500" spc="121" dirty="0" smtClean="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320217" marR="4559" indent="-308822" defTabSz="820487" fontAlgn="auto">
              <a:lnSpc>
                <a:spcPts val="2709"/>
              </a:lnSpc>
              <a:spcBef>
                <a:spcPts val="0"/>
              </a:spcBef>
              <a:spcAft>
                <a:spcPts val="0"/>
              </a:spcAft>
              <a:buFont typeface="Gill Sans MT"/>
              <a:buChar char="•"/>
              <a:tabLst>
                <a:tab pos="320787" algn="l"/>
              </a:tabLst>
            </a:pPr>
            <a:endParaRPr lang="tr-TR" sz="2500" spc="121" dirty="0" smtClean="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320217" marR="4559" indent="-308822" defTabSz="820487" fontAlgn="auto">
              <a:lnSpc>
                <a:spcPts val="2709"/>
              </a:lnSpc>
              <a:spcBef>
                <a:spcPts val="0"/>
              </a:spcBef>
              <a:spcAft>
                <a:spcPts val="0"/>
              </a:spcAft>
              <a:buFont typeface="Gill Sans MT"/>
              <a:buChar char="•"/>
              <a:tabLst>
                <a:tab pos="320787" algn="l"/>
              </a:tabLst>
            </a:pPr>
            <a:r>
              <a:rPr lang="en-US" sz="2500" spc="126" dirty="0" smtClean="0">
                <a:solidFill>
                  <a:prstClr val="black"/>
                </a:solidFill>
                <a:latin typeface="Gill Sans MT"/>
                <a:cs typeface="Gill Sans MT"/>
              </a:rPr>
              <a:t>Useful </a:t>
            </a:r>
            <a:r>
              <a:rPr lang="en-US" sz="2500" spc="112" dirty="0">
                <a:solidFill>
                  <a:prstClr val="black"/>
                </a:solidFill>
                <a:latin typeface="Gill Sans MT"/>
                <a:cs typeface="Gill Sans MT"/>
              </a:rPr>
              <a:t>in </a:t>
            </a:r>
            <a:r>
              <a:rPr lang="en-US" sz="2500" spc="130" dirty="0">
                <a:solidFill>
                  <a:prstClr val="black"/>
                </a:solidFill>
                <a:latin typeface="Gill Sans MT"/>
                <a:cs typeface="Gill Sans MT"/>
              </a:rPr>
              <a:t>studying </a:t>
            </a:r>
            <a:r>
              <a:rPr lang="en-US" sz="2500" b="1" spc="108" dirty="0">
                <a:solidFill>
                  <a:prstClr val="black"/>
                </a:solidFill>
                <a:latin typeface="Gill Sans MT"/>
                <a:cs typeface="Gill Sans MT"/>
              </a:rPr>
              <a:t>rare</a:t>
            </a:r>
            <a:r>
              <a:rPr lang="en-US" sz="2500" b="1" spc="-28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lang="en-US" sz="2500" b="1" spc="139" dirty="0">
                <a:solidFill>
                  <a:prstClr val="black"/>
                </a:solidFill>
                <a:latin typeface="Gill Sans MT"/>
                <a:cs typeface="Gill Sans MT"/>
              </a:rPr>
              <a:t>events</a:t>
            </a:r>
            <a:endParaRPr lang="en-US" sz="2500" b="1" dirty="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320217" marR="18803" indent="-308822" defTabSz="820487" fontAlgn="auto">
              <a:lnSpc>
                <a:spcPct val="100400"/>
              </a:lnSpc>
              <a:spcBef>
                <a:spcPts val="1557"/>
              </a:spcBef>
              <a:spcAft>
                <a:spcPts val="0"/>
              </a:spcAft>
              <a:buFont typeface="Gill Sans MT"/>
              <a:buChar char="•"/>
              <a:tabLst>
                <a:tab pos="320787" algn="l"/>
              </a:tabLst>
            </a:pPr>
            <a:r>
              <a:rPr sz="2500" spc="121" dirty="0" smtClean="0">
                <a:solidFill>
                  <a:prstClr val="black"/>
                </a:solidFill>
                <a:latin typeface="Gill Sans MT"/>
                <a:cs typeface="Gill Sans MT"/>
              </a:rPr>
              <a:t>Poisson </a:t>
            </a:r>
            <a:r>
              <a:rPr sz="2500" spc="121" dirty="0">
                <a:solidFill>
                  <a:prstClr val="black"/>
                </a:solidFill>
                <a:latin typeface="Gill Sans MT"/>
                <a:cs typeface="Gill Sans MT"/>
              </a:rPr>
              <a:t>distribution </a:t>
            </a:r>
            <a:r>
              <a:rPr sz="2500" spc="117" dirty="0">
                <a:solidFill>
                  <a:prstClr val="black"/>
                </a:solidFill>
                <a:latin typeface="Gill Sans MT"/>
                <a:cs typeface="Gill Sans MT"/>
              </a:rPr>
              <a:t>approximates </a:t>
            </a:r>
            <a:r>
              <a:rPr sz="2500" spc="135" dirty="0" smtClean="0">
                <a:solidFill>
                  <a:prstClr val="black"/>
                </a:solidFill>
                <a:latin typeface="Gill Sans MT"/>
                <a:cs typeface="Gill Sans MT"/>
              </a:rPr>
              <a:t>the</a:t>
            </a:r>
            <a:r>
              <a:rPr lang="en-US" sz="2500" spc="135" dirty="0" smtClean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500" b="1" spc="102" dirty="0" smtClean="0">
                <a:solidFill>
                  <a:prstClr val="black"/>
                </a:solidFill>
                <a:latin typeface="Gill Sans MT"/>
                <a:cs typeface="Gill Sans MT"/>
              </a:rPr>
              <a:t>binomial </a:t>
            </a:r>
            <a:r>
              <a:rPr sz="2500" b="1" spc="121" dirty="0">
                <a:solidFill>
                  <a:prstClr val="black"/>
                </a:solidFill>
                <a:latin typeface="Gill Sans MT"/>
                <a:cs typeface="Gill Sans MT"/>
              </a:rPr>
              <a:t>distribution </a:t>
            </a:r>
            <a:r>
              <a:rPr sz="2500" spc="139" dirty="0">
                <a:solidFill>
                  <a:prstClr val="black"/>
                </a:solidFill>
                <a:latin typeface="Gill Sans MT"/>
                <a:cs typeface="Gill Sans MT"/>
              </a:rPr>
              <a:t>when </a:t>
            </a:r>
            <a:r>
              <a:rPr sz="2500" b="1" i="1" spc="135" dirty="0">
                <a:solidFill>
                  <a:prstClr val="black"/>
                </a:solidFill>
                <a:latin typeface="Gill Sans MT"/>
                <a:cs typeface="Gill Sans MT"/>
              </a:rPr>
              <a:t>n</a:t>
            </a:r>
            <a:r>
              <a:rPr sz="2500" spc="135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500" spc="112" dirty="0">
                <a:solidFill>
                  <a:prstClr val="black"/>
                </a:solidFill>
                <a:latin typeface="Gill Sans MT"/>
                <a:cs typeface="Gill Sans MT"/>
              </a:rPr>
              <a:t>is </a:t>
            </a:r>
            <a:r>
              <a:rPr sz="2500" spc="90" dirty="0">
                <a:solidFill>
                  <a:prstClr val="black"/>
                </a:solidFill>
                <a:latin typeface="Gill Sans MT"/>
                <a:cs typeface="Gill Sans MT"/>
              </a:rPr>
              <a:t>large </a:t>
            </a:r>
            <a:r>
              <a:rPr sz="2500" spc="121" dirty="0">
                <a:solidFill>
                  <a:prstClr val="black"/>
                </a:solidFill>
                <a:latin typeface="Gill Sans MT"/>
                <a:cs typeface="Gill Sans MT"/>
              </a:rPr>
              <a:t>and</a:t>
            </a:r>
            <a:r>
              <a:rPr sz="2500" spc="-37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500" b="1" i="1" spc="139" dirty="0" smtClean="0">
                <a:solidFill>
                  <a:prstClr val="black"/>
                </a:solidFill>
                <a:latin typeface="Gill Sans MT"/>
                <a:cs typeface="Gill Sans MT"/>
              </a:rPr>
              <a:t>p</a:t>
            </a:r>
            <a:r>
              <a:rPr sz="2500" spc="139" dirty="0" smtClean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500" spc="112" dirty="0">
                <a:solidFill>
                  <a:prstClr val="black"/>
                </a:solidFill>
                <a:latin typeface="Gill Sans MT"/>
                <a:cs typeface="Gill Sans MT"/>
              </a:rPr>
              <a:t>is</a:t>
            </a:r>
            <a:r>
              <a:rPr sz="2500" spc="-27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500" spc="99" dirty="0">
                <a:solidFill>
                  <a:prstClr val="black"/>
                </a:solidFill>
                <a:latin typeface="Gill Sans MT"/>
                <a:cs typeface="Gill Sans MT"/>
              </a:rPr>
              <a:t>small</a:t>
            </a:r>
            <a:endParaRPr sz="2500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5334000" y="228600"/>
            <a:ext cx="3657600" cy="11763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17992"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75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263462" y="614061"/>
            <a:ext cx="204123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defTabSz="817992" fontAlgn="auto">
              <a:spcBef>
                <a:spcPts val="0"/>
              </a:spcBef>
              <a:spcAft>
                <a:spcPts val="0"/>
              </a:spcAft>
            </a:pP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Poisson</a:t>
            </a:r>
            <a:r>
              <a:rPr spc="-49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distribution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9200" y="1454297"/>
            <a:ext cx="2171700" cy="533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defTabSz="817992" fontAlgn="auto">
              <a:spcBef>
                <a:spcPts val="0"/>
              </a:spcBef>
              <a:spcAft>
                <a:spcPts val="0"/>
              </a:spcAft>
              <a:tabLst>
                <a:tab pos="1231535" algn="l"/>
                <a:tab pos="1663825" algn="l"/>
                <a:tab pos="2125086" algn="l"/>
              </a:tabLst>
            </a:pPr>
            <a:r>
              <a:rPr sz="2700" spc="-18" dirty="0">
                <a:solidFill>
                  <a:prstClr val="black"/>
                </a:solidFill>
                <a:latin typeface="Times New Roman"/>
                <a:cs typeface="Times New Roman"/>
              </a:rPr>
              <a:t>Pr</a:t>
            </a:r>
            <a:r>
              <a:rPr sz="5200" spc="-27" baseline="-3607" dirty="0">
                <a:solidFill>
                  <a:prstClr val="black"/>
                </a:solidFill>
                <a:latin typeface="Symbol"/>
                <a:cs typeface="Symbol"/>
              </a:rPr>
              <a:t></a:t>
            </a:r>
            <a:r>
              <a:rPr sz="2700" i="1" spc="-18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sz="2700" i="1" spc="-33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5200" spc="-363" baseline="-3607" dirty="0">
                <a:solidFill>
                  <a:prstClr val="black"/>
                </a:solidFill>
                <a:latin typeface="Symbol"/>
                <a:cs typeface="Symbol"/>
              </a:rPr>
              <a:t></a:t>
            </a:r>
            <a:r>
              <a:rPr sz="5200" spc="-612" baseline="-360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700" spc="-4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2700" spc="-4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4100" i="1" u="heavy" spc="-6" baseline="35519" dirty="0">
                <a:solidFill>
                  <a:prstClr val="black"/>
                </a:solidFill>
                <a:latin typeface="Times New Roman"/>
                <a:cs typeface="Times New Roman"/>
              </a:rPr>
              <a:t>e	</a:t>
            </a:r>
            <a:r>
              <a:rPr sz="4200" i="1" u="heavy" spc="-47" baseline="34946" dirty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sz="4200" u="heavy" spc="-47" baseline="34946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endParaRPr sz="4200" baseline="34946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60535" y="1262389"/>
            <a:ext cx="67540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defTabSz="817992" fontAlgn="auto">
              <a:spcBef>
                <a:spcPts val="0"/>
              </a:spcBef>
              <a:spcAft>
                <a:spcPts val="0"/>
              </a:spcAft>
              <a:tabLst>
                <a:tab pos="529425" algn="l"/>
              </a:tabLst>
            </a:pPr>
            <a:r>
              <a:rPr lang="tr-TR" spc="157" dirty="0" smtClean="0">
                <a:solidFill>
                  <a:prstClr val="black"/>
                </a:solidFill>
                <a:latin typeface="Symbol"/>
                <a:cs typeface="Symbol"/>
              </a:rPr>
              <a:t>-</a:t>
            </a:r>
            <a:r>
              <a:rPr i="1" spc="-13" dirty="0" smtClean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i="1" spc="13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endParaRPr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2531" y="1813676"/>
            <a:ext cx="345209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defTabSz="817992" fontAlgn="auto">
              <a:spcBef>
                <a:spcPts val="0"/>
              </a:spcBef>
              <a:spcAft>
                <a:spcPts val="0"/>
              </a:spcAft>
            </a:pPr>
            <a:r>
              <a:rPr sz="2700" i="1" spc="-81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sz="2700" spc="-4" dirty="0">
                <a:solidFill>
                  <a:prstClr val="black"/>
                </a:solidFill>
                <a:latin typeface="Times New Roman"/>
                <a:cs typeface="Times New Roman"/>
              </a:rPr>
              <a:t>!</a:t>
            </a:r>
            <a:endParaRPr sz="27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09954" y="339627"/>
            <a:ext cx="3104572" cy="1454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2908" marR="4559" indent="-570" algn="ctr" defTabSz="817992" fontAlgn="auto">
              <a:lnSpc>
                <a:spcPct val="101200"/>
              </a:lnSpc>
              <a:spcBef>
                <a:spcPts val="0"/>
              </a:spcBef>
              <a:spcAft>
                <a:spcPts val="0"/>
              </a:spcAft>
              <a:tabLst>
                <a:tab pos="1794479" algn="l"/>
              </a:tabLst>
            </a:pP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Example:	Number</a:t>
            </a:r>
            <a:r>
              <a:rPr spc="-81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of </a:t>
            </a:r>
            <a:r>
              <a:rPr spc="-4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goals per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side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in</a:t>
            </a:r>
            <a:r>
              <a:rPr spc="-18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World  Cup</a:t>
            </a:r>
            <a:r>
              <a:rPr spc="-63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Soccer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385709" marR="67029" indent="-374912" defTabSz="817992" fontAlgn="auto">
              <a:spcBef>
                <a:spcPts val="1203"/>
              </a:spcBef>
              <a:spcAft>
                <a:spcPts val="0"/>
              </a:spcAft>
            </a:pP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Q: Is the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outcome of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a soccer</a:t>
            </a:r>
            <a:r>
              <a:rPr sz="1500" spc="-8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game 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(at this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level)</a:t>
            </a:r>
            <a:r>
              <a:rPr sz="1500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random?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009953" y="1974503"/>
            <a:ext cx="3210214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marR="4559" defTabSz="817992" fontAlgn="auto">
              <a:spcBef>
                <a:spcPts val="0"/>
              </a:spcBef>
              <a:spcAft>
                <a:spcPts val="0"/>
              </a:spcAft>
            </a:pP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other words, is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number of goals  per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team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distributed as expected by  pure</a:t>
            </a:r>
            <a:r>
              <a:rPr sz="1500" spc="-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chance?</a:t>
            </a:r>
            <a:endParaRPr sz="15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96626" y="393373"/>
            <a:ext cx="470958" cy="457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17992"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5471503" y="3460828"/>
            <a:ext cx="245629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defTabSz="817992" fontAlgn="auto">
              <a:spcBef>
                <a:spcPts val="0"/>
              </a:spcBef>
              <a:spcAft>
                <a:spcPts val="0"/>
              </a:spcAft>
            </a:pP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World Cup 2002</a:t>
            </a:r>
            <a:r>
              <a:rPr spc="-49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scores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object 5"/>
          <p:cNvSpPr/>
          <p:nvPr/>
        </p:nvSpPr>
        <p:spPr>
          <a:xfrm>
            <a:off x="5428426" y="3870591"/>
            <a:ext cx="2571748" cy="16499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17992"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6"/>
          <p:cNvSpPr txBox="1"/>
          <p:nvPr/>
        </p:nvSpPr>
        <p:spPr>
          <a:xfrm>
            <a:off x="740394" y="3319571"/>
            <a:ext cx="2844800" cy="559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4773" marR="4559" indent="-483975" defTabSz="817992" fontAlgn="auto">
              <a:lnSpc>
                <a:spcPct val="101200"/>
              </a:lnSpc>
              <a:spcBef>
                <a:spcPts val="0"/>
              </a:spcBef>
              <a:spcAft>
                <a:spcPts val="0"/>
              </a:spcAft>
            </a:pP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Number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of goals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for a team  (World Cup</a:t>
            </a:r>
            <a:r>
              <a:rPr spc="-54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2002)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7"/>
          <p:cNvSpPr/>
          <p:nvPr/>
        </p:nvSpPr>
        <p:spPr>
          <a:xfrm>
            <a:off x="859720" y="3994033"/>
            <a:ext cx="2571748" cy="1873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17992"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76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633668" y="609600"/>
            <a:ext cx="216361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defTabSz="817992" fontAlgn="auto">
              <a:spcBef>
                <a:spcPts val="0"/>
              </a:spcBef>
              <a:spcAft>
                <a:spcPts val="0"/>
              </a:spcAft>
            </a:pP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What’s the mean,</a:t>
            </a:r>
            <a:r>
              <a:rPr spc="-54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i="1" spc="-4" dirty="0">
                <a:solidFill>
                  <a:srgbClr val="4348AA"/>
                </a:solidFill>
                <a:latin typeface="Symbol"/>
                <a:cs typeface="Symbol"/>
              </a:rPr>
              <a:t></a:t>
            </a:r>
            <a:r>
              <a:rPr spc="-4" dirty="0">
                <a:solidFill>
                  <a:srgbClr val="4348AA"/>
                </a:solidFill>
                <a:latin typeface="Arial"/>
                <a:cs typeface="Arial"/>
              </a:rPr>
              <a:t>?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1155137"/>
            <a:ext cx="231486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defTabSz="817992" fontAlgn="auto">
              <a:spcBef>
                <a:spcPts val="0"/>
              </a:spcBef>
              <a:spcAft>
                <a:spcPts val="0"/>
              </a:spcAft>
            </a:pPr>
            <a:r>
              <a:rPr sz="1300" i="1" spc="4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sz="1300" i="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spc="9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endParaRPr sz="13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4015" y="1000797"/>
            <a:ext cx="33274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defTabSz="817992" fontAlgn="auto">
              <a:spcBef>
                <a:spcPts val="0"/>
              </a:spcBef>
              <a:spcAft>
                <a:spcPts val="0"/>
              </a:spcAft>
              <a:tabLst>
                <a:tab pos="265281" algn="l"/>
              </a:tabLst>
            </a:pPr>
            <a:r>
              <a:rPr sz="1300" u="sng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-6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300" u="sng" spc="-45" dirty="0">
                <a:solidFill>
                  <a:prstClr val="black"/>
                </a:solidFill>
                <a:latin typeface="Times New Roman"/>
                <a:cs typeface="Times New Roman"/>
              </a:rPr>
              <a:t>37</a:t>
            </a:r>
            <a:r>
              <a:rPr sz="2400" u="sng" spc="-67" baseline="-3086" dirty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1300" u="sng" spc="-45" dirty="0">
                <a:solidFill>
                  <a:prstClr val="black"/>
                </a:solidFill>
                <a:latin typeface="Times New Roman"/>
                <a:cs typeface="Times New Roman"/>
              </a:rPr>
              <a:t>0</a:t>
            </a:r>
            <a:r>
              <a:rPr sz="2400" u="sng" spc="-67" baseline="-3086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r>
              <a:rPr sz="2400" u="sng" spc="-296" baseline="-30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9" dirty="0">
                <a:solidFill>
                  <a:prstClr val="black"/>
                </a:solidFill>
                <a:latin typeface="Symbol"/>
                <a:cs typeface="Symbol"/>
              </a:rPr>
              <a:t></a:t>
            </a:r>
            <a:r>
              <a:rPr sz="1300" u="sng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-85" dirty="0">
                <a:solidFill>
                  <a:prstClr val="black"/>
                </a:solidFill>
                <a:latin typeface="Times New Roman"/>
                <a:cs typeface="Times New Roman"/>
              </a:rPr>
              <a:t>47</a:t>
            </a:r>
            <a:r>
              <a:rPr sz="2400" u="sng" spc="-127" baseline="-3086" dirty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1300" u="sng" spc="-85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sz="2400" u="sng" spc="-127" baseline="-3086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r>
              <a:rPr sz="2400" u="sng" spc="-296" baseline="-30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9" dirty="0">
                <a:solidFill>
                  <a:prstClr val="black"/>
                </a:solidFill>
                <a:latin typeface="Symbol"/>
                <a:cs typeface="Symbol"/>
              </a:rPr>
              <a:t></a:t>
            </a:r>
            <a:r>
              <a:rPr sz="1300" u="sng" spc="-6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-45" dirty="0">
                <a:solidFill>
                  <a:prstClr val="black"/>
                </a:solidFill>
                <a:latin typeface="Times New Roman"/>
                <a:cs typeface="Times New Roman"/>
              </a:rPr>
              <a:t>27</a:t>
            </a:r>
            <a:r>
              <a:rPr sz="2400" u="sng" spc="-67" baseline="-3086" dirty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1300" u="sng" spc="-4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2400" u="sng" spc="-67" baseline="-3086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r>
              <a:rPr sz="2400" u="sng" spc="-296" baseline="-30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9" dirty="0">
                <a:solidFill>
                  <a:prstClr val="black"/>
                </a:solidFill>
                <a:latin typeface="Symbol"/>
                <a:cs typeface="Symbol"/>
              </a:rPr>
              <a:t></a:t>
            </a:r>
            <a:r>
              <a:rPr sz="1300" u="sng" spc="-1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-54" dirty="0">
                <a:solidFill>
                  <a:prstClr val="black"/>
                </a:solidFill>
                <a:latin typeface="Times New Roman"/>
                <a:cs typeface="Times New Roman"/>
              </a:rPr>
              <a:t>13</a:t>
            </a:r>
            <a:r>
              <a:rPr sz="2400" u="sng" spc="-80" baseline="-3086" dirty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1300" u="sng" spc="-54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2400" u="sng" spc="-80" baseline="-3086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r>
              <a:rPr sz="2400" u="sng" spc="-296" baseline="-30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9" dirty="0">
                <a:solidFill>
                  <a:prstClr val="black"/>
                </a:solidFill>
                <a:latin typeface="Symbol"/>
                <a:cs typeface="Symbol"/>
              </a:rPr>
              <a:t></a:t>
            </a:r>
            <a:r>
              <a:rPr sz="1300" u="sng" spc="-6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-36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2400" u="sng" spc="-54" baseline="-3086" dirty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1300" u="sng" spc="-36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r>
              <a:rPr sz="2400" u="sng" spc="-54" baseline="-3086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r>
              <a:rPr sz="2400" u="sng" spc="-296" baseline="-30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9" dirty="0">
                <a:solidFill>
                  <a:prstClr val="black"/>
                </a:solidFill>
                <a:latin typeface="Symbol"/>
                <a:cs typeface="Symbol"/>
              </a:rPr>
              <a:t></a:t>
            </a:r>
            <a:r>
              <a:rPr sz="1300" u="sng" spc="-1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-85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sz="2400" u="sng" spc="-127" baseline="-3086" dirty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1300" u="sng" spc="-85" dirty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sz="2400" u="sng" spc="-127" baseline="-3086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r>
              <a:rPr sz="2400" u="sng" spc="-296" baseline="-308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9" dirty="0">
                <a:solidFill>
                  <a:prstClr val="black"/>
                </a:solidFill>
                <a:latin typeface="Symbol"/>
                <a:cs typeface="Symbol"/>
              </a:rPr>
              <a:t></a:t>
            </a:r>
            <a:r>
              <a:rPr sz="1300" u="sng" spc="-1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-85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sz="2400" u="sng" spc="-127" baseline="-3086" dirty="0">
                <a:solidFill>
                  <a:prstClr val="black"/>
                </a:solidFill>
                <a:latin typeface="Symbol"/>
                <a:cs typeface="Symbol"/>
              </a:rPr>
              <a:t></a:t>
            </a:r>
            <a:r>
              <a:rPr sz="1300" u="sng" spc="-85" dirty="0">
                <a:solidFill>
                  <a:prstClr val="black"/>
                </a:solidFill>
                <a:latin typeface="Times New Roman"/>
                <a:cs typeface="Times New Roman"/>
              </a:rPr>
              <a:t>8</a:t>
            </a:r>
            <a:r>
              <a:rPr sz="2400" u="sng" spc="-127" baseline="-3086" dirty="0">
                <a:solidFill>
                  <a:prstClr val="black"/>
                </a:solidFill>
                <a:latin typeface="Symbol"/>
                <a:cs typeface="Symbol"/>
              </a:rPr>
              <a:t></a:t>
            </a:r>
            <a:endParaRPr sz="2400" baseline="-3086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42563" y="1277929"/>
            <a:ext cx="269586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defTabSz="817992" fontAlgn="auto">
              <a:spcBef>
                <a:spcPts val="0"/>
              </a:spcBef>
              <a:spcAft>
                <a:spcPts val="0"/>
              </a:spcAft>
            </a:pPr>
            <a:r>
              <a:rPr sz="1300" spc="9" dirty="0">
                <a:solidFill>
                  <a:prstClr val="black"/>
                </a:solidFill>
                <a:latin typeface="Times New Roman"/>
                <a:cs typeface="Times New Roman"/>
              </a:rPr>
              <a:t>128</a:t>
            </a:r>
            <a:endParaRPr sz="13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7950" y="1477051"/>
            <a:ext cx="420255" cy="900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defTabSz="817992" fontAlgn="auto">
              <a:spcBef>
                <a:spcPts val="0"/>
              </a:spcBef>
              <a:spcAft>
                <a:spcPts val="0"/>
              </a:spcAft>
            </a:pPr>
            <a:r>
              <a:rPr sz="1900" spc="13" baseline="-33730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1900" spc="-135" baseline="-337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u="sng" spc="9" dirty="0">
                <a:solidFill>
                  <a:prstClr val="black"/>
                </a:solidFill>
                <a:latin typeface="Times New Roman"/>
                <a:cs typeface="Times New Roman"/>
              </a:rPr>
              <a:t>161</a:t>
            </a:r>
            <a:endParaRPr sz="13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93728" algn="ctr" defTabSz="817992" fontAlgn="auto">
              <a:spcBef>
                <a:spcPts val="260"/>
              </a:spcBef>
              <a:spcAft>
                <a:spcPts val="0"/>
              </a:spcAft>
            </a:pPr>
            <a:r>
              <a:rPr sz="1300" spc="9" dirty="0">
                <a:solidFill>
                  <a:prstClr val="black"/>
                </a:solidFill>
                <a:latin typeface="Times New Roman"/>
                <a:cs typeface="Times New Roman"/>
              </a:rPr>
              <a:t>128</a:t>
            </a:r>
            <a:endParaRPr sz="13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17992" fontAlgn="auto">
              <a:spcBef>
                <a:spcPts val="36"/>
              </a:spcBef>
              <a:spcAft>
                <a:spcPts val="0"/>
              </a:spcAft>
            </a:pPr>
            <a:endParaRPr sz="17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817992" fontAlgn="auto">
              <a:spcBef>
                <a:spcPts val="4"/>
              </a:spcBef>
              <a:spcAft>
                <a:spcPts val="0"/>
              </a:spcAft>
            </a:pPr>
            <a:r>
              <a:rPr sz="1300" spc="9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1300" spc="-23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00" spc="4" dirty="0">
                <a:solidFill>
                  <a:prstClr val="black"/>
                </a:solidFill>
                <a:latin typeface="Times New Roman"/>
                <a:cs typeface="Times New Roman"/>
              </a:rPr>
              <a:t>1.26</a:t>
            </a:r>
            <a:endParaRPr sz="13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2" name="object 2"/>
          <p:cNvSpPr txBox="1"/>
          <p:nvPr/>
        </p:nvSpPr>
        <p:spPr>
          <a:xfrm>
            <a:off x="5234604" y="685800"/>
            <a:ext cx="224732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defTabSz="817992" fontAlgn="auto">
              <a:spcBef>
                <a:spcPts val="0"/>
              </a:spcBef>
              <a:spcAft>
                <a:spcPts val="0"/>
              </a:spcAft>
            </a:pP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Poisson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with </a:t>
            </a:r>
            <a:r>
              <a:rPr spc="4" dirty="0">
                <a:solidFill>
                  <a:srgbClr val="4348AA"/>
                </a:solidFill>
                <a:latin typeface="Symbol"/>
                <a:cs typeface="Symbol"/>
              </a:rPr>
              <a:t></a:t>
            </a:r>
            <a:r>
              <a:rPr spc="4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=</a:t>
            </a:r>
            <a:r>
              <a:rPr spc="18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1.26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object 8"/>
          <p:cNvSpPr txBox="1"/>
          <p:nvPr/>
        </p:nvSpPr>
        <p:spPr>
          <a:xfrm>
            <a:off x="2907501" y="3572425"/>
            <a:ext cx="256699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3" defTabSz="817992" fontAlgn="auto">
              <a:spcBef>
                <a:spcPts val="0"/>
              </a:spcBef>
              <a:spcAft>
                <a:spcPts val="0"/>
              </a:spcAft>
            </a:pP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Poisson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with </a:t>
            </a:r>
            <a:r>
              <a:rPr spc="4" dirty="0">
                <a:solidFill>
                  <a:srgbClr val="4348AA"/>
                </a:solidFill>
                <a:latin typeface="Symbol"/>
                <a:cs typeface="Symbol"/>
              </a:rPr>
              <a:t></a:t>
            </a:r>
            <a:r>
              <a:rPr spc="4" dirty="0">
                <a:solidFill>
                  <a:srgbClr val="4348AA"/>
                </a:solidFill>
                <a:latin typeface="Times New Roman"/>
                <a:cs typeface="Times New Roman"/>
              </a:rPr>
              <a:t>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=</a:t>
            </a:r>
            <a:r>
              <a:rPr spc="18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1.26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" name="object 9"/>
          <p:cNvSpPr/>
          <p:nvPr/>
        </p:nvSpPr>
        <p:spPr>
          <a:xfrm>
            <a:off x="4191000" y="4343400"/>
            <a:ext cx="2438400" cy="15430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17992"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6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4283"/>
              </p:ext>
            </p:extLst>
          </p:nvPr>
        </p:nvGraphicFramePr>
        <p:xfrm>
          <a:off x="2460284" y="4089495"/>
          <a:ext cx="1365250" cy="1854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4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</a:p>
                  </a:txBody>
                  <a:tcPr marL="0" marR="0" marT="0" marB="0">
                    <a:lnL w="13096">
                      <a:solidFill>
                        <a:srgbClr val="000000"/>
                      </a:solidFill>
                      <a:prstDash val="solid"/>
                    </a:lnL>
                    <a:lnR w="5820">
                      <a:solidFill>
                        <a:srgbClr val="000000"/>
                      </a:solidFill>
                      <a:prstDash val="solid"/>
                    </a:lnR>
                    <a:lnT w="13096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Pr[X]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820">
                      <a:solidFill>
                        <a:srgbClr val="000000"/>
                      </a:solidFill>
                      <a:prstDash val="solid"/>
                    </a:lnL>
                    <a:lnR w="13096">
                      <a:solidFill>
                        <a:srgbClr val="000000"/>
                      </a:solidFill>
                      <a:prstDash val="solid"/>
                    </a:lnR>
                    <a:lnT w="13096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096">
                      <a:solidFill>
                        <a:srgbClr val="000000"/>
                      </a:solidFill>
                      <a:prstDash val="solid"/>
                    </a:lnL>
                    <a:lnR w="5820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0.284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820">
                      <a:solidFill>
                        <a:srgbClr val="000000"/>
                      </a:solidFill>
                      <a:prstDash val="solid"/>
                    </a:lnL>
                    <a:lnR w="13096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48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096">
                      <a:solidFill>
                        <a:srgbClr val="000000"/>
                      </a:solidFill>
                      <a:prstDash val="solid"/>
                    </a:lnL>
                    <a:lnR w="5820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0.357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820">
                      <a:solidFill>
                        <a:srgbClr val="000000"/>
                      </a:solidFill>
                      <a:prstDash val="solid"/>
                    </a:lnL>
                    <a:lnR w="13096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4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0" marB="0">
                    <a:lnL w="13096">
                      <a:solidFill>
                        <a:srgbClr val="000000"/>
                      </a:solidFill>
                      <a:prstDash val="solid"/>
                    </a:lnL>
                    <a:lnR w="5820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0.225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820">
                      <a:solidFill>
                        <a:srgbClr val="000000"/>
                      </a:solidFill>
                      <a:prstDash val="solid"/>
                    </a:lnL>
                    <a:lnR w="13096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4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096">
                      <a:solidFill>
                        <a:srgbClr val="000000"/>
                      </a:solidFill>
                      <a:prstDash val="solid"/>
                    </a:lnL>
                    <a:lnR w="5820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0.095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820">
                      <a:solidFill>
                        <a:srgbClr val="000000"/>
                      </a:solidFill>
                      <a:prstDash val="solid"/>
                    </a:lnL>
                    <a:lnR w="13096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4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096">
                      <a:solidFill>
                        <a:srgbClr val="000000"/>
                      </a:solidFill>
                      <a:prstDash val="solid"/>
                    </a:lnL>
                    <a:lnR w="5820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0.030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820">
                      <a:solidFill>
                        <a:srgbClr val="000000"/>
                      </a:solidFill>
                      <a:prstDash val="solid"/>
                    </a:lnL>
                    <a:lnR w="13096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4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096">
                      <a:solidFill>
                        <a:srgbClr val="000000"/>
                      </a:solidFill>
                      <a:prstDash val="solid"/>
                    </a:lnL>
                    <a:lnR w="5820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0.008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820">
                      <a:solidFill>
                        <a:srgbClr val="000000"/>
                      </a:solidFill>
                      <a:prstDash val="solid"/>
                    </a:lnL>
                    <a:lnR w="13096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68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096">
                      <a:solidFill>
                        <a:srgbClr val="000000"/>
                      </a:solidFill>
                      <a:prstDash val="solid"/>
                    </a:lnL>
                    <a:lnR w="5820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0.002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820">
                      <a:solidFill>
                        <a:srgbClr val="000000"/>
                      </a:solidFill>
                      <a:prstDash val="solid"/>
                    </a:lnL>
                    <a:lnR w="13096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8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096">
                      <a:solidFill>
                        <a:srgbClr val="000000"/>
                      </a:solidFill>
                      <a:prstDash val="solid"/>
                    </a:lnL>
                    <a:lnR w="5820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820">
                      <a:solidFill>
                        <a:srgbClr val="000000"/>
                      </a:solidFill>
                      <a:prstDash val="solid"/>
                    </a:lnL>
                    <a:lnR w="13096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582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48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spc="25" dirty="0">
                          <a:latin typeface="Symbol"/>
                          <a:cs typeface="Symbol"/>
                        </a:rPr>
                        <a:t>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096">
                      <a:solidFill>
                        <a:srgbClr val="000000"/>
                      </a:solidFill>
                      <a:prstDash val="solid"/>
                    </a:lnL>
                    <a:lnR w="5820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13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820">
                      <a:solidFill>
                        <a:srgbClr val="000000"/>
                      </a:solidFill>
                      <a:prstDash val="solid"/>
                    </a:lnL>
                    <a:lnR w="13096">
                      <a:solidFill>
                        <a:srgbClr val="000000"/>
                      </a:solidFill>
                      <a:prstDash val="solid"/>
                    </a:lnR>
                    <a:lnT w="5820">
                      <a:solidFill>
                        <a:srgbClr val="000000"/>
                      </a:solidFill>
                      <a:prstDash val="solid"/>
                    </a:lnT>
                    <a:lnB w="13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7" name="object 4"/>
          <p:cNvSpPr txBox="1"/>
          <p:nvPr/>
        </p:nvSpPr>
        <p:spPr>
          <a:xfrm>
            <a:off x="5786052" y="1279856"/>
            <a:ext cx="97028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1940" algn="l"/>
                <a:tab pos="702945" algn="l"/>
              </a:tabLst>
            </a:pPr>
            <a:r>
              <a:rPr lang="tr-TR" sz="850" spc="275" dirty="0" smtClean="0">
                <a:latin typeface="Symbol"/>
                <a:cs typeface="Symbol"/>
              </a:rPr>
              <a:t>-</a:t>
            </a:r>
            <a:r>
              <a:rPr sz="900" i="1" spc="-15" dirty="0" smtClean="0">
                <a:latin typeface="Symbol"/>
                <a:cs typeface="Symbol"/>
              </a:rPr>
              <a:t></a:t>
            </a:r>
            <a:r>
              <a:rPr sz="900" dirty="0">
                <a:latin typeface="Times New Roman"/>
                <a:cs typeface="Times New Roman"/>
              </a:rPr>
              <a:t>	</a:t>
            </a:r>
            <a:r>
              <a:rPr sz="850" i="1" spc="15" dirty="0" smtClean="0">
                <a:latin typeface="Times New Roman"/>
                <a:cs typeface="Times New Roman"/>
              </a:rPr>
              <a:t>X</a:t>
            </a:r>
            <a:r>
              <a:rPr lang="tr-TR" sz="850" i="1" dirty="0">
                <a:latin typeface="Times New Roman"/>
                <a:cs typeface="Times New Roman"/>
              </a:rPr>
              <a:t> </a:t>
            </a:r>
            <a:r>
              <a:rPr lang="tr-TR" sz="850" i="1" dirty="0" smtClean="0">
                <a:latin typeface="Times New Roman"/>
                <a:cs typeface="Times New Roman"/>
              </a:rPr>
              <a:t>           </a:t>
            </a:r>
            <a:r>
              <a:rPr lang="tr-TR" sz="850" spc="180" dirty="0" smtClean="0">
                <a:latin typeface="Symbol"/>
                <a:cs typeface="Times New Roman"/>
              </a:rPr>
              <a:t>-</a:t>
            </a:r>
            <a:r>
              <a:rPr sz="850" spc="10" dirty="0" smtClean="0">
                <a:latin typeface="Times New Roman"/>
                <a:cs typeface="Times New Roman"/>
              </a:rPr>
              <a:t>1.26</a:t>
            </a:r>
            <a:endParaRPr sz="850" dirty="0">
              <a:latin typeface="Times New Roman"/>
              <a:cs typeface="Times New Roman"/>
            </a:endParaRPr>
          </a:p>
        </p:txBody>
      </p:sp>
      <p:sp>
        <p:nvSpPr>
          <p:cNvPr id="28" name="object 5"/>
          <p:cNvSpPr txBox="1"/>
          <p:nvPr/>
        </p:nvSpPr>
        <p:spPr>
          <a:xfrm>
            <a:off x="7196967" y="1264390"/>
            <a:ext cx="81280" cy="148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10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9" name="object 6"/>
          <p:cNvSpPr txBox="1"/>
          <p:nvPr/>
        </p:nvSpPr>
        <p:spPr>
          <a:xfrm>
            <a:off x="5849553" y="1554702"/>
            <a:ext cx="215328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25194" algn="l"/>
                <a:tab pos="2044064" algn="l"/>
              </a:tabLst>
            </a:pPr>
            <a:r>
              <a:rPr sz="1500" i="1" spc="20" dirty="0">
                <a:latin typeface="Times New Roman"/>
                <a:cs typeface="Times New Roman"/>
              </a:rPr>
              <a:t>X</a:t>
            </a:r>
            <a:r>
              <a:rPr sz="1500" dirty="0">
                <a:latin typeface="Times New Roman"/>
                <a:cs typeface="Times New Roman"/>
              </a:rPr>
              <a:t>!	</a:t>
            </a:r>
            <a:r>
              <a:rPr sz="1500" spc="-145" dirty="0">
                <a:latin typeface="Times New Roman"/>
                <a:cs typeface="Times New Roman"/>
              </a:rPr>
              <a:t>2</a:t>
            </a:r>
            <a:r>
              <a:rPr sz="1500" dirty="0">
                <a:latin typeface="Times New Roman"/>
                <a:cs typeface="Times New Roman"/>
              </a:rPr>
              <a:t>! 	2</a:t>
            </a:r>
          </a:p>
        </p:txBody>
      </p:sp>
      <p:sp>
        <p:nvSpPr>
          <p:cNvPr id="30" name="object 7"/>
          <p:cNvSpPr txBox="1"/>
          <p:nvPr/>
        </p:nvSpPr>
        <p:spPr>
          <a:xfrm>
            <a:off x="5105400" y="1295400"/>
            <a:ext cx="3923029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35660" algn="l"/>
                <a:tab pos="1073785" algn="l"/>
                <a:tab pos="1653539" algn="l"/>
              </a:tabLst>
            </a:pPr>
            <a:r>
              <a:rPr sz="2250" spc="-97" baseline="-37037" dirty="0">
                <a:latin typeface="Times New Roman"/>
                <a:cs typeface="Times New Roman"/>
              </a:rPr>
              <a:t>Pr</a:t>
            </a:r>
            <a:r>
              <a:rPr sz="2850" spc="-97" baseline="-30701" dirty="0">
                <a:latin typeface="Symbol"/>
                <a:cs typeface="Symbol"/>
              </a:rPr>
              <a:t></a:t>
            </a:r>
            <a:r>
              <a:rPr sz="2250" spc="-97" baseline="-37037" dirty="0">
                <a:latin typeface="Times New Roman"/>
                <a:cs typeface="Times New Roman"/>
              </a:rPr>
              <a:t>2</a:t>
            </a:r>
            <a:r>
              <a:rPr sz="2850" spc="-97" baseline="-30701" dirty="0">
                <a:latin typeface="Symbol"/>
                <a:cs typeface="Symbol"/>
              </a:rPr>
              <a:t></a:t>
            </a:r>
            <a:r>
              <a:rPr sz="2850" spc="-337" baseline="-30701" dirty="0">
                <a:latin typeface="Times New Roman"/>
                <a:cs typeface="Times New Roman"/>
              </a:rPr>
              <a:t> </a:t>
            </a:r>
            <a:r>
              <a:rPr sz="2250" baseline="-37037" dirty="0">
                <a:latin typeface="Symbol"/>
                <a:cs typeface="Symbol"/>
              </a:rPr>
              <a:t></a:t>
            </a:r>
            <a:r>
              <a:rPr sz="2250" spc="165" baseline="-37037" dirty="0">
                <a:latin typeface="Times New Roman"/>
                <a:cs typeface="Times New Roman"/>
              </a:rPr>
              <a:t> </a:t>
            </a:r>
            <a:r>
              <a:rPr sz="1500" i="1" u="sng" dirty="0" smtClean="0">
                <a:latin typeface="Times New Roman"/>
                <a:cs typeface="Times New Roman"/>
              </a:rPr>
              <a:t>e	</a:t>
            </a:r>
            <a:r>
              <a:rPr sz="1500" i="1" u="sng" dirty="0" smtClean="0">
                <a:latin typeface="Symbol"/>
                <a:cs typeface="Symbol"/>
              </a:rPr>
              <a:t></a:t>
            </a:r>
            <a:r>
              <a:rPr sz="1500" u="sng" dirty="0">
                <a:latin typeface="Times New Roman"/>
                <a:cs typeface="Times New Roman"/>
              </a:rPr>
              <a:t>	</a:t>
            </a:r>
            <a:r>
              <a:rPr sz="2250" baseline="-37037" dirty="0">
                <a:latin typeface="Symbol"/>
                <a:cs typeface="Symbol"/>
              </a:rPr>
              <a:t></a:t>
            </a:r>
            <a:r>
              <a:rPr sz="2250" spc="165" baseline="-37037" dirty="0">
                <a:latin typeface="Times New Roman"/>
                <a:cs typeface="Times New Roman"/>
              </a:rPr>
              <a:t> </a:t>
            </a:r>
            <a:r>
              <a:rPr sz="1500" i="1" u="sng" dirty="0">
                <a:latin typeface="Times New Roman"/>
                <a:cs typeface="Times New Roman"/>
              </a:rPr>
              <a:t>e	</a:t>
            </a:r>
            <a:r>
              <a:rPr sz="1850" u="sng" spc="-65" dirty="0">
                <a:latin typeface="Symbol"/>
                <a:cs typeface="Symbol"/>
              </a:rPr>
              <a:t></a:t>
            </a:r>
            <a:r>
              <a:rPr sz="1500" u="sng" spc="-65" dirty="0">
                <a:latin typeface="Times New Roman"/>
                <a:cs typeface="Times New Roman"/>
              </a:rPr>
              <a:t>1.26</a:t>
            </a:r>
            <a:r>
              <a:rPr sz="1850" u="sng" spc="-65" dirty="0">
                <a:latin typeface="Symbol"/>
                <a:cs typeface="Symbol"/>
              </a:rPr>
              <a:t></a:t>
            </a:r>
            <a:r>
              <a:rPr sz="1850" u="sng" spc="-65" dirty="0">
                <a:latin typeface="Times New Roman"/>
                <a:cs typeface="Times New Roman"/>
              </a:rPr>
              <a:t>   </a:t>
            </a:r>
            <a:r>
              <a:rPr sz="2250" baseline="-37037" dirty="0">
                <a:latin typeface="Symbol"/>
                <a:cs typeface="Symbol"/>
              </a:rPr>
              <a:t></a:t>
            </a:r>
            <a:r>
              <a:rPr sz="2250" baseline="-37037" dirty="0">
                <a:latin typeface="Times New Roman"/>
                <a:cs typeface="Times New Roman"/>
              </a:rPr>
              <a:t> </a:t>
            </a:r>
            <a:r>
              <a:rPr sz="1850" u="sng" spc="-35" dirty="0">
                <a:latin typeface="Symbol"/>
                <a:cs typeface="Symbol"/>
              </a:rPr>
              <a:t></a:t>
            </a:r>
            <a:r>
              <a:rPr sz="1500" u="sng" spc="-35" dirty="0">
                <a:latin typeface="Times New Roman"/>
                <a:cs typeface="Times New Roman"/>
              </a:rPr>
              <a:t>0.284</a:t>
            </a:r>
            <a:r>
              <a:rPr sz="1850" u="sng" spc="-35" dirty="0">
                <a:latin typeface="Symbol"/>
                <a:cs typeface="Symbol"/>
              </a:rPr>
              <a:t></a:t>
            </a:r>
            <a:r>
              <a:rPr sz="1500" u="sng" spc="-35" dirty="0">
                <a:latin typeface="Times New Roman"/>
                <a:cs typeface="Times New Roman"/>
              </a:rPr>
              <a:t>1.59 </a:t>
            </a:r>
            <a:r>
              <a:rPr sz="2250" baseline="-37037" dirty="0">
                <a:latin typeface="Symbol"/>
                <a:cs typeface="Symbol"/>
              </a:rPr>
              <a:t></a:t>
            </a:r>
            <a:r>
              <a:rPr sz="2250" spc="30" baseline="-37037" dirty="0">
                <a:latin typeface="Times New Roman"/>
                <a:cs typeface="Times New Roman"/>
              </a:rPr>
              <a:t> </a:t>
            </a:r>
            <a:r>
              <a:rPr sz="2250" baseline="-37037" dirty="0">
                <a:latin typeface="Times New Roman"/>
                <a:cs typeface="Times New Roman"/>
              </a:rPr>
              <a:t>0.225</a:t>
            </a:r>
          </a:p>
        </p:txBody>
      </p:sp>
    </p:spTree>
    <p:extLst>
      <p:ext uri="{BB962C8B-B14F-4D97-AF65-F5344CB8AC3E}">
        <p14:creationId xmlns:p14="http://schemas.microsoft.com/office/powerpoint/2010/main" val="17012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530667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6325" algn="l"/>
            <a:r>
              <a:rPr sz="4100" spc="-119" dirty="0"/>
              <a:t>Continuous </a:t>
            </a:r>
            <a:r>
              <a:rPr sz="4100" spc="-59" dirty="0"/>
              <a:t>probability</a:t>
            </a:r>
            <a:r>
              <a:rPr sz="4100" spc="436" dirty="0"/>
              <a:t> </a:t>
            </a:r>
            <a:r>
              <a:rPr sz="4100" spc="-59" dirty="0"/>
              <a:t>distributions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621" y="1717617"/>
            <a:ext cx="7476417" cy="3401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129" dirty="0">
                <a:latin typeface="+mj-lt"/>
                <a:cs typeface="Arial"/>
              </a:rPr>
              <a:t>For </a:t>
            </a:r>
            <a:r>
              <a:rPr sz="2400" spc="-99" dirty="0">
                <a:latin typeface="+mj-lt"/>
                <a:cs typeface="Arial"/>
              </a:rPr>
              <a:t>discrete random </a:t>
            </a:r>
            <a:r>
              <a:rPr sz="2400" spc="-109" dirty="0">
                <a:latin typeface="+mj-lt"/>
                <a:cs typeface="Arial"/>
              </a:rPr>
              <a:t>variables,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spc="-50" dirty="0">
                <a:latin typeface="+mj-lt"/>
                <a:cs typeface="Arial"/>
              </a:rPr>
              <a:t>pmf </a:t>
            </a:r>
            <a:r>
              <a:rPr sz="2400" spc="-119" dirty="0">
                <a:latin typeface="+mj-lt"/>
                <a:cs typeface="Arial"/>
              </a:rPr>
              <a:t>provides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spc="-50" dirty="0">
                <a:latin typeface="+mj-lt"/>
                <a:cs typeface="Arial"/>
              </a:rPr>
              <a:t>probability  </a:t>
            </a:r>
            <a:r>
              <a:rPr sz="2400" spc="-40" dirty="0">
                <a:latin typeface="+mj-lt"/>
                <a:cs typeface="Arial"/>
              </a:rPr>
              <a:t>of </a:t>
            </a:r>
            <a:r>
              <a:rPr sz="2400" spc="-169" dirty="0">
                <a:latin typeface="+mj-lt"/>
                <a:cs typeface="Arial"/>
              </a:rPr>
              <a:t>each  </a:t>
            </a:r>
            <a:r>
              <a:rPr sz="2400" spc="-129" dirty="0">
                <a:latin typeface="+mj-lt"/>
                <a:cs typeface="Arial"/>
              </a:rPr>
              <a:t>possible</a:t>
            </a:r>
            <a:r>
              <a:rPr sz="2400" spc="-20" dirty="0">
                <a:latin typeface="+mj-lt"/>
                <a:cs typeface="Arial"/>
              </a:rPr>
              <a:t> </a:t>
            </a:r>
            <a:r>
              <a:rPr sz="2400" spc="-99" dirty="0">
                <a:latin typeface="+mj-lt"/>
                <a:cs typeface="Arial"/>
              </a:rPr>
              <a:t>value.</a:t>
            </a:r>
            <a:endParaRPr sz="24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129" dirty="0">
                <a:latin typeface="+mj-lt"/>
                <a:cs typeface="Arial"/>
              </a:rPr>
              <a:t>For </a:t>
            </a:r>
            <a:r>
              <a:rPr sz="2400" spc="-89" dirty="0">
                <a:latin typeface="+mj-lt"/>
                <a:cs typeface="Arial"/>
              </a:rPr>
              <a:t>continuous </a:t>
            </a:r>
            <a:r>
              <a:rPr sz="2400" spc="-99" dirty="0">
                <a:latin typeface="+mj-lt"/>
                <a:cs typeface="Arial"/>
              </a:rPr>
              <a:t>random </a:t>
            </a:r>
            <a:r>
              <a:rPr sz="2400" spc="-109" dirty="0">
                <a:latin typeface="+mj-lt"/>
                <a:cs typeface="Arial"/>
              </a:rPr>
              <a:t>variables,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spc="-99" dirty="0">
                <a:latin typeface="+mj-lt"/>
                <a:cs typeface="Arial"/>
              </a:rPr>
              <a:t>number </a:t>
            </a:r>
            <a:r>
              <a:rPr sz="2400" spc="-40" dirty="0">
                <a:latin typeface="+mj-lt"/>
                <a:cs typeface="Arial"/>
              </a:rPr>
              <a:t>of </a:t>
            </a:r>
            <a:r>
              <a:rPr sz="2400" spc="-129" dirty="0">
                <a:latin typeface="+mj-lt"/>
                <a:cs typeface="Arial"/>
              </a:rPr>
              <a:t>possible  </a:t>
            </a:r>
            <a:r>
              <a:rPr sz="2400" spc="-149" dirty="0">
                <a:latin typeface="+mj-lt"/>
                <a:cs typeface="Arial"/>
              </a:rPr>
              <a:t>values </a:t>
            </a:r>
            <a:r>
              <a:rPr sz="2400" spc="-119" dirty="0">
                <a:latin typeface="+mj-lt"/>
                <a:cs typeface="Arial"/>
              </a:rPr>
              <a:t>is </a:t>
            </a:r>
            <a:r>
              <a:rPr sz="2400" spc="-89" dirty="0">
                <a:latin typeface="+mj-lt"/>
                <a:cs typeface="Arial"/>
              </a:rPr>
              <a:t>uncountable, </a:t>
            </a:r>
            <a:r>
              <a:rPr sz="2400" spc="-129" dirty="0">
                <a:latin typeface="+mj-lt"/>
                <a:cs typeface="Arial"/>
              </a:rPr>
              <a:t>and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spc="-50" dirty="0">
                <a:latin typeface="+mj-lt"/>
                <a:cs typeface="Arial"/>
              </a:rPr>
              <a:t>probability </a:t>
            </a:r>
            <a:r>
              <a:rPr sz="2400" spc="-40" dirty="0">
                <a:latin typeface="+mj-lt"/>
                <a:cs typeface="Arial"/>
              </a:rPr>
              <a:t>of </a:t>
            </a:r>
            <a:r>
              <a:rPr sz="2400" b="1" spc="-129" dirty="0">
                <a:latin typeface="+mj-lt"/>
                <a:cs typeface="Arial"/>
              </a:rPr>
              <a:t>any</a:t>
            </a:r>
            <a:r>
              <a:rPr sz="2400" spc="-129" dirty="0">
                <a:latin typeface="+mj-lt"/>
                <a:cs typeface="Arial"/>
              </a:rPr>
              <a:t> </a:t>
            </a:r>
            <a:r>
              <a:rPr sz="2400" b="1" spc="-89" dirty="0">
                <a:latin typeface="+mj-lt"/>
                <a:cs typeface="Arial"/>
              </a:rPr>
              <a:t>specific </a:t>
            </a:r>
            <a:r>
              <a:rPr sz="2400" b="1" spc="-119" dirty="0">
                <a:latin typeface="+mj-lt"/>
                <a:cs typeface="Arial"/>
              </a:rPr>
              <a:t>value  is</a:t>
            </a:r>
            <a:r>
              <a:rPr sz="2400" b="1" spc="-69" dirty="0">
                <a:latin typeface="+mj-lt"/>
                <a:cs typeface="Arial"/>
              </a:rPr>
              <a:t> </a:t>
            </a:r>
            <a:r>
              <a:rPr sz="2400" b="1" spc="-109" dirty="0">
                <a:latin typeface="+mj-lt"/>
                <a:cs typeface="Arial"/>
              </a:rPr>
              <a:t>zero</a:t>
            </a:r>
            <a:r>
              <a:rPr sz="2400" spc="-109" dirty="0">
                <a:latin typeface="+mj-lt"/>
                <a:cs typeface="Arial"/>
              </a:rPr>
              <a:t>.</a:t>
            </a:r>
            <a:endParaRPr sz="24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285865" marR="292114" indent="-260794" algn="just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129" dirty="0">
                <a:latin typeface="+mj-lt"/>
                <a:cs typeface="Arial"/>
              </a:rPr>
              <a:t>For </a:t>
            </a:r>
            <a:r>
              <a:rPr sz="2400" spc="-139" dirty="0">
                <a:latin typeface="+mj-lt"/>
                <a:cs typeface="Arial"/>
              </a:rPr>
              <a:t>these </a:t>
            </a:r>
            <a:r>
              <a:rPr sz="2400" spc="-109" dirty="0">
                <a:latin typeface="+mj-lt"/>
                <a:cs typeface="Arial"/>
              </a:rPr>
              <a:t>variables, </a:t>
            </a:r>
            <a:r>
              <a:rPr sz="2400" spc="-218" dirty="0">
                <a:latin typeface="+mj-lt"/>
                <a:cs typeface="Arial"/>
              </a:rPr>
              <a:t>we </a:t>
            </a:r>
            <a:r>
              <a:rPr sz="2400" spc="-159" dirty="0">
                <a:latin typeface="+mj-lt"/>
                <a:cs typeface="Arial"/>
              </a:rPr>
              <a:t>are </a:t>
            </a:r>
            <a:r>
              <a:rPr sz="2400" spc="-89" dirty="0">
                <a:latin typeface="+mj-lt"/>
                <a:cs typeface="Arial"/>
              </a:rPr>
              <a:t>interested </a:t>
            </a:r>
            <a:r>
              <a:rPr sz="2400" spc="-40" dirty="0">
                <a:latin typeface="+mj-lt"/>
                <a:cs typeface="Arial"/>
              </a:rPr>
              <a:t>in </a:t>
            </a:r>
            <a:r>
              <a:rPr sz="2400" spc="-69" dirty="0">
                <a:latin typeface="+mj-lt"/>
                <a:cs typeface="Arial"/>
              </a:rPr>
              <a:t>the </a:t>
            </a:r>
            <a:r>
              <a:rPr sz="2400" spc="-50" dirty="0">
                <a:latin typeface="+mj-lt"/>
                <a:cs typeface="Arial"/>
              </a:rPr>
              <a:t>probability </a:t>
            </a:r>
            <a:r>
              <a:rPr sz="2400" spc="10" dirty="0">
                <a:latin typeface="+mj-lt"/>
                <a:cs typeface="Arial"/>
              </a:rPr>
              <a:t>that 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spc="-119" dirty="0">
                <a:latin typeface="+mj-lt"/>
                <a:cs typeface="Arial"/>
              </a:rPr>
              <a:t>value </a:t>
            </a:r>
            <a:r>
              <a:rPr sz="2400" spc="-40" dirty="0">
                <a:latin typeface="+mj-lt"/>
                <a:cs typeface="Arial"/>
              </a:rPr>
              <a:t>of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spc="-99" dirty="0">
                <a:latin typeface="+mj-lt"/>
                <a:cs typeface="Arial"/>
              </a:rPr>
              <a:t>random variable </a:t>
            </a:r>
            <a:r>
              <a:rPr sz="2400" spc="-119" dirty="0">
                <a:latin typeface="+mj-lt"/>
                <a:cs typeface="Arial"/>
              </a:rPr>
              <a:t>is </a:t>
            </a:r>
            <a:r>
              <a:rPr sz="2400" spc="-10" dirty="0">
                <a:latin typeface="+mj-lt"/>
                <a:cs typeface="Arial"/>
              </a:rPr>
              <a:t>within </a:t>
            </a:r>
            <a:r>
              <a:rPr sz="2400" spc="-178" dirty="0">
                <a:latin typeface="+mj-lt"/>
                <a:cs typeface="Arial"/>
              </a:rPr>
              <a:t>a </a:t>
            </a:r>
            <a:r>
              <a:rPr sz="2400" spc="-89" dirty="0">
                <a:latin typeface="+mj-lt"/>
                <a:cs typeface="Arial"/>
              </a:rPr>
              <a:t>specific </a:t>
            </a:r>
            <a:r>
              <a:rPr sz="2400" spc="-50" dirty="0">
                <a:latin typeface="+mj-lt"/>
                <a:cs typeface="Arial"/>
              </a:rPr>
              <a:t>interval  from </a:t>
            </a:r>
            <a:r>
              <a:rPr sz="2400" i="1" spc="-50" dirty="0">
                <a:latin typeface="+mj-lt"/>
                <a:cs typeface="Trebuchet MS"/>
              </a:rPr>
              <a:t>x</a:t>
            </a:r>
            <a:r>
              <a:rPr sz="2400" spc="-73" baseline="-10416" dirty="0">
                <a:latin typeface="+mj-lt"/>
                <a:cs typeface="Trebuchet MS"/>
              </a:rPr>
              <a:t>1  </a:t>
            </a:r>
            <a:r>
              <a:rPr sz="2400" spc="20" dirty="0">
                <a:latin typeface="+mj-lt"/>
                <a:cs typeface="Arial"/>
              </a:rPr>
              <a:t>to </a:t>
            </a:r>
            <a:r>
              <a:rPr sz="2400" i="1" dirty="0">
                <a:latin typeface="+mj-lt"/>
                <a:cs typeface="Trebuchet MS"/>
              </a:rPr>
              <a:t>x</a:t>
            </a:r>
            <a:r>
              <a:rPr sz="2400" baseline="-10416" dirty="0">
                <a:latin typeface="+mj-lt"/>
                <a:cs typeface="Trebuchet MS"/>
              </a:rPr>
              <a:t>2</a:t>
            </a:r>
            <a:r>
              <a:rPr sz="2400" dirty="0">
                <a:latin typeface="+mj-lt"/>
                <a:cs typeface="Arial"/>
              </a:rPr>
              <a:t>; </a:t>
            </a:r>
            <a:r>
              <a:rPr sz="2400" spc="-208" dirty="0">
                <a:latin typeface="+mj-lt"/>
                <a:cs typeface="Arial"/>
              </a:rPr>
              <a:t>we  </a:t>
            </a:r>
            <a:r>
              <a:rPr sz="2400" spc="-169" dirty="0">
                <a:latin typeface="+mj-lt"/>
                <a:cs typeface="Arial"/>
              </a:rPr>
              <a:t>show  </a:t>
            </a:r>
            <a:r>
              <a:rPr sz="2400" spc="-40" dirty="0">
                <a:latin typeface="+mj-lt"/>
                <a:cs typeface="Arial"/>
              </a:rPr>
              <a:t>this </a:t>
            </a:r>
            <a:r>
              <a:rPr sz="2400" spc="-50" dirty="0">
                <a:latin typeface="+mj-lt"/>
                <a:cs typeface="Arial"/>
              </a:rPr>
              <a:t>probability </a:t>
            </a:r>
            <a:r>
              <a:rPr sz="2400" spc="-226" dirty="0">
                <a:latin typeface="+mj-lt"/>
                <a:cs typeface="Arial"/>
              </a:rPr>
              <a:t>as  </a:t>
            </a:r>
            <a:r>
              <a:rPr sz="2400" i="1" spc="99" dirty="0">
                <a:latin typeface="+mj-lt"/>
                <a:cs typeface="Trebuchet MS"/>
              </a:rPr>
              <a:t>P</a:t>
            </a:r>
            <a:r>
              <a:rPr sz="2400" spc="99" dirty="0">
                <a:latin typeface="+mj-lt"/>
                <a:cs typeface="Arial"/>
              </a:rPr>
              <a:t>(</a:t>
            </a:r>
            <a:r>
              <a:rPr sz="2400" i="1" spc="99" dirty="0">
                <a:latin typeface="+mj-lt"/>
                <a:cs typeface="Trebuchet MS"/>
              </a:rPr>
              <a:t>x</a:t>
            </a:r>
            <a:r>
              <a:rPr sz="2400" spc="149" baseline="-10416" dirty="0">
                <a:latin typeface="+mj-lt"/>
                <a:cs typeface="Trebuchet MS"/>
              </a:rPr>
              <a:t>1 </a:t>
            </a:r>
            <a:r>
              <a:rPr sz="2400" i="1" spc="-109" dirty="0">
                <a:latin typeface="+mj-lt"/>
                <a:cs typeface="Verdana"/>
              </a:rPr>
              <a:t>&lt; </a:t>
            </a:r>
            <a:r>
              <a:rPr sz="2400" i="1" spc="218" dirty="0">
                <a:latin typeface="+mj-lt"/>
                <a:cs typeface="Trebuchet MS"/>
              </a:rPr>
              <a:t>X </a:t>
            </a:r>
            <a:r>
              <a:rPr sz="2400" i="1" spc="-79" dirty="0">
                <a:latin typeface="+mj-lt"/>
                <a:cs typeface="Meiryo"/>
              </a:rPr>
              <a:t>≤</a:t>
            </a:r>
            <a:r>
              <a:rPr sz="2400" i="1" spc="226" dirty="0">
                <a:latin typeface="+mj-lt"/>
                <a:cs typeface="Meiryo"/>
              </a:rPr>
              <a:t> </a:t>
            </a:r>
            <a:r>
              <a:rPr sz="2400" i="1" spc="20" dirty="0">
                <a:latin typeface="+mj-lt"/>
                <a:cs typeface="Trebuchet MS"/>
              </a:rPr>
              <a:t>x</a:t>
            </a:r>
            <a:r>
              <a:rPr sz="2400" spc="30" baseline="-10416" dirty="0">
                <a:latin typeface="+mj-lt"/>
                <a:cs typeface="Trebuchet MS"/>
              </a:rPr>
              <a:t>2</a:t>
            </a:r>
            <a:r>
              <a:rPr sz="2400" spc="20" dirty="0">
                <a:latin typeface="+mj-lt"/>
                <a:cs typeface="Arial"/>
              </a:rPr>
              <a:t>).</a:t>
            </a:r>
            <a:endParaRPr sz="24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212478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283458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4363" algn="l"/>
            <a:r>
              <a:rPr sz="4100" spc="-50" dirty="0"/>
              <a:t>Probability </a:t>
            </a:r>
            <a:r>
              <a:rPr sz="4100" spc="-119" dirty="0"/>
              <a:t>density</a:t>
            </a:r>
            <a:r>
              <a:rPr sz="4100" spc="258" dirty="0"/>
              <a:t> </a:t>
            </a:r>
            <a:r>
              <a:rPr sz="4100" spc="-40" dirty="0"/>
              <a:t>function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621" y="1149012"/>
            <a:ext cx="7423517" cy="1060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10033" indent="-260794" algn="just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29" dirty="0">
                <a:latin typeface="+mj-lt"/>
                <a:cs typeface="Arial"/>
              </a:rPr>
              <a:t>For </a:t>
            </a:r>
            <a:r>
              <a:rPr sz="2200" b="1" spc="-89" dirty="0">
                <a:latin typeface="+mj-lt"/>
                <a:cs typeface="Arial"/>
              </a:rPr>
              <a:t>continuous </a:t>
            </a:r>
            <a:r>
              <a:rPr sz="2200" b="1" spc="-99" dirty="0">
                <a:latin typeface="+mj-lt"/>
                <a:cs typeface="Arial"/>
              </a:rPr>
              <a:t>random </a:t>
            </a:r>
            <a:r>
              <a:rPr sz="2200" spc="-109" dirty="0">
                <a:latin typeface="+mj-lt"/>
                <a:cs typeface="Arial"/>
              </a:rPr>
              <a:t>variables, </a:t>
            </a:r>
            <a:r>
              <a:rPr sz="2200" spc="-218" dirty="0">
                <a:latin typeface="+mj-lt"/>
                <a:cs typeface="Arial"/>
              </a:rPr>
              <a:t>we </a:t>
            </a:r>
            <a:r>
              <a:rPr sz="2200" spc="-208" dirty="0">
                <a:latin typeface="+mj-lt"/>
                <a:cs typeface="Arial"/>
              </a:rPr>
              <a:t>use </a:t>
            </a:r>
            <a:r>
              <a:rPr sz="2200" b="1" spc="-149" dirty="0">
                <a:latin typeface="+mj-lt"/>
                <a:cs typeface="Tahoma"/>
              </a:rPr>
              <a:t>probability </a:t>
            </a:r>
            <a:r>
              <a:rPr sz="2200" b="1" spc="-169" dirty="0">
                <a:latin typeface="+mj-lt"/>
                <a:cs typeface="Tahoma"/>
              </a:rPr>
              <a:t>density  </a:t>
            </a:r>
            <a:r>
              <a:rPr sz="2200" b="1" spc="-149" dirty="0">
                <a:latin typeface="+mj-lt"/>
                <a:cs typeface="Tahoma"/>
              </a:rPr>
              <a:t>functions </a:t>
            </a:r>
            <a:r>
              <a:rPr sz="2200" spc="50" dirty="0">
                <a:latin typeface="+mj-lt"/>
                <a:cs typeface="Arial"/>
              </a:rPr>
              <a:t>(pdf) </a:t>
            </a:r>
            <a:r>
              <a:rPr sz="2200" spc="20" dirty="0">
                <a:latin typeface="+mj-lt"/>
                <a:cs typeface="Arial"/>
              </a:rPr>
              <a:t>to </a:t>
            </a:r>
            <a:r>
              <a:rPr sz="2200" spc="-99" dirty="0">
                <a:latin typeface="+mj-lt"/>
                <a:cs typeface="Arial"/>
              </a:rPr>
              <a:t>specify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30" dirty="0">
                <a:latin typeface="+mj-lt"/>
                <a:cs typeface="Arial"/>
              </a:rPr>
              <a:t>distribution. </a:t>
            </a:r>
            <a:r>
              <a:rPr sz="2200" spc="-119" dirty="0">
                <a:latin typeface="+mj-lt"/>
                <a:cs typeface="Arial"/>
              </a:rPr>
              <a:t>Using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30" dirty="0">
                <a:latin typeface="+mj-lt"/>
                <a:cs typeface="Arial"/>
              </a:rPr>
              <a:t>pdf, </a:t>
            </a:r>
            <a:r>
              <a:rPr sz="2200" spc="-218" dirty="0">
                <a:latin typeface="+mj-lt"/>
                <a:cs typeface="Arial"/>
              </a:rPr>
              <a:t>we  </a:t>
            </a:r>
            <a:r>
              <a:rPr sz="2200" spc="-139" dirty="0">
                <a:latin typeface="+mj-lt"/>
                <a:cs typeface="Arial"/>
              </a:rPr>
              <a:t>can  </a:t>
            </a:r>
            <a:r>
              <a:rPr sz="2200" spc="-50" dirty="0">
                <a:latin typeface="+mj-lt"/>
                <a:cs typeface="Arial"/>
              </a:rPr>
              <a:t>obtain </a:t>
            </a:r>
            <a:r>
              <a:rPr sz="2200" spc="-69" dirty="0">
                <a:latin typeface="+mj-lt"/>
                <a:cs typeface="Arial"/>
              </a:rPr>
              <a:t>the </a:t>
            </a:r>
            <a:r>
              <a:rPr sz="2200" spc="-50" dirty="0">
                <a:latin typeface="+mj-lt"/>
                <a:cs typeface="Arial"/>
              </a:rPr>
              <a:t>probability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129" dirty="0">
                <a:latin typeface="+mj-lt"/>
                <a:cs typeface="Arial"/>
              </a:rPr>
              <a:t>any </a:t>
            </a:r>
            <a:r>
              <a:rPr sz="2200" dirty="0">
                <a:latin typeface="+mj-lt"/>
                <a:cs typeface="Arial"/>
              </a:rPr>
              <a:t> </a:t>
            </a:r>
            <a:r>
              <a:rPr sz="2200" spc="-50" dirty="0">
                <a:latin typeface="+mj-lt"/>
                <a:cs typeface="Arial"/>
              </a:rPr>
              <a:t>interval.</a:t>
            </a:r>
            <a:endParaRPr sz="2200" dirty="0">
              <a:latin typeface="+mj-lt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86016" y="2712587"/>
            <a:ext cx="2938423" cy="2629949"/>
          </a:xfrm>
          <a:custGeom>
            <a:avLst/>
            <a:gdLst/>
            <a:ahLst/>
            <a:cxnLst/>
            <a:rect l="l" t="t" r="r" b="b"/>
            <a:pathLst>
              <a:path w="1481455" h="1327150">
                <a:moveTo>
                  <a:pt x="0" y="1326848"/>
                </a:moveTo>
                <a:lnTo>
                  <a:pt x="0" y="1326848"/>
                </a:lnTo>
                <a:lnTo>
                  <a:pt x="1851" y="1326848"/>
                </a:lnTo>
                <a:lnTo>
                  <a:pt x="2237" y="1326809"/>
                </a:lnTo>
                <a:lnTo>
                  <a:pt x="5554" y="1326809"/>
                </a:lnTo>
                <a:lnTo>
                  <a:pt x="5939" y="1326771"/>
                </a:lnTo>
                <a:lnTo>
                  <a:pt x="8871" y="1326771"/>
                </a:lnTo>
                <a:lnTo>
                  <a:pt x="9257" y="1326732"/>
                </a:lnTo>
                <a:lnTo>
                  <a:pt x="12227" y="1326732"/>
                </a:lnTo>
                <a:lnTo>
                  <a:pt x="12574" y="1326694"/>
                </a:lnTo>
                <a:lnTo>
                  <a:pt x="15197" y="1326694"/>
                </a:lnTo>
                <a:lnTo>
                  <a:pt x="15544" y="1326655"/>
                </a:lnTo>
                <a:lnTo>
                  <a:pt x="18128" y="1326655"/>
                </a:lnTo>
                <a:lnTo>
                  <a:pt x="18514" y="1326616"/>
                </a:lnTo>
                <a:lnTo>
                  <a:pt x="20751" y="1326616"/>
                </a:lnTo>
                <a:lnTo>
                  <a:pt x="21098" y="1326578"/>
                </a:lnTo>
                <a:lnTo>
                  <a:pt x="23335" y="1326578"/>
                </a:lnTo>
                <a:lnTo>
                  <a:pt x="23682" y="1326539"/>
                </a:lnTo>
                <a:lnTo>
                  <a:pt x="25919" y="1326539"/>
                </a:lnTo>
                <a:lnTo>
                  <a:pt x="26305" y="1326501"/>
                </a:lnTo>
                <a:lnTo>
                  <a:pt x="28156" y="1326501"/>
                </a:lnTo>
                <a:lnTo>
                  <a:pt x="28504" y="1326462"/>
                </a:lnTo>
                <a:lnTo>
                  <a:pt x="30355" y="1326462"/>
                </a:lnTo>
                <a:lnTo>
                  <a:pt x="30741" y="1326424"/>
                </a:lnTo>
                <a:lnTo>
                  <a:pt x="32592" y="1326424"/>
                </a:lnTo>
                <a:lnTo>
                  <a:pt x="32939" y="1326385"/>
                </a:lnTo>
                <a:lnTo>
                  <a:pt x="33325" y="1326385"/>
                </a:lnTo>
                <a:lnTo>
                  <a:pt x="33711" y="1326385"/>
                </a:lnTo>
                <a:lnTo>
                  <a:pt x="34058" y="1326385"/>
                </a:lnTo>
                <a:lnTo>
                  <a:pt x="34444" y="1326385"/>
                </a:lnTo>
                <a:lnTo>
                  <a:pt x="34791" y="1326346"/>
                </a:lnTo>
                <a:lnTo>
                  <a:pt x="36642" y="1326346"/>
                </a:lnTo>
                <a:lnTo>
                  <a:pt x="37028" y="1326308"/>
                </a:lnTo>
                <a:lnTo>
                  <a:pt x="37414" y="1326308"/>
                </a:lnTo>
                <a:lnTo>
                  <a:pt x="37761" y="1326308"/>
                </a:lnTo>
                <a:lnTo>
                  <a:pt x="38146" y="1326308"/>
                </a:lnTo>
                <a:lnTo>
                  <a:pt x="38494" y="1326308"/>
                </a:lnTo>
                <a:lnTo>
                  <a:pt x="38879" y="1326269"/>
                </a:lnTo>
                <a:lnTo>
                  <a:pt x="39265" y="1326269"/>
                </a:lnTo>
                <a:lnTo>
                  <a:pt x="39612" y="1326269"/>
                </a:lnTo>
                <a:lnTo>
                  <a:pt x="39998" y="1326269"/>
                </a:lnTo>
                <a:lnTo>
                  <a:pt x="40345" y="1326269"/>
                </a:lnTo>
                <a:lnTo>
                  <a:pt x="40731" y="1326231"/>
                </a:lnTo>
                <a:lnTo>
                  <a:pt x="41116" y="1326231"/>
                </a:lnTo>
                <a:lnTo>
                  <a:pt x="41464" y="1326231"/>
                </a:lnTo>
                <a:lnTo>
                  <a:pt x="41849" y="1326231"/>
                </a:lnTo>
                <a:lnTo>
                  <a:pt x="42196" y="1326231"/>
                </a:lnTo>
                <a:lnTo>
                  <a:pt x="42582" y="1326192"/>
                </a:lnTo>
                <a:lnTo>
                  <a:pt x="42968" y="1326192"/>
                </a:lnTo>
                <a:lnTo>
                  <a:pt x="43315" y="1326192"/>
                </a:lnTo>
                <a:lnTo>
                  <a:pt x="43701" y="1326192"/>
                </a:lnTo>
                <a:lnTo>
                  <a:pt x="44048" y="1326154"/>
                </a:lnTo>
                <a:lnTo>
                  <a:pt x="44433" y="1326154"/>
                </a:lnTo>
                <a:lnTo>
                  <a:pt x="44819" y="1326154"/>
                </a:lnTo>
                <a:lnTo>
                  <a:pt x="45166" y="1326154"/>
                </a:lnTo>
                <a:lnTo>
                  <a:pt x="45552" y="1326154"/>
                </a:lnTo>
                <a:lnTo>
                  <a:pt x="45899" y="1326115"/>
                </a:lnTo>
                <a:lnTo>
                  <a:pt x="46285" y="1326115"/>
                </a:lnTo>
                <a:lnTo>
                  <a:pt x="46671" y="1326115"/>
                </a:lnTo>
                <a:lnTo>
                  <a:pt x="47018" y="1326115"/>
                </a:lnTo>
                <a:lnTo>
                  <a:pt x="47403" y="1326076"/>
                </a:lnTo>
                <a:lnTo>
                  <a:pt x="47751" y="1326076"/>
                </a:lnTo>
                <a:lnTo>
                  <a:pt x="48136" y="1326076"/>
                </a:lnTo>
                <a:lnTo>
                  <a:pt x="48522" y="1326076"/>
                </a:lnTo>
                <a:lnTo>
                  <a:pt x="48869" y="1326038"/>
                </a:lnTo>
                <a:lnTo>
                  <a:pt x="49255" y="1326038"/>
                </a:lnTo>
                <a:lnTo>
                  <a:pt x="49602" y="1326038"/>
                </a:lnTo>
                <a:lnTo>
                  <a:pt x="49988" y="1326038"/>
                </a:lnTo>
                <a:lnTo>
                  <a:pt x="50373" y="1326038"/>
                </a:lnTo>
                <a:lnTo>
                  <a:pt x="50721" y="1325999"/>
                </a:lnTo>
                <a:lnTo>
                  <a:pt x="51106" y="1325999"/>
                </a:lnTo>
                <a:lnTo>
                  <a:pt x="51453" y="1325999"/>
                </a:lnTo>
                <a:lnTo>
                  <a:pt x="51839" y="1325999"/>
                </a:lnTo>
                <a:lnTo>
                  <a:pt x="52225" y="1325961"/>
                </a:lnTo>
                <a:lnTo>
                  <a:pt x="52572" y="1325961"/>
                </a:lnTo>
                <a:lnTo>
                  <a:pt x="52958" y="1325961"/>
                </a:lnTo>
                <a:lnTo>
                  <a:pt x="53305" y="1325922"/>
                </a:lnTo>
                <a:lnTo>
                  <a:pt x="53691" y="1325922"/>
                </a:lnTo>
                <a:lnTo>
                  <a:pt x="54076" y="1325922"/>
                </a:lnTo>
                <a:lnTo>
                  <a:pt x="54423" y="1325922"/>
                </a:lnTo>
                <a:lnTo>
                  <a:pt x="54809" y="1325884"/>
                </a:lnTo>
                <a:lnTo>
                  <a:pt x="55156" y="1325884"/>
                </a:lnTo>
                <a:lnTo>
                  <a:pt x="55542" y="1325884"/>
                </a:lnTo>
                <a:lnTo>
                  <a:pt x="55928" y="1325884"/>
                </a:lnTo>
                <a:lnTo>
                  <a:pt x="56275" y="1325845"/>
                </a:lnTo>
                <a:lnTo>
                  <a:pt x="56661" y="1325845"/>
                </a:lnTo>
                <a:lnTo>
                  <a:pt x="57008" y="1325845"/>
                </a:lnTo>
                <a:lnTo>
                  <a:pt x="57393" y="1325845"/>
                </a:lnTo>
                <a:lnTo>
                  <a:pt x="57779" y="1325806"/>
                </a:lnTo>
                <a:lnTo>
                  <a:pt x="58126" y="1325806"/>
                </a:lnTo>
                <a:lnTo>
                  <a:pt x="58512" y="1325806"/>
                </a:lnTo>
                <a:lnTo>
                  <a:pt x="58859" y="1325768"/>
                </a:lnTo>
                <a:lnTo>
                  <a:pt x="59245" y="1325768"/>
                </a:lnTo>
                <a:lnTo>
                  <a:pt x="59631" y="1325768"/>
                </a:lnTo>
                <a:lnTo>
                  <a:pt x="59978" y="1325768"/>
                </a:lnTo>
                <a:lnTo>
                  <a:pt x="60363" y="1325729"/>
                </a:lnTo>
                <a:lnTo>
                  <a:pt x="60711" y="1325729"/>
                </a:lnTo>
                <a:lnTo>
                  <a:pt x="61096" y="1325729"/>
                </a:lnTo>
                <a:lnTo>
                  <a:pt x="61482" y="1325691"/>
                </a:lnTo>
                <a:lnTo>
                  <a:pt x="61829" y="1325691"/>
                </a:lnTo>
                <a:lnTo>
                  <a:pt x="62215" y="1325691"/>
                </a:lnTo>
                <a:lnTo>
                  <a:pt x="62562" y="1325652"/>
                </a:lnTo>
                <a:lnTo>
                  <a:pt x="62948" y="1325652"/>
                </a:lnTo>
                <a:lnTo>
                  <a:pt x="63333" y="1325652"/>
                </a:lnTo>
                <a:lnTo>
                  <a:pt x="63681" y="1325614"/>
                </a:lnTo>
                <a:lnTo>
                  <a:pt x="64066" y="1325614"/>
                </a:lnTo>
                <a:lnTo>
                  <a:pt x="64413" y="1325614"/>
                </a:lnTo>
                <a:lnTo>
                  <a:pt x="64799" y="1325614"/>
                </a:lnTo>
                <a:lnTo>
                  <a:pt x="65185" y="1325575"/>
                </a:lnTo>
                <a:lnTo>
                  <a:pt x="65532" y="1325575"/>
                </a:lnTo>
                <a:lnTo>
                  <a:pt x="65918" y="1325575"/>
                </a:lnTo>
                <a:lnTo>
                  <a:pt x="66265" y="1325536"/>
                </a:lnTo>
                <a:lnTo>
                  <a:pt x="66650" y="1325536"/>
                </a:lnTo>
                <a:lnTo>
                  <a:pt x="67036" y="1325536"/>
                </a:lnTo>
                <a:lnTo>
                  <a:pt x="67383" y="1325498"/>
                </a:lnTo>
                <a:lnTo>
                  <a:pt x="67769" y="1325498"/>
                </a:lnTo>
                <a:lnTo>
                  <a:pt x="68116" y="1325498"/>
                </a:lnTo>
                <a:lnTo>
                  <a:pt x="68502" y="1325459"/>
                </a:lnTo>
                <a:lnTo>
                  <a:pt x="68888" y="1325459"/>
                </a:lnTo>
                <a:lnTo>
                  <a:pt x="69235" y="1325421"/>
                </a:lnTo>
                <a:lnTo>
                  <a:pt x="69620" y="1325421"/>
                </a:lnTo>
                <a:lnTo>
                  <a:pt x="69968" y="1325421"/>
                </a:lnTo>
                <a:lnTo>
                  <a:pt x="70353" y="1325382"/>
                </a:lnTo>
                <a:lnTo>
                  <a:pt x="70739" y="1325382"/>
                </a:lnTo>
                <a:lnTo>
                  <a:pt x="71086" y="1325382"/>
                </a:lnTo>
                <a:lnTo>
                  <a:pt x="71472" y="1325344"/>
                </a:lnTo>
                <a:lnTo>
                  <a:pt x="71819" y="1325344"/>
                </a:lnTo>
                <a:lnTo>
                  <a:pt x="72205" y="1325344"/>
                </a:lnTo>
                <a:lnTo>
                  <a:pt x="72590" y="1325305"/>
                </a:lnTo>
                <a:lnTo>
                  <a:pt x="72938" y="1325305"/>
                </a:lnTo>
                <a:lnTo>
                  <a:pt x="73323" y="1325305"/>
                </a:lnTo>
                <a:lnTo>
                  <a:pt x="73670" y="1325266"/>
                </a:lnTo>
                <a:lnTo>
                  <a:pt x="74056" y="1325266"/>
                </a:lnTo>
                <a:lnTo>
                  <a:pt x="74442" y="1325228"/>
                </a:lnTo>
                <a:lnTo>
                  <a:pt x="74789" y="1325228"/>
                </a:lnTo>
                <a:lnTo>
                  <a:pt x="75175" y="1325228"/>
                </a:lnTo>
                <a:lnTo>
                  <a:pt x="75522" y="1325189"/>
                </a:lnTo>
                <a:lnTo>
                  <a:pt x="75908" y="1325189"/>
                </a:lnTo>
                <a:lnTo>
                  <a:pt x="76293" y="1325151"/>
                </a:lnTo>
                <a:lnTo>
                  <a:pt x="76640" y="1325151"/>
                </a:lnTo>
                <a:lnTo>
                  <a:pt x="77026" y="1325151"/>
                </a:lnTo>
                <a:lnTo>
                  <a:pt x="77373" y="1325112"/>
                </a:lnTo>
                <a:lnTo>
                  <a:pt x="77759" y="1325112"/>
                </a:lnTo>
                <a:lnTo>
                  <a:pt x="78145" y="1325074"/>
                </a:lnTo>
                <a:lnTo>
                  <a:pt x="78492" y="1325074"/>
                </a:lnTo>
                <a:lnTo>
                  <a:pt x="78878" y="1325074"/>
                </a:lnTo>
                <a:lnTo>
                  <a:pt x="79225" y="1325035"/>
                </a:lnTo>
                <a:lnTo>
                  <a:pt x="79610" y="1325035"/>
                </a:lnTo>
                <a:lnTo>
                  <a:pt x="79996" y="1324996"/>
                </a:lnTo>
                <a:lnTo>
                  <a:pt x="80343" y="1324996"/>
                </a:lnTo>
                <a:lnTo>
                  <a:pt x="80729" y="1324958"/>
                </a:lnTo>
                <a:lnTo>
                  <a:pt x="81076" y="1324958"/>
                </a:lnTo>
                <a:lnTo>
                  <a:pt x="81462" y="1324958"/>
                </a:lnTo>
                <a:lnTo>
                  <a:pt x="81848" y="1324919"/>
                </a:lnTo>
                <a:lnTo>
                  <a:pt x="82195" y="1324919"/>
                </a:lnTo>
                <a:lnTo>
                  <a:pt x="82580" y="1324881"/>
                </a:lnTo>
                <a:lnTo>
                  <a:pt x="82928" y="1324881"/>
                </a:lnTo>
                <a:lnTo>
                  <a:pt x="83313" y="1324842"/>
                </a:lnTo>
                <a:lnTo>
                  <a:pt x="83699" y="1324842"/>
                </a:lnTo>
                <a:lnTo>
                  <a:pt x="84046" y="1324842"/>
                </a:lnTo>
                <a:lnTo>
                  <a:pt x="84432" y="1324804"/>
                </a:lnTo>
                <a:lnTo>
                  <a:pt x="84779" y="1324804"/>
                </a:lnTo>
                <a:lnTo>
                  <a:pt x="85165" y="1324765"/>
                </a:lnTo>
                <a:lnTo>
                  <a:pt x="85550" y="1324765"/>
                </a:lnTo>
                <a:lnTo>
                  <a:pt x="85897" y="1324726"/>
                </a:lnTo>
                <a:lnTo>
                  <a:pt x="86283" y="1324726"/>
                </a:lnTo>
                <a:lnTo>
                  <a:pt x="86630" y="1324688"/>
                </a:lnTo>
                <a:lnTo>
                  <a:pt x="87016" y="1324688"/>
                </a:lnTo>
                <a:lnTo>
                  <a:pt x="87402" y="1324649"/>
                </a:lnTo>
                <a:lnTo>
                  <a:pt x="87749" y="1324649"/>
                </a:lnTo>
                <a:lnTo>
                  <a:pt x="88135" y="1324611"/>
                </a:lnTo>
                <a:lnTo>
                  <a:pt x="88482" y="1324611"/>
                </a:lnTo>
                <a:lnTo>
                  <a:pt x="88867" y="1324572"/>
                </a:lnTo>
                <a:lnTo>
                  <a:pt x="89253" y="1324572"/>
                </a:lnTo>
                <a:lnTo>
                  <a:pt x="89600" y="1324534"/>
                </a:lnTo>
                <a:lnTo>
                  <a:pt x="89986" y="1324534"/>
                </a:lnTo>
                <a:lnTo>
                  <a:pt x="90333" y="1324495"/>
                </a:lnTo>
                <a:lnTo>
                  <a:pt x="90719" y="1324495"/>
                </a:lnTo>
                <a:lnTo>
                  <a:pt x="91105" y="1324456"/>
                </a:lnTo>
                <a:lnTo>
                  <a:pt x="91452" y="1324456"/>
                </a:lnTo>
                <a:lnTo>
                  <a:pt x="91837" y="1324418"/>
                </a:lnTo>
                <a:lnTo>
                  <a:pt x="92185" y="1324418"/>
                </a:lnTo>
                <a:lnTo>
                  <a:pt x="92570" y="1324379"/>
                </a:lnTo>
                <a:lnTo>
                  <a:pt x="92956" y="1324379"/>
                </a:lnTo>
                <a:lnTo>
                  <a:pt x="93303" y="1324341"/>
                </a:lnTo>
                <a:lnTo>
                  <a:pt x="93689" y="1324341"/>
                </a:lnTo>
                <a:lnTo>
                  <a:pt x="94036" y="1324302"/>
                </a:lnTo>
                <a:lnTo>
                  <a:pt x="94422" y="1324302"/>
                </a:lnTo>
                <a:lnTo>
                  <a:pt x="94807" y="1324264"/>
                </a:lnTo>
                <a:lnTo>
                  <a:pt x="95155" y="1324225"/>
                </a:lnTo>
                <a:lnTo>
                  <a:pt x="95540" y="1324225"/>
                </a:lnTo>
                <a:lnTo>
                  <a:pt x="95887" y="1324186"/>
                </a:lnTo>
                <a:lnTo>
                  <a:pt x="96273" y="1324186"/>
                </a:lnTo>
                <a:lnTo>
                  <a:pt x="96659" y="1324148"/>
                </a:lnTo>
                <a:lnTo>
                  <a:pt x="97006" y="1324148"/>
                </a:lnTo>
                <a:lnTo>
                  <a:pt x="97392" y="1324109"/>
                </a:lnTo>
                <a:lnTo>
                  <a:pt x="97739" y="1324109"/>
                </a:lnTo>
                <a:lnTo>
                  <a:pt x="98125" y="1324071"/>
                </a:lnTo>
                <a:lnTo>
                  <a:pt x="98510" y="1324032"/>
                </a:lnTo>
                <a:lnTo>
                  <a:pt x="98857" y="1324032"/>
                </a:lnTo>
                <a:lnTo>
                  <a:pt x="99243" y="1323994"/>
                </a:lnTo>
                <a:lnTo>
                  <a:pt x="99590" y="1323994"/>
                </a:lnTo>
                <a:lnTo>
                  <a:pt x="99976" y="1323955"/>
                </a:lnTo>
                <a:lnTo>
                  <a:pt x="100362" y="1323916"/>
                </a:lnTo>
                <a:lnTo>
                  <a:pt x="100709" y="1323916"/>
                </a:lnTo>
                <a:lnTo>
                  <a:pt x="101095" y="1323878"/>
                </a:lnTo>
                <a:lnTo>
                  <a:pt x="101442" y="1323878"/>
                </a:lnTo>
                <a:lnTo>
                  <a:pt x="101827" y="1323839"/>
                </a:lnTo>
                <a:lnTo>
                  <a:pt x="102213" y="1323801"/>
                </a:lnTo>
                <a:lnTo>
                  <a:pt x="102560" y="1323801"/>
                </a:lnTo>
                <a:lnTo>
                  <a:pt x="102946" y="1323762"/>
                </a:lnTo>
                <a:lnTo>
                  <a:pt x="103293" y="1323724"/>
                </a:lnTo>
                <a:lnTo>
                  <a:pt x="103679" y="1323724"/>
                </a:lnTo>
                <a:lnTo>
                  <a:pt x="104065" y="1323685"/>
                </a:lnTo>
                <a:lnTo>
                  <a:pt x="104412" y="1323685"/>
                </a:lnTo>
                <a:lnTo>
                  <a:pt x="104797" y="1323646"/>
                </a:lnTo>
                <a:lnTo>
                  <a:pt x="105145" y="1323608"/>
                </a:lnTo>
                <a:lnTo>
                  <a:pt x="105530" y="1323608"/>
                </a:lnTo>
                <a:lnTo>
                  <a:pt x="105916" y="1323569"/>
                </a:lnTo>
                <a:lnTo>
                  <a:pt x="106263" y="1323531"/>
                </a:lnTo>
                <a:lnTo>
                  <a:pt x="106649" y="1323531"/>
                </a:lnTo>
                <a:lnTo>
                  <a:pt x="106996" y="1323492"/>
                </a:lnTo>
                <a:lnTo>
                  <a:pt x="107382" y="1323454"/>
                </a:lnTo>
                <a:lnTo>
                  <a:pt x="107767" y="1323454"/>
                </a:lnTo>
                <a:lnTo>
                  <a:pt x="108114" y="1323415"/>
                </a:lnTo>
                <a:lnTo>
                  <a:pt x="108500" y="1323376"/>
                </a:lnTo>
                <a:lnTo>
                  <a:pt x="108847" y="1323376"/>
                </a:lnTo>
                <a:lnTo>
                  <a:pt x="109233" y="1323338"/>
                </a:lnTo>
                <a:lnTo>
                  <a:pt x="109619" y="1323299"/>
                </a:lnTo>
                <a:lnTo>
                  <a:pt x="109966" y="1323261"/>
                </a:lnTo>
                <a:lnTo>
                  <a:pt x="110352" y="1323261"/>
                </a:lnTo>
                <a:lnTo>
                  <a:pt x="110699" y="1323222"/>
                </a:lnTo>
                <a:lnTo>
                  <a:pt x="111084" y="1323184"/>
                </a:lnTo>
                <a:lnTo>
                  <a:pt x="111470" y="1323184"/>
                </a:lnTo>
                <a:lnTo>
                  <a:pt x="111817" y="1323145"/>
                </a:lnTo>
                <a:lnTo>
                  <a:pt x="112203" y="1323106"/>
                </a:lnTo>
                <a:lnTo>
                  <a:pt x="112550" y="1323068"/>
                </a:lnTo>
                <a:lnTo>
                  <a:pt x="112936" y="1323068"/>
                </a:lnTo>
                <a:lnTo>
                  <a:pt x="113322" y="1323029"/>
                </a:lnTo>
                <a:lnTo>
                  <a:pt x="113669" y="1322991"/>
                </a:lnTo>
                <a:lnTo>
                  <a:pt x="114054" y="1322952"/>
                </a:lnTo>
                <a:lnTo>
                  <a:pt x="114402" y="1322952"/>
                </a:lnTo>
                <a:lnTo>
                  <a:pt x="114787" y="1322914"/>
                </a:lnTo>
                <a:lnTo>
                  <a:pt x="115173" y="1322875"/>
                </a:lnTo>
                <a:lnTo>
                  <a:pt x="115520" y="1322836"/>
                </a:lnTo>
                <a:lnTo>
                  <a:pt x="115906" y="1322798"/>
                </a:lnTo>
                <a:lnTo>
                  <a:pt x="116253" y="1322798"/>
                </a:lnTo>
                <a:lnTo>
                  <a:pt x="116639" y="1322759"/>
                </a:lnTo>
                <a:lnTo>
                  <a:pt x="117024" y="1322721"/>
                </a:lnTo>
                <a:lnTo>
                  <a:pt x="117372" y="1322682"/>
                </a:lnTo>
                <a:lnTo>
                  <a:pt x="117757" y="1322644"/>
                </a:lnTo>
                <a:lnTo>
                  <a:pt x="118104" y="1322644"/>
                </a:lnTo>
                <a:lnTo>
                  <a:pt x="118490" y="1322605"/>
                </a:lnTo>
                <a:lnTo>
                  <a:pt x="118876" y="1322566"/>
                </a:lnTo>
                <a:lnTo>
                  <a:pt x="119223" y="1322528"/>
                </a:lnTo>
                <a:lnTo>
                  <a:pt x="119609" y="1322489"/>
                </a:lnTo>
                <a:lnTo>
                  <a:pt x="119956" y="1322489"/>
                </a:lnTo>
                <a:lnTo>
                  <a:pt x="120342" y="1322451"/>
                </a:lnTo>
                <a:lnTo>
                  <a:pt x="120727" y="1322412"/>
                </a:lnTo>
                <a:lnTo>
                  <a:pt x="121074" y="1322374"/>
                </a:lnTo>
                <a:lnTo>
                  <a:pt x="121460" y="1322335"/>
                </a:lnTo>
                <a:lnTo>
                  <a:pt x="121807" y="1322296"/>
                </a:lnTo>
                <a:lnTo>
                  <a:pt x="122193" y="1322258"/>
                </a:lnTo>
                <a:lnTo>
                  <a:pt x="122579" y="1322258"/>
                </a:lnTo>
                <a:lnTo>
                  <a:pt x="122926" y="1322219"/>
                </a:lnTo>
                <a:lnTo>
                  <a:pt x="123312" y="1322181"/>
                </a:lnTo>
                <a:lnTo>
                  <a:pt x="123659" y="1322142"/>
                </a:lnTo>
                <a:lnTo>
                  <a:pt x="124044" y="1322104"/>
                </a:lnTo>
                <a:lnTo>
                  <a:pt x="124430" y="1322065"/>
                </a:lnTo>
                <a:lnTo>
                  <a:pt x="124777" y="1322026"/>
                </a:lnTo>
                <a:lnTo>
                  <a:pt x="125163" y="1321988"/>
                </a:lnTo>
                <a:lnTo>
                  <a:pt x="125510" y="1321949"/>
                </a:lnTo>
                <a:lnTo>
                  <a:pt x="125896" y="1321911"/>
                </a:lnTo>
                <a:lnTo>
                  <a:pt x="126282" y="1321911"/>
                </a:lnTo>
                <a:lnTo>
                  <a:pt x="126629" y="1321872"/>
                </a:lnTo>
                <a:lnTo>
                  <a:pt x="127014" y="1321834"/>
                </a:lnTo>
                <a:lnTo>
                  <a:pt x="127362" y="1321795"/>
                </a:lnTo>
                <a:lnTo>
                  <a:pt x="127747" y="1321756"/>
                </a:lnTo>
                <a:lnTo>
                  <a:pt x="128133" y="1321718"/>
                </a:lnTo>
                <a:lnTo>
                  <a:pt x="128480" y="1321679"/>
                </a:lnTo>
                <a:lnTo>
                  <a:pt x="128866" y="1321641"/>
                </a:lnTo>
                <a:lnTo>
                  <a:pt x="129213" y="1321602"/>
                </a:lnTo>
                <a:lnTo>
                  <a:pt x="129599" y="1321564"/>
                </a:lnTo>
                <a:lnTo>
                  <a:pt x="129984" y="1321525"/>
                </a:lnTo>
                <a:lnTo>
                  <a:pt x="130331" y="1321486"/>
                </a:lnTo>
                <a:lnTo>
                  <a:pt x="130717" y="1321448"/>
                </a:lnTo>
                <a:lnTo>
                  <a:pt x="131064" y="1321409"/>
                </a:lnTo>
                <a:lnTo>
                  <a:pt x="131450" y="1321371"/>
                </a:lnTo>
                <a:lnTo>
                  <a:pt x="131836" y="1321332"/>
                </a:lnTo>
                <a:lnTo>
                  <a:pt x="132183" y="1321294"/>
                </a:lnTo>
                <a:lnTo>
                  <a:pt x="132569" y="1321255"/>
                </a:lnTo>
                <a:lnTo>
                  <a:pt x="132916" y="1321216"/>
                </a:lnTo>
                <a:lnTo>
                  <a:pt x="133301" y="1321178"/>
                </a:lnTo>
                <a:lnTo>
                  <a:pt x="133687" y="1321139"/>
                </a:lnTo>
                <a:lnTo>
                  <a:pt x="134034" y="1321101"/>
                </a:lnTo>
                <a:lnTo>
                  <a:pt x="134420" y="1321062"/>
                </a:lnTo>
                <a:lnTo>
                  <a:pt x="134767" y="1321024"/>
                </a:lnTo>
                <a:lnTo>
                  <a:pt x="135153" y="1320985"/>
                </a:lnTo>
                <a:lnTo>
                  <a:pt x="135539" y="1320908"/>
                </a:lnTo>
                <a:lnTo>
                  <a:pt x="135886" y="1320869"/>
                </a:lnTo>
                <a:lnTo>
                  <a:pt x="136271" y="1320831"/>
                </a:lnTo>
                <a:lnTo>
                  <a:pt x="136619" y="1320792"/>
                </a:lnTo>
                <a:lnTo>
                  <a:pt x="137004" y="1320754"/>
                </a:lnTo>
                <a:lnTo>
                  <a:pt x="137390" y="1320715"/>
                </a:lnTo>
                <a:lnTo>
                  <a:pt x="137737" y="1320676"/>
                </a:lnTo>
                <a:lnTo>
                  <a:pt x="138123" y="1320638"/>
                </a:lnTo>
                <a:lnTo>
                  <a:pt x="138470" y="1320599"/>
                </a:lnTo>
                <a:lnTo>
                  <a:pt x="138856" y="1320561"/>
                </a:lnTo>
                <a:lnTo>
                  <a:pt x="139241" y="1320484"/>
                </a:lnTo>
                <a:lnTo>
                  <a:pt x="139589" y="1320445"/>
                </a:lnTo>
                <a:lnTo>
                  <a:pt x="139974" y="1320406"/>
                </a:lnTo>
                <a:lnTo>
                  <a:pt x="140321" y="1320368"/>
                </a:lnTo>
                <a:lnTo>
                  <a:pt x="140707" y="1320329"/>
                </a:lnTo>
                <a:lnTo>
                  <a:pt x="141093" y="1320291"/>
                </a:lnTo>
                <a:lnTo>
                  <a:pt x="141440" y="1320214"/>
                </a:lnTo>
                <a:lnTo>
                  <a:pt x="141826" y="1320175"/>
                </a:lnTo>
                <a:lnTo>
                  <a:pt x="142173" y="1320136"/>
                </a:lnTo>
                <a:lnTo>
                  <a:pt x="142559" y="1320098"/>
                </a:lnTo>
                <a:lnTo>
                  <a:pt x="142944" y="1320059"/>
                </a:lnTo>
                <a:lnTo>
                  <a:pt x="143291" y="1319982"/>
                </a:lnTo>
                <a:lnTo>
                  <a:pt x="143677" y="1319944"/>
                </a:lnTo>
                <a:lnTo>
                  <a:pt x="144024" y="1319905"/>
                </a:lnTo>
                <a:lnTo>
                  <a:pt x="144410" y="1319866"/>
                </a:lnTo>
                <a:lnTo>
                  <a:pt x="144796" y="1319789"/>
                </a:lnTo>
                <a:lnTo>
                  <a:pt x="145143" y="1319751"/>
                </a:lnTo>
                <a:lnTo>
                  <a:pt x="145529" y="1319712"/>
                </a:lnTo>
                <a:lnTo>
                  <a:pt x="145876" y="1319674"/>
                </a:lnTo>
                <a:lnTo>
                  <a:pt x="146261" y="1319596"/>
                </a:lnTo>
                <a:lnTo>
                  <a:pt x="146647" y="1319558"/>
                </a:lnTo>
                <a:lnTo>
                  <a:pt x="146994" y="1319519"/>
                </a:lnTo>
                <a:lnTo>
                  <a:pt x="147380" y="1319481"/>
                </a:lnTo>
                <a:lnTo>
                  <a:pt x="147727" y="1319404"/>
                </a:lnTo>
                <a:lnTo>
                  <a:pt x="148113" y="1319365"/>
                </a:lnTo>
                <a:lnTo>
                  <a:pt x="148499" y="1319326"/>
                </a:lnTo>
                <a:lnTo>
                  <a:pt x="148846" y="1319249"/>
                </a:lnTo>
                <a:lnTo>
                  <a:pt x="149231" y="1319211"/>
                </a:lnTo>
                <a:lnTo>
                  <a:pt x="149579" y="1319172"/>
                </a:lnTo>
                <a:lnTo>
                  <a:pt x="149964" y="1319095"/>
                </a:lnTo>
                <a:lnTo>
                  <a:pt x="150350" y="1319056"/>
                </a:lnTo>
                <a:lnTo>
                  <a:pt x="150697" y="1318979"/>
                </a:lnTo>
                <a:lnTo>
                  <a:pt x="151083" y="1318941"/>
                </a:lnTo>
                <a:lnTo>
                  <a:pt x="151430" y="1318902"/>
                </a:lnTo>
                <a:lnTo>
                  <a:pt x="151816" y="1318825"/>
                </a:lnTo>
                <a:lnTo>
                  <a:pt x="152201" y="1318786"/>
                </a:lnTo>
                <a:lnTo>
                  <a:pt x="152548" y="1318748"/>
                </a:lnTo>
                <a:lnTo>
                  <a:pt x="152934" y="1318671"/>
                </a:lnTo>
                <a:lnTo>
                  <a:pt x="153281" y="1318632"/>
                </a:lnTo>
                <a:lnTo>
                  <a:pt x="153667" y="1318555"/>
                </a:lnTo>
                <a:lnTo>
                  <a:pt x="154053" y="1318516"/>
                </a:lnTo>
                <a:lnTo>
                  <a:pt x="154400" y="1318439"/>
                </a:lnTo>
                <a:lnTo>
                  <a:pt x="154786" y="1318401"/>
                </a:lnTo>
                <a:lnTo>
                  <a:pt x="155133" y="1318324"/>
                </a:lnTo>
                <a:lnTo>
                  <a:pt x="155518" y="1318285"/>
                </a:lnTo>
                <a:lnTo>
                  <a:pt x="155904" y="1318246"/>
                </a:lnTo>
                <a:lnTo>
                  <a:pt x="156251" y="1318169"/>
                </a:lnTo>
                <a:lnTo>
                  <a:pt x="156637" y="1318131"/>
                </a:lnTo>
                <a:lnTo>
                  <a:pt x="156984" y="1318054"/>
                </a:lnTo>
                <a:lnTo>
                  <a:pt x="157370" y="1318015"/>
                </a:lnTo>
                <a:lnTo>
                  <a:pt x="157756" y="1317938"/>
                </a:lnTo>
                <a:lnTo>
                  <a:pt x="158103" y="1317861"/>
                </a:lnTo>
                <a:lnTo>
                  <a:pt x="158488" y="1317822"/>
                </a:lnTo>
                <a:lnTo>
                  <a:pt x="158836" y="1317745"/>
                </a:lnTo>
                <a:lnTo>
                  <a:pt x="159221" y="1317706"/>
                </a:lnTo>
                <a:lnTo>
                  <a:pt x="159607" y="1317629"/>
                </a:lnTo>
                <a:lnTo>
                  <a:pt x="159954" y="1317591"/>
                </a:lnTo>
                <a:lnTo>
                  <a:pt x="160340" y="1317514"/>
                </a:lnTo>
                <a:lnTo>
                  <a:pt x="160687" y="1317436"/>
                </a:lnTo>
                <a:lnTo>
                  <a:pt x="161073" y="1317398"/>
                </a:lnTo>
                <a:lnTo>
                  <a:pt x="161458" y="1317321"/>
                </a:lnTo>
                <a:lnTo>
                  <a:pt x="161806" y="1317282"/>
                </a:lnTo>
                <a:lnTo>
                  <a:pt x="162191" y="1317205"/>
                </a:lnTo>
                <a:lnTo>
                  <a:pt x="162538" y="1317128"/>
                </a:lnTo>
                <a:lnTo>
                  <a:pt x="162924" y="1317089"/>
                </a:lnTo>
                <a:lnTo>
                  <a:pt x="163310" y="1317012"/>
                </a:lnTo>
                <a:lnTo>
                  <a:pt x="163657" y="1316935"/>
                </a:lnTo>
                <a:lnTo>
                  <a:pt x="164043" y="1316896"/>
                </a:lnTo>
                <a:lnTo>
                  <a:pt x="164390" y="1316819"/>
                </a:lnTo>
                <a:lnTo>
                  <a:pt x="164776" y="1316742"/>
                </a:lnTo>
                <a:lnTo>
                  <a:pt x="165161" y="1316704"/>
                </a:lnTo>
                <a:lnTo>
                  <a:pt x="165508" y="1316626"/>
                </a:lnTo>
                <a:lnTo>
                  <a:pt x="165894" y="1316549"/>
                </a:lnTo>
                <a:lnTo>
                  <a:pt x="166241" y="1316511"/>
                </a:lnTo>
                <a:lnTo>
                  <a:pt x="166627" y="1316434"/>
                </a:lnTo>
                <a:lnTo>
                  <a:pt x="167013" y="1316356"/>
                </a:lnTo>
                <a:lnTo>
                  <a:pt x="167360" y="1316279"/>
                </a:lnTo>
                <a:lnTo>
                  <a:pt x="167746" y="1316202"/>
                </a:lnTo>
                <a:lnTo>
                  <a:pt x="168093" y="1316164"/>
                </a:lnTo>
                <a:lnTo>
                  <a:pt x="168478" y="1316086"/>
                </a:lnTo>
                <a:lnTo>
                  <a:pt x="168864" y="1316009"/>
                </a:lnTo>
                <a:lnTo>
                  <a:pt x="169211" y="1315932"/>
                </a:lnTo>
                <a:lnTo>
                  <a:pt x="169597" y="1315855"/>
                </a:lnTo>
                <a:lnTo>
                  <a:pt x="169944" y="1315816"/>
                </a:lnTo>
                <a:lnTo>
                  <a:pt x="170330" y="1315739"/>
                </a:lnTo>
                <a:lnTo>
                  <a:pt x="170716" y="1315662"/>
                </a:lnTo>
                <a:lnTo>
                  <a:pt x="171063" y="1315585"/>
                </a:lnTo>
                <a:lnTo>
                  <a:pt x="171448" y="1315508"/>
                </a:lnTo>
                <a:lnTo>
                  <a:pt x="171795" y="1315431"/>
                </a:lnTo>
                <a:lnTo>
                  <a:pt x="172181" y="1315354"/>
                </a:lnTo>
                <a:lnTo>
                  <a:pt x="172567" y="1315315"/>
                </a:lnTo>
                <a:lnTo>
                  <a:pt x="172914" y="1315238"/>
                </a:lnTo>
                <a:lnTo>
                  <a:pt x="173300" y="1315161"/>
                </a:lnTo>
                <a:lnTo>
                  <a:pt x="173647" y="1315084"/>
                </a:lnTo>
                <a:lnTo>
                  <a:pt x="174033" y="1315006"/>
                </a:lnTo>
                <a:lnTo>
                  <a:pt x="174418" y="1314929"/>
                </a:lnTo>
                <a:lnTo>
                  <a:pt x="174765" y="1314852"/>
                </a:lnTo>
                <a:lnTo>
                  <a:pt x="175151" y="1314775"/>
                </a:lnTo>
                <a:lnTo>
                  <a:pt x="175498" y="1314698"/>
                </a:lnTo>
                <a:lnTo>
                  <a:pt x="175884" y="1314621"/>
                </a:lnTo>
                <a:lnTo>
                  <a:pt x="176270" y="1314544"/>
                </a:lnTo>
                <a:lnTo>
                  <a:pt x="176617" y="1314466"/>
                </a:lnTo>
                <a:lnTo>
                  <a:pt x="177003" y="1314389"/>
                </a:lnTo>
                <a:lnTo>
                  <a:pt x="177350" y="1314312"/>
                </a:lnTo>
                <a:lnTo>
                  <a:pt x="177735" y="1314235"/>
                </a:lnTo>
                <a:lnTo>
                  <a:pt x="178121" y="1314158"/>
                </a:lnTo>
                <a:lnTo>
                  <a:pt x="178468" y="1314081"/>
                </a:lnTo>
                <a:lnTo>
                  <a:pt x="178854" y="1314004"/>
                </a:lnTo>
                <a:lnTo>
                  <a:pt x="179201" y="1313888"/>
                </a:lnTo>
                <a:lnTo>
                  <a:pt x="179587" y="1313811"/>
                </a:lnTo>
                <a:lnTo>
                  <a:pt x="179973" y="1313734"/>
                </a:lnTo>
                <a:lnTo>
                  <a:pt x="180320" y="1313656"/>
                </a:lnTo>
                <a:lnTo>
                  <a:pt x="180705" y="1313579"/>
                </a:lnTo>
                <a:lnTo>
                  <a:pt x="181053" y="1313502"/>
                </a:lnTo>
                <a:lnTo>
                  <a:pt x="181438" y="1313425"/>
                </a:lnTo>
                <a:lnTo>
                  <a:pt x="181824" y="1313309"/>
                </a:lnTo>
                <a:lnTo>
                  <a:pt x="182171" y="1313232"/>
                </a:lnTo>
                <a:lnTo>
                  <a:pt x="182557" y="1313155"/>
                </a:lnTo>
                <a:lnTo>
                  <a:pt x="182904" y="1313078"/>
                </a:lnTo>
                <a:lnTo>
                  <a:pt x="183290" y="1313001"/>
                </a:lnTo>
                <a:lnTo>
                  <a:pt x="183675" y="1312885"/>
                </a:lnTo>
                <a:lnTo>
                  <a:pt x="184023" y="1312808"/>
                </a:lnTo>
                <a:lnTo>
                  <a:pt x="184408" y="1312731"/>
                </a:lnTo>
                <a:lnTo>
                  <a:pt x="184755" y="1312654"/>
                </a:lnTo>
                <a:lnTo>
                  <a:pt x="185141" y="1312538"/>
                </a:lnTo>
                <a:lnTo>
                  <a:pt x="185527" y="1312461"/>
                </a:lnTo>
                <a:lnTo>
                  <a:pt x="185874" y="1312384"/>
                </a:lnTo>
                <a:lnTo>
                  <a:pt x="186260" y="1312268"/>
                </a:lnTo>
                <a:lnTo>
                  <a:pt x="186607" y="1312191"/>
                </a:lnTo>
                <a:lnTo>
                  <a:pt x="186993" y="1312114"/>
                </a:lnTo>
                <a:lnTo>
                  <a:pt x="187378" y="1311998"/>
                </a:lnTo>
                <a:lnTo>
                  <a:pt x="187725" y="1311921"/>
                </a:lnTo>
                <a:lnTo>
                  <a:pt x="188111" y="1311844"/>
                </a:lnTo>
                <a:lnTo>
                  <a:pt x="188458" y="1311728"/>
                </a:lnTo>
                <a:lnTo>
                  <a:pt x="188844" y="1311651"/>
                </a:lnTo>
                <a:lnTo>
                  <a:pt x="189230" y="1311535"/>
                </a:lnTo>
                <a:lnTo>
                  <a:pt x="189577" y="1311458"/>
                </a:lnTo>
                <a:lnTo>
                  <a:pt x="189963" y="1311342"/>
                </a:lnTo>
                <a:lnTo>
                  <a:pt x="190310" y="1311265"/>
                </a:lnTo>
                <a:lnTo>
                  <a:pt x="190695" y="1311149"/>
                </a:lnTo>
                <a:lnTo>
                  <a:pt x="191081" y="1311072"/>
                </a:lnTo>
                <a:lnTo>
                  <a:pt x="191428" y="1310956"/>
                </a:lnTo>
                <a:lnTo>
                  <a:pt x="191814" y="1310879"/>
                </a:lnTo>
                <a:lnTo>
                  <a:pt x="192161" y="1310764"/>
                </a:lnTo>
                <a:lnTo>
                  <a:pt x="192547" y="1310686"/>
                </a:lnTo>
                <a:lnTo>
                  <a:pt x="192933" y="1310571"/>
                </a:lnTo>
                <a:lnTo>
                  <a:pt x="193280" y="1310494"/>
                </a:lnTo>
                <a:lnTo>
                  <a:pt x="193665" y="1310378"/>
                </a:lnTo>
                <a:lnTo>
                  <a:pt x="194012" y="1310301"/>
                </a:lnTo>
                <a:lnTo>
                  <a:pt x="194398" y="1310185"/>
                </a:lnTo>
                <a:lnTo>
                  <a:pt x="194784" y="1310069"/>
                </a:lnTo>
                <a:lnTo>
                  <a:pt x="195131" y="1309992"/>
                </a:lnTo>
                <a:lnTo>
                  <a:pt x="195517" y="1309876"/>
                </a:lnTo>
                <a:lnTo>
                  <a:pt x="195864" y="1309761"/>
                </a:lnTo>
                <a:lnTo>
                  <a:pt x="196250" y="1309684"/>
                </a:lnTo>
                <a:lnTo>
                  <a:pt x="196635" y="1309568"/>
                </a:lnTo>
                <a:lnTo>
                  <a:pt x="196982" y="1309452"/>
                </a:lnTo>
                <a:lnTo>
                  <a:pt x="197368" y="1309375"/>
                </a:lnTo>
                <a:lnTo>
                  <a:pt x="197715" y="1309259"/>
                </a:lnTo>
                <a:lnTo>
                  <a:pt x="198101" y="1309144"/>
                </a:lnTo>
                <a:lnTo>
                  <a:pt x="198487" y="1309028"/>
                </a:lnTo>
                <a:lnTo>
                  <a:pt x="198834" y="1308951"/>
                </a:lnTo>
                <a:lnTo>
                  <a:pt x="199220" y="1308835"/>
                </a:lnTo>
                <a:lnTo>
                  <a:pt x="199567" y="1308719"/>
                </a:lnTo>
                <a:lnTo>
                  <a:pt x="199952" y="1308604"/>
                </a:lnTo>
                <a:lnTo>
                  <a:pt x="200338" y="1308488"/>
                </a:lnTo>
                <a:lnTo>
                  <a:pt x="200685" y="1308372"/>
                </a:lnTo>
                <a:lnTo>
                  <a:pt x="201071" y="1308295"/>
                </a:lnTo>
                <a:lnTo>
                  <a:pt x="201418" y="1308179"/>
                </a:lnTo>
                <a:lnTo>
                  <a:pt x="201804" y="1308064"/>
                </a:lnTo>
                <a:lnTo>
                  <a:pt x="202190" y="1307948"/>
                </a:lnTo>
                <a:lnTo>
                  <a:pt x="202537" y="1307832"/>
                </a:lnTo>
                <a:lnTo>
                  <a:pt x="202922" y="1307717"/>
                </a:lnTo>
                <a:lnTo>
                  <a:pt x="203270" y="1307601"/>
                </a:lnTo>
                <a:lnTo>
                  <a:pt x="203655" y="1307485"/>
                </a:lnTo>
                <a:lnTo>
                  <a:pt x="204041" y="1307369"/>
                </a:lnTo>
                <a:lnTo>
                  <a:pt x="204388" y="1307254"/>
                </a:lnTo>
                <a:lnTo>
                  <a:pt x="204774" y="1307138"/>
                </a:lnTo>
                <a:lnTo>
                  <a:pt x="205121" y="1307022"/>
                </a:lnTo>
                <a:lnTo>
                  <a:pt x="205507" y="1306907"/>
                </a:lnTo>
                <a:lnTo>
                  <a:pt x="205892" y="1306791"/>
                </a:lnTo>
                <a:lnTo>
                  <a:pt x="206240" y="1306675"/>
                </a:lnTo>
                <a:lnTo>
                  <a:pt x="206625" y="1306559"/>
                </a:lnTo>
                <a:lnTo>
                  <a:pt x="206972" y="1306444"/>
                </a:lnTo>
                <a:lnTo>
                  <a:pt x="207358" y="1306328"/>
                </a:lnTo>
                <a:lnTo>
                  <a:pt x="207744" y="1306174"/>
                </a:lnTo>
                <a:lnTo>
                  <a:pt x="208091" y="1306058"/>
                </a:lnTo>
                <a:lnTo>
                  <a:pt x="208477" y="1305942"/>
                </a:lnTo>
                <a:lnTo>
                  <a:pt x="208824" y="1305827"/>
                </a:lnTo>
                <a:lnTo>
                  <a:pt x="209210" y="1305711"/>
                </a:lnTo>
                <a:lnTo>
                  <a:pt x="209595" y="1305557"/>
                </a:lnTo>
                <a:lnTo>
                  <a:pt x="209942" y="1305441"/>
                </a:lnTo>
                <a:lnTo>
                  <a:pt x="210328" y="1305325"/>
                </a:lnTo>
                <a:lnTo>
                  <a:pt x="210675" y="1305209"/>
                </a:lnTo>
                <a:lnTo>
                  <a:pt x="211061" y="1305055"/>
                </a:lnTo>
                <a:lnTo>
                  <a:pt x="211447" y="1304939"/>
                </a:lnTo>
                <a:lnTo>
                  <a:pt x="211794" y="1304824"/>
                </a:lnTo>
                <a:lnTo>
                  <a:pt x="212180" y="1304669"/>
                </a:lnTo>
                <a:lnTo>
                  <a:pt x="212527" y="1304554"/>
                </a:lnTo>
                <a:lnTo>
                  <a:pt x="212912" y="1304438"/>
                </a:lnTo>
                <a:lnTo>
                  <a:pt x="213298" y="1304284"/>
                </a:lnTo>
                <a:lnTo>
                  <a:pt x="213645" y="1304168"/>
                </a:lnTo>
                <a:lnTo>
                  <a:pt x="214031" y="1304052"/>
                </a:lnTo>
                <a:lnTo>
                  <a:pt x="214378" y="1303898"/>
                </a:lnTo>
                <a:lnTo>
                  <a:pt x="214764" y="1303782"/>
                </a:lnTo>
                <a:lnTo>
                  <a:pt x="215149" y="1303628"/>
                </a:lnTo>
                <a:lnTo>
                  <a:pt x="215497" y="1303512"/>
                </a:lnTo>
                <a:lnTo>
                  <a:pt x="215882" y="1303358"/>
                </a:lnTo>
                <a:lnTo>
                  <a:pt x="216229" y="1303242"/>
                </a:lnTo>
                <a:lnTo>
                  <a:pt x="216615" y="1303088"/>
                </a:lnTo>
                <a:lnTo>
                  <a:pt x="217001" y="1302972"/>
                </a:lnTo>
                <a:lnTo>
                  <a:pt x="217348" y="1302818"/>
                </a:lnTo>
                <a:lnTo>
                  <a:pt x="217734" y="1302664"/>
                </a:lnTo>
                <a:lnTo>
                  <a:pt x="218081" y="1302548"/>
                </a:lnTo>
                <a:lnTo>
                  <a:pt x="218467" y="1302394"/>
                </a:lnTo>
                <a:lnTo>
                  <a:pt x="218852" y="1302239"/>
                </a:lnTo>
                <a:lnTo>
                  <a:pt x="219199" y="1302124"/>
                </a:lnTo>
                <a:lnTo>
                  <a:pt x="219585" y="1301969"/>
                </a:lnTo>
                <a:lnTo>
                  <a:pt x="219932" y="1301815"/>
                </a:lnTo>
                <a:lnTo>
                  <a:pt x="220318" y="1301699"/>
                </a:lnTo>
                <a:lnTo>
                  <a:pt x="220704" y="1301545"/>
                </a:lnTo>
                <a:lnTo>
                  <a:pt x="221051" y="1301391"/>
                </a:lnTo>
                <a:lnTo>
                  <a:pt x="221437" y="1301237"/>
                </a:lnTo>
                <a:lnTo>
                  <a:pt x="221784" y="1301121"/>
                </a:lnTo>
                <a:lnTo>
                  <a:pt x="222169" y="1300967"/>
                </a:lnTo>
                <a:lnTo>
                  <a:pt x="222555" y="1300812"/>
                </a:lnTo>
                <a:lnTo>
                  <a:pt x="222902" y="1300658"/>
                </a:lnTo>
                <a:lnTo>
                  <a:pt x="223288" y="1300504"/>
                </a:lnTo>
                <a:lnTo>
                  <a:pt x="223635" y="1300349"/>
                </a:lnTo>
                <a:lnTo>
                  <a:pt x="224021" y="1300195"/>
                </a:lnTo>
                <a:lnTo>
                  <a:pt x="224407" y="1300079"/>
                </a:lnTo>
                <a:lnTo>
                  <a:pt x="224754" y="1299925"/>
                </a:lnTo>
                <a:lnTo>
                  <a:pt x="225139" y="1299771"/>
                </a:lnTo>
                <a:lnTo>
                  <a:pt x="225487" y="1299617"/>
                </a:lnTo>
                <a:lnTo>
                  <a:pt x="225872" y="1299462"/>
                </a:lnTo>
                <a:lnTo>
                  <a:pt x="226258" y="1299308"/>
                </a:lnTo>
                <a:lnTo>
                  <a:pt x="226605" y="1299154"/>
                </a:lnTo>
                <a:lnTo>
                  <a:pt x="226991" y="1298961"/>
                </a:lnTo>
                <a:lnTo>
                  <a:pt x="227338" y="1298807"/>
                </a:lnTo>
                <a:lnTo>
                  <a:pt x="227724" y="1298652"/>
                </a:lnTo>
                <a:lnTo>
                  <a:pt x="228109" y="1298498"/>
                </a:lnTo>
                <a:lnTo>
                  <a:pt x="228457" y="1298344"/>
                </a:lnTo>
                <a:lnTo>
                  <a:pt x="228842" y="1298189"/>
                </a:lnTo>
                <a:lnTo>
                  <a:pt x="229189" y="1298035"/>
                </a:lnTo>
                <a:lnTo>
                  <a:pt x="229575" y="1297842"/>
                </a:lnTo>
                <a:lnTo>
                  <a:pt x="229961" y="1297688"/>
                </a:lnTo>
                <a:lnTo>
                  <a:pt x="230308" y="1297534"/>
                </a:lnTo>
                <a:lnTo>
                  <a:pt x="230694" y="1297379"/>
                </a:lnTo>
                <a:lnTo>
                  <a:pt x="231041" y="1297187"/>
                </a:lnTo>
                <a:lnTo>
                  <a:pt x="231427" y="1297032"/>
                </a:lnTo>
                <a:lnTo>
                  <a:pt x="231812" y="1296878"/>
                </a:lnTo>
                <a:lnTo>
                  <a:pt x="232159" y="1296685"/>
                </a:lnTo>
                <a:lnTo>
                  <a:pt x="232545" y="1296531"/>
                </a:lnTo>
                <a:lnTo>
                  <a:pt x="232892" y="1296377"/>
                </a:lnTo>
                <a:lnTo>
                  <a:pt x="233278" y="1296184"/>
                </a:lnTo>
                <a:lnTo>
                  <a:pt x="233664" y="1296029"/>
                </a:lnTo>
                <a:lnTo>
                  <a:pt x="234011" y="1295837"/>
                </a:lnTo>
                <a:lnTo>
                  <a:pt x="234397" y="1295682"/>
                </a:lnTo>
                <a:lnTo>
                  <a:pt x="234744" y="1295489"/>
                </a:lnTo>
                <a:lnTo>
                  <a:pt x="235129" y="1295335"/>
                </a:lnTo>
                <a:lnTo>
                  <a:pt x="235515" y="1295142"/>
                </a:lnTo>
                <a:lnTo>
                  <a:pt x="235862" y="1294988"/>
                </a:lnTo>
                <a:lnTo>
                  <a:pt x="236248" y="1294795"/>
                </a:lnTo>
                <a:lnTo>
                  <a:pt x="236595" y="1294641"/>
                </a:lnTo>
                <a:lnTo>
                  <a:pt x="236981" y="1294448"/>
                </a:lnTo>
                <a:lnTo>
                  <a:pt x="237366" y="1294255"/>
                </a:lnTo>
                <a:lnTo>
                  <a:pt x="237714" y="1294101"/>
                </a:lnTo>
                <a:lnTo>
                  <a:pt x="238099" y="1293908"/>
                </a:lnTo>
                <a:lnTo>
                  <a:pt x="238446" y="1293715"/>
                </a:lnTo>
                <a:lnTo>
                  <a:pt x="238832" y="1293561"/>
                </a:lnTo>
                <a:lnTo>
                  <a:pt x="239218" y="1293368"/>
                </a:lnTo>
                <a:lnTo>
                  <a:pt x="239565" y="1293175"/>
                </a:lnTo>
                <a:lnTo>
                  <a:pt x="239951" y="1292982"/>
                </a:lnTo>
                <a:lnTo>
                  <a:pt x="240298" y="1292828"/>
                </a:lnTo>
                <a:lnTo>
                  <a:pt x="240684" y="1292635"/>
                </a:lnTo>
                <a:lnTo>
                  <a:pt x="241069" y="1292442"/>
                </a:lnTo>
                <a:lnTo>
                  <a:pt x="241416" y="1292249"/>
                </a:lnTo>
                <a:lnTo>
                  <a:pt x="241802" y="1292057"/>
                </a:lnTo>
                <a:lnTo>
                  <a:pt x="242149" y="1291864"/>
                </a:lnTo>
                <a:lnTo>
                  <a:pt x="242535" y="1291671"/>
                </a:lnTo>
                <a:lnTo>
                  <a:pt x="242921" y="1291478"/>
                </a:lnTo>
                <a:lnTo>
                  <a:pt x="243268" y="1291285"/>
                </a:lnTo>
                <a:lnTo>
                  <a:pt x="243654" y="1291092"/>
                </a:lnTo>
                <a:lnTo>
                  <a:pt x="244001" y="1290899"/>
                </a:lnTo>
                <a:lnTo>
                  <a:pt x="244386" y="1290707"/>
                </a:lnTo>
                <a:lnTo>
                  <a:pt x="244772" y="1290514"/>
                </a:lnTo>
                <a:lnTo>
                  <a:pt x="245119" y="1290321"/>
                </a:lnTo>
                <a:lnTo>
                  <a:pt x="245505" y="1290128"/>
                </a:lnTo>
                <a:lnTo>
                  <a:pt x="245852" y="1289897"/>
                </a:lnTo>
                <a:lnTo>
                  <a:pt x="246238" y="1289704"/>
                </a:lnTo>
                <a:lnTo>
                  <a:pt x="246624" y="1289511"/>
                </a:lnTo>
                <a:lnTo>
                  <a:pt x="246971" y="1289318"/>
                </a:lnTo>
                <a:lnTo>
                  <a:pt x="247356" y="1289125"/>
                </a:lnTo>
                <a:lnTo>
                  <a:pt x="247704" y="1288894"/>
                </a:lnTo>
                <a:lnTo>
                  <a:pt x="248089" y="1288701"/>
                </a:lnTo>
                <a:lnTo>
                  <a:pt x="248475" y="1288508"/>
                </a:lnTo>
                <a:lnTo>
                  <a:pt x="248822" y="1288277"/>
                </a:lnTo>
                <a:lnTo>
                  <a:pt x="249208" y="1288084"/>
                </a:lnTo>
                <a:lnTo>
                  <a:pt x="249555" y="1287852"/>
                </a:lnTo>
                <a:lnTo>
                  <a:pt x="249941" y="1287659"/>
                </a:lnTo>
                <a:lnTo>
                  <a:pt x="250326" y="1287467"/>
                </a:lnTo>
                <a:lnTo>
                  <a:pt x="250674" y="1287235"/>
                </a:lnTo>
                <a:lnTo>
                  <a:pt x="251059" y="1287042"/>
                </a:lnTo>
                <a:lnTo>
                  <a:pt x="251406" y="1286811"/>
                </a:lnTo>
                <a:lnTo>
                  <a:pt x="251792" y="1286580"/>
                </a:lnTo>
                <a:lnTo>
                  <a:pt x="252178" y="1286387"/>
                </a:lnTo>
                <a:lnTo>
                  <a:pt x="252525" y="1286155"/>
                </a:lnTo>
                <a:lnTo>
                  <a:pt x="252911" y="1285962"/>
                </a:lnTo>
                <a:lnTo>
                  <a:pt x="253258" y="1285731"/>
                </a:lnTo>
                <a:lnTo>
                  <a:pt x="253644" y="1285500"/>
                </a:lnTo>
                <a:lnTo>
                  <a:pt x="254029" y="1285307"/>
                </a:lnTo>
                <a:lnTo>
                  <a:pt x="254376" y="1285075"/>
                </a:lnTo>
                <a:lnTo>
                  <a:pt x="254762" y="1284844"/>
                </a:lnTo>
                <a:lnTo>
                  <a:pt x="255109" y="1284612"/>
                </a:lnTo>
                <a:lnTo>
                  <a:pt x="255495" y="1284420"/>
                </a:lnTo>
                <a:lnTo>
                  <a:pt x="255881" y="1284188"/>
                </a:lnTo>
                <a:lnTo>
                  <a:pt x="256228" y="1283957"/>
                </a:lnTo>
                <a:lnTo>
                  <a:pt x="256614" y="1283725"/>
                </a:lnTo>
                <a:lnTo>
                  <a:pt x="256961" y="1283494"/>
                </a:lnTo>
                <a:lnTo>
                  <a:pt x="257346" y="1283262"/>
                </a:lnTo>
                <a:lnTo>
                  <a:pt x="257732" y="1283031"/>
                </a:lnTo>
                <a:lnTo>
                  <a:pt x="258079" y="1282800"/>
                </a:lnTo>
                <a:lnTo>
                  <a:pt x="258465" y="1282568"/>
                </a:lnTo>
                <a:lnTo>
                  <a:pt x="258812" y="1282337"/>
                </a:lnTo>
                <a:lnTo>
                  <a:pt x="259198" y="1282105"/>
                </a:lnTo>
                <a:lnTo>
                  <a:pt x="259583" y="1281874"/>
                </a:lnTo>
                <a:lnTo>
                  <a:pt x="259931" y="1281642"/>
                </a:lnTo>
                <a:lnTo>
                  <a:pt x="260316" y="1281411"/>
                </a:lnTo>
                <a:lnTo>
                  <a:pt x="260663" y="1281141"/>
                </a:lnTo>
                <a:lnTo>
                  <a:pt x="261049" y="1280910"/>
                </a:lnTo>
                <a:lnTo>
                  <a:pt x="261435" y="1280678"/>
                </a:lnTo>
                <a:lnTo>
                  <a:pt x="261782" y="1280447"/>
                </a:lnTo>
                <a:lnTo>
                  <a:pt x="262168" y="1280177"/>
                </a:lnTo>
                <a:lnTo>
                  <a:pt x="262515" y="1279945"/>
                </a:lnTo>
                <a:lnTo>
                  <a:pt x="262901" y="1279714"/>
                </a:lnTo>
                <a:lnTo>
                  <a:pt x="263286" y="1279444"/>
                </a:lnTo>
                <a:lnTo>
                  <a:pt x="263633" y="1279212"/>
                </a:lnTo>
                <a:lnTo>
                  <a:pt x="264019" y="1278942"/>
                </a:lnTo>
                <a:lnTo>
                  <a:pt x="264366" y="1278711"/>
                </a:lnTo>
                <a:lnTo>
                  <a:pt x="264752" y="1278441"/>
                </a:lnTo>
                <a:lnTo>
                  <a:pt x="265138" y="1278210"/>
                </a:lnTo>
                <a:lnTo>
                  <a:pt x="265485" y="1277940"/>
                </a:lnTo>
                <a:lnTo>
                  <a:pt x="265871" y="1277708"/>
                </a:lnTo>
                <a:lnTo>
                  <a:pt x="266218" y="1277438"/>
                </a:lnTo>
                <a:lnTo>
                  <a:pt x="266603" y="1277207"/>
                </a:lnTo>
                <a:lnTo>
                  <a:pt x="266989" y="1276937"/>
                </a:lnTo>
                <a:lnTo>
                  <a:pt x="267336" y="1276667"/>
                </a:lnTo>
                <a:lnTo>
                  <a:pt x="267722" y="1276397"/>
                </a:lnTo>
                <a:lnTo>
                  <a:pt x="268069" y="1276165"/>
                </a:lnTo>
                <a:lnTo>
                  <a:pt x="268455" y="1275895"/>
                </a:lnTo>
                <a:lnTo>
                  <a:pt x="268841" y="1275625"/>
                </a:lnTo>
                <a:lnTo>
                  <a:pt x="269188" y="1275355"/>
                </a:lnTo>
                <a:lnTo>
                  <a:pt x="269573" y="1275085"/>
                </a:lnTo>
                <a:lnTo>
                  <a:pt x="269921" y="1274854"/>
                </a:lnTo>
                <a:lnTo>
                  <a:pt x="270306" y="1274584"/>
                </a:lnTo>
                <a:lnTo>
                  <a:pt x="270692" y="1274314"/>
                </a:lnTo>
                <a:lnTo>
                  <a:pt x="271039" y="1274044"/>
                </a:lnTo>
                <a:lnTo>
                  <a:pt x="271425" y="1273774"/>
                </a:lnTo>
                <a:lnTo>
                  <a:pt x="271772" y="1273504"/>
                </a:lnTo>
                <a:lnTo>
                  <a:pt x="272158" y="1273195"/>
                </a:lnTo>
                <a:lnTo>
                  <a:pt x="272543" y="1272925"/>
                </a:lnTo>
                <a:lnTo>
                  <a:pt x="272891" y="1272655"/>
                </a:lnTo>
                <a:lnTo>
                  <a:pt x="273276" y="1272385"/>
                </a:lnTo>
                <a:lnTo>
                  <a:pt x="273623" y="1272115"/>
                </a:lnTo>
                <a:lnTo>
                  <a:pt x="274009" y="1271845"/>
                </a:lnTo>
                <a:lnTo>
                  <a:pt x="274395" y="1271537"/>
                </a:lnTo>
                <a:lnTo>
                  <a:pt x="274742" y="1271267"/>
                </a:lnTo>
                <a:lnTo>
                  <a:pt x="275128" y="1270997"/>
                </a:lnTo>
                <a:lnTo>
                  <a:pt x="275475" y="1270688"/>
                </a:lnTo>
                <a:lnTo>
                  <a:pt x="275861" y="1270418"/>
                </a:lnTo>
                <a:lnTo>
                  <a:pt x="276246" y="1270148"/>
                </a:lnTo>
                <a:lnTo>
                  <a:pt x="276593" y="1269840"/>
                </a:lnTo>
                <a:lnTo>
                  <a:pt x="276979" y="1269570"/>
                </a:lnTo>
                <a:lnTo>
                  <a:pt x="277326" y="1269261"/>
                </a:lnTo>
                <a:lnTo>
                  <a:pt x="277712" y="1268991"/>
                </a:lnTo>
                <a:lnTo>
                  <a:pt x="278098" y="1268682"/>
                </a:lnTo>
                <a:lnTo>
                  <a:pt x="278445" y="1268374"/>
                </a:lnTo>
                <a:lnTo>
                  <a:pt x="278831" y="1268104"/>
                </a:lnTo>
                <a:lnTo>
                  <a:pt x="279178" y="1267795"/>
                </a:lnTo>
                <a:lnTo>
                  <a:pt x="279563" y="1267487"/>
                </a:lnTo>
                <a:lnTo>
                  <a:pt x="279949" y="1267217"/>
                </a:lnTo>
                <a:lnTo>
                  <a:pt x="280296" y="1266908"/>
                </a:lnTo>
                <a:lnTo>
                  <a:pt x="280682" y="1266600"/>
                </a:lnTo>
                <a:lnTo>
                  <a:pt x="281029" y="1266291"/>
                </a:lnTo>
                <a:lnTo>
                  <a:pt x="281415" y="1265982"/>
                </a:lnTo>
                <a:lnTo>
                  <a:pt x="281800" y="1265713"/>
                </a:lnTo>
                <a:lnTo>
                  <a:pt x="282148" y="1265404"/>
                </a:lnTo>
                <a:lnTo>
                  <a:pt x="282533" y="1265095"/>
                </a:lnTo>
                <a:lnTo>
                  <a:pt x="282880" y="1264787"/>
                </a:lnTo>
                <a:lnTo>
                  <a:pt x="283266" y="1264478"/>
                </a:lnTo>
                <a:lnTo>
                  <a:pt x="283652" y="1264170"/>
                </a:lnTo>
                <a:lnTo>
                  <a:pt x="283999" y="1263823"/>
                </a:lnTo>
                <a:lnTo>
                  <a:pt x="284385" y="1263514"/>
                </a:lnTo>
                <a:lnTo>
                  <a:pt x="284732" y="1263205"/>
                </a:lnTo>
                <a:lnTo>
                  <a:pt x="285118" y="1262897"/>
                </a:lnTo>
                <a:lnTo>
                  <a:pt x="285503" y="1262588"/>
                </a:lnTo>
                <a:lnTo>
                  <a:pt x="285850" y="1262241"/>
                </a:lnTo>
                <a:lnTo>
                  <a:pt x="286236" y="1261933"/>
                </a:lnTo>
                <a:lnTo>
                  <a:pt x="286583" y="1261624"/>
                </a:lnTo>
                <a:lnTo>
                  <a:pt x="286969" y="1261277"/>
                </a:lnTo>
                <a:lnTo>
                  <a:pt x="287355" y="1260968"/>
                </a:lnTo>
                <a:lnTo>
                  <a:pt x="287702" y="1260660"/>
                </a:lnTo>
                <a:lnTo>
                  <a:pt x="288088" y="1260313"/>
                </a:lnTo>
                <a:lnTo>
                  <a:pt x="288435" y="1260004"/>
                </a:lnTo>
                <a:lnTo>
                  <a:pt x="288820" y="1259657"/>
                </a:lnTo>
                <a:lnTo>
                  <a:pt x="289206" y="1259348"/>
                </a:lnTo>
                <a:lnTo>
                  <a:pt x="289553" y="1259001"/>
                </a:lnTo>
                <a:lnTo>
                  <a:pt x="289939" y="1258654"/>
                </a:lnTo>
                <a:lnTo>
                  <a:pt x="290286" y="1258345"/>
                </a:lnTo>
                <a:lnTo>
                  <a:pt x="290672" y="1257998"/>
                </a:lnTo>
                <a:lnTo>
                  <a:pt x="291058" y="1257651"/>
                </a:lnTo>
                <a:lnTo>
                  <a:pt x="291405" y="1257304"/>
                </a:lnTo>
                <a:lnTo>
                  <a:pt x="291790" y="1256995"/>
                </a:lnTo>
                <a:lnTo>
                  <a:pt x="292138" y="1256648"/>
                </a:lnTo>
                <a:lnTo>
                  <a:pt x="292523" y="1256301"/>
                </a:lnTo>
                <a:lnTo>
                  <a:pt x="292909" y="1255954"/>
                </a:lnTo>
                <a:lnTo>
                  <a:pt x="293256" y="1255607"/>
                </a:lnTo>
                <a:lnTo>
                  <a:pt x="293642" y="1255260"/>
                </a:lnTo>
                <a:lnTo>
                  <a:pt x="293989" y="1254913"/>
                </a:lnTo>
                <a:lnTo>
                  <a:pt x="294375" y="1254565"/>
                </a:lnTo>
                <a:lnTo>
                  <a:pt x="294760" y="1254218"/>
                </a:lnTo>
                <a:lnTo>
                  <a:pt x="295108" y="1253871"/>
                </a:lnTo>
                <a:lnTo>
                  <a:pt x="295493" y="1253485"/>
                </a:lnTo>
                <a:lnTo>
                  <a:pt x="295840" y="1253138"/>
                </a:lnTo>
                <a:lnTo>
                  <a:pt x="296226" y="1252791"/>
                </a:lnTo>
                <a:lnTo>
                  <a:pt x="296612" y="1252444"/>
                </a:lnTo>
                <a:lnTo>
                  <a:pt x="296959" y="1252058"/>
                </a:lnTo>
                <a:lnTo>
                  <a:pt x="297345" y="1251711"/>
                </a:lnTo>
                <a:lnTo>
                  <a:pt x="297692" y="1251325"/>
                </a:lnTo>
                <a:lnTo>
                  <a:pt x="298078" y="1250978"/>
                </a:lnTo>
                <a:lnTo>
                  <a:pt x="298463" y="1250631"/>
                </a:lnTo>
                <a:lnTo>
                  <a:pt x="298810" y="1250245"/>
                </a:lnTo>
                <a:lnTo>
                  <a:pt x="299196" y="1249860"/>
                </a:lnTo>
                <a:lnTo>
                  <a:pt x="299543" y="1249513"/>
                </a:lnTo>
                <a:lnTo>
                  <a:pt x="299929" y="1249127"/>
                </a:lnTo>
                <a:lnTo>
                  <a:pt x="300315" y="1248780"/>
                </a:lnTo>
                <a:lnTo>
                  <a:pt x="300662" y="1248394"/>
                </a:lnTo>
                <a:lnTo>
                  <a:pt x="301047" y="1248008"/>
                </a:lnTo>
                <a:lnTo>
                  <a:pt x="301395" y="1247623"/>
                </a:lnTo>
                <a:lnTo>
                  <a:pt x="301780" y="1247275"/>
                </a:lnTo>
                <a:lnTo>
                  <a:pt x="302166" y="1246890"/>
                </a:lnTo>
                <a:lnTo>
                  <a:pt x="302513" y="1246504"/>
                </a:lnTo>
                <a:lnTo>
                  <a:pt x="302899" y="1246118"/>
                </a:lnTo>
                <a:lnTo>
                  <a:pt x="303246" y="1245733"/>
                </a:lnTo>
                <a:lnTo>
                  <a:pt x="303632" y="1245347"/>
                </a:lnTo>
                <a:lnTo>
                  <a:pt x="304017" y="1244961"/>
                </a:lnTo>
                <a:lnTo>
                  <a:pt x="304365" y="1244575"/>
                </a:lnTo>
                <a:lnTo>
                  <a:pt x="304750" y="1244190"/>
                </a:lnTo>
                <a:lnTo>
                  <a:pt x="305097" y="1243804"/>
                </a:lnTo>
                <a:lnTo>
                  <a:pt x="305483" y="1243380"/>
                </a:lnTo>
                <a:lnTo>
                  <a:pt x="305869" y="1242994"/>
                </a:lnTo>
                <a:lnTo>
                  <a:pt x="306216" y="1242608"/>
                </a:lnTo>
                <a:lnTo>
                  <a:pt x="306602" y="1242184"/>
                </a:lnTo>
                <a:lnTo>
                  <a:pt x="306949" y="1241798"/>
                </a:lnTo>
                <a:lnTo>
                  <a:pt x="307335" y="1241413"/>
                </a:lnTo>
                <a:lnTo>
                  <a:pt x="307720" y="1240988"/>
                </a:lnTo>
                <a:lnTo>
                  <a:pt x="308067" y="1240603"/>
                </a:lnTo>
                <a:lnTo>
                  <a:pt x="308453" y="1240178"/>
                </a:lnTo>
                <a:lnTo>
                  <a:pt x="308800" y="1239793"/>
                </a:lnTo>
                <a:lnTo>
                  <a:pt x="309186" y="1239368"/>
                </a:lnTo>
                <a:lnTo>
                  <a:pt x="309572" y="1238944"/>
                </a:lnTo>
                <a:lnTo>
                  <a:pt x="309919" y="1238558"/>
                </a:lnTo>
                <a:lnTo>
                  <a:pt x="310305" y="1238134"/>
                </a:lnTo>
                <a:lnTo>
                  <a:pt x="310652" y="1237710"/>
                </a:lnTo>
                <a:lnTo>
                  <a:pt x="311037" y="1237286"/>
                </a:lnTo>
                <a:lnTo>
                  <a:pt x="311423" y="1236900"/>
                </a:lnTo>
                <a:lnTo>
                  <a:pt x="311770" y="1236476"/>
                </a:lnTo>
                <a:lnTo>
                  <a:pt x="312156" y="1236051"/>
                </a:lnTo>
                <a:lnTo>
                  <a:pt x="312503" y="1235627"/>
                </a:lnTo>
                <a:lnTo>
                  <a:pt x="312889" y="1235203"/>
                </a:lnTo>
                <a:lnTo>
                  <a:pt x="313275" y="1234778"/>
                </a:lnTo>
                <a:lnTo>
                  <a:pt x="313622" y="1234354"/>
                </a:lnTo>
                <a:lnTo>
                  <a:pt x="314007" y="1233930"/>
                </a:lnTo>
                <a:lnTo>
                  <a:pt x="314355" y="1233467"/>
                </a:lnTo>
                <a:lnTo>
                  <a:pt x="314740" y="1233043"/>
                </a:lnTo>
                <a:lnTo>
                  <a:pt x="315126" y="1232618"/>
                </a:lnTo>
                <a:lnTo>
                  <a:pt x="315473" y="1232194"/>
                </a:lnTo>
                <a:lnTo>
                  <a:pt x="315859" y="1231731"/>
                </a:lnTo>
                <a:lnTo>
                  <a:pt x="316206" y="1231307"/>
                </a:lnTo>
                <a:lnTo>
                  <a:pt x="316592" y="1230844"/>
                </a:lnTo>
                <a:lnTo>
                  <a:pt x="316977" y="1230420"/>
                </a:lnTo>
                <a:lnTo>
                  <a:pt x="317325" y="1229957"/>
                </a:lnTo>
                <a:lnTo>
                  <a:pt x="317710" y="1229533"/>
                </a:lnTo>
                <a:lnTo>
                  <a:pt x="318057" y="1229070"/>
                </a:lnTo>
                <a:lnTo>
                  <a:pt x="318443" y="1228646"/>
                </a:lnTo>
                <a:lnTo>
                  <a:pt x="318829" y="1228183"/>
                </a:lnTo>
                <a:lnTo>
                  <a:pt x="319176" y="1227720"/>
                </a:lnTo>
                <a:lnTo>
                  <a:pt x="319562" y="1227257"/>
                </a:lnTo>
                <a:lnTo>
                  <a:pt x="319909" y="1226833"/>
                </a:lnTo>
                <a:lnTo>
                  <a:pt x="320295" y="1226370"/>
                </a:lnTo>
                <a:lnTo>
                  <a:pt x="320680" y="1225907"/>
                </a:lnTo>
                <a:lnTo>
                  <a:pt x="321027" y="1225444"/>
                </a:lnTo>
                <a:lnTo>
                  <a:pt x="321413" y="1224981"/>
                </a:lnTo>
                <a:lnTo>
                  <a:pt x="321760" y="1224518"/>
                </a:lnTo>
                <a:lnTo>
                  <a:pt x="322146" y="1224056"/>
                </a:lnTo>
                <a:lnTo>
                  <a:pt x="322532" y="1223593"/>
                </a:lnTo>
                <a:lnTo>
                  <a:pt x="322879" y="1223130"/>
                </a:lnTo>
                <a:lnTo>
                  <a:pt x="323264" y="1222629"/>
                </a:lnTo>
                <a:lnTo>
                  <a:pt x="323612" y="1222166"/>
                </a:lnTo>
                <a:lnTo>
                  <a:pt x="323997" y="1221703"/>
                </a:lnTo>
                <a:lnTo>
                  <a:pt x="324383" y="1221201"/>
                </a:lnTo>
                <a:lnTo>
                  <a:pt x="324730" y="1220739"/>
                </a:lnTo>
                <a:lnTo>
                  <a:pt x="325116" y="1220276"/>
                </a:lnTo>
                <a:lnTo>
                  <a:pt x="325463" y="1219774"/>
                </a:lnTo>
                <a:lnTo>
                  <a:pt x="325849" y="1219311"/>
                </a:lnTo>
                <a:lnTo>
                  <a:pt x="326234" y="1218810"/>
                </a:lnTo>
                <a:lnTo>
                  <a:pt x="326582" y="1218309"/>
                </a:lnTo>
                <a:lnTo>
                  <a:pt x="326967" y="1217846"/>
                </a:lnTo>
                <a:lnTo>
                  <a:pt x="327314" y="1217344"/>
                </a:lnTo>
                <a:lnTo>
                  <a:pt x="327700" y="1216843"/>
                </a:lnTo>
                <a:lnTo>
                  <a:pt x="328086" y="1216380"/>
                </a:lnTo>
                <a:lnTo>
                  <a:pt x="328433" y="1215879"/>
                </a:lnTo>
                <a:lnTo>
                  <a:pt x="328819" y="1215377"/>
                </a:lnTo>
                <a:lnTo>
                  <a:pt x="329166" y="1214876"/>
                </a:lnTo>
                <a:lnTo>
                  <a:pt x="329552" y="1214374"/>
                </a:lnTo>
                <a:lnTo>
                  <a:pt x="329937" y="1213873"/>
                </a:lnTo>
                <a:lnTo>
                  <a:pt x="330284" y="1213371"/>
                </a:lnTo>
                <a:lnTo>
                  <a:pt x="330670" y="1212870"/>
                </a:lnTo>
                <a:lnTo>
                  <a:pt x="331017" y="1212369"/>
                </a:lnTo>
                <a:lnTo>
                  <a:pt x="331403" y="1211829"/>
                </a:lnTo>
                <a:lnTo>
                  <a:pt x="331789" y="1211327"/>
                </a:lnTo>
                <a:lnTo>
                  <a:pt x="332136" y="1210826"/>
                </a:lnTo>
                <a:lnTo>
                  <a:pt x="332522" y="1210286"/>
                </a:lnTo>
                <a:lnTo>
                  <a:pt x="332869" y="1209784"/>
                </a:lnTo>
                <a:lnTo>
                  <a:pt x="333254" y="1209283"/>
                </a:lnTo>
                <a:lnTo>
                  <a:pt x="333640" y="1208743"/>
                </a:lnTo>
                <a:lnTo>
                  <a:pt x="333987" y="1208241"/>
                </a:lnTo>
                <a:lnTo>
                  <a:pt x="334373" y="1207701"/>
                </a:lnTo>
                <a:lnTo>
                  <a:pt x="334720" y="1207161"/>
                </a:lnTo>
                <a:lnTo>
                  <a:pt x="335106" y="1206660"/>
                </a:lnTo>
                <a:lnTo>
                  <a:pt x="335492" y="1206120"/>
                </a:lnTo>
                <a:lnTo>
                  <a:pt x="335839" y="1205580"/>
                </a:lnTo>
                <a:lnTo>
                  <a:pt x="336224" y="1205040"/>
                </a:lnTo>
                <a:lnTo>
                  <a:pt x="336572" y="1204539"/>
                </a:lnTo>
                <a:lnTo>
                  <a:pt x="336957" y="1203999"/>
                </a:lnTo>
                <a:lnTo>
                  <a:pt x="337343" y="1203459"/>
                </a:lnTo>
                <a:lnTo>
                  <a:pt x="337690" y="1202919"/>
                </a:lnTo>
                <a:lnTo>
                  <a:pt x="338076" y="1202379"/>
                </a:lnTo>
                <a:lnTo>
                  <a:pt x="338423" y="1201800"/>
                </a:lnTo>
                <a:lnTo>
                  <a:pt x="338809" y="1201260"/>
                </a:lnTo>
                <a:lnTo>
                  <a:pt x="339194" y="1200720"/>
                </a:lnTo>
                <a:lnTo>
                  <a:pt x="339542" y="1200180"/>
                </a:lnTo>
                <a:lnTo>
                  <a:pt x="339927" y="1199640"/>
                </a:lnTo>
                <a:lnTo>
                  <a:pt x="340274" y="1199062"/>
                </a:lnTo>
                <a:lnTo>
                  <a:pt x="340660" y="1198522"/>
                </a:lnTo>
                <a:lnTo>
                  <a:pt x="341046" y="1197943"/>
                </a:lnTo>
                <a:lnTo>
                  <a:pt x="341393" y="1197403"/>
                </a:lnTo>
                <a:lnTo>
                  <a:pt x="341779" y="1196824"/>
                </a:lnTo>
                <a:lnTo>
                  <a:pt x="342126" y="1196284"/>
                </a:lnTo>
                <a:lnTo>
                  <a:pt x="342512" y="1195706"/>
                </a:lnTo>
                <a:lnTo>
                  <a:pt x="342897" y="1195127"/>
                </a:lnTo>
                <a:lnTo>
                  <a:pt x="343244" y="1194587"/>
                </a:lnTo>
                <a:lnTo>
                  <a:pt x="343630" y="1194009"/>
                </a:lnTo>
                <a:lnTo>
                  <a:pt x="343977" y="1193430"/>
                </a:lnTo>
                <a:lnTo>
                  <a:pt x="344363" y="1192852"/>
                </a:lnTo>
                <a:lnTo>
                  <a:pt x="344749" y="1192273"/>
                </a:lnTo>
                <a:lnTo>
                  <a:pt x="345096" y="1191694"/>
                </a:lnTo>
                <a:lnTo>
                  <a:pt x="345481" y="1191116"/>
                </a:lnTo>
                <a:lnTo>
                  <a:pt x="345829" y="1190537"/>
                </a:lnTo>
                <a:lnTo>
                  <a:pt x="346214" y="1189959"/>
                </a:lnTo>
                <a:lnTo>
                  <a:pt x="346600" y="1189380"/>
                </a:lnTo>
                <a:lnTo>
                  <a:pt x="346947" y="1188763"/>
                </a:lnTo>
                <a:lnTo>
                  <a:pt x="347333" y="1188184"/>
                </a:lnTo>
                <a:lnTo>
                  <a:pt x="347680" y="1187606"/>
                </a:lnTo>
                <a:lnTo>
                  <a:pt x="348066" y="1186989"/>
                </a:lnTo>
                <a:lnTo>
                  <a:pt x="348451" y="1186410"/>
                </a:lnTo>
                <a:lnTo>
                  <a:pt x="348799" y="1185793"/>
                </a:lnTo>
                <a:lnTo>
                  <a:pt x="349184" y="1185214"/>
                </a:lnTo>
                <a:lnTo>
                  <a:pt x="349531" y="1184597"/>
                </a:lnTo>
                <a:lnTo>
                  <a:pt x="349917" y="1184019"/>
                </a:lnTo>
                <a:lnTo>
                  <a:pt x="350303" y="1183402"/>
                </a:lnTo>
                <a:lnTo>
                  <a:pt x="350650" y="1182784"/>
                </a:lnTo>
                <a:lnTo>
                  <a:pt x="351036" y="1182167"/>
                </a:lnTo>
                <a:lnTo>
                  <a:pt x="351383" y="1181589"/>
                </a:lnTo>
                <a:lnTo>
                  <a:pt x="351769" y="1180972"/>
                </a:lnTo>
                <a:lnTo>
                  <a:pt x="352154" y="1180354"/>
                </a:lnTo>
                <a:lnTo>
                  <a:pt x="352501" y="1179737"/>
                </a:lnTo>
                <a:lnTo>
                  <a:pt x="352887" y="1179120"/>
                </a:lnTo>
                <a:lnTo>
                  <a:pt x="353234" y="1178503"/>
                </a:lnTo>
                <a:lnTo>
                  <a:pt x="353620" y="1177847"/>
                </a:lnTo>
                <a:lnTo>
                  <a:pt x="354006" y="1177230"/>
                </a:lnTo>
                <a:lnTo>
                  <a:pt x="354353" y="1176613"/>
                </a:lnTo>
                <a:lnTo>
                  <a:pt x="354739" y="1175996"/>
                </a:lnTo>
                <a:lnTo>
                  <a:pt x="355086" y="1175340"/>
                </a:lnTo>
                <a:lnTo>
                  <a:pt x="355471" y="1174723"/>
                </a:lnTo>
                <a:lnTo>
                  <a:pt x="355857" y="1174067"/>
                </a:lnTo>
                <a:lnTo>
                  <a:pt x="356204" y="1173450"/>
                </a:lnTo>
                <a:lnTo>
                  <a:pt x="356590" y="1172795"/>
                </a:lnTo>
                <a:lnTo>
                  <a:pt x="356937" y="1172139"/>
                </a:lnTo>
                <a:lnTo>
                  <a:pt x="357323" y="1171522"/>
                </a:lnTo>
                <a:lnTo>
                  <a:pt x="357709" y="1170866"/>
                </a:lnTo>
                <a:lnTo>
                  <a:pt x="358056" y="1170210"/>
                </a:lnTo>
                <a:lnTo>
                  <a:pt x="358441" y="1169555"/>
                </a:lnTo>
                <a:lnTo>
                  <a:pt x="358789" y="1168899"/>
                </a:lnTo>
                <a:lnTo>
                  <a:pt x="359174" y="1168243"/>
                </a:lnTo>
                <a:lnTo>
                  <a:pt x="359560" y="1167587"/>
                </a:lnTo>
                <a:lnTo>
                  <a:pt x="359907" y="1166932"/>
                </a:lnTo>
                <a:lnTo>
                  <a:pt x="360293" y="1166276"/>
                </a:lnTo>
                <a:lnTo>
                  <a:pt x="360640" y="1165620"/>
                </a:lnTo>
                <a:lnTo>
                  <a:pt x="361026" y="1164965"/>
                </a:lnTo>
                <a:lnTo>
                  <a:pt x="361411" y="1164309"/>
                </a:lnTo>
                <a:lnTo>
                  <a:pt x="361759" y="1163615"/>
                </a:lnTo>
                <a:lnTo>
                  <a:pt x="362144" y="1162959"/>
                </a:lnTo>
                <a:lnTo>
                  <a:pt x="362491" y="1162265"/>
                </a:lnTo>
                <a:lnTo>
                  <a:pt x="362877" y="1161609"/>
                </a:lnTo>
                <a:lnTo>
                  <a:pt x="363263" y="1160915"/>
                </a:lnTo>
                <a:lnTo>
                  <a:pt x="363610" y="1160259"/>
                </a:lnTo>
                <a:lnTo>
                  <a:pt x="363996" y="1159565"/>
                </a:lnTo>
                <a:lnTo>
                  <a:pt x="364343" y="1158870"/>
                </a:lnTo>
                <a:lnTo>
                  <a:pt x="364728" y="1158215"/>
                </a:lnTo>
                <a:lnTo>
                  <a:pt x="365114" y="1157520"/>
                </a:lnTo>
                <a:lnTo>
                  <a:pt x="365461" y="1156826"/>
                </a:lnTo>
                <a:lnTo>
                  <a:pt x="365847" y="1156132"/>
                </a:lnTo>
                <a:lnTo>
                  <a:pt x="366194" y="1155438"/>
                </a:lnTo>
                <a:lnTo>
                  <a:pt x="366580" y="1154743"/>
                </a:lnTo>
                <a:lnTo>
                  <a:pt x="366966" y="1154049"/>
                </a:lnTo>
                <a:lnTo>
                  <a:pt x="367313" y="1153355"/>
                </a:lnTo>
                <a:lnTo>
                  <a:pt x="367698" y="1152622"/>
                </a:lnTo>
                <a:lnTo>
                  <a:pt x="368046" y="1151928"/>
                </a:lnTo>
                <a:lnTo>
                  <a:pt x="368431" y="1151233"/>
                </a:lnTo>
                <a:lnTo>
                  <a:pt x="368817" y="1150539"/>
                </a:lnTo>
                <a:lnTo>
                  <a:pt x="369164" y="1149806"/>
                </a:lnTo>
                <a:lnTo>
                  <a:pt x="369550" y="1149112"/>
                </a:lnTo>
                <a:lnTo>
                  <a:pt x="369897" y="1148379"/>
                </a:lnTo>
                <a:lnTo>
                  <a:pt x="370283" y="1147646"/>
                </a:lnTo>
                <a:lnTo>
                  <a:pt x="370668" y="1146952"/>
                </a:lnTo>
                <a:lnTo>
                  <a:pt x="371016" y="1146219"/>
                </a:lnTo>
                <a:lnTo>
                  <a:pt x="371401" y="1145486"/>
                </a:lnTo>
                <a:lnTo>
                  <a:pt x="371748" y="1144753"/>
                </a:lnTo>
                <a:lnTo>
                  <a:pt x="372134" y="1144059"/>
                </a:lnTo>
                <a:lnTo>
                  <a:pt x="372520" y="1143326"/>
                </a:lnTo>
                <a:lnTo>
                  <a:pt x="372867" y="1142593"/>
                </a:lnTo>
                <a:lnTo>
                  <a:pt x="373253" y="1141860"/>
                </a:lnTo>
                <a:lnTo>
                  <a:pt x="373600" y="1141128"/>
                </a:lnTo>
                <a:lnTo>
                  <a:pt x="373986" y="1140356"/>
                </a:lnTo>
                <a:lnTo>
                  <a:pt x="374371" y="1139623"/>
                </a:lnTo>
                <a:lnTo>
                  <a:pt x="374718" y="1138890"/>
                </a:lnTo>
                <a:lnTo>
                  <a:pt x="375104" y="1138158"/>
                </a:lnTo>
                <a:lnTo>
                  <a:pt x="375451" y="1137386"/>
                </a:lnTo>
                <a:lnTo>
                  <a:pt x="375837" y="1136653"/>
                </a:lnTo>
                <a:lnTo>
                  <a:pt x="376223" y="1135882"/>
                </a:lnTo>
                <a:lnTo>
                  <a:pt x="376570" y="1135149"/>
                </a:lnTo>
                <a:lnTo>
                  <a:pt x="376956" y="1134378"/>
                </a:lnTo>
                <a:lnTo>
                  <a:pt x="377303" y="1133606"/>
                </a:lnTo>
                <a:lnTo>
                  <a:pt x="377688" y="1132873"/>
                </a:lnTo>
                <a:lnTo>
                  <a:pt x="378074" y="1132102"/>
                </a:lnTo>
                <a:lnTo>
                  <a:pt x="378421" y="1131331"/>
                </a:lnTo>
                <a:lnTo>
                  <a:pt x="378807" y="1130559"/>
                </a:lnTo>
                <a:lnTo>
                  <a:pt x="379154" y="1129788"/>
                </a:lnTo>
                <a:lnTo>
                  <a:pt x="379540" y="1129016"/>
                </a:lnTo>
                <a:lnTo>
                  <a:pt x="379926" y="1128245"/>
                </a:lnTo>
                <a:lnTo>
                  <a:pt x="380273" y="1127473"/>
                </a:lnTo>
                <a:lnTo>
                  <a:pt x="380658" y="1126702"/>
                </a:lnTo>
                <a:lnTo>
                  <a:pt x="381006" y="1125892"/>
                </a:lnTo>
                <a:lnTo>
                  <a:pt x="381391" y="1125121"/>
                </a:lnTo>
                <a:lnTo>
                  <a:pt x="381777" y="1124349"/>
                </a:lnTo>
                <a:lnTo>
                  <a:pt x="382124" y="1123539"/>
                </a:lnTo>
                <a:lnTo>
                  <a:pt x="382510" y="1122768"/>
                </a:lnTo>
                <a:lnTo>
                  <a:pt x="382857" y="1121958"/>
                </a:lnTo>
                <a:lnTo>
                  <a:pt x="383243" y="1121186"/>
                </a:lnTo>
                <a:lnTo>
                  <a:pt x="383628" y="1120376"/>
                </a:lnTo>
                <a:lnTo>
                  <a:pt x="383976" y="1119566"/>
                </a:lnTo>
                <a:lnTo>
                  <a:pt x="384361" y="1118795"/>
                </a:lnTo>
                <a:lnTo>
                  <a:pt x="384708" y="1117985"/>
                </a:lnTo>
                <a:lnTo>
                  <a:pt x="385094" y="1117175"/>
                </a:lnTo>
                <a:lnTo>
                  <a:pt x="385480" y="1116365"/>
                </a:lnTo>
                <a:lnTo>
                  <a:pt x="385827" y="1115555"/>
                </a:lnTo>
                <a:lnTo>
                  <a:pt x="386213" y="1114745"/>
                </a:lnTo>
                <a:lnTo>
                  <a:pt x="386560" y="1113935"/>
                </a:lnTo>
                <a:lnTo>
                  <a:pt x="386945" y="1113125"/>
                </a:lnTo>
                <a:lnTo>
                  <a:pt x="387331" y="1112276"/>
                </a:lnTo>
                <a:lnTo>
                  <a:pt x="387678" y="1111466"/>
                </a:lnTo>
                <a:lnTo>
                  <a:pt x="388064" y="1110656"/>
                </a:lnTo>
                <a:lnTo>
                  <a:pt x="388411" y="1109808"/>
                </a:lnTo>
                <a:lnTo>
                  <a:pt x="388797" y="1108998"/>
                </a:lnTo>
                <a:lnTo>
                  <a:pt x="389183" y="1108149"/>
                </a:lnTo>
                <a:lnTo>
                  <a:pt x="389530" y="1107339"/>
                </a:lnTo>
                <a:lnTo>
                  <a:pt x="389915" y="1106491"/>
                </a:lnTo>
                <a:lnTo>
                  <a:pt x="390263" y="1105642"/>
                </a:lnTo>
                <a:lnTo>
                  <a:pt x="390648" y="1104794"/>
                </a:lnTo>
                <a:lnTo>
                  <a:pt x="391034" y="1103984"/>
                </a:lnTo>
                <a:lnTo>
                  <a:pt x="391381" y="1103135"/>
                </a:lnTo>
                <a:lnTo>
                  <a:pt x="391767" y="1102286"/>
                </a:lnTo>
                <a:lnTo>
                  <a:pt x="392114" y="1101438"/>
                </a:lnTo>
                <a:lnTo>
                  <a:pt x="392500" y="1100589"/>
                </a:lnTo>
                <a:lnTo>
                  <a:pt x="392885" y="1099741"/>
                </a:lnTo>
                <a:lnTo>
                  <a:pt x="393233" y="1098854"/>
                </a:lnTo>
                <a:lnTo>
                  <a:pt x="393618" y="1098005"/>
                </a:lnTo>
                <a:lnTo>
                  <a:pt x="393965" y="1097156"/>
                </a:lnTo>
                <a:lnTo>
                  <a:pt x="394351" y="1096269"/>
                </a:lnTo>
                <a:lnTo>
                  <a:pt x="394737" y="1095421"/>
                </a:lnTo>
                <a:lnTo>
                  <a:pt x="395084" y="1094572"/>
                </a:lnTo>
                <a:lnTo>
                  <a:pt x="395470" y="1093685"/>
                </a:lnTo>
                <a:lnTo>
                  <a:pt x="395817" y="1092798"/>
                </a:lnTo>
                <a:lnTo>
                  <a:pt x="396203" y="1091949"/>
                </a:lnTo>
                <a:lnTo>
                  <a:pt x="396588" y="1091062"/>
                </a:lnTo>
                <a:lnTo>
                  <a:pt x="396935" y="1090175"/>
                </a:lnTo>
                <a:lnTo>
                  <a:pt x="397321" y="1089288"/>
                </a:lnTo>
                <a:lnTo>
                  <a:pt x="397668" y="1088401"/>
                </a:lnTo>
                <a:lnTo>
                  <a:pt x="398054" y="1087514"/>
                </a:lnTo>
                <a:lnTo>
                  <a:pt x="398440" y="1086627"/>
                </a:lnTo>
                <a:lnTo>
                  <a:pt x="398787" y="1085739"/>
                </a:lnTo>
                <a:lnTo>
                  <a:pt x="399173" y="1084852"/>
                </a:lnTo>
                <a:lnTo>
                  <a:pt x="399520" y="1083965"/>
                </a:lnTo>
                <a:lnTo>
                  <a:pt x="399905" y="1083078"/>
                </a:lnTo>
                <a:lnTo>
                  <a:pt x="400291" y="1082152"/>
                </a:lnTo>
                <a:lnTo>
                  <a:pt x="400638" y="1081265"/>
                </a:lnTo>
                <a:lnTo>
                  <a:pt x="401024" y="1080378"/>
                </a:lnTo>
                <a:lnTo>
                  <a:pt x="401371" y="1079452"/>
                </a:lnTo>
                <a:lnTo>
                  <a:pt x="401757" y="1078527"/>
                </a:lnTo>
                <a:lnTo>
                  <a:pt x="402143" y="1077639"/>
                </a:lnTo>
                <a:lnTo>
                  <a:pt x="402490" y="1076714"/>
                </a:lnTo>
                <a:lnTo>
                  <a:pt x="402875" y="1075788"/>
                </a:lnTo>
                <a:lnTo>
                  <a:pt x="403223" y="1074901"/>
                </a:lnTo>
                <a:lnTo>
                  <a:pt x="403608" y="1073975"/>
                </a:lnTo>
                <a:lnTo>
                  <a:pt x="403994" y="1073049"/>
                </a:lnTo>
                <a:lnTo>
                  <a:pt x="404341" y="1072124"/>
                </a:lnTo>
                <a:lnTo>
                  <a:pt x="404727" y="1071198"/>
                </a:lnTo>
                <a:lnTo>
                  <a:pt x="405074" y="1070272"/>
                </a:lnTo>
                <a:lnTo>
                  <a:pt x="405460" y="1069308"/>
                </a:lnTo>
                <a:lnTo>
                  <a:pt x="405845" y="1068382"/>
                </a:lnTo>
                <a:lnTo>
                  <a:pt x="406193" y="1067457"/>
                </a:lnTo>
                <a:lnTo>
                  <a:pt x="406578" y="1066492"/>
                </a:lnTo>
                <a:lnTo>
                  <a:pt x="406925" y="1065567"/>
                </a:lnTo>
                <a:lnTo>
                  <a:pt x="407311" y="1064641"/>
                </a:lnTo>
                <a:lnTo>
                  <a:pt x="407697" y="1063677"/>
                </a:lnTo>
                <a:lnTo>
                  <a:pt x="408044" y="1062712"/>
                </a:lnTo>
                <a:lnTo>
                  <a:pt x="408430" y="1061787"/>
                </a:lnTo>
                <a:lnTo>
                  <a:pt x="408777" y="1060822"/>
                </a:lnTo>
                <a:lnTo>
                  <a:pt x="409162" y="1059858"/>
                </a:lnTo>
                <a:lnTo>
                  <a:pt x="409548" y="1058894"/>
                </a:lnTo>
                <a:lnTo>
                  <a:pt x="409895" y="1057930"/>
                </a:lnTo>
                <a:lnTo>
                  <a:pt x="410281" y="1056965"/>
                </a:lnTo>
                <a:lnTo>
                  <a:pt x="410628" y="1056001"/>
                </a:lnTo>
                <a:lnTo>
                  <a:pt x="411014" y="1055037"/>
                </a:lnTo>
                <a:lnTo>
                  <a:pt x="411400" y="1054072"/>
                </a:lnTo>
                <a:lnTo>
                  <a:pt x="411747" y="1053108"/>
                </a:lnTo>
                <a:lnTo>
                  <a:pt x="412132" y="1052144"/>
                </a:lnTo>
                <a:lnTo>
                  <a:pt x="412480" y="1051141"/>
                </a:lnTo>
                <a:lnTo>
                  <a:pt x="412865" y="1050177"/>
                </a:lnTo>
                <a:lnTo>
                  <a:pt x="413251" y="1049174"/>
                </a:lnTo>
                <a:lnTo>
                  <a:pt x="413598" y="1048210"/>
                </a:lnTo>
                <a:lnTo>
                  <a:pt x="413984" y="1047207"/>
                </a:lnTo>
                <a:lnTo>
                  <a:pt x="414331" y="1046243"/>
                </a:lnTo>
                <a:lnTo>
                  <a:pt x="414717" y="1045240"/>
                </a:lnTo>
                <a:lnTo>
                  <a:pt x="415102" y="1044237"/>
                </a:lnTo>
                <a:lnTo>
                  <a:pt x="415450" y="1043234"/>
                </a:lnTo>
                <a:lnTo>
                  <a:pt x="415835" y="1042231"/>
                </a:lnTo>
                <a:lnTo>
                  <a:pt x="416182" y="1041267"/>
                </a:lnTo>
                <a:lnTo>
                  <a:pt x="416568" y="1040264"/>
                </a:lnTo>
                <a:lnTo>
                  <a:pt x="416954" y="1039223"/>
                </a:lnTo>
                <a:lnTo>
                  <a:pt x="417301" y="1038220"/>
                </a:lnTo>
                <a:lnTo>
                  <a:pt x="417687" y="1037217"/>
                </a:lnTo>
                <a:lnTo>
                  <a:pt x="418034" y="1036214"/>
                </a:lnTo>
                <a:lnTo>
                  <a:pt x="418420" y="1035211"/>
                </a:lnTo>
                <a:lnTo>
                  <a:pt x="418805" y="1034170"/>
                </a:lnTo>
                <a:lnTo>
                  <a:pt x="419152" y="1033167"/>
                </a:lnTo>
                <a:lnTo>
                  <a:pt x="419538" y="1032125"/>
                </a:lnTo>
                <a:lnTo>
                  <a:pt x="419885" y="1031123"/>
                </a:lnTo>
                <a:lnTo>
                  <a:pt x="420271" y="1030081"/>
                </a:lnTo>
                <a:lnTo>
                  <a:pt x="420657" y="1029040"/>
                </a:lnTo>
                <a:lnTo>
                  <a:pt x="421004" y="1028037"/>
                </a:lnTo>
                <a:lnTo>
                  <a:pt x="421390" y="1026996"/>
                </a:lnTo>
                <a:lnTo>
                  <a:pt x="421737" y="1025954"/>
                </a:lnTo>
                <a:lnTo>
                  <a:pt x="422122" y="1024913"/>
                </a:lnTo>
                <a:lnTo>
                  <a:pt x="422508" y="1023871"/>
                </a:lnTo>
                <a:lnTo>
                  <a:pt x="422855" y="1022830"/>
                </a:lnTo>
                <a:lnTo>
                  <a:pt x="423241" y="1021788"/>
                </a:lnTo>
                <a:lnTo>
                  <a:pt x="423588" y="1020747"/>
                </a:lnTo>
                <a:lnTo>
                  <a:pt x="423974" y="1019667"/>
                </a:lnTo>
                <a:lnTo>
                  <a:pt x="424360" y="1018626"/>
                </a:lnTo>
                <a:lnTo>
                  <a:pt x="424707" y="1017584"/>
                </a:lnTo>
                <a:lnTo>
                  <a:pt x="425092" y="1016504"/>
                </a:lnTo>
                <a:lnTo>
                  <a:pt x="425440" y="1015463"/>
                </a:lnTo>
                <a:lnTo>
                  <a:pt x="425825" y="1014383"/>
                </a:lnTo>
                <a:lnTo>
                  <a:pt x="426211" y="1013341"/>
                </a:lnTo>
                <a:lnTo>
                  <a:pt x="426558" y="1012261"/>
                </a:lnTo>
                <a:lnTo>
                  <a:pt x="426944" y="1011181"/>
                </a:lnTo>
                <a:lnTo>
                  <a:pt x="427291" y="1010101"/>
                </a:lnTo>
                <a:lnTo>
                  <a:pt x="427677" y="1009021"/>
                </a:lnTo>
                <a:lnTo>
                  <a:pt x="428062" y="1007980"/>
                </a:lnTo>
                <a:lnTo>
                  <a:pt x="428410" y="1006900"/>
                </a:lnTo>
                <a:lnTo>
                  <a:pt x="428795" y="1005820"/>
                </a:lnTo>
                <a:lnTo>
                  <a:pt x="429142" y="1004701"/>
                </a:lnTo>
                <a:lnTo>
                  <a:pt x="429528" y="1003621"/>
                </a:lnTo>
                <a:lnTo>
                  <a:pt x="429914" y="1002541"/>
                </a:lnTo>
                <a:lnTo>
                  <a:pt x="430261" y="1001461"/>
                </a:lnTo>
                <a:lnTo>
                  <a:pt x="430647" y="1000343"/>
                </a:lnTo>
                <a:lnTo>
                  <a:pt x="430994" y="999263"/>
                </a:lnTo>
                <a:lnTo>
                  <a:pt x="431379" y="998183"/>
                </a:lnTo>
                <a:lnTo>
                  <a:pt x="431765" y="997064"/>
                </a:lnTo>
                <a:lnTo>
                  <a:pt x="432112" y="995946"/>
                </a:lnTo>
                <a:lnTo>
                  <a:pt x="432498" y="994866"/>
                </a:lnTo>
                <a:lnTo>
                  <a:pt x="432845" y="993747"/>
                </a:lnTo>
                <a:lnTo>
                  <a:pt x="433231" y="992629"/>
                </a:lnTo>
                <a:lnTo>
                  <a:pt x="433617" y="991510"/>
                </a:lnTo>
                <a:lnTo>
                  <a:pt x="433964" y="990430"/>
                </a:lnTo>
                <a:lnTo>
                  <a:pt x="434349" y="989311"/>
                </a:lnTo>
                <a:lnTo>
                  <a:pt x="434697" y="988193"/>
                </a:lnTo>
                <a:lnTo>
                  <a:pt x="435082" y="987036"/>
                </a:lnTo>
                <a:lnTo>
                  <a:pt x="435468" y="985917"/>
                </a:lnTo>
                <a:lnTo>
                  <a:pt x="435815" y="984799"/>
                </a:lnTo>
                <a:lnTo>
                  <a:pt x="436201" y="983680"/>
                </a:lnTo>
                <a:lnTo>
                  <a:pt x="436548" y="982562"/>
                </a:lnTo>
                <a:lnTo>
                  <a:pt x="436934" y="981404"/>
                </a:lnTo>
                <a:lnTo>
                  <a:pt x="437319" y="980286"/>
                </a:lnTo>
                <a:lnTo>
                  <a:pt x="437667" y="979129"/>
                </a:lnTo>
                <a:lnTo>
                  <a:pt x="438052" y="978010"/>
                </a:lnTo>
                <a:lnTo>
                  <a:pt x="438399" y="976853"/>
                </a:lnTo>
                <a:lnTo>
                  <a:pt x="438785" y="975696"/>
                </a:lnTo>
                <a:lnTo>
                  <a:pt x="439171" y="974577"/>
                </a:lnTo>
                <a:lnTo>
                  <a:pt x="439518" y="973420"/>
                </a:lnTo>
                <a:lnTo>
                  <a:pt x="439904" y="972263"/>
                </a:lnTo>
                <a:lnTo>
                  <a:pt x="440251" y="971106"/>
                </a:lnTo>
                <a:lnTo>
                  <a:pt x="440637" y="969949"/>
                </a:lnTo>
                <a:lnTo>
                  <a:pt x="441022" y="968792"/>
                </a:lnTo>
                <a:lnTo>
                  <a:pt x="441369" y="967634"/>
                </a:lnTo>
                <a:lnTo>
                  <a:pt x="441755" y="966477"/>
                </a:lnTo>
                <a:lnTo>
                  <a:pt x="442102" y="965282"/>
                </a:lnTo>
                <a:lnTo>
                  <a:pt x="442488" y="964125"/>
                </a:lnTo>
                <a:lnTo>
                  <a:pt x="442874" y="962967"/>
                </a:lnTo>
                <a:lnTo>
                  <a:pt x="443221" y="961772"/>
                </a:lnTo>
                <a:lnTo>
                  <a:pt x="443607" y="960615"/>
                </a:lnTo>
                <a:lnTo>
                  <a:pt x="443954" y="959419"/>
                </a:lnTo>
                <a:lnTo>
                  <a:pt x="444339" y="958262"/>
                </a:lnTo>
                <a:lnTo>
                  <a:pt x="444725" y="957066"/>
                </a:lnTo>
                <a:lnTo>
                  <a:pt x="445072" y="955870"/>
                </a:lnTo>
                <a:lnTo>
                  <a:pt x="445458" y="954713"/>
                </a:lnTo>
                <a:lnTo>
                  <a:pt x="445805" y="953517"/>
                </a:lnTo>
                <a:lnTo>
                  <a:pt x="446191" y="952322"/>
                </a:lnTo>
                <a:lnTo>
                  <a:pt x="446577" y="951126"/>
                </a:lnTo>
                <a:lnTo>
                  <a:pt x="446924" y="949930"/>
                </a:lnTo>
                <a:lnTo>
                  <a:pt x="447309" y="948735"/>
                </a:lnTo>
                <a:lnTo>
                  <a:pt x="447657" y="947539"/>
                </a:lnTo>
                <a:lnTo>
                  <a:pt x="448042" y="946343"/>
                </a:lnTo>
                <a:lnTo>
                  <a:pt x="448428" y="945109"/>
                </a:lnTo>
                <a:lnTo>
                  <a:pt x="448775" y="943913"/>
                </a:lnTo>
                <a:lnTo>
                  <a:pt x="449161" y="942718"/>
                </a:lnTo>
                <a:lnTo>
                  <a:pt x="449508" y="941483"/>
                </a:lnTo>
                <a:lnTo>
                  <a:pt x="449894" y="940288"/>
                </a:lnTo>
                <a:lnTo>
                  <a:pt x="450279" y="939053"/>
                </a:lnTo>
                <a:lnTo>
                  <a:pt x="450626" y="937858"/>
                </a:lnTo>
                <a:lnTo>
                  <a:pt x="451012" y="936623"/>
                </a:lnTo>
                <a:lnTo>
                  <a:pt x="451359" y="935389"/>
                </a:lnTo>
                <a:lnTo>
                  <a:pt x="451745" y="934193"/>
                </a:lnTo>
                <a:lnTo>
                  <a:pt x="452131" y="932959"/>
                </a:lnTo>
                <a:lnTo>
                  <a:pt x="452478" y="931725"/>
                </a:lnTo>
                <a:lnTo>
                  <a:pt x="452864" y="930490"/>
                </a:lnTo>
                <a:lnTo>
                  <a:pt x="453211" y="929256"/>
                </a:lnTo>
                <a:lnTo>
                  <a:pt x="453596" y="928022"/>
                </a:lnTo>
                <a:lnTo>
                  <a:pt x="453982" y="926788"/>
                </a:lnTo>
                <a:lnTo>
                  <a:pt x="454329" y="925553"/>
                </a:lnTo>
                <a:lnTo>
                  <a:pt x="454715" y="924280"/>
                </a:lnTo>
                <a:lnTo>
                  <a:pt x="455062" y="923046"/>
                </a:lnTo>
                <a:lnTo>
                  <a:pt x="455448" y="921812"/>
                </a:lnTo>
                <a:lnTo>
                  <a:pt x="455834" y="920539"/>
                </a:lnTo>
                <a:lnTo>
                  <a:pt x="456181" y="919305"/>
                </a:lnTo>
                <a:lnTo>
                  <a:pt x="456566" y="918032"/>
                </a:lnTo>
                <a:lnTo>
                  <a:pt x="456914" y="916798"/>
                </a:lnTo>
                <a:lnTo>
                  <a:pt x="457299" y="915525"/>
                </a:lnTo>
                <a:lnTo>
                  <a:pt x="457685" y="914252"/>
                </a:lnTo>
                <a:lnTo>
                  <a:pt x="458032" y="913018"/>
                </a:lnTo>
                <a:lnTo>
                  <a:pt x="458418" y="911745"/>
                </a:lnTo>
                <a:lnTo>
                  <a:pt x="458765" y="910472"/>
                </a:lnTo>
                <a:lnTo>
                  <a:pt x="459151" y="909199"/>
                </a:lnTo>
                <a:lnTo>
                  <a:pt x="459536" y="907926"/>
                </a:lnTo>
                <a:lnTo>
                  <a:pt x="459884" y="906653"/>
                </a:lnTo>
                <a:lnTo>
                  <a:pt x="460269" y="905381"/>
                </a:lnTo>
                <a:lnTo>
                  <a:pt x="460616" y="904108"/>
                </a:lnTo>
                <a:lnTo>
                  <a:pt x="461002" y="902835"/>
                </a:lnTo>
                <a:lnTo>
                  <a:pt x="461388" y="901523"/>
                </a:lnTo>
                <a:lnTo>
                  <a:pt x="461735" y="900251"/>
                </a:lnTo>
                <a:lnTo>
                  <a:pt x="462121" y="898978"/>
                </a:lnTo>
                <a:lnTo>
                  <a:pt x="462468" y="897666"/>
                </a:lnTo>
                <a:lnTo>
                  <a:pt x="462854" y="896394"/>
                </a:lnTo>
                <a:lnTo>
                  <a:pt x="463239" y="895082"/>
                </a:lnTo>
                <a:lnTo>
                  <a:pt x="463586" y="893809"/>
                </a:lnTo>
                <a:lnTo>
                  <a:pt x="463972" y="892498"/>
                </a:lnTo>
                <a:lnTo>
                  <a:pt x="464319" y="891186"/>
                </a:lnTo>
                <a:lnTo>
                  <a:pt x="464705" y="889875"/>
                </a:lnTo>
                <a:lnTo>
                  <a:pt x="465091" y="888602"/>
                </a:lnTo>
                <a:lnTo>
                  <a:pt x="465438" y="887291"/>
                </a:lnTo>
                <a:lnTo>
                  <a:pt x="465824" y="885979"/>
                </a:lnTo>
                <a:lnTo>
                  <a:pt x="466171" y="884668"/>
                </a:lnTo>
                <a:lnTo>
                  <a:pt x="466556" y="883356"/>
                </a:lnTo>
                <a:lnTo>
                  <a:pt x="466942" y="882045"/>
                </a:lnTo>
                <a:lnTo>
                  <a:pt x="467289" y="880734"/>
                </a:lnTo>
                <a:lnTo>
                  <a:pt x="467675" y="879384"/>
                </a:lnTo>
                <a:lnTo>
                  <a:pt x="468022" y="878072"/>
                </a:lnTo>
                <a:lnTo>
                  <a:pt x="468408" y="876761"/>
                </a:lnTo>
                <a:lnTo>
                  <a:pt x="468794" y="875411"/>
                </a:lnTo>
                <a:lnTo>
                  <a:pt x="469141" y="874099"/>
                </a:lnTo>
                <a:lnTo>
                  <a:pt x="469526" y="872788"/>
                </a:lnTo>
                <a:lnTo>
                  <a:pt x="469874" y="871438"/>
                </a:lnTo>
                <a:lnTo>
                  <a:pt x="470259" y="870088"/>
                </a:lnTo>
                <a:lnTo>
                  <a:pt x="470645" y="868777"/>
                </a:lnTo>
                <a:lnTo>
                  <a:pt x="470992" y="867427"/>
                </a:lnTo>
                <a:lnTo>
                  <a:pt x="471378" y="866077"/>
                </a:lnTo>
                <a:lnTo>
                  <a:pt x="471725" y="864765"/>
                </a:lnTo>
                <a:lnTo>
                  <a:pt x="472111" y="863415"/>
                </a:lnTo>
                <a:lnTo>
                  <a:pt x="472496" y="862065"/>
                </a:lnTo>
                <a:lnTo>
                  <a:pt x="472843" y="860715"/>
                </a:lnTo>
                <a:lnTo>
                  <a:pt x="473229" y="859365"/>
                </a:lnTo>
                <a:lnTo>
                  <a:pt x="473576" y="858015"/>
                </a:lnTo>
                <a:lnTo>
                  <a:pt x="473962" y="856665"/>
                </a:lnTo>
                <a:lnTo>
                  <a:pt x="474348" y="855277"/>
                </a:lnTo>
                <a:lnTo>
                  <a:pt x="474695" y="853927"/>
                </a:lnTo>
                <a:lnTo>
                  <a:pt x="475081" y="852577"/>
                </a:lnTo>
                <a:lnTo>
                  <a:pt x="475428" y="851227"/>
                </a:lnTo>
                <a:lnTo>
                  <a:pt x="475813" y="849838"/>
                </a:lnTo>
                <a:lnTo>
                  <a:pt x="476199" y="848488"/>
                </a:lnTo>
                <a:lnTo>
                  <a:pt x="476546" y="847100"/>
                </a:lnTo>
                <a:lnTo>
                  <a:pt x="476932" y="845750"/>
                </a:lnTo>
                <a:lnTo>
                  <a:pt x="477279" y="844361"/>
                </a:lnTo>
                <a:lnTo>
                  <a:pt x="477665" y="843011"/>
                </a:lnTo>
                <a:lnTo>
                  <a:pt x="478051" y="841622"/>
                </a:lnTo>
                <a:lnTo>
                  <a:pt x="478398" y="840234"/>
                </a:lnTo>
                <a:lnTo>
                  <a:pt x="478783" y="838845"/>
                </a:lnTo>
                <a:lnTo>
                  <a:pt x="479131" y="837495"/>
                </a:lnTo>
                <a:lnTo>
                  <a:pt x="479516" y="836107"/>
                </a:lnTo>
                <a:lnTo>
                  <a:pt x="479902" y="834718"/>
                </a:lnTo>
                <a:lnTo>
                  <a:pt x="480249" y="833330"/>
                </a:lnTo>
                <a:lnTo>
                  <a:pt x="480635" y="831941"/>
                </a:lnTo>
                <a:lnTo>
                  <a:pt x="480982" y="830553"/>
                </a:lnTo>
                <a:lnTo>
                  <a:pt x="481368" y="829164"/>
                </a:lnTo>
                <a:lnTo>
                  <a:pt x="481753" y="827737"/>
                </a:lnTo>
                <a:lnTo>
                  <a:pt x="482101" y="826348"/>
                </a:lnTo>
                <a:lnTo>
                  <a:pt x="482486" y="824960"/>
                </a:lnTo>
                <a:lnTo>
                  <a:pt x="482833" y="823533"/>
                </a:lnTo>
                <a:lnTo>
                  <a:pt x="483219" y="822144"/>
                </a:lnTo>
                <a:lnTo>
                  <a:pt x="483605" y="820755"/>
                </a:lnTo>
                <a:lnTo>
                  <a:pt x="483952" y="819328"/>
                </a:lnTo>
                <a:lnTo>
                  <a:pt x="484338" y="817940"/>
                </a:lnTo>
                <a:lnTo>
                  <a:pt x="484685" y="816513"/>
                </a:lnTo>
                <a:lnTo>
                  <a:pt x="485071" y="815086"/>
                </a:lnTo>
                <a:lnTo>
                  <a:pt x="485456" y="813697"/>
                </a:lnTo>
                <a:lnTo>
                  <a:pt x="485803" y="812270"/>
                </a:lnTo>
                <a:lnTo>
                  <a:pt x="486189" y="810843"/>
                </a:lnTo>
                <a:lnTo>
                  <a:pt x="486536" y="809416"/>
                </a:lnTo>
                <a:lnTo>
                  <a:pt x="486922" y="808027"/>
                </a:lnTo>
                <a:lnTo>
                  <a:pt x="487308" y="806600"/>
                </a:lnTo>
                <a:lnTo>
                  <a:pt x="487655" y="805173"/>
                </a:lnTo>
                <a:lnTo>
                  <a:pt x="488041" y="803746"/>
                </a:lnTo>
                <a:lnTo>
                  <a:pt x="488388" y="802318"/>
                </a:lnTo>
                <a:lnTo>
                  <a:pt x="488773" y="800891"/>
                </a:lnTo>
                <a:lnTo>
                  <a:pt x="489159" y="799426"/>
                </a:lnTo>
                <a:lnTo>
                  <a:pt x="489506" y="797998"/>
                </a:lnTo>
                <a:lnTo>
                  <a:pt x="489892" y="796571"/>
                </a:lnTo>
                <a:lnTo>
                  <a:pt x="490239" y="795144"/>
                </a:lnTo>
                <a:lnTo>
                  <a:pt x="490625" y="793679"/>
                </a:lnTo>
                <a:lnTo>
                  <a:pt x="491011" y="792251"/>
                </a:lnTo>
                <a:lnTo>
                  <a:pt x="491358" y="790824"/>
                </a:lnTo>
                <a:lnTo>
                  <a:pt x="491743" y="789359"/>
                </a:lnTo>
                <a:lnTo>
                  <a:pt x="492091" y="787931"/>
                </a:lnTo>
                <a:lnTo>
                  <a:pt x="492476" y="786466"/>
                </a:lnTo>
                <a:lnTo>
                  <a:pt x="492862" y="785000"/>
                </a:lnTo>
                <a:lnTo>
                  <a:pt x="493209" y="783573"/>
                </a:lnTo>
                <a:lnTo>
                  <a:pt x="493595" y="782107"/>
                </a:lnTo>
                <a:lnTo>
                  <a:pt x="493942" y="780641"/>
                </a:lnTo>
                <a:lnTo>
                  <a:pt x="494328" y="779214"/>
                </a:lnTo>
                <a:lnTo>
                  <a:pt x="494713" y="777749"/>
                </a:lnTo>
                <a:lnTo>
                  <a:pt x="495060" y="776283"/>
                </a:lnTo>
                <a:lnTo>
                  <a:pt x="495446" y="774817"/>
                </a:lnTo>
                <a:lnTo>
                  <a:pt x="495793" y="773351"/>
                </a:lnTo>
                <a:lnTo>
                  <a:pt x="496179" y="771886"/>
                </a:lnTo>
                <a:lnTo>
                  <a:pt x="496565" y="770420"/>
                </a:lnTo>
                <a:lnTo>
                  <a:pt x="496912" y="768954"/>
                </a:lnTo>
                <a:lnTo>
                  <a:pt x="497298" y="767489"/>
                </a:lnTo>
                <a:lnTo>
                  <a:pt x="497645" y="766023"/>
                </a:lnTo>
                <a:lnTo>
                  <a:pt x="498030" y="764519"/>
                </a:lnTo>
                <a:lnTo>
                  <a:pt x="498416" y="763053"/>
                </a:lnTo>
                <a:lnTo>
                  <a:pt x="498763" y="761587"/>
                </a:lnTo>
                <a:lnTo>
                  <a:pt x="499149" y="760122"/>
                </a:lnTo>
                <a:lnTo>
                  <a:pt x="499496" y="758617"/>
                </a:lnTo>
                <a:lnTo>
                  <a:pt x="499882" y="757152"/>
                </a:lnTo>
                <a:lnTo>
                  <a:pt x="500268" y="755647"/>
                </a:lnTo>
                <a:lnTo>
                  <a:pt x="500615" y="754182"/>
                </a:lnTo>
                <a:lnTo>
                  <a:pt x="501000" y="752677"/>
                </a:lnTo>
                <a:lnTo>
                  <a:pt x="501348" y="751212"/>
                </a:lnTo>
                <a:lnTo>
                  <a:pt x="501733" y="749707"/>
                </a:lnTo>
                <a:lnTo>
                  <a:pt x="502119" y="748203"/>
                </a:lnTo>
                <a:lnTo>
                  <a:pt x="502466" y="746737"/>
                </a:lnTo>
                <a:lnTo>
                  <a:pt x="502852" y="745233"/>
                </a:lnTo>
                <a:lnTo>
                  <a:pt x="503199" y="743729"/>
                </a:lnTo>
                <a:lnTo>
                  <a:pt x="503585" y="742225"/>
                </a:lnTo>
                <a:lnTo>
                  <a:pt x="503970" y="740759"/>
                </a:lnTo>
                <a:lnTo>
                  <a:pt x="504318" y="739255"/>
                </a:lnTo>
                <a:lnTo>
                  <a:pt x="504703" y="737750"/>
                </a:lnTo>
                <a:lnTo>
                  <a:pt x="505050" y="736246"/>
                </a:lnTo>
                <a:lnTo>
                  <a:pt x="505436" y="734742"/>
                </a:lnTo>
                <a:lnTo>
                  <a:pt x="505822" y="733237"/>
                </a:lnTo>
                <a:lnTo>
                  <a:pt x="506169" y="731733"/>
                </a:lnTo>
                <a:lnTo>
                  <a:pt x="506555" y="730229"/>
                </a:lnTo>
                <a:lnTo>
                  <a:pt x="506902" y="728686"/>
                </a:lnTo>
                <a:lnTo>
                  <a:pt x="507288" y="727182"/>
                </a:lnTo>
                <a:lnTo>
                  <a:pt x="507673" y="725678"/>
                </a:lnTo>
                <a:lnTo>
                  <a:pt x="508020" y="724173"/>
                </a:lnTo>
                <a:lnTo>
                  <a:pt x="508406" y="722630"/>
                </a:lnTo>
                <a:lnTo>
                  <a:pt x="508753" y="721126"/>
                </a:lnTo>
                <a:lnTo>
                  <a:pt x="509139" y="719622"/>
                </a:lnTo>
                <a:lnTo>
                  <a:pt x="509525" y="718079"/>
                </a:lnTo>
                <a:lnTo>
                  <a:pt x="509872" y="716575"/>
                </a:lnTo>
                <a:lnTo>
                  <a:pt x="510258" y="715032"/>
                </a:lnTo>
                <a:lnTo>
                  <a:pt x="510605" y="713528"/>
                </a:lnTo>
                <a:lnTo>
                  <a:pt x="510990" y="711985"/>
                </a:lnTo>
                <a:lnTo>
                  <a:pt x="511376" y="710480"/>
                </a:lnTo>
                <a:lnTo>
                  <a:pt x="511723" y="708938"/>
                </a:lnTo>
                <a:lnTo>
                  <a:pt x="512109" y="707433"/>
                </a:lnTo>
                <a:lnTo>
                  <a:pt x="512456" y="705891"/>
                </a:lnTo>
                <a:lnTo>
                  <a:pt x="512842" y="704348"/>
                </a:lnTo>
                <a:lnTo>
                  <a:pt x="513228" y="702805"/>
                </a:lnTo>
                <a:lnTo>
                  <a:pt x="513575" y="701301"/>
                </a:lnTo>
                <a:lnTo>
                  <a:pt x="513960" y="699758"/>
                </a:lnTo>
                <a:lnTo>
                  <a:pt x="514308" y="698215"/>
                </a:lnTo>
                <a:lnTo>
                  <a:pt x="514693" y="696672"/>
                </a:lnTo>
                <a:lnTo>
                  <a:pt x="515079" y="695129"/>
                </a:lnTo>
                <a:lnTo>
                  <a:pt x="515426" y="693586"/>
                </a:lnTo>
                <a:lnTo>
                  <a:pt x="515812" y="692043"/>
                </a:lnTo>
                <a:lnTo>
                  <a:pt x="516159" y="690501"/>
                </a:lnTo>
                <a:lnTo>
                  <a:pt x="516545" y="688958"/>
                </a:lnTo>
                <a:lnTo>
                  <a:pt x="516930" y="687415"/>
                </a:lnTo>
                <a:lnTo>
                  <a:pt x="517277" y="685872"/>
                </a:lnTo>
                <a:lnTo>
                  <a:pt x="517663" y="684329"/>
                </a:lnTo>
                <a:lnTo>
                  <a:pt x="518010" y="682786"/>
                </a:lnTo>
                <a:lnTo>
                  <a:pt x="518396" y="681244"/>
                </a:lnTo>
                <a:lnTo>
                  <a:pt x="518782" y="679662"/>
                </a:lnTo>
                <a:lnTo>
                  <a:pt x="519129" y="678119"/>
                </a:lnTo>
                <a:lnTo>
                  <a:pt x="519515" y="676576"/>
                </a:lnTo>
                <a:lnTo>
                  <a:pt x="519862" y="675034"/>
                </a:lnTo>
                <a:lnTo>
                  <a:pt x="520247" y="673452"/>
                </a:lnTo>
                <a:lnTo>
                  <a:pt x="520633" y="671909"/>
                </a:lnTo>
                <a:lnTo>
                  <a:pt x="520980" y="670366"/>
                </a:lnTo>
                <a:lnTo>
                  <a:pt x="521366" y="668785"/>
                </a:lnTo>
                <a:lnTo>
                  <a:pt x="521713" y="667242"/>
                </a:lnTo>
                <a:lnTo>
                  <a:pt x="522099" y="665661"/>
                </a:lnTo>
                <a:lnTo>
                  <a:pt x="522485" y="664118"/>
                </a:lnTo>
                <a:lnTo>
                  <a:pt x="522832" y="662537"/>
                </a:lnTo>
                <a:lnTo>
                  <a:pt x="523217" y="660994"/>
                </a:lnTo>
                <a:lnTo>
                  <a:pt x="523565" y="659412"/>
                </a:lnTo>
                <a:lnTo>
                  <a:pt x="523950" y="657831"/>
                </a:lnTo>
                <a:lnTo>
                  <a:pt x="524336" y="656288"/>
                </a:lnTo>
                <a:lnTo>
                  <a:pt x="524683" y="654707"/>
                </a:lnTo>
                <a:lnTo>
                  <a:pt x="525069" y="653164"/>
                </a:lnTo>
                <a:lnTo>
                  <a:pt x="525416" y="651582"/>
                </a:lnTo>
                <a:lnTo>
                  <a:pt x="525802" y="650001"/>
                </a:lnTo>
                <a:lnTo>
                  <a:pt x="526187" y="648419"/>
                </a:lnTo>
                <a:lnTo>
                  <a:pt x="526535" y="646877"/>
                </a:lnTo>
                <a:lnTo>
                  <a:pt x="526920" y="645295"/>
                </a:lnTo>
                <a:lnTo>
                  <a:pt x="527267" y="643714"/>
                </a:lnTo>
                <a:lnTo>
                  <a:pt x="527653" y="642132"/>
                </a:lnTo>
                <a:lnTo>
                  <a:pt x="528039" y="640551"/>
                </a:lnTo>
                <a:lnTo>
                  <a:pt x="528386" y="638970"/>
                </a:lnTo>
                <a:lnTo>
                  <a:pt x="528772" y="637388"/>
                </a:lnTo>
                <a:lnTo>
                  <a:pt x="529119" y="635845"/>
                </a:lnTo>
                <a:lnTo>
                  <a:pt x="529505" y="634264"/>
                </a:lnTo>
                <a:lnTo>
                  <a:pt x="529890" y="632682"/>
                </a:lnTo>
                <a:lnTo>
                  <a:pt x="530237" y="631101"/>
                </a:lnTo>
                <a:lnTo>
                  <a:pt x="530623" y="629520"/>
                </a:lnTo>
                <a:lnTo>
                  <a:pt x="530970" y="627938"/>
                </a:lnTo>
                <a:lnTo>
                  <a:pt x="531356" y="626318"/>
                </a:lnTo>
                <a:lnTo>
                  <a:pt x="531742" y="624737"/>
                </a:lnTo>
                <a:lnTo>
                  <a:pt x="532089" y="623155"/>
                </a:lnTo>
                <a:lnTo>
                  <a:pt x="532475" y="621574"/>
                </a:lnTo>
                <a:lnTo>
                  <a:pt x="532822" y="619993"/>
                </a:lnTo>
                <a:lnTo>
                  <a:pt x="533207" y="618411"/>
                </a:lnTo>
                <a:lnTo>
                  <a:pt x="533593" y="616830"/>
                </a:lnTo>
                <a:lnTo>
                  <a:pt x="533940" y="615210"/>
                </a:lnTo>
                <a:lnTo>
                  <a:pt x="534326" y="613628"/>
                </a:lnTo>
                <a:lnTo>
                  <a:pt x="534673" y="612047"/>
                </a:lnTo>
                <a:lnTo>
                  <a:pt x="535059" y="610465"/>
                </a:lnTo>
                <a:lnTo>
                  <a:pt x="535445" y="608884"/>
                </a:lnTo>
                <a:lnTo>
                  <a:pt x="535792" y="607264"/>
                </a:lnTo>
                <a:lnTo>
                  <a:pt x="536177" y="605683"/>
                </a:lnTo>
                <a:lnTo>
                  <a:pt x="536524" y="604101"/>
                </a:lnTo>
                <a:lnTo>
                  <a:pt x="536910" y="602481"/>
                </a:lnTo>
                <a:lnTo>
                  <a:pt x="537296" y="600900"/>
                </a:lnTo>
                <a:lnTo>
                  <a:pt x="537643" y="599318"/>
                </a:lnTo>
                <a:lnTo>
                  <a:pt x="538029" y="597698"/>
                </a:lnTo>
                <a:lnTo>
                  <a:pt x="538376" y="596117"/>
                </a:lnTo>
                <a:lnTo>
                  <a:pt x="538762" y="594497"/>
                </a:lnTo>
                <a:lnTo>
                  <a:pt x="539147" y="592916"/>
                </a:lnTo>
                <a:lnTo>
                  <a:pt x="539494" y="591334"/>
                </a:lnTo>
                <a:lnTo>
                  <a:pt x="539880" y="589714"/>
                </a:lnTo>
                <a:lnTo>
                  <a:pt x="540227" y="588133"/>
                </a:lnTo>
                <a:lnTo>
                  <a:pt x="540613" y="586513"/>
                </a:lnTo>
                <a:lnTo>
                  <a:pt x="540999" y="584931"/>
                </a:lnTo>
                <a:lnTo>
                  <a:pt x="541346" y="583311"/>
                </a:lnTo>
                <a:lnTo>
                  <a:pt x="541732" y="581730"/>
                </a:lnTo>
                <a:lnTo>
                  <a:pt x="542079" y="580110"/>
                </a:lnTo>
                <a:lnTo>
                  <a:pt x="542464" y="578529"/>
                </a:lnTo>
                <a:lnTo>
                  <a:pt x="542850" y="576909"/>
                </a:lnTo>
                <a:lnTo>
                  <a:pt x="543197" y="575289"/>
                </a:lnTo>
                <a:lnTo>
                  <a:pt x="543583" y="573707"/>
                </a:lnTo>
                <a:lnTo>
                  <a:pt x="543930" y="572087"/>
                </a:lnTo>
                <a:lnTo>
                  <a:pt x="544316" y="570506"/>
                </a:lnTo>
                <a:lnTo>
                  <a:pt x="544702" y="568886"/>
                </a:lnTo>
                <a:lnTo>
                  <a:pt x="545049" y="567266"/>
                </a:lnTo>
                <a:lnTo>
                  <a:pt x="545434" y="565684"/>
                </a:lnTo>
                <a:lnTo>
                  <a:pt x="545782" y="564064"/>
                </a:lnTo>
                <a:lnTo>
                  <a:pt x="546167" y="562483"/>
                </a:lnTo>
                <a:lnTo>
                  <a:pt x="546553" y="560863"/>
                </a:lnTo>
                <a:lnTo>
                  <a:pt x="546900" y="559243"/>
                </a:lnTo>
                <a:lnTo>
                  <a:pt x="547286" y="557662"/>
                </a:lnTo>
                <a:lnTo>
                  <a:pt x="547633" y="556042"/>
                </a:lnTo>
                <a:lnTo>
                  <a:pt x="548019" y="554422"/>
                </a:lnTo>
                <a:lnTo>
                  <a:pt x="548404" y="552840"/>
                </a:lnTo>
                <a:lnTo>
                  <a:pt x="548752" y="551220"/>
                </a:lnTo>
                <a:lnTo>
                  <a:pt x="549137" y="549600"/>
                </a:lnTo>
                <a:lnTo>
                  <a:pt x="549484" y="548019"/>
                </a:lnTo>
                <a:lnTo>
                  <a:pt x="549870" y="546399"/>
                </a:lnTo>
                <a:lnTo>
                  <a:pt x="550256" y="544779"/>
                </a:lnTo>
                <a:lnTo>
                  <a:pt x="550603" y="543159"/>
                </a:lnTo>
                <a:lnTo>
                  <a:pt x="550989" y="541577"/>
                </a:lnTo>
                <a:lnTo>
                  <a:pt x="551336" y="539957"/>
                </a:lnTo>
                <a:lnTo>
                  <a:pt x="551722" y="538337"/>
                </a:lnTo>
                <a:lnTo>
                  <a:pt x="552107" y="536756"/>
                </a:lnTo>
                <a:lnTo>
                  <a:pt x="552454" y="535136"/>
                </a:lnTo>
                <a:lnTo>
                  <a:pt x="552840" y="533516"/>
                </a:lnTo>
                <a:lnTo>
                  <a:pt x="553187" y="531896"/>
                </a:lnTo>
                <a:lnTo>
                  <a:pt x="553573" y="530315"/>
                </a:lnTo>
                <a:lnTo>
                  <a:pt x="553959" y="528695"/>
                </a:lnTo>
                <a:lnTo>
                  <a:pt x="554306" y="527075"/>
                </a:lnTo>
                <a:lnTo>
                  <a:pt x="554692" y="525455"/>
                </a:lnTo>
                <a:lnTo>
                  <a:pt x="555039" y="523873"/>
                </a:lnTo>
                <a:lnTo>
                  <a:pt x="555424" y="522253"/>
                </a:lnTo>
                <a:lnTo>
                  <a:pt x="555810" y="520633"/>
                </a:lnTo>
                <a:lnTo>
                  <a:pt x="556157" y="519013"/>
                </a:lnTo>
                <a:lnTo>
                  <a:pt x="556543" y="517432"/>
                </a:lnTo>
                <a:lnTo>
                  <a:pt x="556890" y="515812"/>
                </a:lnTo>
                <a:lnTo>
                  <a:pt x="557276" y="514192"/>
                </a:lnTo>
                <a:lnTo>
                  <a:pt x="557662" y="512572"/>
                </a:lnTo>
                <a:lnTo>
                  <a:pt x="558009" y="510990"/>
                </a:lnTo>
                <a:lnTo>
                  <a:pt x="558394" y="509370"/>
                </a:lnTo>
                <a:lnTo>
                  <a:pt x="558741" y="507750"/>
                </a:lnTo>
                <a:lnTo>
                  <a:pt x="559127" y="506169"/>
                </a:lnTo>
                <a:lnTo>
                  <a:pt x="559513" y="504549"/>
                </a:lnTo>
                <a:lnTo>
                  <a:pt x="559860" y="502929"/>
                </a:lnTo>
                <a:lnTo>
                  <a:pt x="560246" y="501309"/>
                </a:lnTo>
                <a:lnTo>
                  <a:pt x="560593" y="499728"/>
                </a:lnTo>
                <a:lnTo>
                  <a:pt x="560979" y="498108"/>
                </a:lnTo>
                <a:lnTo>
                  <a:pt x="561364" y="496488"/>
                </a:lnTo>
                <a:lnTo>
                  <a:pt x="561711" y="494906"/>
                </a:lnTo>
                <a:lnTo>
                  <a:pt x="562097" y="493286"/>
                </a:lnTo>
                <a:lnTo>
                  <a:pt x="562444" y="491666"/>
                </a:lnTo>
                <a:lnTo>
                  <a:pt x="562830" y="490046"/>
                </a:lnTo>
                <a:lnTo>
                  <a:pt x="563216" y="488465"/>
                </a:lnTo>
                <a:lnTo>
                  <a:pt x="563563" y="486845"/>
                </a:lnTo>
                <a:lnTo>
                  <a:pt x="563949" y="485225"/>
                </a:lnTo>
                <a:lnTo>
                  <a:pt x="564296" y="483643"/>
                </a:lnTo>
                <a:lnTo>
                  <a:pt x="564681" y="482023"/>
                </a:lnTo>
                <a:lnTo>
                  <a:pt x="565067" y="480442"/>
                </a:lnTo>
                <a:lnTo>
                  <a:pt x="565414" y="478822"/>
                </a:lnTo>
                <a:lnTo>
                  <a:pt x="565800" y="477202"/>
                </a:lnTo>
                <a:lnTo>
                  <a:pt x="566147" y="475621"/>
                </a:lnTo>
                <a:lnTo>
                  <a:pt x="566533" y="474001"/>
                </a:lnTo>
                <a:lnTo>
                  <a:pt x="566919" y="472419"/>
                </a:lnTo>
                <a:lnTo>
                  <a:pt x="567266" y="470799"/>
                </a:lnTo>
                <a:lnTo>
                  <a:pt x="567651" y="469179"/>
                </a:lnTo>
                <a:lnTo>
                  <a:pt x="567999" y="467598"/>
                </a:lnTo>
                <a:lnTo>
                  <a:pt x="568384" y="465978"/>
                </a:lnTo>
                <a:lnTo>
                  <a:pt x="568770" y="464396"/>
                </a:lnTo>
                <a:lnTo>
                  <a:pt x="569117" y="462776"/>
                </a:lnTo>
                <a:lnTo>
                  <a:pt x="569503" y="461195"/>
                </a:lnTo>
                <a:lnTo>
                  <a:pt x="569850" y="459575"/>
                </a:lnTo>
                <a:lnTo>
                  <a:pt x="570236" y="457994"/>
                </a:lnTo>
                <a:lnTo>
                  <a:pt x="570621" y="456374"/>
                </a:lnTo>
                <a:lnTo>
                  <a:pt x="570969" y="454792"/>
                </a:lnTo>
                <a:lnTo>
                  <a:pt x="571354" y="453172"/>
                </a:lnTo>
                <a:lnTo>
                  <a:pt x="571701" y="451591"/>
                </a:lnTo>
                <a:lnTo>
                  <a:pt x="572087" y="450009"/>
                </a:lnTo>
                <a:lnTo>
                  <a:pt x="572473" y="448389"/>
                </a:lnTo>
                <a:lnTo>
                  <a:pt x="572820" y="446808"/>
                </a:lnTo>
                <a:lnTo>
                  <a:pt x="573206" y="445227"/>
                </a:lnTo>
                <a:lnTo>
                  <a:pt x="573553" y="443607"/>
                </a:lnTo>
                <a:lnTo>
                  <a:pt x="573939" y="442025"/>
                </a:lnTo>
                <a:lnTo>
                  <a:pt x="574324" y="440444"/>
                </a:lnTo>
                <a:lnTo>
                  <a:pt x="574671" y="438824"/>
                </a:lnTo>
                <a:lnTo>
                  <a:pt x="575057" y="437242"/>
                </a:lnTo>
                <a:lnTo>
                  <a:pt x="575404" y="435661"/>
                </a:lnTo>
                <a:lnTo>
                  <a:pt x="575790" y="434079"/>
                </a:lnTo>
                <a:lnTo>
                  <a:pt x="576176" y="432459"/>
                </a:lnTo>
                <a:lnTo>
                  <a:pt x="576523" y="430878"/>
                </a:lnTo>
                <a:lnTo>
                  <a:pt x="576909" y="429297"/>
                </a:lnTo>
                <a:lnTo>
                  <a:pt x="577256" y="427715"/>
                </a:lnTo>
                <a:lnTo>
                  <a:pt x="577641" y="426134"/>
                </a:lnTo>
                <a:lnTo>
                  <a:pt x="578027" y="424552"/>
                </a:lnTo>
                <a:lnTo>
                  <a:pt x="578374" y="422932"/>
                </a:lnTo>
                <a:lnTo>
                  <a:pt x="578760" y="421351"/>
                </a:lnTo>
                <a:lnTo>
                  <a:pt x="579107" y="419770"/>
                </a:lnTo>
                <a:lnTo>
                  <a:pt x="579493" y="418188"/>
                </a:lnTo>
                <a:lnTo>
                  <a:pt x="579878" y="416607"/>
                </a:lnTo>
                <a:lnTo>
                  <a:pt x="580226" y="415025"/>
                </a:lnTo>
                <a:lnTo>
                  <a:pt x="580611" y="413444"/>
                </a:lnTo>
                <a:lnTo>
                  <a:pt x="580958" y="411862"/>
                </a:lnTo>
                <a:lnTo>
                  <a:pt x="581344" y="410320"/>
                </a:lnTo>
                <a:lnTo>
                  <a:pt x="581730" y="408738"/>
                </a:lnTo>
                <a:lnTo>
                  <a:pt x="582077" y="407157"/>
                </a:lnTo>
                <a:lnTo>
                  <a:pt x="582463" y="405575"/>
                </a:lnTo>
                <a:lnTo>
                  <a:pt x="582810" y="403994"/>
                </a:lnTo>
                <a:lnTo>
                  <a:pt x="583196" y="402413"/>
                </a:lnTo>
                <a:lnTo>
                  <a:pt x="583581" y="400870"/>
                </a:lnTo>
                <a:lnTo>
                  <a:pt x="583928" y="399288"/>
                </a:lnTo>
                <a:lnTo>
                  <a:pt x="584314" y="397707"/>
                </a:lnTo>
                <a:lnTo>
                  <a:pt x="584661" y="396164"/>
                </a:lnTo>
                <a:lnTo>
                  <a:pt x="585047" y="394583"/>
                </a:lnTo>
                <a:lnTo>
                  <a:pt x="585433" y="393001"/>
                </a:lnTo>
                <a:lnTo>
                  <a:pt x="585780" y="391458"/>
                </a:lnTo>
                <a:lnTo>
                  <a:pt x="586166" y="389877"/>
                </a:lnTo>
                <a:lnTo>
                  <a:pt x="586513" y="388334"/>
                </a:lnTo>
                <a:lnTo>
                  <a:pt x="586898" y="386753"/>
                </a:lnTo>
                <a:lnTo>
                  <a:pt x="587284" y="385210"/>
                </a:lnTo>
                <a:lnTo>
                  <a:pt x="587631" y="383628"/>
                </a:lnTo>
                <a:lnTo>
                  <a:pt x="588017" y="382086"/>
                </a:lnTo>
                <a:lnTo>
                  <a:pt x="588364" y="380543"/>
                </a:lnTo>
                <a:lnTo>
                  <a:pt x="588750" y="378961"/>
                </a:lnTo>
                <a:lnTo>
                  <a:pt x="589136" y="377418"/>
                </a:lnTo>
                <a:lnTo>
                  <a:pt x="589483" y="375876"/>
                </a:lnTo>
                <a:lnTo>
                  <a:pt x="589868" y="374294"/>
                </a:lnTo>
                <a:lnTo>
                  <a:pt x="590216" y="372751"/>
                </a:lnTo>
                <a:lnTo>
                  <a:pt x="590601" y="371208"/>
                </a:lnTo>
                <a:lnTo>
                  <a:pt x="590987" y="369666"/>
                </a:lnTo>
                <a:lnTo>
                  <a:pt x="591334" y="368123"/>
                </a:lnTo>
                <a:lnTo>
                  <a:pt x="591720" y="366580"/>
                </a:lnTo>
                <a:lnTo>
                  <a:pt x="592067" y="365037"/>
                </a:lnTo>
                <a:lnTo>
                  <a:pt x="592453" y="363494"/>
                </a:lnTo>
                <a:lnTo>
                  <a:pt x="592838" y="361951"/>
                </a:lnTo>
                <a:lnTo>
                  <a:pt x="593186" y="360409"/>
                </a:lnTo>
                <a:lnTo>
                  <a:pt x="593571" y="358866"/>
                </a:lnTo>
                <a:lnTo>
                  <a:pt x="593918" y="357323"/>
                </a:lnTo>
                <a:lnTo>
                  <a:pt x="594304" y="355780"/>
                </a:lnTo>
                <a:lnTo>
                  <a:pt x="594690" y="354237"/>
                </a:lnTo>
                <a:lnTo>
                  <a:pt x="595037" y="352733"/>
                </a:lnTo>
                <a:lnTo>
                  <a:pt x="595423" y="351190"/>
                </a:lnTo>
                <a:lnTo>
                  <a:pt x="595770" y="349647"/>
                </a:lnTo>
                <a:lnTo>
                  <a:pt x="596156" y="348143"/>
                </a:lnTo>
                <a:lnTo>
                  <a:pt x="596541" y="346600"/>
                </a:lnTo>
                <a:lnTo>
                  <a:pt x="596888" y="345096"/>
                </a:lnTo>
                <a:lnTo>
                  <a:pt x="597274" y="343553"/>
                </a:lnTo>
                <a:lnTo>
                  <a:pt x="597621" y="342049"/>
                </a:lnTo>
                <a:lnTo>
                  <a:pt x="598007" y="340506"/>
                </a:lnTo>
                <a:lnTo>
                  <a:pt x="598393" y="339002"/>
                </a:lnTo>
                <a:lnTo>
                  <a:pt x="598740" y="337459"/>
                </a:lnTo>
                <a:lnTo>
                  <a:pt x="599126" y="335954"/>
                </a:lnTo>
                <a:lnTo>
                  <a:pt x="599473" y="334450"/>
                </a:lnTo>
                <a:lnTo>
                  <a:pt x="599858" y="332946"/>
                </a:lnTo>
                <a:lnTo>
                  <a:pt x="600244" y="331442"/>
                </a:lnTo>
                <a:lnTo>
                  <a:pt x="600591" y="329899"/>
                </a:lnTo>
                <a:lnTo>
                  <a:pt x="600977" y="328394"/>
                </a:lnTo>
                <a:lnTo>
                  <a:pt x="601324" y="326890"/>
                </a:lnTo>
                <a:lnTo>
                  <a:pt x="601710" y="325386"/>
                </a:lnTo>
                <a:lnTo>
                  <a:pt x="602095" y="323882"/>
                </a:lnTo>
                <a:lnTo>
                  <a:pt x="602443" y="322416"/>
                </a:lnTo>
                <a:lnTo>
                  <a:pt x="602828" y="320912"/>
                </a:lnTo>
                <a:lnTo>
                  <a:pt x="603175" y="319407"/>
                </a:lnTo>
                <a:lnTo>
                  <a:pt x="603561" y="317903"/>
                </a:lnTo>
                <a:lnTo>
                  <a:pt x="603947" y="316399"/>
                </a:lnTo>
                <a:lnTo>
                  <a:pt x="604294" y="314933"/>
                </a:lnTo>
                <a:lnTo>
                  <a:pt x="604680" y="313429"/>
                </a:lnTo>
                <a:lnTo>
                  <a:pt x="605027" y="311963"/>
                </a:lnTo>
                <a:lnTo>
                  <a:pt x="605413" y="310459"/>
                </a:lnTo>
                <a:lnTo>
                  <a:pt x="605798" y="308993"/>
                </a:lnTo>
                <a:lnTo>
                  <a:pt x="606145" y="307489"/>
                </a:lnTo>
                <a:lnTo>
                  <a:pt x="606531" y="306023"/>
                </a:lnTo>
                <a:lnTo>
                  <a:pt x="606878" y="304519"/>
                </a:lnTo>
                <a:lnTo>
                  <a:pt x="607264" y="303053"/>
                </a:lnTo>
                <a:lnTo>
                  <a:pt x="607650" y="301587"/>
                </a:lnTo>
                <a:lnTo>
                  <a:pt x="607997" y="300122"/>
                </a:lnTo>
                <a:lnTo>
                  <a:pt x="608383" y="298656"/>
                </a:lnTo>
                <a:lnTo>
                  <a:pt x="608730" y="297190"/>
                </a:lnTo>
                <a:lnTo>
                  <a:pt x="609115" y="295725"/>
                </a:lnTo>
                <a:lnTo>
                  <a:pt x="609501" y="294259"/>
                </a:lnTo>
                <a:lnTo>
                  <a:pt x="609848" y="292793"/>
                </a:lnTo>
                <a:lnTo>
                  <a:pt x="610234" y="291328"/>
                </a:lnTo>
                <a:lnTo>
                  <a:pt x="610581" y="289862"/>
                </a:lnTo>
                <a:lnTo>
                  <a:pt x="610967" y="288396"/>
                </a:lnTo>
                <a:lnTo>
                  <a:pt x="611353" y="286969"/>
                </a:lnTo>
                <a:lnTo>
                  <a:pt x="611700" y="285503"/>
                </a:lnTo>
                <a:lnTo>
                  <a:pt x="612085" y="284076"/>
                </a:lnTo>
                <a:lnTo>
                  <a:pt x="612433" y="282610"/>
                </a:lnTo>
                <a:lnTo>
                  <a:pt x="612818" y="281183"/>
                </a:lnTo>
                <a:lnTo>
                  <a:pt x="613204" y="279718"/>
                </a:lnTo>
                <a:lnTo>
                  <a:pt x="613551" y="278291"/>
                </a:lnTo>
                <a:lnTo>
                  <a:pt x="613937" y="276863"/>
                </a:lnTo>
                <a:lnTo>
                  <a:pt x="614284" y="275398"/>
                </a:lnTo>
                <a:lnTo>
                  <a:pt x="614670" y="273971"/>
                </a:lnTo>
                <a:lnTo>
                  <a:pt x="615055" y="272543"/>
                </a:lnTo>
                <a:lnTo>
                  <a:pt x="615403" y="271116"/>
                </a:lnTo>
                <a:lnTo>
                  <a:pt x="615788" y="269689"/>
                </a:lnTo>
                <a:lnTo>
                  <a:pt x="616135" y="268262"/>
                </a:lnTo>
                <a:lnTo>
                  <a:pt x="616521" y="266835"/>
                </a:lnTo>
                <a:lnTo>
                  <a:pt x="616907" y="265408"/>
                </a:lnTo>
                <a:lnTo>
                  <a:pt x="617254" y="264019"/>
                </a:lnTo>
                <a:lnTo>
                  <a:pt x="617640" y="262592"/>
                </a:lnTo>
                <a:lnTo>
                  <a:pt x="617987" y="261165"/>
                </a:lnTo>
                <a:lnTo>
                  <a:pt x="618373" y="259776"/>
                </a:lnTo>
                <a:lnTo>
                  <a:pt x="618758" y="258349"/>
                </a:lnTo>
                <a:lnTo>
                  <a:pt x="619105" y="256961"/>
                </a:lnTo>
                <a:lnTo>
                  <a:pt x="619491" y="255534"/>
                </a:lnTo>
                <a:lnTo>
                  <a:pt x="619838" y="254145"/>
                </a:lnTo>
                <a:lnTo>
                  <a:pt x="620224" y="252756"/>
                </a:lnTo>
                <a:lnTo>
                  <a:pt x="620610" y="251368"/>
                </a:lnTo>
                <a:lnTo>
                  <a:pt x="620957" y="249979"/>
                </a:lnTo>
                <a:lnTo>
                  <a:pt x="621343" y="248591"/>
                </a:lnTo>
                <a:lnTo>
                  <a:pt x="621690" y="247202"/>
                </a:lnTo>
                <a:lnTo>
                  <a:pt x="622075" y="245814"/>
                </a:lnTo>
                <a:lnTo>
                  <a:pt x="622461" y="244425"/>
                </a:lnTo>
                <a:lnTo>
                  <a:pt x="622808" y="243036"/>
                </a:lnTo>
                <a:lnTo>
                  <a:pt x="623194" y="241648"/>
                </a:lnTo>
                <a:lnTo>
                  <a:pt x="623541" y="240298"/>
                </a:lnTo>
                <a:lnTo>
                  <a:pt x="623927" y="238909"/>
                </a:lnTo>
                <a:lnTo>
                  <a:pt x="624312" y="237559"/>
                </a:lnTo>
                <a:lnTo>
                  <a:pt x="624660" y="236171"/>
                </a:lnTo>
                <a:lnTo>
                  <a:pt x="625045" y="234821"/>
                </a:lnTo>
                <a:lnTo>
                  <a:pt x="625392" y="233432"/>
                </a:lnTo>
                <a:lnTo>
                  <a:pt x="625778" y="232082"/>
                </a:lnTo>
                <a:lnTo>
                  <a:pt x="626164" y="230732"/>
                </a:lnTo>
                <a:lnTo>
                  <a:pt x="626511" y="229382"/>
                </a:lnTo>
                <a:lnTo>
                  <a:pt x="626897" y="228032"/>
                </a:lnTo>
                <a:lnTo>
                  <a:pt x="627244" y="226682"/>
                </a:lnTo>
                <a:lnTo>
                  <a:pt x="627630" y="225332"/>
                </a:lnTo>
                <a:lnTo>
                  <a:pt x="628015" y="223982"/>
                </a:lnTo>
                <a:lnTo>
                  <a:pt x="628362" y="222632"/>
                </a:lnTo>
                <a:lnTo>
                  <a:pt x="628748" y="221321"/>
                </a:lnTo>
                <a:lnTo>
                  <a:pt x="629095" y="219971"/>
                </a:lnTo>
                <a:lnTo>
                  <a:pt x="629481" y="218659"/>
                </a:lnTo>
                <a:lnTo>
                  <a:pt x="629867" y="217309"/>
                </a:lnTo>
                <a:lnTo>
                  <a:pt x="630214" y="215998"/>
                </a:lnTo>
                <a:lnTo>
                  <a:pt x="630600" y="214648"/>
                </a:lnTo>
                <a:lnTo>
                  <a:pt x="630947" y="213337"/>
                </a:lnTo>
                <a:lnTo>
                  <a:pt x="631332" y="212025"/>
                </a:lnTo>
                <a:lnTo>
                  <a:pt x="631718" y="210714"/>
                </a:lnTo>
                <a:lnTo>
                  <a:pt x="632065" y="209402"/>
                </a:lnTo>
                <a:lnTo>
                  <a:pt x="632451" y="208091"/>
                </a:lnTo>
                <a:lnTo>
                  <a:pt x="632798" y="206780"/>
                </a:lnTo>
                <a:lnTo>
                  <a:pt x="633184" y="205468"/>
                </a:lnTo>
                <a:lnTo>
                  <a:pt x="633570" y="204195"/>
                </a:lnTo>
                <a:lnTo>
                  <a:pt x="633917" y="202884"/>
                </a:lnTo>
                <a:lnTo>
                  <a:pt x="634302" y="201611"/>
                </a:lnTo>
                <a:lnTo>
                  <a:pt x="634650" y="200300"/>
                </a:lnTo>
                <a:lnTo>
                  <a:pt x="635035" y="199027"/>
                </a:lnTo>
                <a:lnTo>
                  <a:pt x="635421" y="197715"/>
                </a:lnTo>
                <a:lnTo>
                  <a:pt x="635768" y="196442"/>
                </a:lnTo>
                <a:lnTo>
                  <a:pt x="636154" y="195170"/>
                </a:lnTo>
                <a:lnTo>
                  <a:pt x="636501" y="193897"/>
                </a:lnTo>
                <a:lnTo>
                  <a:pt x="636887" y="192624"/>
                </a:lnTo>
                <a:lnTo>
                  <a:pt x="637272" y="191351"/>
                </a:lnTo>
                <a:lnTo>
                  <a:pt x="637620" y="190078"/>
                </a:lnTo>
                <a:lnTo>
                  <a:pt x="638005" y="188805"/>
                </a:lnTo>
                <a:lnTo>
                  <a:pt x="638352" y="187571"/>
                </a:lnTo>
                <a:lnTo>
                  <a:pt x="638738" y="186298"/>
                </a:lnTo>
                <a:lnTo>
                  <a:pt x="639124" y="185064"/>
                </a:lnTo>
                <a:lnTo>
                  <a:pt x="639471" y="183791"/>
                </a:lnTo>
                <a:lnTo>
                  <a:pt x="639857" y="182557"/>
                </a:lnTo>
                <a:lnTo>
                  <a:pt x="640204" y="181323"/>
                </a:lnTo>
                <a:lnTo>
                  <a:pt x="640590" y="180088"/>
                </a:lnTo>
                <a:lnTo>
                  <a:pt x="640975" y="178854"/>
                </a:lnTo>
                <a:lnTo>
                  <a:pt x="641322" y="177620"/>
                </a:lnTo>
                <a:lnTo>
                  <a:pt x="641708" y="176385"/>
                </a:lnTo>
                <a:lnTo>
                  <a:pt x="642055" y="175151"/>
                </a:lnTo>
                <a:lnTo>
                  <a:pt x="642441" y="173917"/>
                </a:lnTo>
                <a:lnTo>
                  <a:pt x="642827" y="172683"/>
                </a:lnTo>
                <a:lnTo>
                  <a:pt x="643174" y="171487"/>
                </a:lnTo>
                <a:lnTo>
                  <a:pt x="643560" y="170253"/>
                </a:lnTo>
                <a:lnTo>
                  <a:pt x="643907" y="169057"/>
                </a:lnTo>
                <a:lnTo>
                  <a:pt x="644292" y="167861"/>
                </a:lnTo>
                <a:lnTo>
                  <a:pt x="644678" y="166627"/>
                </a:lnTo>
                <a:lnTo>
                  <a:pt x="645025" y="165431"/>
                </a:lnTo>
                <a:lnTo>
                  <a:pt x="645411" y="164236"/>
                </a:lnTo>
                <a:lnTo>
                  <a:pt x="645758" y="163040"/>
                </a:lnTo>
                <a:lnTo>
                  <a:pt x="646144" y="161844"/>
                </a:lnTo>
                <a:lnTo>
                  <a:pt x="646529" y="160687"/>
                </a:lnTo>
                <a:lnTo>
                  <a:pt x="646877" y="159491"/>
                </a:lnTo>
                <a:lnTo>
                  <a:pt x="647262" y="158296"/>
                </a:lnTo>
                <a:lnTo>
                  <a:pt x="647609" y="157138"/>
                </a:lnTo>
                <a:lnTo>
                  <a:pt x="647995" y="155943"/>
                </a:lnTo>
                <a:lnTo>
                  <a:pt x="648381" y="154786"/>
                </a:lnTo>
                <a:lnTo>
                  <a:pt x="648728" y="153628"/>
                </a:lnTo>
                <a:lnTo>
                  <a:pt x="649114" y="152471"/>
                </a:lnTo>
                <a:lnTo>
                  <a:pt x="649461" y="151314"/>
                </a:lnTo>
                <a:lnTo>
                  <a:pt x="649847" y="150157"/>
                </a:lnTo>
                <a:lnTo>
                  <a:pt x="650232" y="149000"/>
                </a:lnTo>
                <a:lnTo>
                  <a:pt x="650579" y="147843"/>
                </a:lnTo>
                <a:lnTo>
                  <a:pt x="650965" y="146686"/>
                </a:lnTo>
                <a:lnTo>
                  <a:pt x="651312" y="145567"/>
                </a:lnTo>
                <a:lnTo>
                  <a:pt x="651698" y="144410"/>
                </a:lnTo>
                <a:lnTo>
                  <a:pt x="652084" y="143291"/>
                </a:lnTo>
                <a:lnTo>
                  <a:pt x="652431" y="142173"/>
                </a:lnTo>
                <a:lnTo>
                  <a:pt x="652817" y="141016"/>
                </a:lnTo>
                <a:lnTo>
                  <a:pt x="653164" y="139897"/>
                </a:lnTo>
                <a:lnTo>
                  <a:pt x="653549" y="138779"/>
                </a:lnTo>
                <a:lnTo>
                  <a:pt x="653935" y="137660"/>
                </a:lnTo>
                <a:lnTo>
                  <a:pt x="654282" y="136580"/>
                </a:lnTo>
                <a:lnTo>
                  <a:pt x="654668" y="135461"/>
                </a:lnTo>
                <a:lnTo>
                  <a:pt x="655015" y="134343"/>
                </a:lnTo>
                <a:lnTo>
                  <a:pt x="655401" y="133263"/>
                </a:lnTo>
                <a:lnTo>
                  <a:pt x="655787" y="132144"/>
                </a:lnTo>
                <a:lnTo>
                  <a:pt x="656134" y="131064"/>
                </a:lnTo>
                <a:lnTo>
                  <a:pt x="656519" y="129984"/>
                </a:lnTo>
                <a:lnTo>
                  <a:pt x="656867" y="128904"/>
                </a:lnTo>
                <a:lnTo>
                  <a:pt x="657252" y="127824"/>
                </a:lnTo>
                <a:lnTo>
                  <a:pt x="657638" y="126744"/>
                </a:lnTo>
                <a:lnTo>
                  <a:pt x="657985" y="125664"/>
                </a:lnTo>
                <a:lnTo>
                  <a:pt x="658371" y="124584"/>
                </a:lnTo>
                <a:lnTo>
                  <a:pt x="658718" y="123504"/>
                </a:lnTo>
                <a:lnTo>
                  <a:pt x="659104" y="122463"/>
                </a:lnTo>
                <a:lnTo>
                  <a:pt x="659489" y="121383"/>
                </a:lnTo>
                <a:lnTo>
                  <a:pt x="659837" y="120342"/>
                </a:lnTo>
                <a:lnTo>
                  <a:pt x="660222" y="119300"/>
                </a:lnTo>
                <a:lnTo>
                  <a:pt x="660569" y="118259"/>
                </a:lnTo>
                <a:lnTo>
                  <a:pt x="660955" y="117217"/>
                </a:lnTo>
                <a:lnTo>
                  <a:pt x="661341" y="116176"/>
                </a:lnTo>
                <a:lnTo>
                  <a:pt x="661688" y="115134"/>
                </a:lnTo>
                <a:lnTo>
                  <a:pt x="662074" y="114093"/>
                </a:lnTo>
                <a:lnTo>
                  <a:pt x="662421" y="113090"/>
                </a:lnTo>
                <a:lnTo>
                  <a:pt x="662807" y="112049"/>
                </a:lnTo>
                <a:lnTo>
                  <a:pt x="663192" y="111046"/>
                </a:lnTo>
                <a:lnTo>
                  <a:pt x="663539" y="110004"/>
                </a:lnTo>
                <a:lnTo>
                  <a:pt x="663925" y="109002"/>
                </a:lnTo>
                <a:lnTo>
                  <a:pt x="664272" y="107999"/>
                </a:lnTo>
                <a:lnTo>
                  <a:pt x="664658" y="106996"/>
                </a:lnTo>
                <a:lnTo>
                  <a:pt x="665044" y="105993"/>
                </a:lnTo>
                <a:lnTo>
                  <a:pt x="665391" y="104990"/>
                </a:lnTo>
                <a:lnTo>
                  <a:pt x="665776" y="104026"/>
                </a:lnTo>
                <a:lnTo>
                  <a:pt x="666124" y="103023"/>
                </a:lnTo>
                <a:lnTo>
                  <a:pt x="666509" y="102059"/>
                </a:lnTo>
                <a:lnTo>
                  <a:pt x="666895" y="101056"/>
                </a:lnTo>
                <a:lnTo>
                  <a:pt x="667242" y="100092"/>
                </a:lnTo>
                <a:lnTo>
                  <a:pt x="667628" y="99127"/>
                </a:lnTo>
                <a:lnTo>
                  <a:pt x="667975" y="98163"/>
                </a:lnTo>
                <a:lnTo>
                  <a:pt x="668361" y="97199"/>
                </a:lnTo>
                <a:lnTo>
                  <a:pt x="668746" y="96235"/>
                </a:lnTo>
                <a:lnTo>
                  <a:pt x="669094" y="95270"/>
                </a:lnTo>
                <a:lnTo>
                  <a:pt x="669479" y="94345"/>
                </a:lnTo>
                <a:lnTo>
                  <a:pt x="669826" y="93380"/>
                </a:lnTo>
                <a:lnTo>
                  <a:pt x="670212" y="92455"/>
                </a:lnTo>
                <a:lnTo>
                  <a:pt x="670598" y="91529"/>
                </a:lnTo>
                <a:lnTo>
                  <a:pt x="670945" y="90565"/>
                </a:lnTo>
                <a:lnTo>
                  <a:pt x="671331" y="89639"/>
                </a:lnTo>
                <a:lnTo>
                  <a:pt x="671678" y="88713"/>
                </a:lnTo>
                <a:lnTo>
                  <a:pt x="672064" y="87826"/>
                </a:lnTo>
                <a:lnTo>
                  <a:pt x="672449" y="86900"/>
                </a:lnTo>
                <a:lnTo>
                  <a:pt x="672796" y="85975"/>
                </a:lnTo>
                <a:lnTo>
                  <a:pt x="673182" y="85088"/>
                </a:lnTo>
                <a:lnTo>
                  <a:pt x="673529" y="84162"/>
                </a:lnTo>
                <a:lnTo>
                  <a:pt x="673915" y="83275"/>
                </a:lnTo>
                <a:lnTo>
                  <a:pt x="674301" y="82388"/>
                </a:lnTo>
                <a:lnTo>
                  <a:pt x="674648" y="81500"/>
                </a:lnTo>
                <a:lnTo>
                  <a:pt x="675034" y="80613"/>
                </a:lnTo>
                <a:lnTo>
                  <a:pt x="675381" y="79726"/>
                </a:lnTo>
                <a:lnTo>
                  <a:pt x="675766" y="78839"/>
                </a:lnTo>
                <a:lnTo>
                  <a:pt x="676152" y="77990"/>
                </a:lnTo>
                <a:lnTo>
                  <a:pt x="676499" y="77103"/>
                </a:lnTo>
                <a:lnTo>
                  <a:pt x="676885" y="76255"/>
                </a:lnTo>
                <a:lnTo>
                  <a:pt x="677232" y="75406"/>
                </a:lnTo>
                <a:lnTo>
                  <a:pt x="677618" y="74558"/>
                </a:lnTo>
                <a:lnTo>
                  <a:pt x="678004" y="73709"/>
                </a:lnTo>
                <a:lnTo>
                  <a:pt x="678351" y="72860"/>
                </a:lnTo>
                <a:lnTo>
                  <a:pt x="678736" y="72012"/>
                </a:lnTo>
                <a:lnTo>
                  <a:pt x="679084" y="71163"/>
                </a:lnTo>
                <a:lnTo>
                  <a:pt x="679469" y="70353"/>
                </a:lnTo>
                <a:lnTo>
                  <a:pt x="679855" y="69505"/>
                </a:lnTo>
                <a:lnTo>
                  <a:pt x="680202" y="68695"/>
                </a:lnTo>
                <a:lnTo>
                  <a:pt x="680588" y="67885"/>
                </a:lnTo>
                <a:lnTo>
                  <a:pt x="680935" y="67075"/>
                </a:lnTo>
                <a:lnTo>
                  <a:pt x="681321" y="66265"/>
                </a:lnTo>
                <a:lnTo>
                  <a:pt x="681706" y="65455"/>
                </a:lnTo>
                <a:lnTo>
                  <a:pt x="682054" y="64645"/>
                </a:lnTo>
                <a:lnTo>
                  <a:pt x="682439" y="63835"/>
                </a:lnTo>
                <a:lnTo>
                  <a:pt x="682786" y="63063"/>
                </a:lnTo>
                <a:lnTo>
                  <a:pt x="683172" y="62253"/>
                </a:lnTo>
                <a:lnTo>
                  <a:pt x="683558" y="61482"/>
                </a:lnTo>
                <a:lnTo>
                  <a:pt x="683905" y="60711"/>
                </a:lnTo>
                <a:lnTo>
                  <a:pt x="684291" y="59939"/>
                </a:lnTo>
                <a:lnTo>
                  <a:pt x="684638" y="59168"/>
                </a:lnTo>
                <a:lnTo>
                  <a:pt x="685024" y="58396"/>
                </a:lnTo>
                <a:lnTo>
                  <a:pt x="685409" y="57663"/>
                </a:lnTo>
                <a:lnTo>
                  <a:pt x="685756" y="56892"/>
                </a:lnTo>
                <a:lnTo>
                  <a:pt x="686142" y="56159"/>
                </a:lnTo>
                <a:lnTo>
                  <a:pt x="686489" y="55388"/>
                </a:lnTo>
                <a:lnTo>
                  <a:pt x="686875" y="54655"/>
                </a:lnTo>
                <a:lnTo>
                  <a:pt x="687261" y="53922"/>
                </a:lnTo>
                <a:lnTo>
                  <a:pt x="687608" y="53189"/>
                </a:lnTo>
                <a:lnTo>
                  <a:pt x="687993" y="52456"/>
                </a:lnTo>
                <a:lnTo>
                  <a:pt x="688341" y="51723"/>
                </a:lnTo>
                <a:lnTo>
                  <a:pt x="688726" y="51029"/>
                </a:lnTo>
                <a:lnTo>
                  <a:pt x="689112" y="50296"/>
                </a:lnTo>
                <a:lnTo>
                  <a:pt x="689459" y="49602"/>
                </a:lnTo>
                <a:lnTo>
                  <a:pt x="689845" y="48908"/>
                </a:lnTo>
                <a:lnTo>
                  <a:pt x="690192" y="48213"/>
                </a:lnTo>
                <a:lnTo>
                  <a:pt x="690578" y="47519"/>
                </a:lnTo>
                <a:lnTo>
                  <a:pt x="690963" y="46825"/>
                </a:lnTo>
                <a:lnTo>
                  <a:pt x="691311" y="46131"/>
                </a:lnTo>
                <a:lnTo>
                  <a:pt x="691696" y="45475"/>
                </a:lnTo>
                <a:lnTo>
                  <a:pt x="692043" y="44781"/>
                </a:lnTo>
                <a:lnTo>
                  <a:pt x="692429" y="44125"/>
                </a:lnTo>
                <a:lnTo>
                  <a:pt x="692815" y="43431"/>
                </a:lnTo>
                <a:lnTo>
                  <a:pt x="693162" y="42775"/>
                </a:lnTo>
                <a:lnTo>
                  <a:pt x="693548" y="42119"/>
                </a:lnTo>
                <a:lnTo>
                  <a:pt x="693895" y="41464"/>
                </a:lnTo>
                <a:lnTo>
                  <a:pt x="694281" y="40846"/>
                </a:lnTo>
                <a:lnTo>
                  <a:pt x="694666" y="40191"/>
                </a:lnTo>
                <a:lnTo>
                  <a:pt x="695013" y="39574"/>
                </a:lnTo>
                <a:lnTo>
                  <a:pt x="695399" y="38918"/>
                </a:lnTo>
                <a:lnTo>
                  <a:pt x="695746" y="38301"/>
                </a:lnTo>
                <a:lnTo>
                  <a:pt x="696132" y="37684"/>
                </a:lnTo>
                <a:lnTo>
                  <a:pt x="696518" y="37066"/>
                </a:lnTo>
                <a:lnTo>
                  <a:pt x="696865" y="36449"/>
                </a:lnTo>
                <a:lnTo>
                  <a:pt x="697251" y="35832"/>
                </a:lnTo>
                <a:lnTo>
                  <a:pt x="697598" y="35254"/>
                </a:lnTo>
                <a:lnTo>
                  <a:pt x="697983" y="34636"/>
                </a:lnTo>
                <a:lnTo>
                  <a:pt x="698369" y="34058"/>
                </a:lnTo>
                <a:lnTo>
                  <a:pt x="698716" y="33479"/>
                </a:lnTo>
                <a:lnTo>
                  <a:pt x="699102" y="32901"/>
                </a:lnTo>
                <a:lnTo>
                  <a:pt x="699449" y="32322"/>
                </a:lnTo>
                <a:lnTo>
                  <a:pt x="699835" y="31744"/>
                </a:lnTo>
                <a:lnTo>
                  <a:pt x="700221" y="31165"/>
                </a:lnTo>
                <a:lnTo>
                  <a:pt x="700568" y="30586"/>
                </a:lnTo>
                <a:lnTo>
                  <a:pt x="700953" y="30046"/>
                </a:lnTo>
                <a:lnTo>
                  <a:pt x="701301" y="29506"/>
                </a:lnTo>
                <a:lnTo>
                  <a:pt x="701686" y="28928"/>
                </a:lnTo>
                <a:lnTo>
                  <a:pt x="702072" y="28388"/>
                </a:lnTo>
                <a:lnTo>
                  <a:pt x="702419" y="27848"/>
                </a:lnTo>
                <a:lnTo>
                  <a:pt x="702805" y="27346"/>
                </a:lnTo>
                <a:lnTo>
                  <a:pt x="703152" y="26806"/>
                </a:lnTo>
                <a:lnTo>
                  <a:pt x="703538" y="26266"/>
                </a:lnTo>
                <a:lnTo>
                  <a:pt x="703923" y="25765"/>
                </a:lnTo>
                <a:lnTo>
                  <a:pt x="704271" y="25264"/>
                </a:lnTo>
                <a:lnTo>
                  <a:pt x="704656" y="24762"/>
                </a:lnTo>
                <a:lnTo>
                  <a:pt x="705003" y="24222"/>
                </a:lnTo>
                <a:lnTo>
                  <a:pt x="705389" y="23759"/>
                </a:lnTo>
                <a:lnTo>
                  <a:pt x="705775" y="23258"/>
                </a:lnTo>
                <a:lnTo>
                  <a:pt x="706122" y="22756"/>
                </a:lnTo>
                <a:lnTo>
                  <a:pt x="706508" y="22294"/>
                </a:lnTo>
                <a:lnTo>
                  <a:pt x="706855" y="21792"/>
                </a:lnTo>
                <a:lnTo>
                  <a:pt x="707241" y="21329"/>
                </a:lnTo>
                <a:lnTo>
                  <a:pt x="707626" y="20867"/>
                </a:lnTo>
                <a:lnTo>
                  <a:pt x="707973" y="20404"/>
                </a:lnTo>
                <a:lnTo>
                  <a:pt x="708359" y="19941"/>
                </a:lnTo>
                <a:lnTo>
                  <a:pt x="708706" y="19478"/>
                </a:lnTo>
                <a:lnTo>
                  <a:pt x="709092" y="19054"/>
                </a:lnTo>
                <a:lnTo>
                  <a:pt x="709478" y="18591"/>
                </a:lnTo>
                <a:lnTo>
                  <a:pt x="709825" y="18167"/>
                </a:lnTo>
                <a:lnTo>
                  <a:pt x="710210" y="17742"/>
                </a:lnTo>
                <a:lnTo>
                  <a:pt x="710558" y="17318"/>
                </a:lnTo>
                <a:lnTo>
                  <a:pt x="710943" y="16894"/>
                </a:lnTo>
                <a:lnTo>
                  <a:pt x="711329" y="16469"/>
                </a:lnTo>
                <a:lnTo>
                  <a:pt x="711676" y="16045"/>
                </a:lnTo>
                <a:lnTo>
                  <a:pt x="712062" y="15659"/>
                </a:lnTo>
                <a:lnTo>
                  <a:pt x="712409" y="15235"/>
                </a:lnTo>
                <a:lnTo>
                  <a:pt x="712795" y="14849"/>
                </a:lnTo>
                <a:lnTo>
                  <a:pt x="713180" y="14464"/>
                </a:lnTo>
                <a:lnTo>
                  <a:pt x="713528" y="14078"/>
                </a:lnTo>
                <a:lnTo>
                  <a:pt x="713913" y="13692"/>
                </a:lnTo>
                <a:lnTo>
                  <a:pt x="714260" y="13307"/>
                </a:lnTo>
                <a:lnTo>
                  <a:pt x="714646" y="12959"/>
                </a:lnTo>
                <a:lnTo>
                  <a:pt x="715032" y="12574"/>
                </a:lnTo>
                <a:lnTo>
                  <a:pt x="715379" y="12227"/>
                </a:lnTo>
                <a:lnTo>
                  <a:pt x="715765" y="11879"/>
                </a:lnTo>
                <a:lnTo>
                  <a:pt x="716112" y="11494"/>
                </a:lnTo>
                <a:lnTo>
                  <a:pt x="716498" y="11185"/>
                </a:lnTo>
                <a:lnTo>
                  <a:pt x="716883" y="10838"/>
                </a:lnTo>
                <a:lnTo>
                  <a:pt x="717230" y="10491"/>
                </a:lnTo>
                <a:lnTo>
                  <a:pt x="717616" y="10182"/>
                </a:lnTo>
                <a:lnTo>
                  <a:pt x="717963" y="9835"/>
                </a:lnTo>
                <a:lnTo>
                  <a:pt x="718349" y="9527"/>
                </a:lnTo>
                <a:lnTo>
                  <a:pt x="718735" y="9218"/>
                </a:lnTo>
                <a:lnTo>
                  <a:pt x="719082" y="8909"/>
                </a:lnTo>
                <a:lnTo>
                  <a:pt x="719468" y="8601"/>
                </a:lnTo>
                <a:lnTo>
                  <a:pt x="719815" y="8292"/>
                </a:lnTo>
                <a:lnTo>
                  <a:pt x="720200" y="8022"/>
                </a:lnTo>
                <a:lnTo>
                  <a:pt x="720586" y="7714"/>
                </a:lnTo>
                <a:lnTo>
                  <a:pt x="720933" y="7444"/>
                </a:lnTo>
                <a:lnTo>
                  <a:pt x="721319" y="7174"/>
                </a:lnTo>
                <a:lnTo>
                  <a:pt x="721666" y="6904"/>
                </a:lnTo>
                <a:lnTo>
                  <a:pt x="722052" y="6634"/>
                </a:lnTo>
                <a:lnTo>
                  <a:pt x="722438" y="6364"/>
                </a:lnTo>
                <a:lnTo>
                  <a:pt x="722785" y="6094"/>
                </a:lnTo>
                <a:lnTo>
                  <a:pt x="723170" y="5862"/>
                </a:lnTo>
                <a:lnTo>
                  <a:pt x="723518" y="5592"/>
                </a:lnTo>
                <a:lnTo>
                  <a:pt x="723903" y="5361"/>
                </a:lnTo>
                <a:lnTo>
                  <a:pt x="724289" y="5129"/>
                </a:lnTo>
                <a:lnTo>
                  <a:pt x="724636" y="4898"/>
                </a:lnTo>
                <a:lnTo>
                  <a:pt x="725022" y="4667"/>
                </a:lnTo>
                <a:lnTo>
                  <a:pt x="725369" y="4435"/>
                </a:lnTo>
                <a:lnTo>
                  <a:pt x="725755" y="4242"/>
                </a:lnTo>
                <a:lnTo>
                  <a:pt x="726140" y="4049"/>
                </a:lnTo>
                <a:lnTo>
                  <a:pt x="726488" y="3818"/>
                </a:lnTo>
                <a:lnTo>
                  <a:pt x="726873" y="3625"/>
                </a:lnTo>
                <a:lnTo>
                  <a:pt x="727220" y="3432"/>
                </a:lnTo>
                <a:lnTo>
                  <a:pt x="727606" y="3239"/>
                </a:lnTo>
                <a:lnTo>
                  <a:pt x="727992" y="3047"/>
                </a:lnTo>
                <a:lnTo>
                  <a:pt x="728339" y="2892"/>
                </a:lnTo>
                <a:lnTo>
                  <a:pt x="728725" y="2699"/>
                </a:lnTo>
                <a:lnTo>
                  <a:pt x="729072" y="2545"/>
                </a:lnTo>
                <a:lnTo>
                  <a:pt x="729457" y="2391"/>
                </a:lnTo>
                <a:lnTo>
                  <a:pt x="729843" y="2237"/>
                </a:lnTo>
                <a:lnTo>
                  <a:pt x="730190" y="2082"/>
                </a:lnTo>
                <a:lnTo>
                  <a:pt x="730576" y="1928"/>
                </a:lnTo>
                <a:lnTo>
                  <a:pt x="730923" y="1774"/>
                </a:lnTo>
                <a:lnTo>
                  <a:pt x="731309" y="1658"/>
                </a:lnTo>
                <a:lnTo>
                  <a:pt x="731695" y="1542"/>
                </a:lnTo>
                <a:lnTo>
                  <a:pt x="732042" y="1388"/>
                </a:lnTo>
                <a:lnTo>
                  <a:pt x="732427" y="1272"/>
                </a:lnTo>
                <a:lnTo>
                  <a:pt x="732775" y="1157"/>
                </a:lnTo>
                <a:lnTo>
                  <a:pt x="733160" y="1079"/>
                </a:lnTo>
                <a:lnTo>
                  <a:pt x="733546" y="964"/>
                </a:lnTo>
                <a:lnTo>
                  <a:pt x="733893" y="848"/>
                </a:lnTo>
                <a:lnTo>
                  <a:pt x="734279" y="771"/>
                </a:lnTo>
                <a:lnTo>
                  <a:pt x="734626" y="694"/>
                </a:lnTo>
                <a:lnTo>
                  <a:pt x="735012" y="578"/>
                </a:lnTo>
                <a:lnTo>
                  <a:pt x="735397" y="501"/>
                </a:lnTo>
                <a:lnTo>
                  <a:pt x="735745" y="462"/>
                </a:lnTo>
                <a:lnTo>
                  <a:pt x="736130" y="385"/>
                </a:lnTo>
                <a:lnTo>
                  <a:pt x="736477" y="308"/>
                </a:lnTo>
                <a:lnTo>
                  <a:pt x="736863" y="269"/>
                </a:lnTo>
                <a:lnTo>
                  <a:pt x="737249" y="231"/>
                </a:lnTo>
                <a:lnTo>
                  <a:pt x="737596" y="154"/>
                </a:lnTo>
                <a:lnTo>
                  <a:pt x="737982" y="115"/>
                </a:lnTo>
                <a:lnTo>
                  <a:pt x="738329" y="77"/>
                </a:lnTo>
                <a:lnTo>
                  <a:pt x="738715" y="77"/>
                </a:lnTo>
                <a:lnTo>
                  <a:pt x="739100" y="38"/>
                </a:lnTo>
                <a:lnTo>
                  <a:pt x="739447" y="38"/>
                </a:lnTo>
                <a:lnTo>
                  <a:pt x="739833" y="0"/>
                </a:lnTo>
                <a:lnTo>
                  <a:pt x="740180" y="0"/>
                </a:lnTo>
                <a:lnTo>
                  <a:pt x="740566" y="0"/>
                </a:lnTo>
                <a:lnTo>
                  <a:pt x="740952" y="0"/>
                </a:lnTo>
                <a:lnTo>
                  <a:pt x="741299" y="0"/>
                </a:lnTo>
                <a:lnTo>
                  <a:pt x="741685" y="38"/>
                </a:lnTo>
                <a:lnTo>
                  <a:pt x="742032" y="38"/>
                </a:lnTo>
                <a:lnTo>
                  <a:pt x="742417" y="77"/>
                </a:lnTo>
                <a:lnTo>
                  <a:pt x="742803" y="77"/>
                </a:lnTo>
                <a:lnTo>
                  <a:pt x="743150" y="115"/>
                </a:lnTo>
                <a:lnTo>
                  <a:pt x="743536" y="154"/>
                </a:lnTo>
                <a:lnTo>
                  <a:pt x="743883" y="231"/>
                </a:lnTo>
                <a:lnTo>
                  <a:pt x="744269" y="269"/>
                </a:lnTo>
                <a:lnTo>
                  <a:pt x="744655" y="308"/>
                </a:lnTo>
                <a:lnTo>
                  <a:pt x="745002" y="385"/>
                </a:lnTo>
                <a:lnTo>
                  <a:pt x="745387" y="462"/>
                </a:lnTo>
                <a:lnTo>
                  <a:pt x="745735" y="501"/>
                </a:lnTo>
                <a:lnTo>
                  <a:pt x="746120" y="578"/>
                </a:lnTo>
                <a:lnTo>
                  <a:pt x="746506" y="694"/>
                </a:lnTo>
                <a:lnTo>
                  <a:pt x="746853" y="771"/>
                </a:lnTo>
                <a:lnTo>
                  <a:pt x="747239" y="848"/>
                </a:lnTo>
                <a:lnTo>
                  <a:pt x="747586" y="964"/>
                </a:lnTo>
                <a:lnTo>
                  <a:pt x="747972" y="1079"/>
                </a:lnTo>
                <a:lnTo>
                  <a:pt x="748357" y="1157"/>
                </a:lnTo>
                <a:lnTo>
                  <a:pt x="748705" y="1272"/>
                </a:lnTo>
                <a:lnTo>
                  <a:pt x="749090" y="1388"/>
                </a:lnTo>
                <a:lnTo>
                  <a:pt x="749437" y="1542"/>
                </a:lnTo>
                <a:lnTo>
                  <a:pt x="749823" y="1658"/>
                </a:lnTo>
                <a:lnTo>
                  <a:pt x="750209" y="1774"/>
                </a:lnTo>
                <a:lnTo>
                  <a:pt x="750556" y="1928"/>
                </a:lnTo>
                <a:lnTo>
                  <a:pt x="750942" y="2082"/>
                </a:lnTo>
                <a:lnTo>
                  <a:pt x="751289" y="2237"/>
                </a:lnTo>
                <a:lnTo>
                  <a:pt x="751674" y="2391"/>
                </a:lnTo>
                <a:lnTo>
                  <a:pt x="752060" y="2545"/>
                </a:lnTo>
                <a:lnTo>
                  <a:pt x="752407" y="2699"/>
                </a:lnTo>
                <a:lnTo>
                  <a:pt x="752793" y="2892"/>
                </a:lnTo>
                <a:lnTo>
                  <a:pt x="753140" y="3047"/>
                </a:lnTo>
                <a:lnTo>
                  <a:pt x="753526" y="3239"/>
                </a:lnTo>
                <a:lnTo>
                  <a:pt x="753912" y="3432"/>
                </a:lnTo>
                <a:lnTo>
                  <a:pt x="754259" y="3625"/>
                </a:lnTo>
                <a:lnTo>
                  <a:pt x="754644" y="3818"/>
                </a:lnTo>
                <a:lnTo>
                  <a:pt x="754992" y="4049"/>
                </a:lnTo>
                <a:lnTo>
                  <a:pt x="755377" y="4242"/>
                </a:lnTo>
                <a:lnTo>
                  <a:pt x="755763" y="4435"/>
                </a:lnTo>
                <a:lnTo>
                  <a:pt x="756110" y="4667"/>
                </a:lnTo>
                <a:lnTo>
                  <a:pt x="756496" y="4898"/>
                </a:lnTo>
                <a:lnTo>
                  <a:pt x="756843" y="5129"/>
                </a:lnTo>
                <a:lnTo>
                  <a:pt x="757229" y="5361"/>
                </a:lnTo>
                <a:lnTo>
                  <a:pt x="757614" y="5592"/>
                </a:lnTo>
                <a:lnTo>
                  <a:pt x="757962" y="5862"/>
                </a:lnTo>
                <a:lnTo>
                  <a:pt x="758347" y="6094"/>
                </a:lnTo>
                <a:lnTo>
                  <a:pt x="758694" y="6364"/>
                </a:lnTo>
                <a:lnTo>
                  <a:pt x="759080" y="6634"/>
                </a:lnTo>
                <a:lnTo>
                  <a:pt x="759466" y="6904"/>
                </a:lnTo>
                <a:lnTo>
                  <a:pt x="759813" y="7174"/>
                </a:lnTo>
                <a:lnTo>
                  <a:pt x="760199" y="7444"/>
                </a:lnTo>
                <a:lnTo>
                  <a:pt x="760546" y="7714"/>
                </a:lnTo>
                <a:lnTo>
                  <a:pt x="760932" y="8022"/>
                </a:lnTo>
                <a:lnTo>
                  <a:pt x="761317" y="8292"/>
                </a:lnTo>
                <a:lnTo>
                  <a:pt x="761664" y="8601"/>
                </a:lnTo>
                <a:lnTo>
                  <a:pt x="762050" y="8909"/>
                </a:lnTo>
                <a:lnTo>
                  <a:pt x="762397" y="9218"/>
                </a:lnTo>
                <a:lnTo>
                  <a:pt x="762783" y="9527"/>
                </a:lnTo>
                <a:lnTo>
                  <a:pt x="763169" y="9835"/>
                </a:lnTo>
                <a:lnTo>
                  <a:pt x="763516" y="10182"/>
                </a:lnTo>
                <a:lnTo>
                  <a:pt x="763902" y="10491"/>
                </a:lnTo>
                <a:lnTo>
                  <a:pt x="764249" y="10838"/>
                </a:lnTo>
                <a:lnTo>
                  <a:pt x="764634" y="11185"/>
                </a:lnTo>
                <a:lnTo>
                  <a:pt x="765020" y="11494"/>
                </a:lnTo>
                <a:lnTo>
                  <a:pt x="765367" y="11879"/>
                </a:lnTo>
                <a:lnTo>
                  <a:pt x="765753" y="12227"/>
                </a:lnTo>
                <a:lnTo>
                  <a:pt x="766100" y="12574"/>
                </a:lnTo>
                <a:lnTo>
                  <a:pt x="766486" y="12959"/>
                </a:lnTo>
                <a:lnTo>
                  <a:pt x="766872" y="13307"/>
                </a:lnTo>
                <a:lnTo>
                  <a:pt x="767219" y="13692"/>
                </a:lnTo>
                <a:lnTo>
                  <a:pt x="767604" y="14078"/>
                </a:lnTo>
                <a:lnTo>
                  <a:pt x="767952" y="14464"/>
                </a:lnTo>
                <a:lnTo>
                  <a:pt x="768337" y="14849"/>
                </a:lnTo>
                <a:lnTo>
                  <a:pt x="768723" y="15235"/>
                </a:lnTo>
                <a:lnTo>
                  <a:pt x="769070" y="15659"/>
                </a:lnTo>
                <a:lnTo>
                  <a:pt x="769456" y="16045"/>
                </a:lnTo>
                <a:lnTo>
                  <a:pt x="769803" y="16469"/>
                </a:lnTo>
                <a:lnTo>
                  <a:pt x="770189" y="16894"/>
                </a:lnTo>
                <a:lnTo>
                  <a:pt x="770574" y="17318"/>
                </a:lnTo>
                <a:lnTo>
                  <a:pt x="770922" y="17742"/>
                </a:lnTo>
                <a:lnTo>
                  <a:pt x="771307" y="18167"/>
                </a:lnTo>
                <a:lnTo>
                  <a:pt x="771654" y="18591"/>
                </a:lnTo>
                <a:lnTo>
                  <a:pt x="772040" y="19054"/>
                </a:lnTo>
                <a:lnTo>
                  <a:pt x="772426" y="19478"/>
                </a:lnTo>
                <a:lnTo>
                  <a:pt x="772773" y="19941"/>
                </a:lnTo>
                <a:lnTo>
                  <a:pt x="773159" y="20404"/>
                </a:lnTo>
                <a:lnTo>
                  <a:pt x="773506" y="20867"/>
                </a:lnTo>
                <a:lnTo>
                  <a:pt x="773891" y="21329"/>
                </a:lnTo>
                <a:lnTo>
                  <a:pt x="774277" y="21792"/>
                </a:lnTo>
                <a:lnTo>
                  <a:pt x="774624" y="22294"/>
                </a:lnTo>
                <a:lnTo>
                  <a:pt x="775010" y="22756"/>
                </a:lnTo>
                <a:lnTo>
                  <a:pt x="775357" y="23258"/>
                </a:lnTo>
                <a:lnTo>
                  <a:pt x="775743" y="23759"/>
                </a:lnTo>
                <a:lnTo>
                  <a:pt x="776129" y="24222"/>
                </a:lnTo>
                <a:lnTo>
                  <a:pt x="776476" y="24762"/>
                </a:lnTo>
                <a:lnTo>
                  <a:pt x="776861" y="25264"/>
                </a:lnTo>
                <a:lnTo>
                  <a:pt x="777209" y="25765"/>
                </a:lnTo>
                <a:lnTo>
                  <a:pt x="777594" y="26266"/>
                </a:lnTo>
                <a:lnTo>
                  <a:pt x="777980" y="26806"/>
                </a:lnTo>
                <a:lnTo>
                  <a:pt x="778327" y="27346"/>
                </a:lnTo>
                <a:lnTo>
                  <a:pt x="778713" y="27848"/>
                </a:lnTo>
                <a:lnTo>
                  <a:pt x="779060" y="28388"/>
                </a:lnTo>
                <a:lnTo>
                  <a:pt x="779446" y="28928"/>
                </a:lnTo>
                <a:lnTo>
                  <a:pt x="779831" y="29506"/>
                </a:lnTo>
                <a:lnTo>
                  <a:pt x="780179" y="30046"/>
                </a:lnTo>
                <a:lnTo>
                  <a:pt x="780564" y="30586"/>
                </a:lnTo>
                <a:lnTo>
                  <a:pt x="780911" y="31165"/>
                </a:lnTo>
                <a:lnTo>
                  <a:pt x="781297" y="31744"/>
                </a:lnTo>
                <a:lnTo>
                  <a:pt x="781683" y="32322"/>
                </a:lnTo>
                <a:lnTo>
                  <a:pt x="782030" y="32901"/>
                </a:lnTo>
                <a:lnTo>
                  <a:pt x="782416" y="33479"/>
                </a:lnTo>
                <a:lnTo>
                  <a:pt x="782763" y="34058"/>
                </a:lnTo>
                <a:lnTo>
                  <a:pt x="783149" y="34636"/>
                </a:lnTo>
                <a:lnTo>
                  <a:pt x="783534" y="35254"/>
                </a:lnTo>
                <a:lnTo>
                  <a:pt x="783881" y="35832"/>
                </a:lnTo>
                <a:lnTo>
                  <a:pt x="784267" y="36449"/>
                </a:lnTo>
                <a:lnTo>
                  <a:pt x="784614" y="37066"/>
                </a:lnTo>
                <a:lnTo>
                  <a:pt x="785000" y="37684"/>
                </a:lnTo>
                <a:lnTo>
                  <a:pt x="785386" y="38301"/>
                </a:lnTo>
                <a:lnTo>
                  <a:pt x="785733" y="38918"/>
                </a:lnTo>
                <a:lnTo>
                  <a:pt x="786119" y="39574"/>
                </a:lnTo>
                <a:lnTo>
                  <a:pt x="786466" y="40191"/>
                </a:lnTo>
                <a:lnTo>
                  <a:pt x="786851" y="40846"/>
                </a:lnTo>
                <a:lnTo>
                  <a:pt x="787237" y="41464"/>
                </a:lnTo>
                <a:lnTo>
                  <a:pt x="787584" y="42119"/>
                </a:lnTo>
                <a:lnTo>
                  <a:pt x="787970" y="42775"/>
                </a:lnTo>
                <a:lnTo>
                  <a:pt x="788317" y="43431"/>
                </a:lnTo>
                <a:lnTo>
                  <a:pt x="788703" y="44125"/>
                </a:lnTo>
                <a:lnTo>
                  <a:pt x="789089" y="44781"/>
                </a:lnTo>
                <a:lnTo>
                  <a:pt x="789436" y="45475"/>
                </a:lnTo>
                <a:lnTo>
                  <a:pt x="789821" y="46131"/>
                </a:lnTo>
                <a:lnTo>
                  <a:pt x="790169" y="46825"/>
                </a:lnTo>
                <a:lnTo>
                  <a:pt x="790554" y="47519"/>
                </a:lnTo>
                <a:lnTo>
                  <a:pt x="790940" y="48213"/>
                </a:lnTo>
                <a:lnTo>
                  <a:pt x="791287" y="48908"/>
                </a:lnTo>
                <a:lnTo>
                  <a:pt x="791673" y="49602"/>
                </a:lnTo>
                <a:lnTo>
                  <a:pt x="792020" y="50296"/>
                </a:lnTo>
                <a:lnTo>
                  <a:pt x="792406" y="51029"/>
                </a:lnTo>
                <a:lnTo>
                  <a:pt x="792791" y="51723"/>
                </a:lnTo>
                <a:lnTo>
                  <a:pt x="793139" y="52456"/>
                </a:lnTo>
                <a:lnTo>
                  <a:pt x="793524" y="53189"/>
                </a:lnTo>
                <a:lnTo>
                  <a:pt x="793871" y="53922"/>
                </a:lnTo>
                <a:lnTo>
                  <a:pt x="794257" y="54655"/>
                </a:lnTo>
                <a:lnTo>
                  <a:pt x="794643" y="55388"/>
                </a:lnTo>
                <a:lnTo>
                  <a:pt x="794990" y="56159"/>
                </a:lnTo>
                <a:lnTo>
                  <a:pt x="795376" y="56892"/>
                </a:lnTo>
                <a:lnTo>
                  <a:pt x="795723" y="57663"/>
                </a:lnTo>
                <a:lnTo>
                  <a:pt x="796108" y="58396"/>
                </a:lnTo>
                <a:lnTo>
                  <a:pt x="796494" y="59168"/>
                </a:lnTo>
                <a:lnTo>
                  <a:pt x="796841" y="59939"/>
                </a:lnTo>
                <a:lnTo>
                  <a:pt x="797227" y="60711"/>
                </a:lnTo>
                <a:lnTo>
                  <a:pt x="797574" y="61482"/>
                </a:lnTo>
                <a:lnTo>
                  <a:pt x="797960" y="62253"/>
                </a:lnTo>
                <a:lnTo>
                  <a:pt x="798346" y="63063"/>
                </a:lnTo>
                <a:lnTo>
                  <a:pt x="798693" y="63835"/>
                </a:lnTo>
                <a:lnTo>
                  <a:pt x="799078" y="64645"/>
                </a:lnTo>
                <a:lnTo>
                  <a:pt x="799426" y="65455"/>
                </a:lnTo>
                <a:lnTo>
                  <a:pt x="799811" y="66265"/>
                </a:lnTo>
                <a:lnTo>
                  <a:pt x="800197" y="67075"/>
                </a:lnTo>
                <a:lnTo>
                  <a:pt x="800544" y="67885"/>
                </a:lnTo>
                <a:lnTo>
                  <a:pt x="800930" y="68695"/>
                </a:lnTo>
                <a:lnTo>
                  <a:pt x="801277" y="69505"/>
                </a:lnTo>
                <a:lnTo>
                  <a:pt x="801663" y="70353"/>
                </a:lnTo>
                <a:lnTo>
                  <a:pt x="802048" y="71163"/>
                </a:lnTo>
                <a:lnTo>
                  <a:pt x="802396" y="72012"/>
                </a:lnTo>
                <a:lnTo>
                  <a:pt x="802781" y="72860"/>
                </a:lnTo>
                <a:lnTo>
                  <a:pt x="803128" y="73709"/>
                </a:lnTo>
                <a:lnTo>
                  <a:pt x="803514" y="74558"/>
                </a:lnTo>
                <a:lnTo>
                  <a:pt x="803900" y="75406"/>
                </a:lnTo>
                <a:lnTo>
                  <a:pt x="804247" y="76255"/>
                </a:lnTo>
                <a:lnTo>
                  <a:pt x="804633" y="77103"/>
                </a:lnTo>
                <a:lnTo>
                  <a:pt x="804980" y="77990"/>
                </a:lnTo>
                <a:lnTo>
                  <a:pt x="805366" y="78839"/>
                </a:lnTo>
                <a:lnTo>
                  <a:pt x="805751" y="79726"/>
                </a:lnTo>
                <a:lnTo>
                  <a:pt x="806098" y="80613"/>
                </a:lnTo>
                <a:lnTo>
                  <a:pt x="806484" y="81500"/>
                </a:lnTo>
                <a:lnTo>
                  <a:pt x="806831" y="82388"/>
                </a:lnTo>
                <a:lnTo>
                  <a:pt x="807217" y="83275"/>
                </a:lnTo>
                <a:lnTo>
                  <a:pt x="807603" y="84162"/>
                </a:lnTo>
                <a:lnTo>
                  <a:pt x="807950" y="85088"/>
                </a:lnTo>
                <a:lnTo>
                  <a:pt x="808336" y="85975"/>
                </a:lnTo>
                <a:lnTo>
                  <a:pt x="808683" y="86900"/>
                </a:lnTo>
                <a:lnTo>
                  <a:pt x="809068" y="87826"/>
                </a:lnTo>
                <a:lnTo>
                  <a:pt x="809454" y="88713"/>
                </a:lnTo>
                <a:lnTo>
                  <a:pt x="809801" y="89639"/>
                </a:lnTo>
                <a:lnTo>
                  <a:pt x="810187" y="90565"/>
                </a:lnTo>
                <a:lnTo>
                  <a:pt x="810534" y="91529"/>
                </a:lnTo>
                <a:lnTo>
                  <a:pt x="810920" y="92455"/>
                </a:lnTo>
                <a:lnTo>
                  <a:pt x="811306" y="93380"/>
                </a:lnTo>
                <a:lnTo>
                  <a:pt x="811653" y="94345"/>
                </a:lnTo>
                <a:lnTo>
                  <a:pt x="812038" y="95270"/>
                </a:lnTo>
                <a:lnTo>
                  <a:pt x="812386" y="96235"/>
                </a:lnTo>
                <a:lnTo>
                  <a:pt x="812771" y="97199"/>
                </a:lnTo>
                <a:lnTo>
                  <a:pt x="813157" y="98163"/>
                </a:lnTo>
                <a:lnTo>
                  <a:pt x="813504" y="99127"/>
                </a:lnTo>
                <a:lnTo>
                  <a:pt x="813890" y="100092"/>
                </a:lnTo>
                <a:lnTo>
                  <a:pt x="814237" y="101056"/>
                </a:lnTo>
                <a:lnTo>
                  <a:pt x="814623" y="102059"/>
                </a:lnTo>
                <a:lnTo>
                  <a:pt x="815008" y="103023"/>
                </a:lnTo>
                <a:lnTo>
                  <a:pt x="815355" y="104026"/>
                </a:lnTo>
                <a:lnTo>
                  <a:pt x="815741" y="104990"/>
                </a:lnTo>
                <a:lnTo>
                  <a:pt x="816088" y="105993"/>
                </a:lnTo>
                <a:lnTo>
                  <a:pt x="816474" y="106996"/>
                </a:lnTo>
                <a:lnTo>
                  <a:pt x="816860" y="107999"/>
                </a:lnTo>
                <a:lnTo>
                  <a:pt x="817207" y="109002"/>
                </a:lnTo>
                <a:lnTo>
                  <a:pt x="817593" y="110004"/>
                </a:lnTo>
                <a:lnTo>
                  <a:pt x="817940" y="111046"/>
                </a:lnTo>
                <a:lnTo>
                  <a:pt x="818325" y="112049"/>
                </a:lnTo>
                <a:lnTo>
                  <a:pt x="818711" y="113090"/>
                </a:lnTo>
                <a:lnTo>
                  <a:pt x="819058" y="114093"/>
                </a:lnTo>
                <a:lnTo>
                  <a:pt x="819444" y="115134"/>
                </a:lnTo>
                <a:lnTo>
                  <a:pt x="819791" y="116176"/>
                </a:lnTo>
                <a:lnTo>
                  <a:pt x="820177" y="117217"/>
                </a:lnTo>
                <a:lnTo>
                  <a:pt x="820563" y="118259"/>
                </a:lnTo>
                <a:lnTo>
                  <a:pt x="820910" y="119300"/>
                </a:lnTo>
                <a:lnTo>
                  <a:pt x="821295" y="120342"/>
                </a:lnTo>
                <a:lnTo>
                  <a:pt x="821643" y="121383"/>
                </a:lnTo>
                <a:lnTo>
                  <a:pt x="822028" y="122463"/>
                </a:lnTo>
                <a:lnTo>
                  <a:pt x="822414" y="123504"/>
                </a:lnTo>
                <a:lnTo>
                  <a:pt x="822761" y="124584"/>
                </a:lnTo>
                <a:lnTo>
                  <a:pt x="823147" y="125664"/>
                </a:lnTo>
                <a:lnTo>
                  <a:pt x="823494" y="126744"/>
                </a:lnTo>
                <a:lnTo>
                  <a:pt x="823880" y="127824"/>
                </a:lnTo>
                <a:lnTo>
                  <a:pt x="824265" y="128904"/>
                </a:lnTo>
                <a:lnTo>
                  <a:pt x="824613" y="129984"/>
                </a:lnTo>
                <a:lnTo>
                  <a:pt x="824998" y="131064"/>
                </a:lnTo>
                <a:lnTo>
                  <a:pt x="825345" y="132144"/>
                </a:lnTo>
                <a:lnTo>
                  <a:pt x="825731" y="133263"/>
                </a:lnTo>
                <a:lnTo>
                  <a:pt x="826117" y="134343"/>
                </a:lnTo>
                <a:lnTo>
                  <a:pt x="826464" y="135461"/>
                </a:lnTo>
                <a:lnTo>
                  <a:pt x="826850" y="136580"/>
                </a:lnTo>
                <a:lnTo>
                  <a:pt x="827197" y="137660"/>
                </a:lnTo>
                <a:lnTo>
                  <a:pt x="827583" y="138779"/>
                </a:lnTo>
                <a:lnTo>
                  <a:pt x="827968" y="139897"/>
                </a:lnTo>
                <a:lnTo>
                  <a:pt x="828315" y="141016"/>
                </a:lnTo>
                <a:lnTo>
                  <a:pt x="828701" y="142173"/>
                </a:lnTo>
                <a:lnTo>
                  <a:pt x="829048" y="143291"/>
                </a:lnTo>
                <a:lnTo>
                  <a:pt x="829434" y="144410"/>
                </a:lnTo>
                <a:lnTo>
                  <a:pt x="829820" y="145567"/>
                </a:lnTo>
                <a:lnTo>
                  <a:pt x="830167" y="146686"/>
                </a:lnTo>
                <a:lnTo>
                  <a:pt x="830553" y="147843"/>
                </a:lnTo>
                <a:lnTo>
                  <a:pt x="830900" y="149000"/>
                </a:lnTo>
                <a:lnTo>
                  <a:pt x="831285" y="150157"/>
                </a:lnTo>
                <a:lnTo>
                  <a:pt x="831671" y="151314"/>
                </a:lnTo>
                <a:lnTo>
                  <a:pt x="832018" y="152471"/>
                </a:lnTo>
                <a:lnTo>
                  <a:pt x="832404" y="153628"/>
                </a:lnTo>
                <a:lnTo>
                  <a:pt x="832751" y="154786"/>
                </a:lnTo>
                <a:lnTo>
                  <a:pt x="833137" y="155943"/>
                </a:lnTo>
                <a:lnTo>
                  <a:pt x="833523" y="157138"/>
                </a:lnTo>
                <a:lnTo>
                  <a:pt x="833870" y="158296"/>
                </a:lnTo>
                <a:lnTo>
                  <a:pt x="834255" y="159491"/>
                </a:lnTo>
                <a:lnTo>
                  <a:pt x="834603" y="160687"/>
                </a:lnTo>
                <a:lnTo>
                  <a:pt x="834988" y="161844"/>
                </a:lnTo>
                <a:lnTo>
                  <a:pt x="835374" y="163040"/>
                </a:lnTo>
                <a:lnTo>
                  <a:pt x="835721" y="164236"/>
                </a:lnTo>
                <a:lnTo>
                  <a:pt x="836107" y="165431"/>
                </a:lnTo>
                <a:lnTo>
                  <a:pt x="836454" y="166627"/>
                </a:lnTo>
                <a:lnTo>
                  <a:pt x="836840" y="167861"/>
                </a:lnTo>
                <a:lnTo>
                  <a:pt x="837225" y="169057"/>
                </a:lnTo>
                <a:lnTo>
                  <a:pt x="837572" y="170253"/>
                </a:lnTo>
                <a:lnTo>
                  <a:pt x="837958" y="171487"/>
                </a:lnTo>
                <a:lnTo>
                  <a:pt x="838305" y="172683"/>
                </a:lnTo>
                <a:lnTo>
                  <a:pt x="838691" y="173917"/>
                </a:lnTo>
                <a:lnTo>
                  <a:pt x="839077" y="175151"/>
                </a:lnTo>
                <a:lnTo>
                  <a:pt x="839424" y="176385"/>
                </a:lnTo>
                <a:lnTo>
                  <a:pt x="839810" y="177620"/>
                </a:lnTo>
                <a:lnTo>
                  <a:pt x="840157" y="178854"/>
                </a:lnTo>
                <a:lnTo>
                  <a:pt x="840542" y="180088"/>
                </a:lnTo>
                <a:lnTo>
                  <a:pt x="840928" y="181323"/>
                </a:lnTo>
                <a:lnTo>
                  <a:pt x="841275" y="182557"/>
                </a:lnTo>
                <a:lnTo>
                  <a:pt x="841661" y="183791"/>
                </a:lnTo>
                <a:lnTo>
                  <a:pt x="842008" y="185064"/>
                </a:lnTo>
                <a:lnTo>
                  <a:pt x="842394" y="186298"/>
                </a:lnTo>
                <a:lnTo>
                  <a:pt x="842780" y="187571"/>
                </a:lnTo>
                <a:lnTo>
                  <a:pt x="843127" y="188805"/>
                </a:lnTo>
                <a:lnTo>
                  <a:pt x="843512" y="190078"/>
                </a:lnTo>
                <a:lnTo>
                  <a:pt x="843860" y="191351"/>
                </a:lnTo>
                <a:lnTo>
                  <a:pt x="844245" y="192624"/>
                </a:lnTo>
                <a:lnTo>
                  <a:pt x="844631" y="193897"/>
                </a:lnTo>
                <a:lnTo>
                  <a:pt x="844978" y="195170"/>
                </a:lnTo>
                <a:lnTo>
                  <a:pt x="845364" y="196442"/>
                </a:lnTo>
                <a:lnTo>
                  <a:pt x="845711" y="197715"/>
                </a:lnTo>
                <a:lnTo>
                  <a:pt x="846097" y="199027"/>
                </a:lnTo>
                <a:lnTo>
                  <a:pt x="846482" y="200300"/>
                </a:lnTo>
                <a:lnTo>
                  <a:pt x="846830" y="201611"/>
                </a:lnTo>
                <a:lnTo>
                  <a:pt x="847215" y="202884"/>
                </a:lnTo>
                <a:lnTo>
                  <a:pt x="847562" y="204195"/>
                </a:lnTo>
                <a:lnTo>
                  <a:pt x="847948" y="205468"/>
                </a:lnTo>
                <a:lnTo>
                  <a:pt x="848334" y="206780"/>
                </a:lnTo>
                <a:lnTo>
                  <a:pt x="848681" y="208091"/>
                </a:lnTo>
                <a:lnTo>
                  <a:pt x="849067" y="209402"/>
                </a:lnTo>
                <a:lnTo>
                  <a:pt x="849414" y="210714"/>
                </a:lnTo>
                <a:lnTo>
                  <a:pt x="849800" y="212025"/>
                </a:lnTo>
                <a:lnTo>
                  <a:pt x="850185" y="213337"/>
                </a:lnTo>
                <a:lnTo>
                  <a:pt x="850532" y="214648"/>
                </a:lnTo>
                <a:lnTo>
                  <a:pt x="850918" y="215998"/>
                </a:lnTo>
                <a:lnTo>
                  <a:pt x="851265" y="217309"/>
                </a:lnTo>
                <a:lnTo>
                  <a:pt x="851651" y="218659"/>
                </a:lnTo>
                <a:lnTo>
                  <a:pt x="852037" y="219971"/>
                </a:lnTo>
                <a:lnTo>
                  <a:pt x="852384" y="221321"/>
                </a:lnTo>
                <a:lnTo>
                  <a:pt x="852770" y="222632"/>
                </a:lnTo>
                <a:lnTo>
                  <a:pt x="853117" y="223982"/>
                </a:lnTo>
                <a:lnTo>
                  <a:pt x="853502" y="225332"/>
                </a:lnTo>
                <a:lnTo>
                  <a:pt x="853888" y="226682"/>
                </a:lnTo>
                <a:lnTo>
                  <a:pt x="854235" y="228032"/>
                </a:lnTo>
                <a:lnTo>
                  <a:pt x="854621" y="229382"/>
                </a:lnTo>
                <a:lnTo>
                  <a:pt x="854968" y="230732"/>
                </a:lnTo>
                <a:lnTo>
                  <a:pt x="855354" y="232082"/>
                </a:lnTo>
                <a:lnTo>
                  <a:pt x="855740" y="233432"/>
                </a:lnTo>
                <a:lnTo>
                  <a:pt x="856087" y="234821"/>
                </a:lnTo>
                <a:lnTo>
                  <a:pt x="856472" y="236171"/>
                </a:lnTo>
                <a:lnTo>
                  <a:pt x="856820" y="237559"/>
                </a:lnTo>
                <a:lnTo>
                  <a:pt x="857205" y="238909"/>
                </a:lnTo>
                <a:lnTo>
                  <a:pt x="857591" y="240298"/>
                </a:lnTo>
                <a:lnTo>
                  <a:pt x="857938" y="241648"/>
                </a:lnTo>
                <a:lnTo>
                  <a:pt x="858324" y="243036"/>
                </a:lnTo>
                <a:lnTo>
                  <a:pt x="858671" y="244425"/>
                </a:lnTo>
                <a:lnTo>
                  <a:pt x="859057" y="245814"/>
                </a:lnTo>
                <a:lnTo>
                  <a:pt x="859442" y="247202"/>
                </a:lnTo>
                <a:lnTo>
                  <a:pt x="859789" y="248591"/>
                </a:lnTo>
                <a:lnTo>
                  <a:pt x="860175" y="249979"/>
                </a:lnTo>
                <a:lnTo>
                  <a:pt x="860522" y="251368"/>
                </a:lnTo>
                <a:lnTo>
                  <a:pt x="860908" y="252756"/>
                </a:lnTo>
                <a:lnTo>
                  <a:pt x="861294" y="254145"/>
                </a:lnTo>
                <a:lnTo>
                  <a:pt x="861641" y="255534"/>
                </a:lnTo>
                <a:lnTo>
                  <a:pt x="862027" y="256961"/>
                </a:lnTo>
                <a:lnTo>
                  <a:pt x="862374" y="258349"/>
                </a:lnTo>
                <a:lnTo>
                  <a:pt x="862759" y="259776"/>
                </a:lnTo>
                <a:lnTo>
                  <a:pt x="863145" y="261165"/>
                </a:lnTo>
                <a:lnTo>
                  <a:pt x="863492" y="262592"/>
                </a:lnTo>
                <a:lnTo>
                  <a:pt x="863878" y="264019"/>
                </a:lnTo>
                <a:lnTo>
                  <a:pt x="864225" y="265408"/>
                </a:lnTo>
                <a:lnTo>
                  <a:pt x="864611" y="266835"/>
                </a:lnTo>
                <a:lnTo>
                  <a:pt x="864997" y="268262"/>
                </a:lnTo>
                <a:lnTo>
                  <a:pt x="865344" y="269689"/>
                </a:lnTo>
                <a:lnTo>
                  <a:pt x="865729" y="271116"/>
                </a:lnTo>
                <a:lnTo>
                  <a:pt x="866077" y="272543"/>
                </a:lnTo>
                <a:lnTo>
                  <a:pt x="866462" y="273971"/>
                </a:lnTo>
                <a:lnTo>
                  <a:pt x="866848" y="275398"/>
                </a:lnTo>
                <a:lnTo>
                  <a:pt x="867195" y="276863"/>
                </a:lnTo>
                <a:lnTo>
                  <a:pt x="867581" y="278291"/>
                </a:lnTo>
                <a:lnTo>
                  <a:pt x="867928" y="279718"/>
                </a:lnTo>
                <a:lnTo>
                  <a:pt x="868314" y="281183"/>
                </a:lnTo>
                <a:lnTo>
                  <a:pt x="868699" y="282610"/>
                </a:lnTo>
                <a:lnTo>
                  <a:pt x="869047" y="284076"/>
                </a:lnTo>
                <a:lnTo>
                  <a:pt x="869432" y="285503"/>
                </a:lnTo>
                <a:lnTo>
                  <a:pt x="869779" y="286969"/>
                </a:lnTo>
                <a:lnTo>
                  <a:pt x="870165" y="288396"/>
                </a:lnTo>
                <a:lnTo>
                  <a:pt x="870551" y="289862"/>
                </a:lnTo>
                <a:lnTo>
                  <a:pt x="870898" y="291328"/>
                </a:lnTo>
                <a:lnTo>
                  <a:pt x="871284" y="292793"/>
                </a:lnTo>
                <a:lnTo>
                  <a:pt x="871631" y="294259"/>
                </a:lnTo>
                <a:lnTo>
                  <a:pt x="872017" y="295725"/>
                </a:lnTo>
                <a:lnTo>
                  <a:pt x="872402" y="297190"/>
                </a:lnTo>
                <a:lnTo>
                  <a:pt x="872749" y="298656"/>
                </a:lnTo>
                <a:lnTo>
                  <a:pt x="873135" y="300122"/>
                </a:lnTo>
                <a:lnTo>
                  <a:pt x="873482" y="301587"/>
                </a:lnTo>
                <a:lnTo>
                  <a:pt x="873868" y="303053"/>
                </a:lnTo>
                <a:lnTo>
                  <a:pt x="874254" y="304519"/>
                </a:lnTo>
                <a:lnTo>
                  <a:pt x="874601" y="306023"/>
                </a:lnTo>
                <a:lnTo>
                  <a:pt x="874987" y="307489"/>
                </a:lnTo>
                <a:lnTo>
                  <a:pt x="875334" y="308993"/>
                </a:lnTo>
                <a:lnTo>
                  <a:pt x="875719" y="310459"/>
                </a:lnTo>
                <a:lnTo>
                  <a:pt x="876105" y="311963"/>
                </a:lnTo>
                <a:lnTo>
                  <a:pt x="876452" y="313429"/>
                </a:lnTo>
                <a:lnTo>
                  <a:pt x="876838" y="314933"/>
                </a:lnTo>
                <a:lnTo>
                  <a:pt x="877185" y="316399"/>
                </a:lnTo>
                <a:lnTo>
                  <a:pt x="877571" y="317903"/>
                </a:lnTo>
                <a:lnTo>
                  <a:pt x="877957" y="319407"/>
                </a:lnTo>
                <a:lnTo>
                  <a:pt x="878304" y="320912"/>
                </a:lnTo>
                <a:lnTo>
                  <a:pt x="878689" y="322416"/>
                </a:lnTo>
                <a:lnTo>
                  <a:pt x="879037" y="323882"/>
                </a:lnTo>
                <a:lnTo>
                  <a:pt x="879422" y="325386"/>
                </a:lnTo>
                <a:lnTo>
                  <a:pt x="879808" y="326890"/>
                </a:lnTo>
                <a:lnTo>
                  <a:pt x="880155" y="328394"/>
                </a:lnTo>
                <a:lnTo>
                  <a:pt x="880541" y="329899"/>
                </a:lnTo>
                <a:lnTo>
                  <a:pt x="880888" y="331442"/>
                </a:lnTo>
                <a:lnTo>
                  <a:pt x="881274" y="332946"/>
                </a:lnTo>
                <a:lnTo>
                  <a:pt x="881659" y="334450"/>
                </a:lnTo>
                <a:lnTo>
                  <a:pt x="882006" y="335954"/>
                </a:lnTo>
                <a:lnTo>
                  <a:pt x="882392" y="337459"/>
                </a:lnTo>
                <a:lnTo>
                  <a:pt x="882739" y="339002"/>
                </a:lnTo>
                <a:lnTo>
                  <a:pt x="883125" y="340506"/>
                </a:lnTo>
                <a:lnTo>
                  <a:pt x="883511" y="342049"/>
                </a:lnTo>
                <a:lnTo>
                  <a:pt x="883858" y="343553"/>
                </a:lnTo>
                <a:lnTo>
                  <a:pt x="884244" y="345096"/>
                </a:lnTo>
                <a:lnTo>
                  <a:pt x="884591" y="346600"/>
                </a:lnTo>
                <a:lnTo>
                  <a:pt x="884976" y="348143"/>
                </a:lnTo>
                <a:lnTo>
                  <a:pt x="885362" y="349647"/>
                </a:lnTo>
                <a:lnTo>
                  <a:pt x="885709" y="351190"/>
                </a:lnTo>
                <a:lnTo>
                  <a:pt x="886095" y="352733"/>
                </a:lnTo>
                <a:lnTo>
                  <a:pt x="886442" y="354237"/>
                </a:lnTo>
                <a:lnTo>
                  <a:pt x="886828" y="355780"/>
                </a:lnTo>
                <a:lnTo>
                  <a:pt x="887214" y="357323"/>
                </a:lnTo>
                <a:lnTo>
                  <a:pt x="887561" y="358866"/>
                </a:lnTo>
                <a:lnTo>
                  <a:pt x="887946" y="360409"/>
                </a:lnTo>
                <a:lnTo>
                  <a:pt x="888294" y="361951"/>
                </a:lnTo>
                <a:lnTo>
                  <a:pt x="888679" y="363494"/>
                </a:lnTo>
                <a:lnTo>
                  <a:pt x="889065" y="365037"/>
                </a:lnTo>
                <a:lnTo>
                  <a:pt x="889412" y="366580"/>
                </a:lnTo>
                <a:lnTo>
                  <a:pt x="889798" y="368123"/>
                </a:lnTo>
                <a:lnTo>
                  <a:pt x="890145" y="369666"/>
                </a:lnTo>
                <a:lnTo>
                  <a:pt x="890531" y="371208"/>
                </a:lnTo>
                <a:lnTo>
                  <a:pt x="890916" y="372751"/>
                </a:lnTo>
                <a:lnTo>
                  <a:pt x="891264" y="374294"/>
                </a:lnTo>
                <a:lnTo>
                  <a:pt x="891649" y="375876"/>
                </a:lnTo>
                <a:lnTo>
                  <a:pt x="891996" y="377418"/>
                </a:lnTo>
                <a:lnTo>
                  <a:pt x="892382" y="378961"/>
                </a:lnTo>
                <a:lnTo>
                  <a:pt x="892768" y="380543"/>
                </a:lnTo>
                <a:lnTo>
                  <a:pt x="893115" y="382086"/>
                </a:lnTo>
                <a:lnTo>
                  <a:pt x="893501" y="383628"/>
                </a:lnTo>
                <a:lnTo>
                  <a:pt x="893848" y="385210"/>
                </a:lnTo>
                <a:lnTo>
                  <a:pt x="894234" y="386753"/>
                </a:lnTo>
                <a:lnTo>
                  <a:pt x="894619" y="388334"/>
                </a:lnTo>
                <a:lnTo>
                  <a:pt x="894966" y="389877"/>
                </a:lnTo>
                <a:lnTo>
                  <a:pt x="895352" y="391458"/>
                </a:lnTo>
                <a:lnTo>
                  <a:pt x="895699" y="393001"/>
                </a:lnTo>
                <a:lnTo>
                  <a:pt x="896085" y="394583"/>
                </a:lnTo>
                <a:lnTo>
                  <a:pt x="896471" y="396164"/>
                </a:lnTo>
                <a:lnTo>
                  <a:pt x="896818" y="397707"/>
                </a:lnTo>
                <a:lnTo>
                  <a:pt x="897204" y="399288"/>
                </a:lnTo>
                <a:lnTo>
                  <a:pt x="897551" y="400870"/>
                </a:lnTo>
                <a:lnTo>
                  <a:pt x="897936" y="402413"/>
                </a:lnTo>
                <a:lnTo>
                  <a:pt x="898322" y="403994"/>
                </a:lnTo>
                <a:lnTo>
                  <a:pt x="898669" y="405575"/>
                </a:lnTo>
                <a:lnTo>
                  <a:pt x="899055" y="407157"/>
                </a:lnTo>
                <a:lnTo>
                  <a:pt x="899402" y="408738"/>
                </a:lnTo>
                <a:lnTo>
                  <a:pt x="899788" y="410320"/>
                </a:lnTo>
                <a:lnTo>
                  <a:pt x="900174" y="411862"/>
                </a:lnTo>
                <a:lnTo>
                  <a:pt x="900521" y="413444"/>
                </a:lnTo>
                <a:lnTo>
                  <a:pt x="900906" y="415025"/>
                </a:lnTo>
                <a:lnTo>
                  <a:pt x="901253" y="416607"/>
                </a:lnTo>
                <a:lnTo>
                  <a:pt x="901639" y="418188"/>
                </a:lnTo>
                <a:lnTo>
                  <a:pt x="902025" y="419770"/>
                </a:lnTo>
                <a:lnTo>
                  <a:pt x="902372" y="421351"/>
                </a:lnTo>
                <a:lnTo>
                  <a:pt x="902758" y="422932"/>
                </a:lnTo>
                <a:lnTo>
                  <a:pt x="903105" y="424552"/>
                </a:lnTo>
                <a:lnTo>
                  <a:pt x="903491" y="426134"/>
                </a:lnTo>
                <a:lnTo>
                  <a:pt x="903876" y="427715"/>
                </a:lnTo>
                <a:lnTo>
                  <a:pt x="904223" y="429297"/>
                </a:lnTo>
                <a:lnTo>
                  <a:pt x="904609" y="430878"/>
                </a:lnTo>
                <a:lnTo>
                  <a:pt x="904956" y="432459"/>
                </a:lnTo>
                <a:lnTo>
                  <a:pt x="905342" y="434079"/>
                </a:lnTo>
                <a:lnTo>
                  <a:pt x="905728" y="435661"/>
                </a:lnTo>
                <a:lnTo>
                  <a:pt x="906075" y="437242"/>
                </a:lnTo>
                <a:lnTo>
                  <a:pt x="906461" y="438824"/>
                </a:lnTo>
                <a:lnTo>
                  <a:pt x="906808" y="440444"/>
                </a:lnTo>
                <a:lnTo>
                  <a:pt x="907193" y="442025"/>
                </a:lnTo>
                <a:lnTo>
                  <a:pt x="907579" y="443607"/>
                </a:lnTo>
                <a:lnTo>
                  <a:pt x="907926" y="445227"/>
                </a:lnTo>
                <a:lnTo>
                  <a:pt x="908312" y="446808"/>
                </a:lnTo>
                <a:lnTo>
                  <a:pt x="908659" y="448389"/>
                </a:lnTo>
                <a:lnTo>
                  <a:pt x="909045" y="450009"/>
                </a:lnTo>
                <a:lnTo>
                  <a:pt x="909431" y="451591"/>
                </a:lnTo>
                <a:lnTo>
                  <a:pt x="909778" y="453172"/>
                </a:lnTo>
                <a:lnTo>
                  <a:pt x="910163" y="454792"/>
                </a:lnTo>
                <a:lnTo>
                  <a:pt x="910511" y="456374"/>
                </a:lnTo>
                <a:lnTo>
                  <a:pt x="910896" y="457994"/>
                </a:lnTo>
                <a:lnTo>
                  <a:pt x="911282" y="459575"/>
                </a:lnTo>
                <a:lnTo>
                  <a:pt x="911629" y="461195"/>
                </a:lnTo>
                <a:lnTo>
                  <a:pt x="912015" y="462776"/>
                </a:lnTo>
                <a:lnTo>
                  <a:pt x="912362" y="464396"/>
                </a:lnTo>
                <a:lnTo>
                  <a:pt x="912748" y="465978"/>
                </a:lnTo>
                <a:lnTo>
                  <a:pt x="913133" y="467598"/>
                </a:lnTo>
                <a:lnTo>
                  <a:pt x="913481" y="469179"/>
                </a:lnTo>
                <a:lnTo>
                  <a:pt x="913866" y="470799"/>
                </a:lnTo>
                <a:lnTo>
                  <a:pt x="914213" y="472419"/>
                </a:lnTo>
                <a:lnTo>
                  <a:pt x="914599" y="474001"/>
                </a:lnTo>
                <a:lnTo>
                  <a:pt x="914985" y="475621"/>
                </a:lnTo>
                <a:lnTo>
                  <a:pt x="915332" y="477202"/>
                </a:lnTo>
                <a:lnTo>
                  <a:pt x="915718" y="478822"/>
                </a:lnTo>
                <a:lnTo>
                  <a:pt x="916065" y="480442"/>
                </a:lnTo>
                <a:lnTo>
                  <a:pt x="916451" y="482023"/>
                </a:lnTo>
                <a:lnTo>
                  <a:pt x="916836" y="483643"/>
                </a:lnTo>
                <a:lnTo>
                  <a:pt x="917183" y="485225"/>
                </a:lnTo>
                <a:lnTo>
                  <a:pt x="917569" y="486845"/>
                </a:lnTo>
                <a:lnTo>
                  <a:pt x="917916" y="488465"/>
                </a:lnTo>
                <a:lnTo>
                  <a:pt x="918302" y="490046"/>
                </a:lnTo>
                <a:lnTo>
                  <a:pt x="918688" y="491666"/>
                </a:lnTo>
                <a:lnTo>
                  <a:pt x="919035" y="493286"/>
                </a:lnTo>
                <a:lnTo>
                  <a:pt x="919421" y="494906"/>
                </a:lnTo>
                <a:lnTo>
                  <a:pt x="919768" y="496488"/>
                </a:lnTo>
                <a:lnTo>
                  <a:pt x="920153" y="498108"/>
                </a:lnTo>
                <a:lnTo>
                  <a:pt x="920539" y="499728"/>
                </a:lnTo>
                <a:lnTo>
                  <a:pt x="920886" y="501309"/>
                </a:lnTo>
                <a:lnTo>
                  <a:pt x="921272" y="502929"/>
                </a:lnTo>
                <a:lnTo>
                  <a:pt x="921619" y="504549"/>
                </a:lnTo>
                <a:lnTo>
                  <a:pt x="922005" y="506169"/>
                </a:lnTo>
                <a:lnTo>
                  <a:pt x="922391" y="507750"/>
                </a:lnTo>
                <a:lnTo>
                  <a:pt x="922738" y="509370"/>
                </a:lnTo>
                <a:lnTo>
                  <a:pt x="923123" y="510990"/>
                </a:lnTo>
                <a:lnTo>
                  <a:pt x="923470" y="512572"/>
                </a:lnTo>
                <a:lnTo>
                  <a:pt x="923856" y="514192"/>
                </a:lnTo>
                <a:lnTo>
                  <a:pt x="924242" y="515812"/>
                </a:lnTo>
                <a:lnTo>
                  <a:pt x="924589" y="517432"/>
                </a:lnTo>
                <a:lnTo>
                  <a:pt x="924975" y="519013"/>
                </a:lnTo>
                <a:lnTo>
                  <a:pt x="925322" y="520633"/>
                </a:lnTo>
                <a:lnTo>
                  <a:pt x="925708" y="522253"/>
                </a:lnTo>
                <a:lnTo>
                  <a:pt x="926093" y="523873"/>
                </a:lnTo>
                <a:lnTo>
                  <a:pt x="926440" y="525455"/>
                </a:lnTo>
                <a:lnTo>
                  <a:pt x="926826" y="527075"/>
                </a:lnTo>
                <a:lnTo>
                  <a:pt x="927173" y="528695"/>
                </a:lnTo>
                <a:lnTo>
                  <a:pt x="927559" y="530315"/>
                </a:lnTo>
                <a:lnTo>
                  <a:pt x="927945" y="531896"/>
                </a:lnTo>
                <a:lnTo>
                  <a:pt x="928292" y="533516"/>
                </a:lnTo>
                <a:lnTo>
                  <a:pt x="928678" y="535136"/>
                </a:lnTo>
                <a:lnTo>
                  <a:pt x="929025" y="536756"/>
                </a:lnTo>
                <a:lnTo>
                  <a:pt x="929410" y="538337"/>
                </a:lnTo>
                <a:lnTo>
                  <a:pt x="929796" y="539957"/>
                </a:lnTo>
                <a:lnTo>
                  <a:pt x="930143" y="541577"/>
                </a:lnTo>
                <a:lnTo>
                  <a:pt x="930529" y="543159"/>
                </a:lnTo>
                <a:lnTo>
                  <a:pt x="930876" y="544779"/>
                </a:lnTo>
                <a:lnTo>
                  <a:pt x="931262" y="546399"/>
                </a:lnTo>
                <a:lnTo>
                  <a:pt x="931648" y="548019"/>
                </a:lnTo>
                <a:lnTo>
                  <a:pt x="931995" y="549600"/>
                </a:lnTo>
                <a:lnTo>
                  <a:pt x="932380" y="551220"/>
                </a:lnTo>
                <a:lnTo>
                  <a:pt x="932728" y="552840"/>
                </a:lnTo>
                <a:lnTo>
                  <a:pt x="933113" y="554422"/>
                </a:lnTo>
                <a:lnTo>
                  <a:pt x="933499" y="556042"/>
                </a:lnTo>
                <a:lnTo>
                  <a:pt x="933846" y="557662"/>
                </a:lnTo>
                <a:lnTo>
                  <a:pt x="934232" y="559243"/>
                </a:lnTo>
                <a:lnTo>
                  <a:pt x="934579" y="560863"/>
                </a:lnTo>
                <a:lnTo>
                  <a:pt x="934965" y="562483"/>
                </a:lnTo>
                <a:lnTo>
                  <a:pt x="935350" y="564064"/>
                </a:lnTo>
                <a:lnTo>
                  <a:pt x="935698" y="565684"/>
                </a:lnTo>
                <a:lnTo>
                  <a:pt x="936083" y="567266"/>
                </a:lnTo>
                <a:lnTo>
                  <a:pt x="936430" y="568886"/>
                </a:lnTo>
                <a:lnTo>
                  <a:pt x="936816" y="570506"/>
                </a:lnTo>
                <a:lnTo>
                  <a:pt x="937202" y="572087"/>
                </a:lnTo>
                <a:lnTo>
                  <a:pt x="937549" y="573707"/>
                </a:lnTo>
                <a:lnTo>
                  <a:pt x="937935" y="575289"/>
                </a:lnTo>
                <a:lnTo>
                  <a:pt x="938282" y="576909"/>
                </a:lnTo>
                <a:lnTo>
                  <a:pt x="938668" y="578529"/>
                </a:lnTo>
                <a:lnTo>
                  <a:pt x="939053" y="580110"/>
                </a:lnTo>
                <a:lnTo>
                  <a:pt x="939400" y="581730"/>
                </a:lnTo>
                <a:lnTo>
                  <a:pt x="939786" y="583311"/>
                </a:lnTo>
                <a:lnTo>
                  <a:pt x="940133" y="584931"/>
                </a:lnTo>
                <a:lnTo>
                  <a:pt x="940519" y="586513"/>
                </a:lnTo>
                <a:lnTo>
                  <a:pt x="940905" y="588133"/>
                </a:lnTo>
                <a:lnTo>
                  <a:pt x="941252" y="589714"/>
                </a:lnTo>
                <a:lnTo>
                  <a:pt x="941638" y="591334"/>
                </a:lnTo>
                <a:lnTo>
                  <a:pt x="941985" y="592916"/>
                </a:lnTo>
                <a:lnTo>
                  <a:pt x="942370" y="594497"/>
                </a:lnTo>
                <a:lnTo>
                  <a:pt x="942756" y="596117"/>
                </a:lnTo>
                <a:lnTo>
                  <a:pt x="943103" y="597698"/>
                </a:lnTo>
                <a:lnTo>
                  <a:pt x="943489" y="599318"/>
                </a:lnTo>
                <a:lnTo>
                  <a:pt x="943836" y="600900"/>
                </a:lnTo>
                <a:lnTo>
                  <a:pt x="944222" y="602481"/>
                </a:lnTo>
                <a:lnTo>
                  <a:pt x="944607" y="604101"/>
                </a:lnTo>
                <a:lnTo>
                  <a:pt x="944955" y="605683"/>
                </a:lnTo>
                <a:lnTo>
                  <a:pt x="945340" y="607264"/>
                </a:lnTo>
                <a:lnTo>
                  <a:pt x="945687" y="608884"/>
                </a:lnTo>
                <a:lnTo>
                  <a:pt x="946073" y="610465"/>
                </a:lnTo>
                <a:lnTo>
                  <a:pt x="946459" y="612047"/>
                </a:lnTo>
                <a:lnTo>
                  <a:pt x="946806" y="613628"/>
                </a:lnTo>
                <a:lnTo>
                  <a:pt x="947192" y="615210"/>
                </a:lnTo>
                <a:lnTo>
                  <a:pt x="947539" y="616830"/>
                </a:lnTo>
                <a:lnTo>
                  <a:pt x="947925" y="618411"/>
                </a:lnTo>
                <a:lnTo>
                  <a:pt x="948310" y="619993"/>
                </a:lnTo>
                <a:lnTo>
                  <a:pt x="948657" y="621574"/>
                </a:lnTo>
                <a:lnTo>
                  <a:pt x="949043" y="623155"/>
                </a:lnTo>
                <a:lnTo>
                  <a:pt x="949390" y="624737"/>
                </a:lnTo>
                <a:lnTo>
                  <a:pt x="949776" y="626318"/>
                </a:lnTo>
                <a:lnTo>
                  <a:pt x="950162" y="627938"/>
                </a:lnTo>
                <a:lnTo>
                  <a:pt x="950509" y="629520"/>
                </a:lnTo>
                <a:lnTo>
                  <a:pt x="950895" y="631101"/>
                </a:lnTo>
                <a:lnTo>
                  <a:pt x="951242" y="632682"/>
                </a:lnTo>
                <a:lnTo>
                  <a:pt x="951627" y="634264"/>
                </a:lnTo>
                <a:lnTo>
                  <a:pt x="952013" y="635845"/>
                </a:lnTo>
                <a:lnTo>
                  <a:pt x="952360" y="637388"/>
                </a:lnTo>
                <a:lnTo>
                  <a:pt x="952746" y="638970"/>
                </a:lnTo>
                <a:lnTo>
                  <a:pt x="953093" y="640551"/>
                </a:lnTo>
                <a:lnTo>
                  <a:pt x="953479" y="642132"/>
                </a:lnTo>
                <a:lnTo>
                  <a:pt x="953865" y="643714"/>
                </a:lnTo>
                <a:lnTo>
                  <a:pt x="954212" y="645295"/>
                </a:lnTo>
                <a:lnTo>
                  <a:pt x="954597" y="646877"/>
                </a:lnTo>
                <a:lnTo>
                  <a:pt x="954945" y="648419"/>
                </a:lnTo>
                <a:lnTo>
                  <a:pt x="955330" y="650001"/>
                </a:lnTo>
                <a:lnTo>
                  <a:pt x="955716" y="651582"/>
                </a:lnTo>
                <a:lnTo>
                  <a:pt x="956063" y="653164"/>
                </a:lnTo>
                <a:lnTo>
                  <a:pt x="956449" y="654707"/>
                </a:lnTo>
                <a:lnTo>
                  <a:pt x="956796" y="656288"/>
                </a:lnTo>
                <a:lnTo>
                  <a:pt x="957182" y="657831"/>
                </a:lnTo>
                <a:lnTo>
                  <a:pt x="957567" y="659412"/>
                </a:lnTo>
                <a:lnTo>
                  <a:pt x="957915" y="660994"/>
                </a:lnTo>
                <a:lnTo>
                  <a:pt x="958300" y="662537"/>
                </a:lnTo>
                <a:lnTo>
                  <a:pt x="958647" y="664118"/>
                </a:lnTo>
                <a:lnTo>
                  <a:pt x="959033" y="665661"/>
                </a:lnTo>
                <a:lnTo>
                  <a:pt x="959419" y="667242"/>
                </a:lnTo>
                <a:lnTo>
                  <a:pt x="959766" y="668785"/>
                </a:lnTo>
                <a:lnTo>
                  <a:pt x="960152" y="670366"/>
                </a:lnTo>
                <a:lnTo>
                  <a:pt x="960499" y="671909"/>
                </a:lnTo>
                <a:lnTo>
                  <a:pt x="960885" y="673452"/>
                </a:lnTo>
                <a:lnTo>
                  <a:pt x="961270" y="675034"/>
                </a:lnTo>
                <a:lnTo>
                  <a:pt x="961617" y="676576"/>
                </a:lnTo>
                <a:lnTo>
                  <a:pt x="962003" y="678119"/>
                </a:lnTo>
                <a:lnTo>
                  <a:pt x="962350" y="679662"/>
                </a:lnTo>
                <a:lnTo>
                  <a:pt x="962736" y="681244"/>
                </a:lnTo>
                <a:lnTo>
                  <a:pt x="963122" y="682786"/>
                </a:lnTo>
                <a:lnTo>
                  <a:pt x="963469" y="684329"/>
                </a:lnTo>
                <a:lnTo>
                  <a:pt x="963855" y="685872"/>
                </a:lnTo>
                <a:lnTo>
                  <a:pt x="964202" y="687415"/>
                </a:lnTo>
                <a:lnTo>
                  <a:pt x="964587" y="688958"/>
                </a:lnTo>
                <a:lnTo>
                  <a:pt x="964973" y="690501"/>
                </a:lnTo>
                <a:lnTo>
                  <a:pt x="965320" y="692043"/>
                </a:lnTo>
                <a:lnTo>
                  <a:pt x="965706" y="693586"/>
                </a:lnTo>
                <a:lnTo>
                  <a:pt x="966053" y="695129"/>
                </a:lnTo>
                <a:lnTo>
                  <a:pt x="966439" y="696672"/>
                </a:lnTo>
                <a:lnTo>
                  <a:pt x="966824" y="698215"/>
                </a:lnTo>
                <a:lnTo>
                  <a:pt x="967172" y="699758"/>
                </a:lnTo>
                <a:lnTo>
                  <a:pt x="967557" y="701301"/>
                </a:lnTo>
                <a:lnTo>
                  <a:pt x="967904" y="702805"/>
                </a:lnTo>
                <a:lnTo>
                  <a:pt x="968290" y="704348"/>
                </a:lnTo>
                <a:lnTo>
                  <a:pt x="968676" y="705891"/>
                </a:lnTo>
                <a:lnTo>
                  <a:pt x="969023" y="707433"/>
                </a:lnTo>
                <a:lnTo>
                  <a:pt x="969409" y="708938"/>
                </a:lnTo>
                <a:lnTo>
                  <a:pt x="969756" y="710480"/>
                </a:lnTo>
                <a:lnTo>
                  <a:pt x="970142" y="711985"/>
                </a:lnTo>
                <a:lnTo>
                  <a:pt x="970527" y="713528"/>
                </a:lnTo>
                <a:lnTo>
                  <a:pt x="970874" y="715032"/>
                </a:lnTo>
                <a:lnTo>
                  <a:pt x="971260" y="716575"/>
                </a:lnTo>
                <a:lnTo>
                  <a:pt x="971607" y="718079"/>
                </a:lnTo>
                <a:lnTo>
                  <a:pt x="971993" y="719622"/>
                </a:lnTo>
                <a:lnTo>
                  <a:pt x="972379" y="721126"/>
                </a:lnTo>
                <a:lnTo>
                  <a:pt x="972726" y="722630"/>
                </a:lnTo>
                <a:lnTo>
                  <a:pt x="973112" y="724173"/>
                </a:lnTo>
                <a:lnTo>
                  <a:pt x="973459" y="725678"/>
                </a:lnTo>
                <a:lnTo>
                  <a:pt x="973844" y="727182"/>
                </a:lnTo>
                <a:lnTo>
                  <a:pt x="974230" y="728686"/>
                </a:lnTo>
                <a:lnTo>
                  <a:pt x="974577" y="730229"/>
                </a:lnTo>
                <a:lnTo>
                  <a:pt x="974963" y="731733"/>
                </a:lnTo>
                <a:lnTo>
                  <a:pt x="975310" y="733237"/>
                </a:lnTo>
                <a:lnTo>
                  <a:pt x="975696" y="734742"/>
                </a:lnTo>
                <a:lnTo>
                  <a:pt x="976082" y="736246"/>
                </a:lnTo>
                <a:lnTo>
                  <a:pt x="976429" y="737750"/>
                </a:lnTo>
                <a:lnTo>
                  <a:pt x="976814" y="739255"/>
                </a:lnTo>
                <a:lnTo>
                  <a:pt x="977162" y="740759"/>
                </a:lnTo>
                <a:lnTo>
                  <a:pt x="977547" y="742225"/>
                </a:lnTo>
                <a:lnTo>
                  <a:pt x="977933" y="743729"/>
                </a:lnTo>
                <a:lnTo>
                  <a:pt x="978280" y="745233"/>
                </a:lnTo>
                <a:lnTo>
                  <a:pt x="978666" y="746737"/>
                </a:lnTo>
                <a:lnTo>
                  <a:pt x="979013" y="748203"/>
                </a:lnTo>
                <a:lnTo>
                  <a:pt x="979399" y="749707"/>
                </a:lnTo>
                <a:lnTo>
                  <a:pt x="979784" y="751212"/>
                </a:lnTo>
                <a:lnTo>
                  <a:pt x="980132" y="752677"/>
                </a:lnTo>
                <a:lnTo>
                  <a:pt x="980517" y="754182"/>
                </a:lnTo>
                <a:lnTo>
                  <a:pt x="980864" y="755647"/>
                </a:lnTo>
                <a:lnTo>
                  <a:pt x="981250" y="757152"/>
                </a:lnTo>
                <a:lnTo>
                  <a:pt x="981636" y="758617"/>
                </a:lnTo>
                <a:lnTo>
                  <a:pt x="981983" y="760122"/>
                </a:lnTo>
                <a:lnTo>
                  <a:pt x="982369" y="761587"/>
                </a:lnTo>
                <a:lnTo>
                  <a:pt x="982716" y="763053"/>
                </a:lnTo>
                <a:lnTo>
                  <a:pt x="983102" y="764519"/>
                </a:lnTo>
                <a:lnTo>
                  <a:pt x="983487" y="766023"/>
                </a:lnTo>
                <a:lnTo>
                  <a:pt x="983834" y="767489"/>
                </a:lnTo>
                <a:lnTo>
                  <a:pt x="984220" y="768954"/>
                </a:lnTo>
                <a:lnTo>
                  <a:pt x="984567" y="770420"/>
                </a:lnTo>
                <a:lnTo>
                  <a:pt x="984953" y="771886"/>
                </a:lnTo>
                <a:lnTo>
                  <a:pt x="985339" y="773351"/>
                </a:lnTo>
                <a:lnTo>
                  <a:pt x="985686" y="774817"/>
                </a:lnTo>
                <a:lnTo>
                  <a:pt x="986072" y="776283"/>
                </a:lnTo>
                <a:lnTo>
                  <a:pt x="986419" y="777749"/>
                </a:lnTo>
                <a:lnTo>
                  <a:pt x="986804" y="779214"/>
                </a:lnTo>
                <a:lnTo>
                  <a:pt x="987190" y="780641"/>
                </a:lnTo>
                <a:lnTo>
                  <a:pt x="987537" y="782107"/>
                </a:lnTo>
                <a:lnTo>
                  <a:pt x="987923" y="783573"/>
                </a:lnTo>
                <a:lnTo>
                  <a:pt x="988270" y="785000"/>
                </a:lnTo>
                <a:lnTo>
                  <a:pt x="988656" y="786466"/>
                </a:lnTo>
                <a:lnTo>
                  <a:pt x="989041" y="787931"/>
                </a:lnTo>
                <a:lnTo>
                  <a:pt x="989389" y="789359"/>
                </a:lnTo>
                <a:lnTo>
                  <a:pt x="989774" y="790824"/>
                </a:lnTo>
                <a:lnTo>
                  <a:pt x="990121" y="792251"/>
                </a:lnTo>
                <a:lnTo>
                  <a:pt x="990507" y="793679"/>
                </a:lnTo>
                <a:lnTo>
                  <a:pt x="990893" y="795144"/>
                </a:lnTo>
                <a:lnTo>
                  <a:pt x="991240" y="796571"/>
                </a:lnTo>
                <a:lnTo>
                  <a:pt x="991626" y="797998"/>
                </a:lnTo>
                <a:lnTo>
                  <a:pt x="991973" y="799426"/>
                </a:lnTo>
                <a:lnTo>
                  <a:pt x="992359" y="800891"/>
                </a:lnTo>
                <a:lnTo>
                  <a:pt x="992744" y="802318"/>
                </a:lnTo>
                <a:lnTo>
                  <a:pt x="993091" y="803746"/>
                </a:lnTo>
                <a:lnTo>
                  <a:pt x="993477" y="805173"/>
                </a:lnTo>
                <a:lnTo>
                  <a:pt x="993824" y="806600"/>
                </a:lnTo>
                <a:lnTo>
                  <a:pt x="994210" y="808027"/>
                </a:lnTo>
                <a:lnTo>
                  <a:pt x="994596" y="809416"/>
                </a:lnTo>
                <a:lnTo>
                  <a:pt x="994943" y="810843"/>
                </a:lnTo>
                <a:lnTo>
                  <a:pt x="995329" y="812270"/>
                </a:lnTo>
                <a:lnTo>
                  <a:pt x="995676" y="813697"/>
                </a:lnTo>
                <a:lnTo>
                  <a:pt x="996061" y="815086"/>
                </a:lnTo>
                <a:lnTo>
                  <a:pt x="996447" y="816513"/>
                </a:lnTo>
                <a:lnTo>
                  <a:pt x="996794" y="817940"/>
                </a:lnTo>
                <a:lnTo>
                  <a:pt x="997180" y="819328"/>
                </a:lnTo>
                <a:lnTo>
                  <a:pt x="997527" y="820755"/>
                </a:lnTo>
                <a:lnTo>
                  <a:pt x="997913" y="822144"/>
                </a:lnTo>
                <a:lnTo>
                  <a:pt x="998299" y="823533"/>
                </a:lnTo>
                <a:lnTo>
                  <a:pt x="998646" y="824960"/>
                </a:lnTo>
                <a:lnTo>
                  <a:pt x="999031" y="826348"/>
                </a:lnTo>
                <a:lnTo>
                  <a:pt x="999379" y="827737"/>
                </a:lnTo>
                <a:lnTo>
                  <a:pt x="999764" y="829164"/>
                </a:lnTo>
                <a:lnTo>
                  <a:pt x="1000150" y="830553"/>
                </a:lnTo>
                <a:lnTo>
                  <a:pt x="1000497" y="831941"/>
                </a:lnTo>
                <a:lnTo>
                  <a:pt x="1000883" y="833330"/>
                </a:lnTo>
                <a:lnTo>
                  <a:pt x="1001230" y="834718"/>
                </a:lnTo>
                <a:lnTo>
                  <a:pt x="1001616" y="836107"/>
                </a:lnTo>
                <a:lnTo>
                  <a:pt x="1002001" y="837495"/>
                </a:lnTo>
                <a:lnTo>
                  <a:pt x="1002349" y="838845"/>
                </a:lnTo>
                <a:lnTo>
                  <a:pt x="1002734" y="840234"/>
                </a:lnTo>
                <a:lnTo>
                  <a:pt x="1003081" y="841622"/>
                </a:lnTo>
                <a:lnTo>
                  <a:pt x="1003467" y="843011"/>
                </a:lnTo>
                <a:lnTo>
                  <a:pt x="1003853" y="844361"/>
                </a:lnTo>
                <a:lnTo>
                  <a:pt x="1004200" y="845750"/>
                </a:lnTo>
                <a:lnTo>
                  <a:pt x="1004586" y="847100"/>
                </a:lnTo>
                <a:lnTo>
                  <a:pt x="1004933" y="848488"/>
                </a:lnTo>
                <a:lnTo>
                  <a:pt x="1005319" y="849838"/>
                </a:lnTo>
                <a:lnTo>
                  <a:pt x="1005704" y="851227"/>
                </a:lnTo>
                <a:lnTo>
                  <a:pt x="1006051" y="852577"/>
                </a:lnTo>
                <a:lnTo>
                  <a:pt x="1006437" y="853927"/>
                </a:lnTo>
                <a:lnTo>
                  <a:pt x="1006784" y="855277"/>
                </a:lnTo>
                <a:lnTo>
                  <a:pt x="1007170" y="856665"/>
                </a:lnTo>
                <a:lnTo>
                  <a:pt x="1007556" y="858015"/>
                </a:lnTo>
                <a:lnTo>
                  <a:pt x="1007903" y="859365"/>
                </a:lnTo>
                <a:lnTo>
                  <a:pt x="1008289" y="860715"/>
                </a:lnTo>
                <a:lnTo>
                  <a:pt x="1008636" y="862065"/>
                </a:lnTo>
                <a:lnTo>
                  <a:pt x="1009021" y="863415"/>
                </a:lnTo>
                <a:lnTo>
                  <a:pt x="1009407" y="864765"/>
                </a:lnTo>
                <a:lnTo>
                  <a:pt x="1009754" y="866077"/>
                </a:lnTo>
                <a:lnTo>
                  <a:pt x="1010140" y="867427"/>
                </a:lnTo>
                <a:lnTo>
                  <a:pt x="1010487" y="868777"/>
                </a:lnTo>
                <a:lnTo>
                  <a:pt x="1010873" y="870088"/>
                </a:lnTo>
                <a:lnTo>
                  <a:pt x="1011258" y="871438"/>
                </a:lnTo>
                <a:lnTo>
                  <a:pt x="1011606" y="872788"/>
                </a:lnTo>
                <a:lnTo>
                  <a:pt x="1011991" y="874099"/>
                </a:lnTo>
                <a:lnTo>
                  <a:pt x="1012338" y="875411"/>
                </a:lnTo>
                <a:lnTo>
                  <a:pt x="1012724" y="876761"/>
                </a:lnTo>
                <a:lnTo>
                  <a:pt x="1013110" y="878072"/>
                </a:lnTo>
                <a:lnTo>
                  <a:pt x="1013457" y="879384"/>
                </a:lnTo>
                <a:lnTo>
                  <a:pt x="1013843" y="880734"/>
                </a:lnTo>
                <a:lnTo>
                  <a:pt x="1014190" y="882045"/>
                </a:lnTo>
                <a:lnTo>
                  <a:pt x="1014576" y="883356"/>
                </a:lnTo>
                <a:lnTo>
                  <a:pt x="1014961" y="884668"/>
                </a:lnTo>
                <a:lnTo>
                  <a:pt x="1015308" y="885979"/>
                </a:lnTo>
                <a:lnTo>
                  <a:pt x="1015694" y="887291"/>
                </a:lnTo>
                <a:lnTo>
                  <a:pt x="1016041" y="888602"/>
                </a:lnTo>
                <a:lnTo>
                  <a:pt x="1016427" y="889875"/>
                </a:lnTo>
                <a:lnTo>
                  <a:pt x="1016813" y="891186"/>
                </a:lnTo>
                <a:lnTo>
                  <a:pt x="1017160" y="892498"/>
                </a:lnTo>
                <a:lnTo>
                  <a:pt x="1017546" y="893809"/>
                </a:lnTo>
                <a:lnTo>
                  <a:pt x="1017893" y="895082"/>
                </a:lnTo>
                <a:lnTo>
                  <a:pt x="1018278" y="896394"/>
                </a:lnTo>
                <a:lnTo>
                  <a:pt x="1018664" y="897666"/>
                </a:lnTo>
                <a:lnTo>
                  <a:pt x="1019011" y="898978"/>
                </a:lnTo>
                <a:lnTo>
                  <a:pt x="1019397" y="900251"/>
                </a:lnTo>
                <a:lnTo>
                  <a:pt x="1019744" y="901523"/>
                </a:lnTo>
                <a:lnTo>
                  <a:pt x="1020130" y="902835"/>
                </a:lnTo>
                <a:lnTo>
                  <a:pt x="1020516" y="904108"/>
                </a:lnTo>
                <a:lnTo>
                  <a:pt x="1020863" y="905381"/>
                </a:lnTo>
                <a:lnTo>
                  <a:pt x="1021248" y="906653"/>
                </a:lnTo>
                <a:lnTo>
                  <a:pt x="1021596" y="907926"/>
                </a:lnTo>
                <a:lnTo>
                  <a:pt x="1021981" y="909199"/>
                </a:lnTo>
                <a:lnTo>
                  <a:pt x="1022367" y="910472"/>
                </a:lnTo>
                <a:lnTo>
                  <a:pt x="1022714" y="911745"/>
                </a:lnTo>
                <a:lnTo>
                  <a:pt x="1023100" y="913018"/>
                </a:lnTo>
                <a:lnTo>
                  <a:pt x="1023447" y="914252"/>
                </a:lnTo>
                <a:lnTo>
                  <a:pt x="1023833" y="915525"/>
                </a:lnTo>
                <a:lnTo>
                  <a:pt x="1024218" y="916798"/>
                </a:lnTo>
                <a:lnTo>
                  <a:pt x="1024566" y="918032"/>
                </a:lnTo>
                <a:lnTo>
                  <a:pt x="1024951" y="919305"/>
                </a:lnTo>
                <a:lnTo>
                  <a:pt x="1025298" y="920539"/>
                </a:lnTo>
                <a:lnTo>
                  <a:pt x="1025684" y="921812"/>
                </a:lnTo>
                <a:lnTo>
                  <a:pt x="1026070" y="923046"/>
                </a:lnTo>
                <a:lnTo>
                  <a:pt x="1026417" y="924280"/>
                </a:lnTo>
                <a:lnTo>
                  <a:pt x="1026803" y="925553"/>
                </a:lnTo>
                <a:lnTo>
                  <a:pt x="1027150" y="926788"/>
                </a:lnTo>
                <a:lnTo>
                  <a:pt x="1027536" y="928022"/>
                </a:lnTo>
                <a:lnTo>
                  <a:pt x="1027921" y="929256"/>
                </a:lnTo>
                <a:lnTo>
                  <a:pt x="1028268" y="930490"/>
                </a:lnTo>
                <a:lnTo>
                  <a:pt x="1028654" y="931725"/>
                </a:lnTo>
                <a:lnTo>
                  <a:pt x="1029001" y="932959"/>
                </a:lnTo>
                <a:lnTo>
                  <a:pt x="1029387" y="934193"/>
                </a:lnTo>
                <a:lnTo>
                  <a:pt x="1029773" y="935389"/>
                </a:lnTo>
                <a:lnTo>
                  <a:pt x="1030120" y="936623"/>
                </a:lnTo>
                <a:lnTo>
                  <a:pt x="1030505" y="937858"/>
                </a:lnTo>
                <a:lnTo>
                  <a:pt x="1030853" y="939053"/>
                </a:lnTo>
                <a:lnTo>
                  <a:pt x="1031238" y="940288"/>
                </a:lnTo>
                <a:lnTo>
                  <a:pt x="1031624" y="941483"/>
                </a:lnTo>
                <a:lnTo>
                  <a:pt x="1031971" y="942718"/>
                </a:lnTo>
                <a:lnTo>
                  <a:pt x="1032357" y="943913"/>
                </a:lnTo>
                <a:lnTo>
                  <a:pt x="1032704" y="945109"/>
                </a:lnTo>
                <a:lnTo>
                  <a:pt x="1033090" y="946343"/>
                </a:lnTo>
                <a:lnTo>
                  <a:pt x="1033475" y="947539"/>
                </a:lnTo>
                <a:lnTo>
                  <a:pt x="1033823" y="948735"/>
                </a:lnTo>
                <a:lnTo>
                  <a:pt x="1034208" y="949930"/>
                </a:lnTo>
                <a:lnTo>
                  <a:pt x="1034555" y="951126"/>
                </a:lnTo>
                <a:lnTo>
                  <a:pt x="1034941" y="952322"/>
                </a:lnTo>
                <a:lnTo>
                  <a:pt x="1035327" y="953517"/>
                </a:lnTo>
                <a:lnTo>
                  <a:pt x="1035674" y="954713"/>
                </a:lnTo>
                <a:lnTo>
                  <a:pt x="1036060" y="955870"/>
                </a:lnTo>
                <a:lnTo>
                  <a:pt x="1036407" y="957066"/>
                </a:lnTo>
                <a:lnTo>
                  <a:pt x="1036793" y="958262"/>
                </a:lnTo>
                <a:lnTo>
                  <a:pt x="1037178" y="959419"/>
                </a:lnTo>
                <a:lnTo>
                  <a:pt x="1037525" y="960615"/>
                </a:lnTo>
                <a:lnTo>
                  <a:pt x="1037911" y="961772"/>
                </a:lnTo>
                <a:lnTo>
                  <a:pt x="1038258" y="962967"/>
                </a:lnTo>
                <a:lnTo>
                  <a:pt x="1038644" y="964125"/>
                </a:lnTo>
                <a:lnTo>
                  <a:pt x="1039030" y="965282"/>
                </a:lnTo>
                <a:lnTo>
                  <a:pt x="1039377" y="966477"/>
                </a:lnTo>
                <a:lnTo>
                  <a:pt x="1039763" y="967634"/>
                </a:lnTo>
                <a:lnTo>
                  <a:pt x="1040110" y="968792"/>
                </a:lnTo>
                <a:lnTo>
                  <a:pt x="1040495" y="969949"/>
                </a:lnTo>
                <a:lnTo>
                  <a:pt x="1040881" y="971106"/>
                </a:lnTo>
                <a:lnTo>
                  <a:pt x="1041228" y="972263"/>
                </a:lnTo>
                <a:lnTo>
                  <a:pt x="1041614" y="973420"/>
                </a:lnTo>
                <a:lnTo>
                  <a:pt x="1041961" y="974577"/>
                </a:lnTo>
                <a:lnTo>
                  <a:pt x="1042347" y="975696"/>
                </a:lnTo>
                <a:lnTo>
                  <a:pt x="1042733" y="976853"/>
                </a:lnTo>
                <a:lnTo>
                  <a:pt x="1043080" y="978010"/>
                </a:lnTo>
                <a:lnTo>
                  <a:pt x="1043465" y="979129"/>
                </a:lnTo>
                <a:lnTo>
                  <a:pt x="1043813" y="980286"/>
                </a:lnTo>
                <a:lnTo>
                  <a:pt x="1044198" y="981404"/>
                </a:lnTo>
                <a:lnTo>
                  <a:pt x="1044584" y="982562"/>
                </a:lnTo>
                <a:lnTo>
                  <a:pt x="1044931" y="983680"/>
                </a:lnTo>
                <a:lnTo>
                  <a:pt x="1045317" y="984799"/>
                </a:lnTo>
                <a:lnTo>
                  <a:pt x="1045664" y="985917"/>
                </a:lnTo>
                <a:lnTo>
                  <a:pt x="1046050" y="987036"/>
                </a:lnTo>
                <a:lnTo>
                  <a:pt x="1046435" y="988193"/>
                </a:lnTo>
                <a:lnTo>
                  <a:pt x="1046783" y="989311"/>
                </a:lnTo>
                <a:lnTo>
                  <a:pt x="1047168" y="990430"/>
                </a:lnTo>
                <a:lnTo>
                  <a:pt x="1047515" y="991510"/>
                </a:lnTo>
                <a:lnTo>
                  <a:pt x="1047901" y="992629"/>
                </a:lnTo>
                <a:lnTo>
                  <a:pt x="1048287" y="993747"/>
                </a:lnTo>
                <a:lnTo>
                  <a:pt x="1048634" y="994866"/>
                </a:lnTo>
                <a:lnTo>
                  <a:pt x="1049020" y="995946"/>
                </a:lnTo>
                <a:lnTo>
                  <a:pt x="1049367" y="997064"/>
                </a:lnTo>
                <a:lnTo>
                  <a:pt x="1049753" y="998183"/>
                </a:lnTo>
                <a:lnTo>
                  <a:pt x="1050138" y="999263"/>
                </a:lnTo>
                <a:lnTo>
                  <a:pt x="1050485" y="1000343"/>
                </a:lnTo>
                <a:lnTo>
                  <a:pt x="1050871" y="1001461"/>
                </a:lnTo>
                <a:lnTo>
                  <a:pt x="1051218" y="1002541"/>
                </a:lnTo>
                <a:lnTo>
                  <a:pt x="1051604" y="1003621"/>
                </a:lnTo>
                <a:lnTo>
                  <a:pt x="1051990" y="1004701"/>
                </a:lnTo>
                <a:lnTo>
                  <a:pt x="1052337" y="1005820"/>
                </a:lnTo>
                <a:lnTo>
                  <a:pt x="1052722" y="1006900"/>
                </a:lnTo>
                <a:lnTo>
                  <a:pt x="1053070" y="1007980"/>
                </a:lnTo>
                <a:lnTo>
                  <a:pt x="1053455" y="1009021"/>
                </a:lnTo>
                <a:lnTo>
                  <a:pt x="1053841" y="1010101"/>
                </a:lnTo>
                <a:lnTo>
                  <a:pt x="1054188" y="1011181"/>
                </a:lnTo>
                <a:lnTo>
                  <a:pt x="1054574" y="1012261"/>
                </a:lnTo>
                <a:lnTo>
                  <a:pt x="1054921" y="1013341"/>
                </a:lnTo>
                <a:lnTo>
                  <a:pt x="1055307" y="1014383"/>
                </a:lnTo>
                <a:lnTo>
                  <a:pt x="1055692" y="1015463"/>
                </a:lnTo>
                <a:lnTo>
                  <a:pt x="1056040" y="1016504"/>
                </a:lnTo>
                <a:lnTo>
                  <a:pt x="1056425" y="1017584"/>
                </a:lnTo>
                <a:lnTo>
                  <a:pt x="1056772" y="1018626"/>
                </a:lnTo>
                <a:lnTo>
                  <a:pt x="1057158" y="1019667"/>
                </a:lnTo>
                <a:lnTo>
                  <a:pt x="1057544" y="1020747"/>
                </a:lnTo>
                <a:lnTo>
                  <a:pt x="1057891" y="1021788"/>
                </a:lnTo>
                <a:lnTo>
                  <a:pt x="1058277" y="1022830"/>
                </a:lnTo>
                <a:lnTo>
                  <a:pt x="1058624" y="1023871"/>
                </a:lnTo>
                <a:lnTo>
                  <a:pt x="1059010" y="1024913"/>
                </a:lnTo>
                <a:lnTo>
                  <a:pt x="1059395" y="1025954"/>
                </a:lnTo>
                <a:lnTo>
                  <a:pt x="1059742" y="1026996"/>
                </a:lnTo>
                <a:lnTo>
                  <a:pt x="1060128" y="1028037"/>
                </a:lnTo>
                <a:lnTo>
                  <a:pt x="1060475" y="1029040"/>
                </a:lnTo>
                <a:lnTo>
                  <a:pt x="1060861" y="1030081"/>
                </a:lnTo>
                <a:lnTo>
                  <a:pt x="1061247" y="1031123"/>
                </a:lnTo>
                <a:lnTo>
                  <a:pt x="1061594" y="1032125"/>
                </a:lnTo>
                <a:lnTo>
                  <a:pt x="1061980" y="1033167"/>
                </a:lnTo>
                <a:lnTo>
                  <a:pt x="1062327" y="1034170"/>
                </a:lnTo>
                <a:lnTo>
                  <a:pt x="1062712" y="1035211"/>
                </a:lnTo>
                <a:lnTo>
                  <a:pt x="1063098" y="1036214"/>
                </a:lnTo>
                <a:lnTo>
                  <a:pt x="1063445" y="1037217"/>
                </a:lnTo>
                <a:lnTo>
                  <a:pt x="1063831" y="1038220"/>
                </a:lnTo>
                <a:lnTo>
                  <a:pt x="1064178" y="1039223"/>
                </a:lnTo>
                <a:lnTo>
                  <a:pt x="1064564" y="1040264"/>
                </a:lnTo>
                <a:lnTo>
                  <a:pt x="1064950" y="1041267"/>
                </a:lnTo>
                <a:lnTo>
                  <a:pt x="1065297" y="1042231"/>
                </a:lnTo>
                <a:lnTo>
                  <a:pt x="1065682" y="1043234"/>
                </a:lnTo>
                <a:lnTo>
                  <a:pt x="1066030" y="1044237"/>
                </a:lnTo>
                <a:lnTo>
                  <a:pt x="1066415" y="1045240"/>
                </a:lnTo>
                <a:lnTo>
                  <a:pt x="1066801" y="1046243"/>
                </a:lnTo>
                <a:lnTo>
                  <a:pt x="1067148" y="1047207"/>
                </a:lnTo>
                <a:lnTo>
                  <a:pt x="1067534" y="1048210"/>
                </a:lnTo>
                <a:lnTo>
                  <a:pt x="1067881" y="1049174"/>
                </a:lnTo>
                <a:lnTo>
                  <a:pt x="1068267" y="1050177"/>
                </a:lnTo>
                <a:lnTo>
                  <a:pt x="1068652" y="1051141"/>
                </a:lnTo>
                <a:lnTo>
                  <a:pt x="1069000" y="1052144"/>
                </a:lnTo>
                <a:lnTo>
                  <a:pt x="1069385" y="1053108"/>
                </a:lnTo>
                <a:lnTo>
                  <a:pt x="1069732" y="1054072"/>
                </a:lnTo>
                <a:lnTo>
                  <a:pt x="1070118" y="1055037"/>
                </a:lnTo>
                <a:lnTo>
                  <a:pt x="1070504" y="1056001"/>
                </a:lnTo>
                <a:lnTo>
                  <a:pt x="1070851" y="1056965"/>
                </a:lnTo>
                <a:lnTo>
                  <a:pt x="1071237" y="1057930"/>
                </a:lnTo>
                <a:lnTo>
                  <a:pt x="1071584" y="1058894"/>
                </a:lnTo>
                <a:lnTo>
                  <a:pt x="1071970" y="1059858"/>
                </a:lnTo>
                <a:lnTo>
                  <a:pt x="1072355" y="1060822"/>
                </a:lnTo>
                <a:lnTo>
                  <a:pt x="1072702" y="1061787"/>
                </a:lnTo>
                <a:lnTo>
                  <a:pt x="1073088" y="1062712"/>
                </a:lnTo>
                <a:lnTo>
                  <a:pt x="1073435" y="1063677"/>
                </a:lnTo>
                <a:lnTo>
                  <a:pt x="1073821" y="1064641"/>
                </a:lnTo>
                <a:lnTo>
                  <a:pt x="1074207" y="1065567"/>
                </a:lnTo>
                <a:lnTo>
                  <a:pt x="1074554" y="1066492"/>
                </a:lnTo>
                <a:lnTo>
                  <a:pt x="1074939" y="1067457"/>
                </a:lnTo>
                <a:lnTo>
                  <a:pt x="1075287" y="1068382"/>
                </a:lnTo>
                <a:lnTo>
                  <a:pt x="1075672" y="1069308"/>
                </a:lnTo>
                <a:lnTo>
                  <a:pt x="1076058" y="1070272"/>
                </a:lnTo>
                <a:lnTo>
                  <a:pt x="1076405" y="1071198"/>
                </a:lnTo>
                <a:lnTo>
                  <a:pt x="1076791" y="1072124"/>
                </a:lnTo>
                <a:lnTo>
                  <a:pt x="1077138" y="1073049"/>
                </a:lnTo>
                <a:lnTo>
                  <a:pt x="1077524" y="1073975"/>
                </a:lnTo>
                <a:lnTo>
                  <a:pt x="1077909" y="1074901"/>
                </a:lnTo>
                <a:lnTo>
                  <a:pt x="1078257" y="1075788"/>
                </a:lnTo>
                <a:lnTo>
                  <a:pt x="1078642" y="1076714"/>
                </a:lnTo>
                <a:lnTo>
                  <a:pt x="1078989" y="1077639"/>
                </a:lnTo>
                <a:lnTo>
                  <a:pt x="1079375" y="1078527"/>
                </a:lnTo>
                <a:lnTo>
                  <a:pt x="1079761" y="1079452"/>
                </a:lnTo>
                <a:lnTo>
                  <a:pt x="1080108" y="1080378"/>
                </a:lnTo>
                <a:lnTo>
                  <a:pt x="1080494" y="1081265"/>
                </a:lnTo>
                <a:lnTo>
                  <a:pt x="1080841" y="1082152"/>
                </a:lnTo>
                <a:lnTo>
                  <a:pt x="1081227" y="1083078"/>
                </a:lnTo>
                <a:lnTo>
                  <a:pt x="1081612" y="1083965"/>
                </a:lnTo>
                <a:lnTo>
                  <a:pt x="1081959" y="1084852"/>
                </a:lnTo>
                <a:lnTo>
                  <a:pt x="1082345" y="1085739"/>
                </a:lnTo>
                <a:lnTo>
                  <a:pt x="1082692" y="1086627"/>
                </a:lnTo>
                <a:lnTo>
                  <a:pt x="1083078" y="1087514"/>
                </a:lnTo>
                <a:lnTo>
                  <a:pt x="1083464" y="1088401"/>
                </a:lnTo>
                <a:lnTo>
                  <a:pt x="1083811" y="1089288"/>
                </a:lnTo>
                <a:lnTo>
                  <a:pt x="1084197" y="1090175"/>
                </a:lnTo>
                <a:lnTo>
                  <a:pt x="1084544" y="1091062"/>
                </a:lnTo>
                <a:lnTo>
                  <a:pt x="1084929" y="1091949"/>
                </a:lnTo>
                <a:lnTo>
                  <a:pt x="1085315" y="1092798"/>
                </a:lnTo>
                <a:lnTo>
                  <a:pt x="1085662" y="1093685"/>
                </a:lnTo>
                <a:lnTo>
                  <a:pt x="1086048" y="1094572"/>
                </a:lnTo>
                <a:lnTo>
                  <a:pt x="1086395" y="1095421"/>
                </a:lnTo>
                <a:lnTo>
                  <a:pt x="1086781" y="1096269"/>
                </a:lnTo>
                <a:lnTo>
                  <a:pt x="1087167" y="1097156"/>
                </a:lnTo>
                <a:lnTo>
                  <a:pt x="1087514" y="1098005"/>
                </a:lnTo>
                <a:lnTo>
                  <a:pt x="1087899" y="1098854"/>
                </a:lnTo>
                <a:lnTo>
                  <a:pt x="1088247" y="1099741"/>
                </a:lnTo>
                <a:lnTo>
                  <a:pt x="1088632" y="1100589"/>
                </a:lnTo>
                <a:lnTo>
                  <a:pt x="1089018" y="1101438"/>
                </a:lnTo>
                <a:lnTo>
                  <a:pt x="1089365" y="1102286"/>
                </a:lnTo>
                <a:lnTo>
                  <a:pt x="1089751" y="1103135"/>
                </a:lnTo>
                <a:lnTo>
                  <a:pt x="1090098" y="1103984"/>
                </a:lnTo>
                <a:lnTo>
                  <a:pt x="1090484" y="1104794"/>
                </a:lnTo>
                <a:lnTo>
                  <a:pt x="1090869" y="1105642"/>
                </a:lnTo>
                <a:lnTo>
                  <a:pt x="1091217" y="1106491"/>
                </a:lnTo>
                <a:lnTo>
                  <a:pt x="1091602" y="1107339"/>
                </a:lnTo>
                <a:lnTo>
                  <a:pt x="1091949" y="1108149"/>
                </a:lnTo>
                <a:lnTo>
                  <a:pt x="1092335" y="1108998"/>
                </a:lnTo>
                <a:lnTo>
                  <a:pt x="1092721" y="1109808"/>
                </a:lnTo>
                <a:lnTo>
                  <a:pt x="1093068" y="1110656"/>
                </a:lnTo>
                <a:lnTo>
                  <a:pt x="1093454" y="1111466"/>
                </a:lnTo>
                <a:lnTo>
                  <a:pt x="1093801" y="1112276"/>
                </a:lnTo>
                <a:lnTo>
                  <a:pt x="1094186" y="1113125"/>
                </a:lnTo>
                <a:lnTo>
                  <a:pt x="1094572" y="1113935"/>
                </a:lnTo>
                <a:lnTo>
                  <a:pt x="1094919" y="1114745"/>
                </a:lnTo>
                <a:lnTo>
                  <a:pt x="1095305" y="1115555"/>
                </a:lnTo>
                <a:lnTo>
                  <a:pt x="1095652" y="1116365"/>
                </a:lnTo>
                <a:lnTo>
                  <a:pt x="1096038" y="1117175"/>
                </a:lnTo>
                <a:lnTo>
                  <a:pt x="1096424" y="1117985"/>
                </a:lnTo>
                <a:lnTo>
                  <a:pt x="1096771" y="1118795"/>
                </a:lnTo>
                <a:lnTo>
                  <a:pt x="1097156" y="1119566"/>
                </a:lnTo>
                <a:lnTo>
                  <a:pt x="1097504" y="1120376"/>
                </a:lnTo>
                <a:lnTo>
                  <a:pt x="1097889" y="1121186"/>
                </a:lnTo>
                <a:lnTo>
                  <a:pt x="1098275" y="1121958"/>
                </a:lnTo>
                <a:lnTo>
                  <a:pt x="1098622" y="1122768"/>
                </a:lnTo>
                <a:lnTo>
                  <a:pt x="1099008" y="1123539"/>
                </a:lnTo>
                <a:lnTo>
                  <a:pt x="1099355" y="1124349"/>
                </a:lnTo>
                <a:lnTo>
                  <a:pt x="1099741" y="1125121"/>
                </a:lnTo>
                <a:lnTo>
                  <a:pt x="1100126" y="1125892"/>
                </a:lnTo>
                <a:lnTo>
                  <a:pt x="1100474" y="1126702"/>
                </a:lnTo>
                <a:lnTo>
                  <a:pt x="1100859" y="1127473"/>
                </a:lnTo>
                <a:lnTo>
                  <a:pt x="1101206" y="1128245"/>
                </a:lnTo>
                <a:lnTo>
                  <a:pt x="1101592" y="1129016"/>
                </a:lnTo>
                <a:lnTo>
                  <a:pt x="1101978" y="1129788"/>
                </a:lnTo>
                <a:lnTo>
                  <a:pt x="1102325" y="1130559"/>
                </a:lnTo>
                <a:lnTo>
                  <a:pt x="1102711" y="1131331"/>
                </a:lnTo>
                <a:lnTo>
                  <a:pt x="1103058" y="1132102"/>
                </a:lnTo>
                <a:lnTo>
                  <a:pt x="1103444" y="1132873"/>
                </a:lnTo>
                <a:lnTo>
                  <a:pt x="1103829" y="1133606"/>
                </a:lnTo>
                <a:lnTo>
                  <a:pt x="1104176" y="1134378"/>
                </a:lnTo>
                <a:lnTo>
                  <a:pt x="1104562" y="1135149"/>
                </a:lnTo>
                <a:lnTo>
                  <a:pt x="1104909" y="1135882"/>
                </a:lnTo>
                <a:lnTo>
                  <a:pt x="1105295" y="1136653"/>
                </a:lnTo>
                <a:lnTo>
                  <a:pt x="1105681" y="1137386"/>
                </a:lnTo>
                <a:lnTo>
                  <a:pt x="1106028" y="1138158"/>
                </a:lnTo>
                <a:lnTo>
                  <a:pt x="1106414" y="1138890"/>
                </a:lnTo>
                <a:lnTo>
                  <a:pt x="1106761" y="1139623"/>
                </a:lnTo>
                <a:lnTo>
                  <a:pt x="1107146" y="1140356"/>
                </a:lnTo>
                <a:lnTo>
                  <a:pt x="1107532" y="1141128"/>
                </a:lnTo>
                <a:lnTo>
                  <a:pt x="1107879" y="1141860"/>
                </a:lnTo>
                <a:lnTo>
                  <a:pt x="1108265" y="1142593"/>
                </a:lnTo>
                <a:lnTo>
                  <a:pt x="1108612" y="1143326"/>
                </a:lnTo>
                <a:lnTo>
                  <a:pt x="1108998" y="1144059"/>
                </a:lnTo>
                <a:lnTo>
                  <a:pt x="1109384" y="1144753"/>
                </a:lnTo>
                <a:lnTo>
                  <a:pt x="1109731" y="1145486"/>
                </a:lnTo>
                <a:lnTo>
                  <a:pt x="1110116" y="1146219"/>
                </a:lnTo>
                <a:lnTo>
                  <a:pt x="1110464" y="1146952"/>
                </a:lnTo>
                <a:lnTo>
                  <a:pt x="1110849" y="1147646"/>
                </a:lnTo>
                <a:lnTo>
                  <a:pt x="1111235" y="1148379"/>
                </a:lnTo>
                <a:lnTo>
                  <a:pt x="1111582" y="1149112"/>
                </a:lnTo>
                <a:lnTo>
                  <a:pt x="1111968" y="1149806"/>
                </a:lnTo>
                <a:lnTo>
                  <a:pt x="1112315" y="1150539"/>
                </a:lnTo>
                <a:lnTo>
                  <a:pt x="1112701" y="1151233"/>
                </a:lnTo>
                <a:lnTo>
                  <a:pt x="1113086" y="1151928"/>
                </a:lnTo>
                <a:lnTo>
                  <a:pt x="1113434" y="1152622"/>
                </a:lnTo>
                <a:lnTo>
                  <a:pt x="1113819" y="1153355"/>
                </a:lnTo>
                <a:lnTo>
                  <a:pt x="1114166" y="1154049"/>
                </a:lnTo>
                <a:lnTo>
                  <a:pt x="1114552" y="1154743"/>
                </a:lnTo>
                <a:lnTo>
                  <a:pt x="1114938" y="1155438"/>
                </a:lnTo>
                <a:lnTo>
                  <a:pt x="1115285" y="1156132"/>
                </a:lnTo>
                <a:lnTo>
                  <a:pt x="1115671" y="1156826"/>
                </a:lnTo>
                <a:lnTo>
                  <a:pt x="1116018" y="1157520"/>
                </a:lnTo>
                <a:lnTo>
                  <a:pt x="1116403" y="1158215"/>
                </a:lnTo>
                <a:lnTo>
                  <a:pt x="1116789" y="1158870"/>
                </a:lnTo>
                <a:lnTo>
                  <a:pt x="1117136" y="1159565"/>
                </a:lnTo>
                <a:lnTo>
                  <a:pt x="1117522" y="1160259"/>
                </a:lnTo>
                <a:lnTo>
                  <a:pt x="1117869" y="1160915"/>
                </a:lnTo>
                <a:lnTo>
                  <a:pt x="1118255" y="1161609"/>
                </a:lnTo>
                <a:lnTo>
                  <a:pt x="1118641" y="1162265"/>
                </a:lnTo>
                <a:lnTo>
                  <a:pt x="1118988" y="1162959"/>
                </a:lnTo>
                <a:lnTo>
                  <a:pt x="1119373" y="1163615"/>
                </a:lnTo>
                <a:lnTo>
                  <a:pt x="1119721" y="1164309"/>
                </a:lnTo>
                <a:lnTo>
                  <a:pt x="1120106" y="1164965"/>
                </a:lnTo>
                <a:lnTo>
                  <a:pt x="1120492" y="1165620"/>
                </a:lnTo>
                <a:lnTo>
                  <a:pt x="1120839" y="1166276"/>
                </a:lnTo>
                <a:lnTo>
                  <a:pt x="1121225" y="1166932"/>
                </a:lnTo>
                <a:lnTo>
                  <a:pt x="1121572" y="1167587"/>
                </a:lnTo>
                <a:lnTo>
                  <a:pt x="1121958" y="1168243"/>
                </a:lnTo>
                <a:lnTo>
                  <a:pt x="1122343" y="1168899"/>
                </a:lnTo>
                <a:lnTo>
                  <a:pt x="1122691" y="1169555"/>
                </a:lnTo>
                <a:lnTo>
                  <a:pt x="1123076" y="1170210"/>
                </a:lnTo>
                <a:lnTo>
                  <a:pt x="1123423" y="1170866"/>
                </a:lnTo>
                <a:lnTo>
                  <a:pt x="1123809" y="1171522"/>
                </a:lnTo>
                <a:lnTo>
                  <a:pt x="1124195" y="1172139"/>
                </a:lnTo>
                <a:lnTo>
                  <a:pt x="1124542" y="1172795"/>
                </a:lnTo>
                <a:lnTo>
                  <a:pt x="1124928" y="1173450"/>
                </a:lnTo>
                <a:lnTo>
                  <a:pt x="1125275" y="1174067"/>
                </a:lnTo>
                <a:lnTo>
                  <a:pt x="1125661" y="1174723"/>
                </a:lnTo>
                <a:lnTo>
                  <a:pt x="1126046" y="1175340"/>
                </a:lnTo>
                <a:lnTo>
                  <a:pt x="1126393" y="1175996"/>
                </a:lnTo>
                <a:lnTo>
                  <a:pt x="1126779" y="1176613"/>
                </a:lnTo>
                <a:lnTo>
                  <a:pt x="1127126" y="1177230"/>
                </a:lnTo>
                <a:lnTo>
                  <a:pt x="1127512" y="1177847"/>
                </a:lnTo>
                <a:lnTo>
                  <a:pt x="1127898" y="1178503"/>
                </a:lnTo>
                <a:lnTo>
                  <a:pt x="1128245" y="1179120"/>
                </a:lnTo>
                <a:lnTo>
                  <a:pt x="1128631" y="1179737"/>
                </a:lnTo>
                <a:lnTo>
                  <a:pt x="1128978" y="1180354"/>
                </a:lnTo>
                <a:lnTo>
                  <a:pt x="1129363" y="1180972"/>
                </a:lnTo>
                <a:lnTo>
                  <a:pt x="1129749" y="1181589"/>
                </a:lnTo>
                <a:lnTo>
                  <a:pt x="1130096" y="1182167"/>
                </a:lnTo>
                <a:lnTo>
                  <a:pt x="1130482" y="1182784"/>
                </a:lnTo>
                <a:lnTo>
                  <a:pt x="1130829" y="1183402"/>
                </a:lnTo>
                <a:lnTo>
                  <a:pt x="1131215" y="1184019"/>
                </a:lnTo>
                <a:lnTo>
                  <a:pt x="1131601" y="1184597"/>
                </a:lnTo>
                <a:lnTo>
                  <a:pt x="1131948" y="1185214"/>
                </a:lnTo>
                <a:lnTo>
                  <a:pt x="1132333" y="1185793"/>
                </a:lnTo>
                <a:lnTo>
                  <a:pt x="1132681" y="1186410"/>
                </a:lnTo>
                <a:lnTo>
                  <a:pt x="1133066" y="1186989"/>
                </a:lnTo>
                <a:lnTo>
                  <a:pt x="1133452" y="1187606"/>
                </a:lnTo>
                <a:lnTo>
                  <a:pt x="1133799" y="1188184"/>
                </a:lnTo>
                <a:lnTo>
                  <a:pt x="1134185" y="1188763"/>
                </a:lnTo>
                <a:lnTo>
                  <a:pt x="1134532" y="1189380"/>
                </a:lnTo>
                <a:lnTo>
                  <a:pt x="1134918" y="1189959"/>
                </a:lnTo>
                <a:lnTo>
                  <a:pt x="1135303" y="1190537"/>
                </a:lnTo>
                <a:lnTo>
                  <a:pt x="1135651" y="1191116"/>
                </a:lnTo>
                <a:lnTo>
                  <a:pt x="1136036" y="1191694"/>
                </a:lnTo>
                <a:lnTo>
                  <a:pt x="1136383" y="1192273"/>
                </a:lnTo>
                <a:lnTo>
                  <a:pt x="1136769" y="1192852"/>
                </a:lnTo>
                <a:lnTo>
                  <a:pt x="1137155" y="1193430"/>
                </a:lnTo>
                <a:lnTo>
                  <a:pt x="1137502" y="1194009"/>
                </a:lnTo>
                <a:lnTo>
                  <a:pt x="1137888" y="1194587"/>
                </a:lnTo>
                <a:lnTo>
                  <a:pt x="1138235" y="1195127"/>
                </a:lnTo>
                <a:lnTo>
                  <a:pt x="1138620" y="1195706"/>
                </a:lnTo>
                <a:lnTo>
                  <a:pt x="1139006" y="1196284"/>
                </a:lnTo>
                <a:lnTo>
                  <a:pt x="1139353" y="1196824"/>
                </a:lnTo>
                <a:lnTo>
                  <a:pt x="1139739" y="1197403"/>
                </a:lnTo>
                <a:lnTo>
                  <a:pt x="1140086" y="1197943"/>
                </a:lnTo>
                <a:lnTo>
                  <a:pt x="1140472" y="1198522"/>
                </a:lnTo>
                <a:lnTo>
                  <a:pt x="1140858" y="1199062"/>
                </a:lnTo>
                <a:lnTo>
                  <a:pt x="1141205" y="1199640"/>
                </a:lnTo>
                <a:lnTo>
                  <a:pt x="1141590" y="1200180"/>
                </a:lnTo>
                <a:lnTo>
                  <a:pt x="1141938" y="1200720"/>
                </a:lnTo>
                <a:lnTo>
                  <a:pt x="1142323" y="1201260"/>
                </a:lnTo>
                <a:lnTo>
                  <a:pt x="1142709" y="1201800"/>
                </a:lnTo>
                <a:lnTo>
                  <a:pt x="1143056" y="1202379"/>
                </a:lnTo>
                <a:lnTo>
                  <a:pt x="1143442" y="1202919"/>
                </a:lnTo>
                <a:lnTo>
                  <a:pt x="1143789" y="1203459"/>
                </a:lnTo>
                <a:lnTo>
                  <a:pt x="1144175" y="1203999"/>
                </a:lnTo>
                <a:lnTo>
                  <a:pt x="1144560" y="1204539"/>
                </a:lnTo>
                <a:lnTo>
                  <a:pt x="1144908" y="1205040"/>
                </a:lnTo>
                <a:lnTo>
                  <a:pt x="1145293" y="1205580"/>
                </a:lnTo>
                <a:lnTo>
                  <a:pt x="1145640" y="1206120"/>
                </a:lnTo>
                <a:lnTo>
                  <a:pt x="1146026" y="1206660"/>
                </a:lnTo>
                <a:lnTo>
                  <a:pt x="1146412" y="1207161"/>
                </a:lnTo>
                <a:lnTo>
                  <a:pt x="1146759" y="1207701"/>
                </a:lnTo>
                <a:lnTo>
                  <a:pt x="1147145" y="1208241"/>
                </a:lnTo>
                <a:lnTo>
                  <a:pt x="1147492" y="1208743"/>
                </a:lnTo>
                <a:lnTo>
                  <a:pt x="1147878" y="1209283"/>
                </a:lnTo>
                <a:lnTo>
                  <a:pt x="1148263" y="1209784"/>
                </a:lnTo>
                <a:lnTo>
                  <a:pt x="1148610" y="1210286"/>
                </a:lnTo>
                <a:lnTo>
                  <a:pt x="1148996" y="1210826"/>
                </a:lnTo>
                <a:lnTo>
                  <a:pt x="1149343" y="1211327"/>
                </a:lnTo>
                <a:lnTo>
                  <a:pt x="1149729" y="1211829"/>
                </a:lnTo>
                <a:lnTo>
                  <a:pt x="1150115" y="1212369"/>
                </a:lnTo>
                <a:lnTo>
                  <a:pt x="1150462" y="1212870"/>
                </a:lnTo>
                <a:lnTo>
                  <a:pt x="1150848" y="1213371"/>
                </a:lnTo>
                <a:lnTo>
                  <a:pt x="1151195" y="1213873"/>
                </a:lnTo>
                <a:lnTo>
                  <a:pt x="1151580" y="1214374"/>
                </a:lnTo>
                <a:lnTo>
                  <a:pt x="1151966" y="1214876"/>
                </a:lnTo>
                <a:lnTo>
                  <a:pt x="1152313" y="1215377"/>
                </a:lnTo>
                <a:lnTo>
                  <a:pt x="1152699" y="1215879"/>
                </a:lnTo>
                <a:lnTo>
                  <a:pt x="1153046" y="1216380"/>
                </a:lnTo>
                <a:lnTo>
                  <a:pt x="1153432" y="1216843"/>
                </a:lnTo>
                <a:lnTo>
                  <a:pt x="1153818" y="1217344"/>
                </a:lnTo>
                <a:lnTo>
                  <a:pt x="1154165" y="1217846"/>
                </a:lnTo>
                <a:lnTo>
                  <a:pt x="1154550" y="1218309"/>
                </a:lnTo>
                <a:lnTo>
                  <a:pt x="1154898" y="1218810"/>
                </a:lnTo>
                <a:lnTo>
                  <a:pt x="1155283" y="1219311"/>
                </a:lnTo>
                <a:lnTo>
                  <a:pt x="1155669" y="1219774"/>
                </a:lnTo>
                <a:lnTo>
                  <a:pt x="1156016" y="1220276"/>
                </a:lnTo>
                <a:lnTo>
                  <a:pt x="1156402" y="1220739"/>
                </a:lnTo>
                <a:lnTo>
                  <a:pt x="1156749" y="1221201"/>
                </a:lnTo>
                <a:lnTo>
                  <a:pt x="1157135" y="1221703"/>
                </a:lnTo>
                <a:lnTo>
                  <a:pt x="1157520" y="1222166"/>
                </a:lnTo>
                <a:lnTo>
                  <a:pt x="1157868" y="1222629"/>
                </a:lnTo>
                <a:lnTo>
                  <a:pt x="1158253" y="1223130"/>
                </a:lnTo>
                <a:lnTo>
                  <a:pt x="1158600" y="1223593"/>
                </a:lnTo>
                <a:lnTo>
                  <a:pt x="1158986" y="1224056"/>
                </a:lnTo>
                <a:lnTo>
                  <a:pt x="1159372" y="1224518"/>
                </a:lnTo>
                <a:lnTo>
                  <a:pt x="1159719" y="1224981"/>
                </a:lnTo>
                <a:lnTo>
                  <a:pt x="1160105" y="1225444"/>
                </a:lnTo>
                <a:lnTo>
                  <a:pt x="1160452" y="1225907"/>
                </a:lnTo>
                <a:lnTo>
                  <a:pt x="1160837" y="1226370"/>
                </a:lnTo>
                <a:lnTo>
                  <a:pt x="1161223" y="1226833"/>
                </a:lnTo>
                <a:lnTo>
                  <a:pt x="1161570" y="1227257"/>
                </a:lnTo>
                <a:lnTo>
                  <a:pt x="1161956" y="1227720"/>
                </a:lnTo>
                <a:lnTo>
                  <a:pt x="1162303" y="1228183"/>
                </a:lnTo>
                <a:lnTo>
                  <a:pt x="1162689" y="1228646"/>
                </a:lnTo>
                <a:lnTo>
                  <a:pt x="1163075" y="1229070"/>
                </a:lnTo>
                <a:lnTo>
                  <a:pt x="1163422" y="1229533"/>
                </a:lnTo>
                <a:lnTo>
                  <a:pt x="1163807" y="1229957"/>
                </a:lnTo>
                <a:lnTo>
                  <a:pt x="1164155" y="1230420"/>
                </a:lnTo>
                <a:lnTo>
                  <a:pt x="1164540" y="1230844"/>
                </a:lnTo>
                <a:lnTo>
                  <a:pt x="1164926" y="1231307"/>
                </a:lnTo>
                <a:lnTo>
                  <a:pt x="1165273" y="1231731"/>
                </a:lnTo>
                <a:lnTo>
                  <a:pt x="1165659" y="1232194"/>
                </a:lnTo>
                <a:lnTo>
                  <a:pt x="1166006" y="1232618"/>
                </a:lnTo>
                <a:lnTo>
                  <a:pt x="1166392" y="1233043"/>
                </a:lnTo>
                <a:lnTo>
                  <a:pt x="1166777" y="1233467"/>
                </a:lnTo>
                <a:lnTo>
                  <a:pt x="1167125" y="1233930"/>
                </a:lnTo>
                <a:lnTo>
                  <a:pt x="1167510" y="1234354"/>
                </a:lnTo>
                <a:lnTo>
                  <a:pt x="1167857" y="1234778"/>
                </a:lnTo>
                <a:lnTo>
                  <a:pt x="1168243" y="1235203"/>
                </a:lnTo>
                <a:lnTo>
                  <a:pt x="1168629" y="1235627"/>
                </a:lnTo>
                <a:lnTo>
                  <a:pt x="1168976" y="1236051"/>
                </a:lnTo>
                <a:lnTo>
                  <a:pt x="1169362" y="1236476"/>
                </a:lnTo>
                <a:lnTo>
                  <a:pt x="1169709" y="1236900"/>
                </a:lnTo>
                <a:lnTo>
                  <a:pt x="1170095" y="1237286"/>
                </a:lnTo>
                <a:lnTo>
                  <a:pt x="1170480" y="1237710"/>
                </a:lnTo>
                <a:lnTo>
                  <a:pt x="1170827" y="1238134"/>
                </a:lnTo>
                <a:lnTo>
                  <a:pt x="1171213" y="1238558"/>
                </a:lnTo>
                <a:lnTo>
                  <a:pt x="1171560" y="1238944"/>
                </a:lnTo>
                <a:lnTo>
                  <a:pt x="1171946" y="1239368"/>
                </a:lnTo>
                <a:lnTo>
                  <a:pt x="1172332" y="1239793"/>
                </a:lnTo>
                <a:lnTo>
                  <a:pt x="1172679" y="1240178"/>
                </a:lnTo>
                <a:lnTo>
                  <a:pt x="1173065" y="1240603"/>
                </a:lnTo>
                <a:lnTo>
                  <a:pt x="1173412" y="1240988"/>
                </a:lnTo>
                <a:lnTo>
                  <a:pt x="1173797" y="1241413"/>
                </a:lnTo>
                <a:lnTo>
                  <a:pt x="1174183" y="1241798"/>
                </a:lnTo>
                <a:lnTo>
                  <a:pt x="1174530" y="1242184"/>
                </a:lnTo>
                <a:lnTo>
                  <a:pt x="1174916" y="1242608"/>
                </a:lnTo>
                <a:lnTo>
                  <a:pt x="1175263" y="1242994"/>
                </a:lnTo>
                <a:lnTo>
                  <a:pt x="1175649" y="1243380"/>
                </a:lnTo>
                <a:lnTo>
                  <a:pt x="1176035" y="1243804"/>
                </a:lnTo>
                <a:lnTo>
                  <a:pt x="1176382" y="1244190"/>
                </a:lnTo>
                <a:lnTo>
                  <a:pt x="1176767" y="1244575"/>
                </a:lnTo>
                <a:lnTo>
                  <a:pt x="1177115" y="1244961"/>
                </a:lnTo>
                <a:lnTo>
                  <a:pt x="1177500" y="1245347"/>
                </a:lnTo>
                <a:lnTo>
                  <a:pt x="1177886" y="1245733"/>
                </a:lnTo>
                <a:lnTo>
                  <a:pt x="1178233" y="1246118"/>
                </a:lnTo>
                <a:lnTo>
                  <a:pt x="1178619" y="1246504"/>
                </a:lnTo>
                <a:lnTo>
                  <a:pt x="1178966" y="1246890"/>
                </a:lnTo>
                <a:lnTo>
                  <a:pt x="1179352" y="1247275"/>
                </a:lnTo>
                <a:lnTo>
                  <a:pt x="1179737" y="1247623"/>
                </a:lnTo>
                <a:lnTo>
                  <a:pt x="1180084" y="1248008"/>
                </a:lnTo>
                <a:lnTo>
                  <a:pt x="1180470" y="1248394"/>
                </a:lnTo>
                <a:lnTo>
                  <a:pt x="1180817" y="1248780"/>
                </a:lnTo>
                <a:lnTo>
                  <a:pt x="1181203" y="1249127"/>
                </a:lnTo>
                <a:lnTo>
                  <a:pt x="1181589" y="1249513"/>
                </a:lnTo>
                <a:lnTo>
                  <a:pt x="1181936" y="1249860"/>
                </a:lnTo>
                <a:lnTo>
                  <a:pt x="1182322" y="1250245"/>
                </a:lnTo>
                <a:lnTo>
                  <a:pt x="1182669" y="1250631"/>
                </a:lnTo>
                <a:lnTo>
                  <a:pt x="1183054" y="1250978"/>
                </a:lnTo>
                <a:lnTo>
                  <a:pt x="1183440" y="1251325"/>
                </a:lnTo>
                <a:lnTo>
                  <a:pt x="1183787" y="1251711"/>
                </a:lnTo>
                <a:lnTo>
                  <a:pt x="1184173" y="1252058"/>
                </a:lnTo>
                <a:lnTo>
                  <a:pt x="1184520" y="1252444"/>
                </a:lnTo>
                <a:lnTo>
                  <a:pt x="1184906" y="1252791"/>
                </a:lnTo>
                <a:lnTo>
                  <a:pt x="1185292" y="1253138"/>
                </a:lnTo>
                <a:lnTo>
                  <a:pt x="1185639" y="1253485"/>
                </a:lnTo>
                <a:lnTo>
                  <a:pt x="1186024" y="1253871"/>
                </a:lnTo>
                <a:lnTo>
                  <a:pt x="1186372" y="1254218"/>
                </a:lnTo>
                <a:lnTo>
                  <a:pt x="1186757" y="1254565"/>
                </a:lnTo>
                <a:lnTo>
                  <a:pt x="1187143" y="1254913"/>
                </a:lnTo>
                <a:lnTo>
                  <a:pt x="1187490" y="1255260"/>
                </a:lnTo>
                <a:lnTo>
                  <a:pt x="1187876" y="1255607"/>
                </a:lnTo>
                <a:lnTo>
                  <a:pt x="1188223" y="1255954"/>
                </a:lnTo>
                <a:lnTo>
                  <a:pt x="1188609" y="1256301"/>
                </a:lnTo>
                <a:lnTo>
                  <a:pt x="1188994" y="1256648"/>
                </a:lnTo>
                <a:lnTo>
                  <a:pt x="1189342" y="1256995"/>
                </a:lnTo>
                <a:lnTo>
                  <a:pt x="1189727" y="1257304"/>
                </a:lnTo>
                <a:lnTo>
                  <a:pt x="1190074" y="1257651"/>
                </a:lnTo>
                <a:lnTo>
                  <a:pt x="1190460" y="1257998"/>
                </a:lnTo>
                <a:lnTo>
                  <a:pt x="1190846" y="1258345"/>
                </a:lnTo>
                <a:lnTo>
                  <a:pt x="1191193" y="1258654"/>
                </a:lnTo>
                <a:lnTo>
                  <a:pt x="1191579" y="1259001"/>
                </a:lnTo>
                <a:lnTo>
                  <a:pt x="1191926" y="1259348"/>
                </a:lnTo>
                <a:lnTo>
                  <a:pt x="1192312" y="1259657"/>
                </a:lnTo>
                <a:lnTo>
                  <a:pt x="1192697" y="1260004"/>
                </a:lnTo>
                <a:lnTo>
                  <a:pt x="1193044" y="1260313"/>
                </a:lnTo>
                <a:lnTo>
                  <a:pt x="1193430" y="1260660"/>
                </a:lnTo>
                <a:lnTo>
                  <a:pt x="1193777" y="1260968"/>
                </a:lnTo>
                <a:lnTo>
                  <a:pt x="1194163" y="1261277"/>
                </a:lnTo>
                <a:lnTo>
                  <a:pt x="1194549" y="1261624"/>
                </a:lnTo>
                <a:lnTo>
                  <a:pt x="1194896" y="1261933"/>
                </a:lnTo>
                <a:lnTo>
                  <a:pt x="1195282" y="1262241"/>
                </a:lnTo>
                <a:lnTo>
                  <a:pt x="1195629" y="1262588"/>
                </a:lnTo>
                <a:lnTo>
                  <a:pt x="1196014" y="1262897"/>
                </a:lnTo>
                <a:lnTo>
                  <a:pt x="1196400" y="1263205"/>
                </a:lnTo>
                <a:lnTo>
                  <a:pt x="1196747" y="1263514"/>
                </a:lnTo>
                <a:lnTo>
                  <a:pt x="1197133" y="1263823"/>
                </a:lnTo>
                <a:lnTo>
                  <a:pt x="1197480" y="1264170"/>
                </a:lnTo>
                <a:lnTo>
                  <a:pt x="1197866" y="1264478"/>
                </a:lnTo>
                <a:lnTo>
                  <a:pt x="1198252" y="1264787"/>
                </a:lnTo>
                <a:lnTo>
                  <a:pt x="1198599" y="1265095"/>
                </a:lnTo>
                <a:lnTo>
                  <a:pt x="1198984" y="1265404"/>
                </a:lnTo>
                <a:lnTo>
                  <a:pt x="1199332" y="1265713"/>
                </a:lnTo>
                <a:lnTo>
                  <a:pt x="1199717" y="1265982"/>
                </a:lnTo>
                <a:lnTo>
                  <a:pt x="1200103" y="1266291"/>
                </a:lnTo>
                <a:lnTo>
                  <a:pt x="1200450" y="1266600"/>
                </a:lnTo>
                <a:lnTo>
                  <a:pt x="1200836" y="1266908"/>
                </a:lnTo>
                <a:lnTo>
                  <a:pt x="1201183" y="1267217"/>
                </a:lnTo>
                <a:lnTo>
                  <a:pt x="1201569" y="1267487"/>
                </a:lnTo>
                <a:lnTo>
                  <a:pt x="1201954" y="1267795"/>
                </a:lnTo>
                <a:lnTo>
                  <a:pt x="1202301" y="1268104"/>
                </a:lnTo>
                <a:lnTo>
                  <a:pt x="1202687" y="1268374"/>
                </a:lnTo>
                <a:lnTo>
                  <a:pt x="1203034" y="1268682"/>
                </a:lnTo>
                <a:lnTo>
                  <a:pt x="1203420" y="1268991"/>
                </a:lnTo>
                <a:lnTo>
                  <a:pt x="1203806" y="1269261"/>
                </a:lnTo>
                <a:lnTo>
                  <a:pt x="1204153" y="1269570"/>
                </a:lnTo>
                <a:lnTo>
                  <a:pt x="1204539" y="1269840"/>
                </a:lnTo>
                <a:lnTo>
                  <a:pt x="1204886" y="1270148"/>
                </a:lnTo>
                <a:lnTo>
                  <a:pt x="1205271" y="1270418"/>
                </a:lnTo>
                <a:lnTo>
                  <a:pt x="1205657" y="1270688"/>
                </a:lnTo>
                <a:lnTo>
                  <a:pt x="1206004" y="1270997"/>
                </a:lnTo>
                <a:lnTo>
                  <a:pt x="1206390" y="1271267"/>
                </a:lnTo>
                <a:lnTo>
                  <a:pt x="1206737" y="1271537"/>
                </a:lnTo>
                <a:lnTo>
                  <a:pt x="1207123" y="1271845"/>
                </a:lnTo>
                <a:lnTo>
                  <a:pt x="1207509" y="1272115"/>
                </a:lnTo>
                <a:lnTo>
                  <a:pt x="1207856" y="1272385"/>
                </a:lnTo>
                <a:lnTo>
                  <a:pt x="1208241" y="1272655"/>
                </a:lnTo>
                <a:lnTo>
                  <a:pt x="1208589" y="1272925"/>
                </a:lnTo>
                <a:lnTo>
                  <a:pt x="1208974" y="1273195"/>
                </a:lnTo>
                <a:lnTo>
                  <a:pt x="1209360" y="1273504"/>
                </a:lnTo>
                <a:lnTo>
                  <a:pt x="1209707" y="1273774"/>
                </a:lnTo>
                <a:lnTo>
                  <a:pt x="1210093" y="1274044"/>
                </a:lnTo>
                <a:lnTo>
                  <a:pt x="1210440" y="1274314"/>
                </a:lnTo>
                <a:lnTo>
                  <a:pt x="1210826" y="1274584"/>
                </a:lnTo>
                <a:lnTo>
                  <a:pt x="1211211" y="1274854"/>
                </a:lnTo>
                <a:lnTo>
                  <a:pt x="1211559" y="1275085"/>
                </a:lnTo>
                <a:lnTo>
                  <a:pt x="1211944" y="1275355"/>
                </a:lnTo>
                <a:lnTo>
                  <a:pt x="1212291" y="1275625"/>
                </a:lnTo>
                <a:lnTo>
                  <a:pt x="1212677" y="1275895"/>
                </a:lnTo>
                <a:lnTo>
                  <a:pt x="1213063" y="1276165"/>
                </a:lnTo>
                <a:lnTo>
                  <a:pt x="1213410" y="1276397"/>
                </a:lnTo>
                <a:lnTo>
                  <a:pt x="1213796" y="1276667"/>
                </a:lnTo>
                <a:lnTo>
                  <a:pt x="1214143" y="1276937"/>
                </a:lnTo>
                <a:lnTo>
                  <a:pt x="1214529" y="1277207"/>
                </a:lnTo>
                <a:lnTo>
                  <a:pt x="1214914" y="1277438"/>
                </a:lnTo>
                <a:lnTo>
                  <a:pt x="1215261" y="1277708"/>
                </a:lnTo>
                <a:lnTo>
                  <a:pt x="1215647" y="1277940"/>
                </a:lnTo>
                <a:lnTo>
                  <a:pt x="1215994" y="1278210"/>
                </a:lnTo>
                <a:lnTo>
                  <a:pt x="1216380" y="1278441"/>
                </a:lnTo>
                <a:lnTo>
                  <a:pt x="1216766" y="1278711"/>
                </a:lnTo>
                <a:lnTo>
                  <a:pt x="1217113" y="1278942"/>
                </a:lnTo>
                <a:lnTo>
                  <a:pt x="1217499" y="1279212"/>
                </a:lnTo>
                <a:lnTo>
                  <a:pt x="1217846" y="1279444"/>
                </a:lnTo>
                <a:lnTo>
                  <a:pt x="1218231" y="1279714"/>
                </a:lnTo>
                <a:lnTo>
                  <a:pt x="1218617" y="1279945"/>
                </a:lnTo>
                <a:lnTo>
                  <a:pt x="1218964" y="1280177"/>
                </a:lnTo>
                <a:lnTo>
                  <a:pt x="1219350" y="1280447"/>
                </a:lnTo>
                <a:lnTo>
                  <a:pt x="1219697" y="1280678"/>
                </a:lnTo>
                <a:lnTo>
                  <a:pt x="1220083" y="1280910"/>
                </a:lnTo>
                <a:lnTo>
                  <a:pt x="1220469" y="1281141"/>
                </a:lnTo>
                <a:lnTo>
                  <a:pt x="1220816" y="1281411"/>
                </a:lnTo>
                <a:lnTo>
                  <a:pt x="1221201" y="1281642"/>
                </a:lnTo>
                <a:lnTo>
                  <a:pt x="1221549" y="1281874"/>
                </a:lnTo>
                <a:lnTo>
                  <a:pt x="1221934" y="1282105"/>
                </a:lnTo>
                <a:lnTo>
                  <a:pt x="1222320" y="1282337"/>
                </a:lnTo>
                <a:lnTo>
                  <a:pt x="1222667" y="1282568"/>
                </a:lnTo>
                <a:lnTo>
                  <a:pt x="1223053" y="1282800"/>
                </a:lnTo>
                <a:lnTo>
                  <a:pt x="1223400" y="1283031"/>
                </a:lnTo>
                <a:lnTo>
                  <a:pt x="1223786" y="1283262"/>
                </a:lnTo>
                <a:lnTo>
                  <a:pt x="1224171" y="1283494"/>
                </a:lnTo>
                <a:lnTo>
                  <a:pt x="1224518" y="1283725"/>
                </a:lnTo>
                <a:lnTo>
                  <a:pt x="1224904" y="1283957"/>
                </a:lnTo>
                <a:lnTo>
                  <a:pt x="1225251" y="1284188"/>
                </a:lnTo>
                <a:lnTo>
                  <a:pt x="1225637" y="1284420"/>
                </a:lnTo>
                <a:lnTo>
                  <a:pt x="1226023" y="1284612"/>
                </a:lnTo>
                <a:lnTo>
                  <a:pt x="1226370" y="1284844"/>
                </a:lnTo>
                <a:lnTo>
                  <a:pt x="1226756" y="1285075"/>
                </a:lnTo>
                <a:lnTo>
                  <a:pt x="1227103" y="1285307"/>
                </a:lnTo>
                <a:lnTo>
                  <a:pt x="1227488" y="1285500"/>
                </a:lnTo>
                <a:lnTo>
                  <a:pt x="1227874" y="1285731"/>
                </a:lnTo>
                <a:lnTo>
                  <a:pt x="1228221" y="1285962"/>
                </a:lnTo>
                <a:lnTo>
                  <a:pt x="1228607" y="1286155"/>
                </a:lnTo>
                <a:lnTo>
                  <a:pt x="1228954" y="1286387"/>
                </a:lnTo>
                <a:lnTo>
                  <a:pt x="1229340" y="1286580"/>
                </a:lnTo>
                <a:lnTo>
                  <a:pt x="1229726" y="1286811"/>
                </a:lnTo>
                <a:lnTo>
                  <a:pt x="1230073" y="1287042"/>
                </a:lnTo>
                <a:lnTo>
                  <a:pt x="1230458" y="1287235"/>
                </a:lnTo>
                <a:lnTo>
                  <a:pt x="1230806" y="1287467"/>
                </a:lnTo>
                <a:lnTo>
                  <a:pt x="1231191" y="1287659"/>
                </a:lnTo>
                <a:lnTo>
                  <a:pt x="1231577" y="1287852"/>
                </a:lnTo>
                <a:lnTo>
                  <a:pt x="1231924" y="1288084"/>
                </a:lnTo>
                <a:lnTo>
                  <a:pt x="1232310" y="1288277"/>
                </a:lnTo>
                <a:lnTo>
                  <a:pt x="1232657" y="1288508"/>
                </a:lnTo>
                <a:lnTo>
                  <a:pt x="1233043" y="1288701"/>
                </a:lnTo>
                <a:lnTo>
                  <a:pt x="1233428" y="1288894"/>
                </a:lnTo>
                <a:lnTo>
                  <a:pt x="1233776" y="1289125"/>
                </a:lnTo>
                <a:lnTo>
                  <a:pt x="1234161" y="1289318"/>
                </a:lnTo>
                <a:lnTo>
                  <a:pt x="1234508" y="1289511"/>
                </a:lnTo>
                <a:lnTo>
                  <a:pt x="1234894" y="1289704"/>
                </a:lnTo>
                <a:lnTo>
                  <a:pt x="1235280" y="1289897"/>
                </a:lnTo>
                <a:lnTo>
                  <a:pt x="1235627" y="1290128"/>
                </a:lnTo>
                <a:lnTo>
                  <a:pt x="1236013" y="1290321"/>
                </a:lnTo>
                <a:lnTo>
                  <a:pt x="1236360" y="1290514"/>
                </a:lnTo>
                <a:lnTo>
                  <a:pt x="1236746" y="1290707"/>
                </a:lnTo>
                <a:lnTo>
                  <a:pt x="1237131" y="1290899"/>
                </a:lnTo>
                <a:lnTo>
                  <a:pt x="1237478" y="1291092"/>
                </a:lnTo>
                <a:lnTo>
                  <a:pt x="1237864" y="1291285"/>
                </a:lnTo>
                <a:lnTo>
                  <a:pt x="1238211" y="1291478"/>
                </a:lnTo>
                <a:lnTo>
                  <a:pt x="1238597" y="1291671"/>
                </a:lnTo>
                <a:lnTo>
                  <a:pt x="1238983" y="1291864"/>
                </a:lnTo>
                <a:lnTo>
                  <a:pt x="1239330" y="1292057"/>
                </a:lnTo>
                <a:lnTo>
                  <a:pt x="1239716" y="1292249"/>
                </a:lnTo>
                <a:lnTo>
                  <a:pt x="1240063" y="1292442"/>
                </a:lnTo>
                <a:lnTo>
                  <a:pt x="1240448" y="1292635"/>
                </a:lnTo>
                <a:lnTo>
                  <a:pt x="1240834" y="1292828"/>
                </a:lnTo>
                <a:lnTo>
                  <a:pt x="1241181" y="1292982"/>
                </a:lnTo>
                <a:lnTo>
                  <a:pt x="1241567" y="1293175"/>
                </a:lnTo>
                <a:lnTo>
                  <a:pt x="1241914" y="1293368"/>
                </a:lnTo>
                <a:lnTo>
                  <a:pt x="1242300" y="1293561"/>
                </a:lnTo>
                <a:lnTo>
                  <a:pt x="1242686" y="1293715"/>
                </a:lnTo>
                <a:lnTo>
                  <a:pt x="1243033" y="1293908"/>
                </a:lnTo>
                <a:lnTo>
                  <a:pt x="1243418" y="1294101"/>
                </a:lnTo>
                <a:lnTo>
                  <a:pt x="1243766" y="1294255"/>
                </a:lnTo>
                <a:lnTo>
                  <a:pt x="1244151" y="1294448"/>
                </a:lnTo>
                <a:lnTo>
                  <a:pt x="1244537" y="1294641"/>
                </a:lnTo>
                <a:lnTo>
                  <a:pt x="1244884" y="1294795"/>
                </a:lnTo>
                <a:lnTo>
                  <a:pt x="1245270" y="1294988"/>
                </a:lnTo>
                <a:lnTo>
                  <a:pt x="1245617" y="1295142"/>
                </a:lnTo>
                <a:lnTo>
                  <a:pt x="1246003" y="1295335"/>
                </a:lnTo>
                <a:lnTo>
                  <a:pt x="1246388" y="1295489"/>
                </a:lnTo>
                <a:lnTo>
                  <a:pt x="1246735" y="1295682"/>
                </a:lnTo>
                <a:lnTo>
                  <a:pt x="1247121" y="1295837"/>
                </a:lnTo>
                <a:lnTo>
                  <a:pt x="1247468" y="1296029"/>
                </a:lnTo>
                <a:lnTo>
                  <a:pt x="1247854" y="1296184"/>
                </a:lnTo>
                <a:lnTo>
                  <a:pt x="1248240" y="1296377"/>
                </a:lnTo>
                <a:lnTo>
                  <a:pt x="1248587" y="1296531"/>
                </a:lnTo>
                <a:lnTo>
                  <a:pt x="1248973" y="1296685"/>
                </a:lnTo>
                <a:lnTo>
                  <a:pt x="1249320" y="1296878"/>
                </a:lnTo>
                <a:lnTo>
                  <a:pt x="1249705" y="1297032"/>
                </a:lnTo>
                <a:lnTo>
                  <a:pt x="1250091" y="1297187"/>
                </a:lnTo>
                <a:lnTo>
                  <a:pt x="1250438" y="1297379"/>
                </a:lnTo>
                <a:lnTo>
                  <a:pt x="1250824" y="1297534"/>
                </a:lnTo>
                <a:lnTo>
                  <a:pt x="1251171" y="1297688"/>
                </a:lnTo>
                <a:lnTo>
                  <a:pt x="1251557" y="1297842"/>
                </a:lnTo>
                <a:lnTo>
                  <a:pt x="1251943" y="1298035"/>
                </a:lnTo>
                <a:lnTo>
                  <a:pt x="1252290" y="1298189"/>
                </a:lnTo>
                <a:lnTo>
                  <a:pt x="1252675" y="1298344"/>
                </a:lnTo>
                <a:lnTo>
                  <a:pt x="1253023" y="1298498"/>
                </a:lnTo>
                <a:lnTo>
                  <a:pt x="1253408" y="1298652"/>
                </a:lnTo>
                <a:lnTo>
                  <a:pt x="1253794" y="1298807"/>
                </a:lnTo>
                <a:lnTo>
                  <a:pt x="1254141" y="1298961"/>
                </a:lnTo>
                <a:lnTo>
                  <a:pt x="1254527" y="1299154"/>
                </a:lnTo>
                <a:lnTo>
                  <a:pt x="1254874" y="1299308"/>
                </a:lnTo>
                <a:lnTo>
                  <a:pt x="1255260" y="1299462"/>
                </a:lnTo>
                <a:lnTo>
                  <a:pt x="1255645" y="1299617"/>
                </a:lnTo>
                <a:lnTo>
                  <a:pt x="1255993" y="1299771"/>
                </a:lnTo>
                <a:lnTo>
                  <a:pt x="1256378" y="1299925"/>
                </a:lnTo>
                <a:lnTo>
                  <a:pt x="1256725" y="1300079"/>
                </a:lnTo>
                <a:lnTo>
                  <a:pt x="1257111" y="1300195"/>
                </a:lnTo>
                <a:lnTo>
                  <a:pt x="1257497" y="1300349"/>
                </a:lnTo>
                <a:lnTo>
                  <a:pt x="1257844" y="1300504"/>
                </a:lnTo>
                <a:lnTo>
                  <a:pt x="1258230" y="1300658"/>
                </a:lnTo>
                <a:lnTo>
                  <a:pt x="1258577" y="1300812"/>
                </a:lnTo>
                <a:lnTo>
                  <a:pt x="1258963" y="1300967"/>
                </a:lnTo>
                <a:lnTo>
                  <a:pt x="1259348" y="1301121"/>
                </a:lnTo>
                <a:lnTo>
                  <a:pt x="1259695" y="1301237"/>
                </a:lnTo>
                <a:lnTo>
                  <a:pt x="1260081" y="1301391"/>
                </a:lnTo>
                <a:lnTo>
                  <a:pt x="1260428" y="1301545"/>
                </a:lnTo>
                <a:lnTo>
                  <a:pt x="1260814" y="1301699"/>
                </a:lnTo>
                <a:lnTo>
                  <a:pt x="1261200" y="1301815"/>
                </a:lnTo>
                <a:lnTo>
                  <a:pt x="1261547" y="1301969"/>
                </a:lnTo>
                <a:lnTo>
                  <a:pt x="1261933" y="1302124"/>
                </a:lnTo>
                <a:lnTo>
                  <a:pt x="1262280" y="1302239"/>
                </a:lnTo>
                <a:lnTo>
                  <a:pt x="1262665" y="1302394"/>
                </a:lnTo>
                <a:lnTo>
                  <a:pt x="1263051" y="1302548"/>
                </a:lnTo>
                <a:lnTo>
                  <a:pt x="1263398" y="1302664"/>
                </a:lnTo>
                <a:lnTo>
                  <a:pt x="1263784" y="1302818"/>
                </a:lnTo>
                <a:lnTo>
                  <a:pt x="1264131" y="1302972"/>
                </a:lnTo>
                <a:lnTo>
                  <a:pt x="1264517" y="1303088"/>
                </a:lnTo>
                <a:lnTo>
                  <a:pt x="1264903" y="1303242"/>
                </a:lnTo>
                <a:lnTo>
                  <a:pt x="1265250" y="1303358"/>
                </a:lnTo>
                <a:lnTo>
                  <a:pt x="1265635" y="1303512"/>
                </a:lnTo>
                <a:lnTo>
                  <a:pt x="1265982" y="1303628"/>
                </a:lnTo>
                <a:lnTo>
                  <a:pt x="1266368" y="1303782"/>
                </a:lnTo>
                <a:lnTo>
                  <a:pt x="1266754" y="1303898"/>
                </a:lnTo>
                <a:lnTo>
                  <a:pt x="1267101" y="1304052"/>
                </a:lnTo>
                <a:lnTo>
                  <a:pt x="1267487" y="1304168"/>
                </a:lnTo>
                <a:lnTo>
                  <a:pt x="1267834" y="1304284"/>
                </a:lnTo>
                <a:lnTo>
                  <a:pt x="1268220" y="1304438"/>
                </a:lnTo>
                <a:lnTo>
                  <a:pt x="1268605" y="1304554"/>
                </a:lnTo>
                <a:lnTo>
                  <a:pt x="1268952" y="1304669"/>
                </a:lnTo>
                <a:lnTo>
                  <a:pt x="1269338" y="1304824"/>
                </a:lnTo>
                <a:lnTo>
                  <a:pt x="1269685" y="1304939"/>
                </a:lnTo>
                <a:lnTo>
                  <a:pt x="1270071" y="1305055"/>
                </a:lnTo>
                <a:lnTo>
                  <a:pt x="1270457" y="1305209"/>
                </a:lnTo>
                <a:lnTo>
                  <a:pt x="1270804" y="1305325"/>
                </a:lnTo>
                <a:lnTo>
                  <a:pt x="1271190" y="1305441"/>
                </a:lnTo>
                <a:lnTo>
                  <a:pt x="1271537" y="1305557"/>
                </a:lnTo>
                <a:lnTo>
                  <a:pt x="1271922" y="1305711"/>
                </a:lnTo>
                <a:lnTo>
                  <a:pt x="1272308" y="1305827"/>
                </a:lnTo>
                <a:lnTo>
                  <a:pt x="1272655" y="1305942"/>
                </a:lnTo>
                <a:lnTo>
                  <a:pt x="1273041" y="1306058"/>
                </a:lnTo>
                <a:lnTo>
                  <a:pt x="1273388" y="1306174"/>
                </a:lnTo>
                <a:lnTo>
                  <a:pt x="1273774" y="1306328"/>
                </a:lnTo>
                <a:lnTo>
                  <a:pt x="1274160" y="1306444"/>
                </a:lnTo>
                <a:lnTo>
                  <a:pt x="1274507" y="1306559"/>
                </a:lnTo>
                <a:lnTo>
                  <a:pt x="1274892" y="1306675"/>
                </a:lnTo>
                <a:lnTo>
                  <a:pt x="1275240" y="1306791"/>
                </a:lnTo>
                <a:lnTo>
                  <a:pt x="1275625" y="1306907"/>
                </a:lnTo>
                <a:lnTo>
                  <a:pt x="1276011" y="1307022"/>
                </a:lnTo>
                <a:lnTo>
                  <a:pt x="1276358" y="1307138"/>
                </a:lnTo>
                <a:lnTo>
                  <a:pt x="1276744" y="1307254"/>
                </a:lnTo>
                <a:lnTo>
                  <a:pt x="1277091" y="1307369"/>
                </a:lnTo>
                <a:lnTo>
                  <a:pt x="1277477" y="1307485"/>
                </a:lnTo>
                <a:lnTo>
                  <a:pt x="1277862" y="1307601"/>
                </a:lnTo>
                <a:lnTo>
                  <a:pt x="1278210" y="1307717"/>
                </a:lnTo>
                <a:lnTo>
                  <a:pt x="1278595" y="1307832"/>
                </a:lnTo>
                <a:lnTo>
                  <a:pt x="1278942" y="1307948"/>
                </a:lnTo>
                <a:lnTo>
                  <a:pt x="1279328" y="1308064"/>
                </a:lnTo>
                <a:lnTo>
                  <a:pt x="1279714" y="1308179"/>
                </a:lnTo>
                <a:lnTo>
                  <a:pt x="1280061" y="1308295"/>
                </a:lnTo>
                <a:lnTo>
                  <a:pt x="1280447" y="1308372"/>
                </a:lnTo>
                <a:lnTo>
                  <a:pt x="1280794" y="1308488"/>
                </a:lnTo>
                <a:lnTo>
                  <a:pt x="1281180" y="1308604"/>
                </a:lnTo>
                <a:lnTo>
                  <a:pt x="1281565" y="1308719"/>
                </a:lnTo>
                <a:lnTo>
                  <a:pt x="1281912" y="1308835"/>
                </a:lnTo>
                <a:lnTo>
                  <a:pt x="1282298" y="1308951"/>
                </a:lnTo>
                <a:lnTo>
                  <a:pt x="1282645" y="1309028"/>
                </a:lnTo>
                <a:lnTo>
                  <a:pt x="1283031" y="1309144"/>
                </a:lnTo>
                <a:lnTo>
                  <a:pt x="1283417" y="1309259"/>
                </a:lnTo>
                <a:lnTo>
                  <a:pt x="1283764" y="1309375"/>
                </a:lnTo>
                <a:lnTo>
                  <a:pt x="1284150" y="1309452"/>
                </a:lnTo>
                <a:lnTo>
                  <a:pt x="1284497" y="1309568"/>
                </a:lnTo>
                <a:lnTo>
                  <a:pt x="1284882" y="1309684"/>
                </a:lnTo>
                <a:lnTo>
                  <a:pt x="1285268" y="1309761"/>
                </a:lnTo>
                <a:lnTo>
                  <a:pt x="1285615" y="1309876"/>
                </a:lnTo>
                <a:lnTo>
                  <a:pt x="1286001" y="1309992"/>
                </a:lnTo>
                <a:lnTo>
                  <a:pt x="1286348" y="1310069"/>
                </a:lnTo>
                <a:lnTo>
                  <a:pt x="1286734" y="1310185"/>
                </a:lnTo>
                <a:lnTo>
                  <a:pt x="1287120" y="1310301"/>
                </a:lnTo>
                <a:lnTo>
                  <a:pt x="1287467" y="1310378"/>
                </a:lnTo>
                <a:lnTo>
                  <a:pt x="1287852" y="1310494"/>
                </a:lnTo>
                <a:lnTo>
                  <a:pt x="1288199" y="1310571"/>
                </a:lnTo>
                <a:lnTo>
                  <a:pt x="1288585" y="1310686"/>
                </a:lnTo>
                <a:lnTo>
                  <a:pt x="1288971" y="1310764"/>
                </a:lnTo>
                <a:lnTo>
                  <a:pt x="1289318" y="1310879"/>
                </a:lnTo>
                <a:lnTo>
                  <a:pt x="1289704" y="1310956"/>
                </a:lnTo>
                <a:lnTo>
                  <a:pt x="1290051" y="1311072"/>
                </a:lnTo>
                <a:lnTo>
                  <a:pt x="1290437" y="1311149"/>
                </a:lnTo>
                <a:lnTo>
                  <a:pt x="1290822" y="1311265"/>
                </a:lnTo>
                <a:lnTo>
                  <a:pt x="1291169" y="1311342"/>
                </a:lnTo>
                <a:lnTo>
                  <a:pt x="1291555" y="1311458"/>
                </a:lnTo>
                <a:lnTo>
                  <a:pt x="1291902" y="1311535"/>
                </a:lnTo>
                <a:lnTo>
                  <a:pt x="1292288" y="1311651"/>
                </a:lnTo>
                <a:lnTo>
                  <a:pt x="1292674" y="1311728"/>
                </a:lnTo>
                <a:lnTo>
                  <a:pt x="1293021" y="1311844"/>
                </a:lnTo>
                <a:lnTo>
                  <a:pt x="1293407" y="1311921"/>
                </a:lnTo>
                <a:lnTo>
                  <a:pt x="1293754" y="1311998"/>
                </a:lnTo>
                <a:lnTo>
                  <a:pt x="1294139" y="1312114"/>
                </a:lnTo>
                <a:lnTo>
                  <a:pt x="1294525" y="1312191"/>
                </a:lnTo>
                <a:lnTo>
                  <a:pt x="1294872" y="1312268"/>
                </a:lnTo>
                <a:lnTo>
                  <a:pt x="1295258" y="1312384"/>
                </a:lnTo>
                <a:lnTo>
                  <a:pt x="1295605" y="1312461"/>
                </a:lnTo>
                <a:lnTo>
                  <a:pt x="1295991" y="1312538"/>
                </a:lnTo>
                <a:lnTo>
                  <a:pt x="1296377" y="1312654"/>
                </a:lnTo>
                <a:lnTo>
                  <a:pt x="1296724" y="1312731"/>
                </a:lnTo>
                <a:lnTo>
                  <a:pt x="1297109" y="1312808"/>
                </a:lnTo>
                <a:lnTo>
                  <a:pt x="1297457" y="1312885"/>
                </a:lnTo>
                <a:lnTo>
                  <a:pt x="1297842" y="1313001"/>
                </a:lnTo>
                <a:lnTo>
                  <a:pt x="1298228" y="1313078"/>
                </a:lnTo>
                <a:lnTo>
                  <a:pt x="1298575" y="1313155"/>
                </a:lnTo>
                <a:lnTo>
                  <a:pt x="1298961" y="1313232"/>
                </a:lnTo>
                <a:lnTo>
                  <a:pt x="1299308" y="1313309"/>
                </a:lnTo>
                <a:lnTo>
                  <a:pt x="1299694" y="1313425"/>
                </a:lnTo>
                <a:lnTo>
                  <a:pt x="1300079" y="1313502"/>
                </a:lnTo>
                <a:lnTo>
                  <a:pt x="1300427" y="1313579"/>
                </a:lnTo>
                <a:lnTo>
                  <a:pt x="1300812" y="1313656"/>
                </a:lnTo>
                <a:lnTo>
                  <a:pt x="1301159" y="1313734"/>
                </a:lnTo>
                <a:lnTo>
                  <a:pt x="1301545" y="1313811"/>
                </a:lnTo>
                <a:lnTo>
                  <a:pt x="1301931" y="1313888"/>
                </a:lnTo>
                <a:lnTo>
                  <a:pt x="1302278" y="1314004"/>
                </a:lnTo>
                <a:lnTo>
                  <a:pt x="1302664" y="1314081"/>
                </a:lnTo>
                <a:lnTo>
                  <a:pt x="1303011" y="1314158"/>
                </a:lnTo>
                <a:lnTo>
                  <a:pt x="1303397" y="1314235"/>
                </a:lnTo>
                <a:lnTo>
                  <a:pt x="1303782" y="1314312"/>
                </a:lnTo>
                <a:lnTo>
                  <a:pt x="1304129" y="1314389"/>
                </a:lnTo>
                <a:lnTo>
                  <a:pt x="1304515" y="1314466"/>
                </a:lnTo>
                <a:lnTo>
                  <a:pt x="1304862" y="1314544"/>
                </a:lnTo>
                <a:lnTo>
                  <a:pt x="1305248" y="1314621"/>
                </a:lnTo>
                <a:lnTo>
                  <a:pt x="1305634" y="1314698"/>
                </a:lnTo>
                <a:lnTo>
                  <a:pt x="1305981" y="1314775"/>
                </a:lnTo>
                <a:lnTo>
                  <a:pt x="1306367" y="1314852"/>
                </a:lnTo>
                <a:lnTo>
                  <a:pt x="1306714" y="1314929"/>
                </a:lnTo>
                <a:lnTo>
                  <a:pt x="1307099" y="1315006"/>
                </a:lnTo>
                <a:lnTo>
                  <a:pt x="1307485" y="1315084"/>
                </a:lnTo>
                <a:lnTo>
                  <a:pt x="1307832" y="1315161"/>
                </a:lnTo>
                <a:lnTo>
                  <a:pt x="1308218" y="1315238"/>
                </a:lnTo>
                <a:lnTo>
                  <a:pt x="1308565" y="1315315"/>
                </a:lnTo>
                <a:lnTo>
                  <a:pt x="1308951" y="1315354"/>
                </a:lnTo>
                <a:lnTo>
                  <a:pt x="1309336" y="1315431"/>
                </a:lnTo>
                <a:lnTo>
                  <a:pt x="1309684" y="1315508"/>
                </a:lnTo>
                <a:lnTo>
                  <a:pt x="1310069" y="1315585"/>
                </a:lnTo>
                <a:lnTo>
                  <a:pt x="1310416" y="1315662"/>
                </a:lnTo>
                <a:lnTo>
                  <a:pt x="1310802" y="1315739"/>
                </a:lnTo>
                <a:lnTo>
                  <a:pt x="1311188" y="1315816"/>
                </a:lnTo>
                <a:lnTo>
                  <a:pt x="1311535" y="1315855"/>
                </a:lnTo>
                <a:lnTo>
                  <a:pt x="1311921" y="1315932"/>
                </a:lnTo>
                <a:lnTo>
                  <a:pt x="1312268" y="1316009"/>
                </a:lnTo>
                <a:lnTo>
                  <a:pt x="1312654" y="1316086"/>
                </a:lnTo>
                <a:lnTo>
                  <a:pt x="1313039" y="1316164"/>
                </a:lnTo>
                <a:lnTo>
                  <a:pt x="1313386" y="1316202"/>
                </a:lnTo>
                <a:lnTo>
                  <a:pt x="1313772" y="1316279"/>
                </a:lnTo>
                <a:lnTo>
                  <a:pt x="1314119" y="1316356"/>
                </a:lnTo>
                <a:lnTo>
                  <a:pt x="1314505" y="1316434"/>
                </a:lnTo>
                <a:lnTo>
                  <a:pt x="1314891" y="1316511"/>
                </a:lnTo>
                <a:lnTo>
                  <a:pt x="1315238" y="1316549"/>
                </a:lnTo>
                <a:lnTo>
                  <a:pt x="1315624" y="1316626"/>
                </a:lnTo>
                <a:lnTo>
                  <a:pt x="1315971" y="1316704"/>
                </a:lnTo>
                <a:lnTo>
                  <a:pt x="1316356" y="1316742"/>
                </a:lnTo>
                <a:lnTo>
                  <a:pt x="1316742" y="1316819"/>
                </a:lnTo>
                <a:lnTo>
                  <a:pt x="1317089" y="1316896"/>
                </a:lnTo>
                <a:lnTo>
                  <a:pt x="1317475" y="1316935"/>
                </a:lnTo>
                <a:lnTo>
                  <a:pt x="1317822" y="1317012"/>
                </a:lnTo>
                <a:lnTo>
                  <a:pt x="1318208" y="1317089"/>
                </a:lnTo>
                <a:lnTo>
                  <a:pt x="1318594" y="1317128"/>
                </a:lnTo>
                <a:lnTo>
                  <a:pt x="1318941" y="1317205"/>
                </a:lnTo>
                <a:lnTo>
                  <a:pt x="1319326" y="1317282"/>
                </a:lnTo>
                <a:lnTo>
                  <a:pt x="1319674" y="1317321"/>
                </a:lnTo>
                <a:lnTo>
                  <a:pt x="1320059" y="1317398"/>
                </a:lnTo>
                <a:lnTo>
                  <a:pt x="1320445" y="1317436"/>
                </a:lnTo>
                <a:lnTo>
                  <a:pt x="1320792" y="1317514"/>
                </a:lnTo>
                <a:lnTo>
                  <a:pt x="1321178" y="1317591"/>
                </a:lnTo>
                <a:lnTo>
                  <a:pt x="1321525" y="1317629"/>
                </a:lnTo>
                <a:lnTo>
                  <a:pt x="1321911" y="1317706"/>
                </a:lnTo>
                <a:lnTo>
                  <a:pt x="1322296" y="1317745"/>
                </a:lnTo>
                <a:lnTo>
                  <a:pt x="1322644" y="1317822"/>
                </a:lnTo>
                <a:lnTo>
                  <a:pt x="1323029" y="1317861"/>
                </a:lnTo>
                <a:lnTo>
                  <a:pt x="1323376" y="1317938"/>
                </a:lnTo>
                <a:lnTo>
                  <a:pt x="1323762" y="1318015"/>
                </a:lnTo>
                <a:lnTo>
                  <a:pt x="1324148" y="1318054"/>
                </a:lnTo>
                <a:lnTo>
                  <a:pt x="1324495" y="1318131"/>
                </a:lnTo>
                <a:lnTo>
                  <a:pt x="1324881" y="1318169"/>
                </a:lnTo>
                <a:lnTo>
                  <a:pt x="1325228" y="1318246"/>
                </a:lnTo>
                <a:lnTo>
                  <a:pt x="1325614" y="1318285"/>
                </a:lnTo>
                <a:lnTo>
                  <a:pt x="1325999" y="1318324"/>
                </a:lnTo>
                <a:lnTo>
                  <a:pt x="1326346" y="1318401"/>
                </a:lnTo>
                <a:lnTo>
                  <a:pt x="1326732" y="1318439"/>
                </a:lnTo>
                <a:lnTo>
                  <a:pt x="1327079" y="1318516"/>
                </a:lnTo>
                <a:lnTo>
                  <a:pt x="1327465" y="1318555"/>
                </a:lnTo>
                <a:lnTo>
                  <a:pt x="1327851" y="1318632"/>
                </a:lnTo>
                <a:lnTo>
                  <a:pt x="1328198" y="1318671"/>
                </a:lnTo>
                <a:lnTo>
                  <a:pt x="1328584" y="1318748"/>
                </a:lnTo>
                <a:lnTo>
                  <a:pt x="1328931" y="1318786"/>
                </a:lnTo>
                <a:lnTo>
                  <a:pt x="1329316" y="1318825"/>
                </a:lnTo>
                <a:lnTo>
                  <a:pt x="1329702" y="1318902"/>
                </a:lnTo>
                <a:lnTo>
                  <a:pt x="1330049" y="1318941"/>
                </a:lnTo>
                <a:lnTo>
                  <a:pt x="1330435" y="1318979"/>
                </a:lnTo>
                <a:lnTo>
                  <a:pt x="1330782" y="1319056"/>
                </a:lnTo>
                <a:lnTo>
                  <a:pt x="1331168" y="1319095"/>
                </a:lnTo>
                <a:lnTo>
                  <a:pt x="1331553" y="1319172"/>
                </a:lnTo>
                <a:lnTo>
                  <a:pt x="1331901" y="1319211"/>
                </a:lnTo>
                <a:lnTo>
                  <a:pt x="1332286" y="1319249"/>
                </a:lnTo>
                <a:lnTo>
                  <a:pt x="1332633" y="1319326"/>
                </a:lnTo>
                <a:lnTo>
                  <a:pt x="1333019" y="1319365"/>
                </a:lnTo>
                <a:lnTo>
                  <a:pt x="1333405" y="1319404"/>
                </a:lnTo>
                <a:lnTo>
                  <a:pt x="1333752" y="1319481"/>
                </a:lnTo>
                <a:lnTo>
                  <a:pt x="1334138" y="1319519"/>
                </a:lnTo>
                <a:lnTo>
                  <a:pt x="1334485" y="1319558"/>
                </a:lnTo>
                <a:lnTo>
                  <a:pt x="1334871" y="1319596"/>
                </a:lnTo>
                <a:lnTo>
                  <a:pt x="1335256" y="1319674"/>
                </a:lnTo>
                <a:lnTo>
                  <a:pt x="1335603" y="1319712"/>
                </a:lnTo>
                <a:lnTo>
                  <a:pt x="1335989" y="1319751"/>
                </a:lnTo>
                <a:lnTo>
                  <a:pt x="1336336" y="1319789"/>
                </a:lnTo>
                <a:lnTo>
                  <a:pt x="1336722" y="1319866"/>
                </a:lnTo>
                <a:lnTo>
                  <a:pt x="1337108" y="1319905"/>
                </a:lnTo>
                <a:lnTo>
                  <a:pt x="1337455" y="1319944"/>
                </a:lnTo>
                <a:lnTo>
                  <a:pt x="1337841" y="1319982"/>
                </a:lnTo>
                <a:lnTo>
                  <a:pt x="1338188" y="1320059"/>
                </a:lnTo>
                <a:lnTo>
                  <a:pt x="1338573" y="1320098"/>
                </a:lnTo>
                <a:lnTo>
                  <a:pt x="1338959" y="1320136"/>
                </a:lnTo>
                <a:lnTo>
                  <a:pt x="1339306" y="1320175"/>
                </a:lnTo>
                <a:lnTo>
                  <a:pt x="1339692" y="1320214"/>
                </a:lnTo>
                <a:lnTo>
                  <a:pt x="1340039" y="1320291"/>
                </a:lnTo>
                <a:lnTo>
                  <a:pt x="1340425" y="1320329"/>
                </a:lnTo>
                <a:lnTo>
                  <a:pt x="1340811" y="1320368"/>
                </a:lnTo>
                <a:lnTo>
                  <a:pt x="1341158" y="1320406"/>
                </a:lnTo>
                <a:lnTo>
                  <a:pt x="1341543" y="1320445"/>
                </a:lnTo>
                <a:lnTo>
                  <a:pt x="1341891" y="1320484"/>
                </a:lnTo>
                <a:lnTo>
                  <a:pt x="1342276" y="1320561"/>
                </a:lnTo>
                <a:lnTo>
                  <a:pt x="1342662" y="1320599"/>
                </a:lnTo>
                <a:lnTo>
                  <a:pt x="1343009" y="1320638"/>
                </a:lnTo>
                <a:lnTo>
                  <a:pt x="1343395" y="1320676"/>
                </a:lnTo>
                <a:lnTo>
                  <a:pt x="1343742" y="1320715"/>
                </a:lnTo>
                <a:lnTo>
                  <a:pt x="1344128" y="1320754"/>
                </a:lnTo>
                <a:lnTo>
                  <a:pt x="1344513" y="1320792"/>
                </a:lnTo>
                <a:lnTo>
                  <a:pt x="1344861" y="1320831"/>
                </a:lnTo>
                <a:lnTo>
                  <a:pt x="1345246" y="1320869"/>
                </a:lnTo>
                <a:lnTo>
                  <a:pt x="1345593" y="1320908"/>
                </a:lnTo>
                <a:lnTo>
                  <a:pt x="1345979" y="1320985"/>
                </a:lnTo>
                <a:lnTo>
                  <a:pt x="1346365" y="1321024"/>
                </a:lnTo>
                <a:lnTo>
                  <a:pt x="1346712" y="1321062"/>
                </a:lnTo>
                <a:lnTo>
                  <a:pt x="1347098" y="1321101"/>
                </a:lnTo>
                <a:lnTo>
                  <a:pt x="1347445" y="1321139"/>
                </a:lnTo>
                <a:lnTo>
                  <a:pt x="1347831" y="1321178"/>
                </a:lnTo>
                <a:lnTo>
                  <a:pt x="1348216" y="1321216"/>
                </a:lnTo>
                <a:lnTo>
                  <a:pt x="1348563" y="1321255"/>
                </a:lnTo>
                <a:lnTo>
                  <a:pt x="1348949" y="1321294"/>
                </a:lnTo>
                <a:lnTo>
                  <a:pt x="1349296" y="1321332"/>
                </a:lnTo>
                <a:lnTo>
                  <a:pt x="1349682" y="1321371"/>
                </a:lnTo>
                <a:lnTo>
                  <a:pt x="1350068" y="1321409"/>
                </a:lnTo>
                <a:lnTo>
                  <a:pt x="1350415" y="1321448"/>
                </a:lnTo>
                <a:lnTo>
                  <a:pt x="1350801" y="1321486"/>
                </a:lnTo>
                <a:lnTo>
                  <a:pt x="1351148" y="1321525"/>
                </a:lnTo>
                <a:lnTo>
                  <a:pt x="1351533" y="1321564"/>
                </a:lnTo>
                <a:lnTo>
                  <a:pt x="1351919" y="1321602"/>
                </a:lnTo>
                <a:lnTo>
                  <a:pt x="1352266" y="1321641"/>
                </a:lnTo>
                <a:lnTo>
                  <a:pt x="1352652" y="1321679"/>
                </a:lnTo>
                <a:lnTo>
                  <a:pt x="1352999" y="1321718"/>
                </a:lnTo>
                <a:lnTo>
                  <a:pt x="1353385" y="1321756"/>
                </a:lnTo>
                <a:lnTo>
                  <a:pt x="1353770" y="1321795"/>
                </a:lnTo>
                <a:lnTo>
                  <a:pt x="1354118" y="1321834"/>
                </a:lnTo>
                <a:lnTo>
                  <a:pt x="1354503" y="1321872"/>
                </a:lnTo>
                <a:lnTo>
                  <a:pt x="1354850" y="1321911"/>
                </a:lnTo>
                <a:lnTo>
                  <a:pt x="1355236" y="1321911"/>
                </a:lnTo>
                <a:lnTo>
                  <a:pt x="1355622" y="1321949"/>
                </a:lnTo>
                <a:lnTo>
                  <a:pt x="1355969" y="1321988"/>
                </a:lnTo>
                <a:lnTo>
                  <a:pt x="1356355" y="1322026"/>
                </a:lnTo>
                <a:lnTo>
                  <a:pt x="1356702" y="1322065"/>
                </a:lnTo>
                <a:lnTo>
                  <a:pt x="1357088" y="1322104"/>
                </a:lnTo>
                <a:lnTo>
                  <a:pt x="1357473" y="1322142"/>
                </a:lnTo>
                <a:lnTo>
                  <a:pt x="1357820" y="1322181"/>
                </a:lnTo>
                <a:lnTo>
                  <a:pt x="1358206" y="1322219"/>
                </a:lnTo>
                <a:lnTo>
                  <a:pt x="1358553" y="1322258"/>
                </a:lnTo>
                <a:lnTo>
                  <a:pt x="1358939" y="1322258"/>
                </a:lnTo>
                <a:lnTo>
                  <a:pt x="1359325" y="1322296"/>
                </a:lnTo>
                <a:lnTo>
                  <a:pt x="1359672" y="1322335"/>
                </a:lnTo>
                <a:lnTo>
                  <a:pt x="1360058" y="1322374"/>
                </a:lnTo>
                <a:lnTo>
                  <a:pt x="1360405" y="1322412"/>
                </a:lnTo>
                <a:lnTo>
                  <a:pt x="1360790" y="1322451"/>
                </a:lnTo>
                <a:lnTo>
                  <a:pt x="1361176" y="1322489"/>
                </a:lnTo>
                <a:lnTo>
                  <a:pt x="1361523" y="1322489"/>
                </a:lnTo>
                <a:lnTo>
                  <a:pt x="1361909" y="1322528"/>
                </a:lnTo>
                <a:lnTo>
                  <a:pt x="1362256" y="1322566"/>
                </a:lnTo>
                <a:lnTo>
                  <a:pt x="1362642" y="1322605"/>
                </a:lnTo>
                <a:lnTo>
                  <a:pt x="1363028" y="1322644"/>
                </a:lnTo>
                <a:lnTo>
                  <a:pt x="1363375" y="1322644"/>
                </a:lnTo>
                <a:lnTo>
                  <a:pt x="1363760" y="1322682"/>
                </a:lnTo>
                <a:lnTo>
                  <a:pt x="1364108" y="1322721"/>
                </a:lnTo>
                <a:lnTo>
                  <a:pt x="1364493" y="1322759"/>
                </a:lnTo>
                <a:lnTo>
                  <a:pt x="1364879" y="1322798"/>
                </a:lnTo>
                <a:lnTo>
                  <a:pt x="1365226" y="1322798"/>
                </a:lnTo>
                <a:lnTo>
                  <a:pt x="1365612" y="1322836"/>
                </a:lnTo>
                <a:lnTo>
                  <a:pt x="1365959" y="1322875"/>
                </a:lnTo>
                <a:lnTo>
                  <a:pt x="1366345" y="1322914"/>
                </a:lnTo>
                <a:lnTo>
                  <a:pt x="1366730" y="1322952"/>
                </a:lnTo>
                <a:lnTo>
                  <a:pt x="1367078" y="1322952"/>
                </a:lnTo>
                <a:lnTo>
                  <a:pt x="1367463" y="1322991"/>
                </a:lnTo>
                <a:lnTo>
                  <a:pt x="1367810" y="1323029"/>
                </a:lnTo>
                <a:lnTo>
                  <a:pt x="1368196" y="1323068"/>
                </a:lnTo>
                <a:lnTo>
                  <a:pt x="1368582" y="1323068"/>
                </a:lnTo>
                <a:lnTo>
                  <a:pt x="1368929" y="1323106"/>
                </a:lnTo>
                <a:lnTo>
                  <a:pt x="1369315" y="1323145"/>
                </a:lnTo>
                <a:lnTo>
                  <a:pt x="1369662" y="1323184"/>
                </a:lnTo>
                <a:lnTo>
                  <a:pt x="1370048" y="1323184"/>
                </a:lnTo>
                <a:lnTo>
                  <a:pt x="1370433" y="1323222"/>
                </a:lnTo>
                <a:lnTo>
                  <a:pt x="1370780" y="1323261"/>
                </a:lnTo>
                <a:lnTo>
                  <a:pt x="1371166" y="1323261"/>
                </a:lnTo>
                <a:lnTo>
                  <a:pt x="1371513" y="1323299"/>
                </a:lnTo>
                <a:lnTo>
                  <a:pt x="1371899" y="1323338"/>
                </a:lnTo>
                <a:lnTo>
                  <a:pt x="1372285" y="1323376"/>
                </a:lnTo>
                <a:lnTo>
                  <a:pt x="1372632" y="1323376"/>
                </a:lnTo>
                <a:lnTo>
                  <a:pt x="1373018" y="1323415"/>
                </a:lnTo>
                <a:lnTo>
                  <a:pt x="1373365" y="1323454"/>
                </a:lnTo>
                <a:lnTo>
                  <a:pt x="1373750" y="1323454"/>
                </a:lnTo>
                <a:lnTo>
                  <a:pt x="1374136" y="1323492"/>
                </a:lnTo>
                <a:lnTo>
                  <a:pt x="1374483" y="1323531"/>
                </a:lnTo>
                <a:lnTo>
                  <a:pt x="1374869" y="1323531"/>
                </a:lnTo>
                <a:lnTo>
                  <a:pt x="1375216" y="1323569"/>
                </a:lnTo>
                <a:lnTo>
                  <a:pt x="1375602" y="1323608"/>
                </a:lnTo>
                <a:lnTo>
                  <a:pt x="1375987" y="1323608"/>
                </a:lnTo>
                <a:lnTo>
                  <a:pt x="1376335" y="1323646"/>
                </a:lnTo>
                <a:lnTo>
                  <a:pt x="1376720" y="1323685"/>
                </a:lnTo>
                <a:lnTo>
                  <a:pt x="1377067" y="1323685"/>
                </a:lnTo>
                <a:lnTo>
                  <a:pt x="1377453" y="1323724"/>
                </a:lnTo>
                <a:lnTo>
                  <a:pt x="1377839" y="1323724"/>
                </a:lnTo>
                <a:lnTo>
                  <a:pt x="1378186" y="1323762"/>
                </a:lnTo>
                <a:lnTo>
                  <a:pt x="1378572" y="1323801"/>
                </a:lnTo>
                <a:lnTo>
                  <a:pt x="1378919" y="1323801"/>
                </a:lnTo>
                <a:lnTo>
                  <a:pt x="1379305" y="1323839"/>
                </a:lnTo>
                <a:lnTo>
                  <a:pt x="1379690" y="1323878"/>
                </a:lnTo>
                <a:lnTo>
                  <a:pt x="1380037" y="1323878"/>
                </a:lnTo>
                <a:lnTo>
                  <a:pt x="1380423" y="1323916"/>
                </a:lnTo>
                <a:lnTo>
                  <a:pt x="1380770" y="1323916"/>
                </a:lnTo>
                <a:lnTo>
                  <a:pt x="1381156" y="1323955"/>
                </a:lnTo>
                <a:lnTo>
                  <a:pt x="1381542" y="1323994"/>
                </a:lnTo>
                <a:lnTo>
                  <a:pt x="1381889" y="1323994"/>
                </a:lnTo>
                <a:lnTo>
                  <a:pt x="1382275" y="1324032"/>
                </a:lnTo>
                <a:lnTo>
                  <a:pt x="1382622" y="1324032"/>
                </a:lnTo>
                <a:lnTo>
                  <a:pt x="1383007" y="1324071"/>
                </a:lnTo>
                <a:lnTo>
                  <a:pt x="1383393" y="1324109"/>
                </a:lnTo>
                <a:lnTo>
                  <a:pt x="1383740" y="1324109"/>
                </a:lnTo>
                <a:lnTo>
                  <a:pt x="1384126" y="1324148"/>
                </a:lnTo>
                <a:lnTo>
                  <a:pt x="1384473" y="1324148"/>
                </a:lnTo>
                <a:lnTo>
                  <a:pt x="1384859" y="1324186"/>
                </a:lnTo>
                <a:lnTo>
                  <a:pt x="1385245" y="1324186"/>
                </a:lnTo>
                <a:lnTo>
                  <a:pt x="1385592" y="1324225"/>
                </a:lnTo>
                <a:lnTo>
                  <a:pt x="1385977" y="1324225"/>
                </a:lnTo>
                <a:lnTo>
                  <a:pt x="1386325" y="1324264"/>
                </a:lnTo>
                <a:lnTo>
                  <a:pt x="1386710" y="1324302"/>
                </a:lnTo>
                <a:lnTo>
                  <a:pt x="1387096" y="1324302"/>
                </a:lnTo>
                <a:lnTo>
                  <a:pt x="1387443" y="1324341"/>
                </a:lnTo>
                <a:lnTo>
                  <a:pt x="1387829" y="1324341"/>
                </a:lnTo>
                <a:lnTo>
                  <a:pt x="1388176" y="1324379"/>
                </a:lnTo>
                <a:lnTo>
                  <a:pt x="1388562" y="1324379"/>
                </a:lnTo>
                <a:lnTo>
                  <a:pt x="1388947" y="1324418"/>
                </a:lnTo>
                <a:lnTo>
                  <a:pt x="1389295" y="1324418"/>
                </a:lnTo>
                <a:lnTo>
                  <a:pt x="1389680" y="1324456"/>
                </a:lnTo>
                <a:lnTo>
                  <a:pt x="1390027" y="1324456"/>
                </a:lnTo>
                <a:lnTo>
                  <a:pt x="1390413" y="1324495"/>
                </a:lnTo>
                <a:lnTo>
                  <a:pt x="1390799" y="1324495"/>
                </a:lnTo>
                <a:lnTo>
                  <a:pt x="1391146" y="1324534"/>
                </a:lnTo>
                <a:lnTo>
                  <a:pt x="1391532" y="1324534"/>
                </a:lnTo>
                <a:lnTo>
                  <a:pt x="1391879" y="1324572"/>
                </a:lnTo>
                <a:lnTo>
                  <a:pt x="1392265" y="1324572"/>
                </a:lnTo>
                <a:lnTo>
                  <a:pt x="1392650" y="1324611"/>
                </a:lnTo>
                <a:lnTo>
                  <a:pt x="1392997" y="1324611"/>
                </a:lnTo>
                <a:lnTo>
                  <a:pt x="1393383" y="1324649"/>
                </a:lnTo>
                <a:lnTo>
                  <a:pt x="1393730" y="1324649"/>
                </a:lnTo>
                <a:lnTo>
                  <a:pt x="1394116" y="1324688"/>
                </a:lnTo>
                <a:lnTo>
                  <a:pt x="1394502" y="1324688"/>
                </a:lnTo>
                <a:lnTo>
                  <a:pt x="1394849" y="1324726"/>
                </a:lnTo>
                <a:lnTo>
                  <a:pt x="1395234" y="1324726"/>
                </a:lnTo>
                <a:lnTo>
                  <a:pt x="1395582" y="1324765"/>
                </a:lnTo>
                <a:lnTo>
                  <a:pt x="1395967" y="1324765"/>
                </a:lnTo>
                <a:lnTo>
                  <a:pt x="1396353" y="1324804"/>
                </a:lnTo>
                <a:lnTo>
                  <a:pt x="1396700" y="1324804"/>
                </a:lnTo>
                <a:lnTo>
                  <a:pt x="1397086" y="1324842"/>
                </a:lnTo>
                <a:lnTo>
                  <a:pt x="1397433" y="1324842"/>
                </a:lnTo>
                <a:lnTo>
                  <a:pt x="1397819" y="1324842"/>
                </a:lnTo>
                <a:lnTo>
                  <a:pt x="1398204" y="1324881"/>
                </a:lnTo>
                <a:lnTo>
                  <a:pt x="1398552" y="1324881"/>
                </a:lnTo>
                <a:lnTo>
                  <a:pt x="1398937" y="1324919"/>
                </a:lnTo>
                <a:lnTo>
                  <a:pt x="1399284" y="1324919"/>
                </a:lnTo>
                <a:lnTo>
                  <a:pt x="1399670" y="1324958"/>
                </a:lnTo>
                <a:lnTo>
                  <a:pt x="1400056" y="1324958"/>
                </a:lnTo>
                <a:lnTo>
                  <a:pt x="1400403" y="1324958"/>
                </a:lnTo>
                <a:lnTo>
                  <a:pt x="1400789" y="1324996"/>
                </a:lnTo>
                <a:lnTo>
                  <a:pt x="1401136" y="1324996"/>
                </a:lnTo>
                <a:lnTo>
                  <a:pt x="1401522" y="1325035"/>
                </a:lnTo>
                <a:lnTo>
                  <a:pt x="1401907" y="1325035"/>
                </a:lnTo>
                <a:lnTo>
                  <a:pt x="1402254" y="1325074"/>
                </a:lnTo>
                <a:lnTo>
                  <a:pt x="1402640" y="1325074"/>
                </a:lnTo>
                <a:lnTo>
                  <a:pt x="1402987" y="1325074"/>
                </a:lnTo>
                <a:lnTo>
                  <a:pt x="1403373" y="1325112"/>
                </a:lnTo>
                <a:lnTo>
                  <a:pt x="1403759" y="1325112"/>
                </a:lnTo>
                <a:lnTo>
                  <a:pt x="1404106" y="1325151"/>
                </a:lnTo>
                <a:lnTo>
                  <a:pt x="1404492" y="1325151"/>
                </a:lnTo>
                <a:lnTo>
                  <a:pt x="1404839" y="1325151"/>
                </a:lnTo>
                <a:lnTo>
                  <a:pt x="1405224" y="1325189"/>
                </a:lnTo>
                <a:lnTo>
                  <a:pt x="1405610" y="1325189"/>
                </a:lnTo>
                <a:lnTo>
                  <a:pt x="1405957" y="1325228"/>
                </a:lnTo>
                <a:lnTo>
                  <a:pt x="1406343" y="1325228"/>
                </a:lnTo>
                <a:lnTo>
                  <a:pt x="1406690" y="1325228"/>
                </a:lnTo>
                <a:lnTo>
                  <a:pt x="1407076" y="1325266"/>
                </a:lnTo>
                <a:lnTo>
                  <a:pt x="1407462" y="1325266"/>
                </a:lnTo>
                <a:lnTo>
                  <a:pt x="1407809" y="1325305"/>
                </a:lnTo>
                <a:lnTo>
                  <a:pt x="1408194" y="1325305"/>
                </a:lnTo>
                <a:lnTo>
                  <a:pt x="1408542" y="1325305"/>
                </a:lnTo>
                <a:lnTo>
                  <a:pt x="1408927" y="1325344"/>
                </a:lnTo>
                <a:lnTo>
                  <a:pt x="1409313" y="1325344"/>
                </a:lnTo>
                <a:lnTo>
                  <a:pt x="1409660" y="1325344"/>
                </a:lnTo>
                <a:lnTo>
                  <a:pt x="1410046" y="1325382"/>
                </a:lnTo>
                <a:lnTo>
                  <a:pt x="1410393" y="1325382"/>
                </a:lnTo>
                <a:lnTo>
                  <a:pt x="1410779" y="1325382"/>
                </a:lnTo>
                <a:lnTo>
                  <a:pt x="1411164" y="1325421"/>
                </a:lnTo>
                <a:lnTo>
                  <a:pt x="1411512" y="1325421"/>
                </a:lnTo>
                <a:lnTo>
                  <a:pt x="1411897" y="1325421"/>
                </a:lnTo>
                <a:lnTo>
                  <a:pt x="1412244" y="1325459"/>
                </a:lnTo>
                <a:lnTo>
                  <a:pt x="1412630" y="1325459"/>
                </a:lnTo>
                <a:lnTo>
                  <a:pt x="1413016" y="1325498"/>
                </a:lnTo>
                <a:lnTo>
                  <a:pt x="1413363" y="1325498"/>
                </a:lnTo>
                <a:lnTo>
                  <a:pt x="1413749" y="1325498"/>
                </a:lnTo>
                <a:lnTo>
                  <a:pt x="1414096" y="1325536"/>
                </a:lnTo>
                <a:lnTo>
                  <a:pt x="1414482" y="1325536"/>
                </a:lnTo>
                <a:lnTo>
                  <a:pt x="1414867" y="1325536"/>
                </a:lnTo>
                <a:lnTo>
                  <a:pt x="1415214" y="1325575"/>
                </a:lnTo>
                <a:lnTo>
                  <a:pt x="1415600" y="1325575"/>
                </a:lnTo>
                <a:lnTo>
                  <a:pt x="1415947" y="1325575"/>
                </a:lnTo>
                <a:lnTo>
                  <a:pt x="1416333" y="1325614"/>
                </a:lnTo>
                <a:lnTo>
                  <a:pt x="1416719" y="1325614"/>
                </a:lnTo>
                <a:lnTo>
                  <a:pt x="1417066" y="1325614"/>
                </a:lnTo>
                <a:lnTo>
                  <a:pt x="1417451" y="1325614"/>
                </a:lnTo>
                <a:lnTo>
                  <a:pt x="1417799" y="1325652"/>
                </a:lnTo>
                <a:lnTo>
                  <a:pt x="1418184" y="1325652"/>
                </a:lnTo>
                <a:lnTo>
                  <a:pt x="1418570" y="1325652"/>
                </a:lnTo>
                <a:lnTo>
                  <a:pt x="1418917" y="1325691"/>
                </a:lnTo>
                <a:lnTo>
                  <a:pt x="1419303" y="1325691"/>
                </a:lnTo>
                <a:lnTo>
                  <a:pt x="1419650" y="1325691"/>
                </a:lnTo>
                <a:lnTo>
                  <a:pt x="1420036" y="1325729"/>
                </a:lnTo>
                <a:lnTo>
                  <a:pt x="1420421" y="1325729"/>
                </a:lnTo>
                <a:lnTo>
                  <a:pt x="1420769" y="1325729"/>
                </a:lnTo>
                <a:lnTo>
                  <a:pt x="1421154" y="1325768"/>
                </a:lnTo>
                <a:lnTo>
                  <a:pt x="1421501" y="1325768"/>
                </a:lnTo>
                <a:lnTo>
                  <a:pt x="1421887" y="1325768"/>
                </a:lnTo>
                <a:lnTo>
                  <a:pt x="1422273" y="1325768"/>
                </a:lnTo>
                <a:lnTo>
                  <a:pt x="1422620" y="1325806"/>
                </a:lnTo>
                <a:lnTo>
                  <a:pt x="1423006" y="1325806"/>
                </a:lnTo>
                <a:lnTo>
                  <a:pt x="1423353" y="1325806"/>
                </a:lnTo>
                <a:lnTo>
                  <a:pt x="1423739" y="1325845"/>
                </a:lnTo>
                <a:lnTo>
                  <a:pt x="1424124" y="1325845"/>
                </a:lnTo>
                <a:lnTo>
                  <a:pt x="1424471" y="1325845"/>
                </a:lnTo>
                <a:lnTo>
                  <a:pt x="1424857" y="1325845"/>
                </a:lnTo>
                <a:lnTo>
                  <a:pt x="1425204" y="1325884"/>
                </a:lnTo>
                <a:lnTo>
                  <a:pt x="1425590" y="1325884"/>
                </a:lnTo>
                <a:lnTo>
                  <a:pt x="1425976" y="1325884"/>
                </a:lnTo>
                <a:lnTo>
                  <a:pt x="1426323" y="1325884"/>
                </a:lnTo>
                <a:lnTo>
                  <a:pt x="1426709" y="1325922"/>
                </a:lnTo>
                <a:lnTo>
                  <a:pt x="1427056" y="1325922"/>
                </a:lnTo>
                <a:lnTo>
                  <a:pt x="1427441" y="1325922"/>
                </a:lnTo>
                <a:lnTo>
                  <a:pt x="1427827" y="1325922"/>
                </a:lnTo>
                <a:lnTo>
                  <a:pt x="1428174" y="1325961"/>
                </a:lnTo>
                <a:lnTo>
                  <a:pt x="1428560" y="1325961"/>
                </a:lnTo>
                <a:lnTo>
                  <a:pt x="1428907" y="1325961"/>
                </a:lnTo>
                <a:lnTo>
                  <a:pt x="1429293" y="1325999"/>
                </a:lnTo>
                <a:lnTo>
                  <a:pt x="1429679" y="1325999"/>
                </a:lnTo>
                <a:lnTo>
                  <a:pt x="1430026" y="1325999"/>
                </a:lnTo>
                <a:lnTo>
                  <a:pt x="1430411" y="1325999"/>
                </a:lnTo>
                <a:lnTo>
                  <a:pt x="1430759" y="1326038"/>
                </a:lnTo>
                <a:lnTo>
                  <a:pt x="1431144" y="1326038"/>
                </a:lnTo>
                <a:lnTo>
                  <a:pt x="1431530" y="1326038"/>
                </a:lnTo>
                <a:lnTo>
                  <a:pt x="1431877" y="1326038"/>
                </a:lnTo>
                <a:lnTo>
                  <a:pt x="1432263" y="1326038"/>
                </a:lnTo>
                <a:lnTo>
                  <a:pt x="1432610" y="1326076"/>
                </a:lnTo>
                <a:lnTo>
                  <a:pt x="1432996" y="1326076"/>
                </a:lnTo>
                <a:lnTo>
                  <a:pt x="1433381" y="1326076"/>
                </a:lnTo>
                <a:lnTo>
                  <a:pt x="1433729" y="1326076"/>
                </a:lnTo>
                <a:lnTo>
                  <a:pt x="1434114" y="1326115"/>
                </a:lnTo>
                <a:lnTo>
                  <a:pt x="1434461" y="1326115"/>
                </a:lnTo>
                <a:lnTo>
                  <a:pt x="1434847" y="1326115"/>
                </a:lnTo>
                <a:lnTo>
                  <a:pt x="1435233" y="1326115"/>
                </a:lnTo>
                <a:lnTo>
                  <a:pt x="1435580" y="1326154"/>
                </a:lnTo>
                <a:lnTo>
                  <a:pt x="1435966" y="1326154"/>
                </a:lnTo>
                <a:lnTo>
                  <a:pt x="1436313" y="1326154"/>
                </a:lnTo>
                <a:lnTo>
                  <a:pt x="1436699" y="1326154"/>
                </a:lnTo>
                <a:lnTo>
                  <a:pt x="1437084" y="1326154"/>
                </a:lnTo>
                <a:lnTo>
                  <a:pt x="1437431" y="1326192"/>
                </a:lnTo>
                <a:lnTo>
                  <a:pt x="1437817" y="1326192"/>
                </a:lnTo>
                <a:lnTo>
                  <a:pt x="1438164" y="1326192"/>
                </a:lnTo>
                <a:lnTo>
                  <a:pt x="1438550" y="1326192"/>
                </a:lnTo>
                <a:lnTo>
                  <a:pt x="1438936" y="1326231"/>
                </a:lnTo>
                <a:lnTo>
                  <a:pt x="1439283" y="1326231"/>
                </a:lnTo>
                <a:lnTo>
                  <a:pt x="1439668" y="1326231"/>
                </a:lnTo>
                <a:lnTo>
                  <a:pt x="1440016" y="1326231"/>
                </a:lnTo>
                <a:lnTo>
                  <a:pt x="1440401" y="1326231"/>
                </a:lnTo>
                <a:lnTo>
                  <a:pt x="1440787" y="1326269"/>
                </a:lnTo>
                <a:lnTo>
                  <a:pt x="1441134" y="1326269"/>
                </a:lnTo>
                <a:lnTo>
                  <a:pt x="1441520" y="1326269"/>
                </a:lnTo>
                <a:lnTo>
                  <a:pt x="1441867" y="1326269"/>
                </a:lnTo>
                <a:lnTo>
                  <a:pt x="1442253" y="1326269"/>
                </a:lnTo>
                <a:lnTo>
                  <a:pt x="1442638" y="1326308"/>
                </a:lnTo>
                <a:lnTo>
                  <a:pt x="1442986" y="1326308"/>
                </a:lnTo>
                <a:lnTo>
                  <a:pt x="1443371" y="1326308"/>
                </a:lnTo>
                <a:lnTo>
                  <a:pt x="1443718" y="1326308"/>
                </a:lnTo>
                <a:lnTo>
                  <a:pt x="1444104" y="1326308"/>
                </a:lnTo>
                <a:lnTo>
                  <a:pt x="1444490" y="1326346"/>
                </a:lnTo>
                <a:lnTo>
                  <a:pt x="1446341" y="1326346"/>
                </a:lnTo>
                <a:lnTo>
                  <a:pt x="1446688" y="1326385"/>
                </a:lnTo>
                <a:lnTo>
                  <a:pt x="1447074" y="1326385"/>
                </a:lnTo>
                <a:lnTo>
                  <a:pt x="1447421" y="1326385"/>
                </a:lnTo>
                <a:lnTo>
                  <a:pt x="1447807" y="1326385"/>
                </a:lnTo>
                <a:lnTo>
                  <a:pt x="1448193" y="1326385"/>
                </a:lnTo>
                <a:lnTo>
                  <a:pt x="1448540" y="1326424"/>
                </a:lnTo>
                <a:lnTo>
                  <a:pt x="1450391" y="1326424"/>
                </a:lnTo>
                <a:lnTo>
                  <a:pt x="1450777" y="1326462"/>
                </a:lnTo>
                <a:lnTo>
                  <a:pt x="1452628" y="1326462"/>
                </a:lnTo>
                <a:lnTo>
                  <a:pt x="1452976" y="1326501"/>
                </a:lnTo>
                <a:lnTo>
                  <a:pt x="1454827" y="1326501"/>
                </a:lnTo>
                <a:lnTo>
                  <a:pt x="1455213" y="1326539"/>
                </a:lnTo>
                <a:lnTo>
                  <a:pt x="1457450" y="1326539"/>
                </a:lnTo>
                <a:lnTo>
                  <a:pt x="1457797" y="1326578"/>
                </a:lnTo>
                <a:lnTo>
                  <a:pt x="1460034" y="1326578"/>
                </a:lnTo>
                <a:lnTo>
                  <a:pt x="1460381" y="1326616"/>
                </a:lnTo>
                <a:lnTo>
                  <a:pt x="1462618" y="1326616"/>
                </a:lnTo>
                <a:lnTo>
                  <a:pt x="1463004" y="1326655"/>
                </a:lnTo>
                <a:lnTo>
                  <a:pt x="1465588" y="1326655"/>
                </a:lnTo>
                <a:lnTo>
                  <a:pt x="1465935" y="1326694"/>
                </a:lnTo>
                <a:lnTo>
                  <a:pt x="1468558" y="1326694"/>
                </a:lnTo>
                <a:lnTo>
                  <a:pt x="1468905" y="1326732"/>
                </a:lnTo>
                <a:lnTo>
                  <a:pt x="1471875" y="1326732"/>
                </a:lnTo>
                <a:lnTo>
                  <a:pt x="1472261" y="1326771"/>
                </a:lnTo>
                <a:lnTo>
                  <a:pt x="1475193" y="1326771"/>
                </a:lnTo>
                <a:lnTo>
                  <a:pt x="1475578" y="1326809"/>
                </a:lnTo>
                <a:lnTo>
                  <a:pt x="1478895" y="1326809"/>
                </a:lnTo>
                <a:lnTo>
                  <a:pt x="1479281" y="1326848"/>
                </a:lnTo>
                <a:lnTo>
                  <a:pt x="1479667" y="1326848"/>
                </a:lnTo>
                <a:lnTo>
                  <a:pt x="1480014" y="1326848"/>
                </a:lnTo>
                <a:lnTo>
                  <a:pt x="1480400" y="1326848"/>
                </a:lnTo>
                <a:lnTo>
                  <a:pt x="1480747" y="1326848"/>
                </a:lnTo>
                <a:lnTo>
                  <a:pt x="1481132" y="1326848"/>
                </a:lnTo>
              </a:path>
            </a:pathLst>
          </a:custGeom>
          <a:ln w="57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68470" y="5342819"/>
            <a:ext cx="317395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599623" y="0"/>
                </a:lnTo>
              </a:path>
            </a:pathLst>
          </a:custGeom>
          <a:ln w="317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53202" y="5447076"/>
            <a:ext cx="2204132" cy="0"/>
          </a:xfrm>
          <a:custGeom>
            <a:avLst/>
            <a:gdLst/>
            <a:ahLst/>
            <a:cxnLst/>
            <a:rect l="l" t="t" r="r" b="b"/>
            <a:pathLst>
              <a:path w="1111250">
                <a:moveTo>
                  <a:pt x="0" y="0"/>
                </a:moveTo>
                <a:lnTo>
                  <a:pt x="111084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53202" y="5447111"/>
            <a:ext cx="0" cy="55367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7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87650" y="5447111"/>
            <a:ext cx="0" cy="55367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7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22095" y="5447111"/>
            <a:ext cx="0" cy="55367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7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56541" y="5447111"/>
            <a:ext cx="0" cy="55367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7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76983" y="5557111"/>
            <a:ext cx="153660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700" spc="10" dirty="0">
                <a:latin typeface="Arial"/>
                <a:cs typeface="Arial"/>
              </a:rPr>
              <a:t>10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11430" y="5557111"/>
            <a:ext cx="153660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700" spc="10" dirty="0">
                <a:latin typeface="Arial"/>
                <a:cs typeface="Arial"/>
              </a:rPr>
              <a:t>20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45876" y="5557111"/>
            <a:ext cx="153660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700" spc="10" dirty="0">
                <a:latin typeface="Arial"/>
                <a:cs typeface="Arial"/>
              </a:rPr>
              <a:t>30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80322" y="5557111"/>
            <a:ext cx="153660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700" spc="10" dirty="0">
                <a:latin typeface="Arial"/>
                <a:cs typeface="Arial"/>
              </a:rPr>
              <a:t>40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68467" y="2705596"/>
            <a:ext cx="0" cy="2637499"/>
          </a:xfrm>
          <a:custGeom>
            <a:avLst/>
            <a:gdLst/>
            <a:ahLst/>
            <a:cxnLst/>
            <a:rect l="l" t="t" r="r" b="b"/>
            <a:pathLst>
              <a:path h="1330960">
                <a:moveTo>
                  <a:pt x="0" y="133082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13385" y="5342819"/>
            <a:ext cx="55418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7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13385" y="4683494"/>
            <a:ext cx="55418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7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13385" y="4024169"/>
            <a:ext cx="55418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7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13385" y="3364846"/>
            <a:ext cx="55418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7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13385" y="2705596"/>
            <a:ext cx="55418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277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136691" y="5228396"/>
            <a:ext cx="107722" cy="229019"/>
          </a:xfrm>
          <a:prstGeom prst="rect">
            <a:avLst/>
          </a:prstGeom>
        </p:spPr>
        <p:txBody>
          <a:bodyPr vert="vert270" wrap="square" lIns="0" tIns="11287" rIns="0" bIns="0" rtlCol="0">
            <a:spAutoFit/>
          </a:bodyPr>
          <a:lstStyle/>
          <a:p>
            <a:pPr marL="25075">
              <a:spcBef>
                <a:spcPts val="89"/>
              </a:spcBef>
            </a:pPr>
            <a:r>
              <a:rPr sz="700" dirty="0">
                <a:latin typeface="Arial"/>
                <a:cs typeface="Arial"/>
              </a:rPr>
              <a:t>0.00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36691" y="4569073"/>
            <a:ext cx="107722" cy="229019"/>
          </a:xfrm>
          <a:prstGeom prst="rect">
            <a:avLst/>
          </a:prstGeom>
        </p:spPr>
        <p:txBody>
          <a:bodyPr vert="vert270" wrap="square" lIns="0" tIns="11287" rIns="0" bIns="0" rtlCol="0">
            <a:spAutoFit/>
          </a:bodyPr>
          <a:lstStyle/>
          <a:p>
            <a:pPr marL="25075">
              <a:spcBef>
                <a:spcPts val="89"/>
              </a:spcBef>
            </a:pPr>
            <a:r>
              <a:rPr sz="700" dirty="0">
                <a:latin typeface="Arial"/>
                <a:cs typeface="Arial"/>
              </a:rPr>
              <a:t>0.02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85356" y="3785461"/>
            <a:ext cx="364202" cy="484464"/>
          </a:xfrm>
          <a:prstGeom prst="rect">
            <a:avLst/>
          </a:prstGeom>
        </p:spPr>
        <p:txBody>
          <a:bodyPr vert="vert270" wrap="square" lIns="0" tIns="3774" rIns="0" bIns="0" rtlCol="0">
            <a:spAutoFit/>
          </a:bodyPr>
          <a:lstStyle/>
          <a:p>
            <a:pPr algn="ctr">
              <a:spcBef>
                <a:spcPts val="30"/>
              </a:spcBef>
            </a:pPr>
            <a:r>
              <a:rPr sz="1000" dirty="0">
                <a:latin typeface="Arial"/>
                <a:cs typeface="Arial"/>
              </a:rPr>
              <a:t>Density</a:t>
            </a:r>
            <a:endParaRPr sz="1000">
              <a:latin typeface="Arial"/>
              <a:cs typeface="Arial"/>
            </a:endParaRPr>
          </a:p>
          <a:p>
            <a:pPr marL="5034" algn="ctr">
              <a:spcBef>
                <a:spcPts val="843"/>
              </a:spcBef>
            </a:pPr>
            <a:r>
              <a:rPr sz="700" dirty="0">
                <a:latin typeface="Arial"/>
                <a:cs typeface="Arial"/>
              </a:rPr>
              <a:t>0.04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36691" y="3250498"/>
            <a:ext cx="107722" cy="229019"/>
          </a:xfrm>
          <a:prstGeom prst="rect">
            <a:avLst/>
          </a:prstGeom>
        </p:spPr>
        <p:txBody>
          <a:bodyPr vert="vert270" wrap="square" lIns="0" tIns="11287" rIns="0" bIns="0" rtlCol="0">
            <a:spAutoFit/>
          </a:bodyPr>
          <a:lstStyle/>
          <a:p>
            <a:pPr marL="25075">
              <a:spcBef>
                <a:spcPts val="89"/>
              </a:spcBef>
            </a:pPr>
            <a:r>
              <a:rPr sz="700" dirty="0">
                <a:latin typeface="Arial"/>
                <a:cs typeface="Arial"/>
              </a:rPr>
              <a:t>0.06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36691" y="2591173"/>
            <a:ext cx="107722" cy="229019"/>
          </a:xfrm>
          <a:prstGeom prst="rect">
            <a:avLst/>
          </a:prstGeom>
        </p:spPr>
        <p:txBody>
          <a:bodyPr vert="vert270" wrap="square" lIns="0" tIns="11287" rIns="0" bIns="0" rtlCol="0">
            <a:spAutoFit/>
          </a:bodyPr>
          <a:lstStyle/>
          <a:p>
            <a:pPr marL="25075">
              <a:spcBef>
                <a:spcPts val="89"/>
              </a:spcBef>
            </a:pPr>
            <a:r>
              <a:rPr sz="700" dirty="0">
                <a:latin typeface="Arial"/>
                <a:cs typeface="Arial"/>
              </a:rPr>
              <a:t>0.08</a:t>
            </a:r>
            <a:endParaRPr sz="7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35227" y="5739494"/>
            <a:ext cx="4670241" cy="859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6076" algn="ctr"/>
            <a:r>
              <a:rPr sz="1000" spc="20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25075">
              <a:spcBef>
                <a:spcPts val="734"/>
              </a:spcBef>
            </a:pPr>
            <a:r>
              <a:rPr sz="2000" spc="-69" dirty="0">
                <a:solidFill>
                  <a:srgbClr val="3333B2"/>
                </a:solidFill>
                <a:latin typeface="Arial"/>
                <a:cs typeface="Arial"/>
              </a:rPr>
              <a:t>Figure:  </a:t>
            </a:r>
            <a:r>
              <a:rPr sz="2000" spc="-40" dirty="0">
                <a:latin typeface="Arial"/>
                <a:cs typeface="Arial"/>
              </a:rPr>
              <a:t>Probability </a:t>
            </a:r>
            <a:r>
              <a:rPr sz="2000" spc="-89" dirty="0">
                <a:latin typeface="Arial"/>
                <a:cs typeface="Arial"/>
              </a:rPr>
              <a:t>density </a:t>
            </a:r>
            <a:r>
              <a:rPr sz="2000" spc="-30" dirty="0">
                <a:latin typeface="Arial"/>
                <a:cs typeface="Arial"/>
              </a:rPr>
              <a:t>function </a:t>
            </a:r>
            <a:r>
              <a:rPr sz="2000" spc="-40" dirty="0">
                <a:latin typeface="Arial"/>
                <a:cs typeface="Arial"/>
              </a:rPr>
              <a:t>for</a:t>
            </a:r>
            <a:r>
              <a:rPr sz="2000" spc="404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BMI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56527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975621" y="1229050"/>
            <a:ext cx="7159021" cy="2428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79" dirty="0">
                <a:latin typeface="+mj-lt"/>
                <a:cs typeface="Arial"/>
              </a:rPr>
              <a:t>The </a:t>
            </a:r>
            <a:r>
              <a:rPr sz="2200" spc="10" dirty="0">
                <a:latin typeface="+mj-lt"/>
                <a:cs typeface="Arial"/>
              </a:rPr>
              <a:t>total </a:t>
            </a:r>
            <a:r>
              <a:rPr sz="2200" spc="-169" dirty="0">
                <a:latin typeface="+mj-lt"/>
                <a:cs typeface="Arial"/>
              </a:rPr>
              <a:t>area  </a:t>
            </a:r>
            <a:r>
              <a:rPr sz="2200" spc="-109" dirty="0">
                <a:latin typeface="+mj-lt"/>
                <a:cs typeface="Arial"/>
              </a:rPr>
              <a:t>under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50" dirty="0">
                <a:latin typeface="+mj-lt"/>
                <a:cs typeface="Arial"/>
              </a:rPr>
              <a:t>probability </a:t>
            </a:r>
            <a:r>
              <a:rPr sz="2200" spc="-99" dirty="0">
                <a:latin typeface="+mj-lt"/>
                <a:cs typeface="Arial"/>
              </a:rPr>
              <a:t>density </a:t>
            </a:r>
            <a:r>
              <a:rPr sz="2200" spc="-119" dirty="0">
                <a:latin typeface="+mj-lt"/>
                <a:cs typeface="Arial"/>
              </a:rPr>
              <a:t>curve is  </a:t>
            </a:r>
            <a:r>
              <a:rPr sz="2200" spc="226" dirty="0">
                <a:latin typeface="+mj-lt"/>
                <a:cs typeface="Arial"/>
              </a:rPr>
              <a:t> </a:t>
            </a:r>
            <a:r>
              <a:rPr sz="2200" spc="-69" dirty="0">
                <a:latin typeface="+mj-lt"/>
                <a:cs typeface="Arial"/>
              </a:rPr>
              <a:t>1.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40"/>
              </a:spcBef>
              <a:buClr>
                <a:srgbClr val="3333B2"/>
              </a:buClr>
              <a:buFont typeface="Meiryo"/>
              <a:buChar char="•"/>
            </a:pPr>
            <a:endParaRPr sz="2300" dirty="0">
              <a:latin typeface="+mj-lt"/>
              <a:cs typeface="Times New Roman"/>
            </a:endParaRPr>
          </a:p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79" dirty="0">
                <a:latin typeface="+mj-lt"/>
                <a:cs typeface="Arial"/>
              </a:rPr>
              <a:t>The </a:t>
            </a:r>
            <a:r>
              <a:rPr sz="2200" spc="-119" dirty="0">
                <a:latin typeface="+mj-lt"/>
                <a:cs typeface="Arial"/>
              </a:rPr>
              <a:t>curve </a:t>
            </a:r>
            <a:r>
              <a:rPr sz="2200" spc="-69" dirty="0">
                <a:latin typeface="+mj-lt"/>
                <a:cs typeface="Arial"/>
              </a:rPr>
              <a:t>(and </a:t>
            </a:r>
            <a:r>
              <a:rPr sz="2200" spc="-20" dirty="0">
                <a:latin typeface="+mj-lt"/>
                <a:cs typeface="Arial"/>
              </a:rPr>
              <a:t>its </a:t>
            </a:r>
            <a:r>
              <a:rPr sz="2200" spc="-109" dirty="0">
                <a:latin typeface="+mj-lt"/>
                <a:cs typeface="Arial"/>
              </a:rPr>
              <a:t>corresponding </a:t>
            </a:r>
            <a:r>
              <a:rPr sz="2200" spc="-30" dirty="0">
                <a:latin typeface="+mj-lt"/>
                <a:cs typeface="Arial"/>
              </a:rPr>
              <a:t>function) </a:t>
            </a:r>
            <a:r>
              <a:rPr sz="2200" spc="-149" dirty="0">
                <a:latin typeface="+mj-lt"/>
                <a:cs typeface="Arial"/>
              </a:rPr>
              <a:t>gives </a:t>
            </a:r>
            <a:r>
              <a:rPr sz="2200" spc="-59" dirty="0">
                <a:latin typeface="+mj-lt"/>
                <a:cs typeface="Arial"/>
              </a:rPr>
              <a:t>the  </a:t>
            </a:r>
            <a:r>
              <a:rPr sz="2200" spc="-50" dirty="0">
                <a:latin typeface="+mj-lt"/>
                <a:cs typeface="Arial"/>
              </a:rPr>
              <a:t>probability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99" dirty="0">
                <a:latin typeface="+mj-lt"/>
                <a:cs typeface="Arial"/>
              </a:rPr>
              <a:t>random variable </a:t>
            </a:r>
            <a:r>
              <a:rPr sz="2200" spc="-40" dirty="0">
                <a:latin typeface="+mj-lt"/>
                <a:cs typeface="Arial"/>
              </a:rPr>
              <a:t>falling </a:t>
            </a:r>
            <a:r>
              <a:rPr sz="2200" spc="-10" dirty="0">
                <a:latin typeface="+mj-lt"/>
                <a:cs typeface="Arial"/>
              </a:rPr>
              <a:t>within </a:t>
            </a:r>
            <a:r>
              <a:rPr sz="2200" spc="-139" dirty="0">
                <a:latin typeface="+mj-lt"/>
                <a:cs typeface="Arial"/>
              </a:rPr>
              <a:t>an  </a:t>
            </a:r>
            <a:r>
              <a:rPr sz="2200" spc="268" dirty="0">
                <a:latin typeface="+mj-lt"/>
                <a:cs typeface="Arial"/>
              </a:rPr>
              <a:t> </a:t>
            </a:r>
            <a:r>
              <a:rPr sz="2200" spc="-50" dirty="0">
                <a:latin typeface="+mj-lt"/>
                <a:cs typeface="Arial"/>
              </a:rPr>
              <a:t>interval.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40"/>
              </a:spcBef>
              <a:buClr>
                <a:srgbClr val="3333B2"/>
              </a:buClr>
              <a:buFont typeface="Meiryo"/>
              <a:buChar char="•"/>
            </a:pPr>
            <a:endParaRPr sz="2300" dirty="0">
              <a:latin typeface="+mj-lt"/>
              <a:cs typeface="Times New Roman"/>
            </a:endParaRPr>
          </a:p>
          <a:p>
            <a:pPr marL="285865" marR="28336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50" dirty="0">
                <a:latin typeface="+mj-lt"/>
                <a:cs typeface="Arial"/>
              </a:rPr>
              <a:t>This probability </a:t>
            </a:r>
            <a:r>
              <a:rPr sz="2200" spc="-119" dirty="0">
                <a:latin typeface="+mj-lt"/>
                <a:cs typeface="Arial"/>
              </a:rPr>
              <a:t>is equal </a:t>
            </a:r>
            <a:r>
              <a:rPr sz="2200" spc="20" dirty="0">
                <a:latin typeface="+mj-lt"/>
                <a:cs typeface="Arial"/>
              </a:rPr>
              <a:t>to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169" dirty="0">
                <a:latin typeface="+mj-lt"/>
                <a:cs typeface="Arial"/>
              </a:rPr>
              <a:t>area </a:t>
            </a:r>
            <a:r>
              <a:rPr sz="2200" spc="-109" dirty="0">
                <a:latin typeface="+mj-lt"/>
                <a:cs typeface="Arial"/>
              </a:rPr>
              <a:t>under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50" dirty="0">
                <a:latin typeface="+mj-lt"/>
                <a:cs typeface="Arial"/>
              </a:rPr>
              <a:t>probability  </a:t>
            </a:r>
            <a:r>
              <a:rPr sz="2200" spc="-99" dirty="0">
                <a:latin typeface="+mj-lt"/>
                <a:cs typeface="Arial"/>
              </a:rPr>
              <a:t>density </a:t>
            </a:r>
            <a:r>
              <a:rPr sz="2200" spc="-119" dirty="0">
                <a:latin typeface="+mj-lt"/>
                <a:cs typeface="Arial"/>
              </a:rPr>
              <a:t>curve over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169" dirty="0">
                <a:latin typeface="+mj-lt"/>
                <a:cs typeface="Arial"/>
              </a:rPr>
              <a:t> </a:t>
            </a:r>
            <a:r>
              <a:rPr sz="2200" spc="-50" dirty="0">
                <a:latin typeface="+mj-lt"/>
                <a:cs typeface="Arial"/>
              </a:rPr>
              <a:t>interval.</a:t>
            </a:r>
            <a:endParaRPr sz="2200" dirty="0">
              <a:latin typeface="+mj-lt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21920" y="3765093"/>
            <a:ext cx="2644959" cy="2366954"/>
          </a:xfrm>
          <a:custGeom>
            <a:avLst/>
            <a:gdLst/>
            <a:ahLst/>
            <a:cxnLst/>
            <a:rect l="l" t="t" r="r" b="b"/>
            <a:pathLst>
              <a:path w="1333500" h="1194435">
                <a:moveTo>
                  <a:pt x="0" y="1194211"/>
                </a:moveTo>
                <a:lnTo>
                  <a:pt x="0" y="1194211"/>
                </a:lnTo>
                <a:lnTo>
                  <a:pt x="1666" y="1194211"/>
                </a:lnTo>
                <a:lnTo>
                  <a:pt x="2013" y="1194176"/>
                </a:lnTo>
                <a:lnTo>
                  <a:pt x="4999" y="1194176"/>
                </a:lnTo>
                <a:lnTo>
                  <a:pt x="5346" y="1194142"/>
                </a:lnTo>
                <a:lnTo>
                  <a:pt x="7984" y="1194142"/>
                </a:lnTo>
                <a:lnTo>
                  <a:pt x="8331" y="1194107"/>
                </a:lnTo>
                <a:lnTo>
                  <a:pt x="11004" y="1194107"/>
                </a:lnTo>
                <a:lnTo>
                  <a:pt x="11317" y="1194072"/>
                </a:lnTo>
                <a:lnTo>
                  <a:pt x="13677" y="1194072"/>
                </a:lnTo>
                <a:lnTo>
                  <a:pt x="13990" y="1194037"/>
                </a:lnTo>
                <a:lnTo>
                  <a:pt x="16316" y="1194037"/>
                </a:lnTo>
                <a:lnTo>
                  <a:pt x="16663" y="1194003"/>
                </a:lnTo>
                <a:lnTo>
                  <a:pt x="18676" y="1194003"/>
                </a:lnTo>
                <a:lnTo>
                  <a:pt x="18989" y="1193968"/>
                </a:lnTo>
                <a:lnTo>
                  <a:pt x="21002" y="1193968"/>
                </a:lnTo>
                <a:lnTo>
                  <a:pt x="21315" y="1193933"/>
                </a:lnTo>
                <a:lnTo>
                  <a:pt x="23328" y="1193933"/>
                </a:lnTo>
                <a:lnTo>
                  <a:pt x="23675" y="1193899"/>
                </a:lnTo>
                <a:lnTo>
                  <a:pt x="25342" y="1193899"/>
                </a:lnTo>
                <a:lnTo>
                  <a:pt x="25654" y="1193864"/>
                </a:lnTo>
                <a:lnTo>
                  <a:pt x="27321" y="1193864"/>
                </a:lnTo>
                <a:lnTo>
                  <a:pt x="27668" y="1193829"/>
                </a:lnTo>
                <a:lnTo>
                  <a:pt x="29334" y="1193829"/>
                </a:lnTo>
                <a:lnTo>
                  <a:pt x="29646" y="1193794"/>
                </a:lnTo>
                <a:lnTo>
                  <a:pt x="29994" y="1193794"/>
                </a:lnTo>
                <a:lnTo>
                  <a:pt x="30341" y="1193794"/>
                </a:lnTo>
                <a:lnTo>
                  <a:pt x="30653" y="1193794"/>
                </a:lnTo>
                <a:lnTo>
                  <a:pt x="31000" y="1193794"/>
                </a:lnTo>
                <a:lnTo>
                  <a:pt x="31313" y="1193760"/>
                </a:lnTo>
                <a:lnTo>
                  <a:pt x="32979" y="1193760"/>
                </a:lnTo>
                <a:lnTo>
                  <a:pt x="33326" y="1193725"/>
                </a:lnTo>
                <a:lnTo>
                  <a:pt x="33673" y="1193725"/>
                </a:lnTo>
                <a:lnTo>
                  <a:pt x="33986" y="1193725"/>
                </a:lnTo>
                <a:lnTo>
                  <a:pt x="34333" y="1193725"/>
                </a:lnTo>
                <a:lnTo>
                  <a:pt x="34646" y="1193725"/>
                </a:lnTo>
                <a:lnTo>
                  <a:pt x="34993" y="1193690"/>
                </a:lnTo>
                <a:lnTo>
                  <a:pt x="35340" y="1193690"/>
                </a:lnTo>
                <a:lnTo>
                  <a:pt x="35652" y="1193690"/>
                </a:lnTo>
                <a:lnTo>
                  <a:pt x="35999" y="1193690"/>
                </a:lnTo>
                <a:lnTo>
                  <a:pt x="36312" y="1193690"/>
                </a:lnTo>
                <a:lnTo>
                  <a:pt x="36659" y="1193656"/>
                </a:lnTo>
                <a:lnTo>
                  <a:pt x="37006" y="1193656"/>
                </a:lnTo>
                <a:lnTo>
                  <a:pt x="37319" y="1193656"/>
                </a:lnTo>
                <a:lnTo>
                  <a:pt x="37666" y="1193656"/>
                </a:lnTo>
                <a:lnTo>
                  <a:pt x="37978" y="1193656"/>
                </a:lnTo>
                <a:lnTo>
                  <a:pt x="38325" y="1193621"/>
                </a:lnTo>
                <a:lnTo>
                  <a:pt x="38673" y="1193621"/>
                </a:lnTo>
                <a:lnTo>
                  <a:pt x="38985" y="1193621"/>
                </a:lnTo>
                <a:lnTo>
                  <a:pt x="39332" y="1193621"/>
                </a:lnTo>
                <a:lnTo>
                  <a:pt x="39645" y="1193586"/>
                </a:lnTo>
                <a:lnTo>
                  <a:pt x="39992" y="1193586"/>
                </a:lnTo>
                <a:lnTo>
                  <a:pt x="40339" y="1193586"/>
                </a:lnTo>
                <a:lnTo>
                  <a:pt x="40651" y="1193586"/>
                </a:lnTo>
                <a:lnTo>
                  <a:pt x="40998" y="1193586"/>
                </a:lnTo>
                <a:lnTo>
                  <a:pt x="41311" y="1193551"/>
                </a:lnTo>
                <a:lnTo>
                  <a:pt x="41658" y="1193551"/>
                </a:lnTo>
                <a:lnTo>
                  <a:pt x="42005" y="1193551"/>
                </a:lnTo>
                <a:lnTo>
                  <a:pt x="42318" y="1193551"/>
                </a:lnTo>
                <a:lnTo>
                  <a:pt x="42665" y="1193517"/>
                </a:lnTo>
                <a:lnTo>
                  <a:pt x="42977" y="1193517"/>
                </a:lnTo>
                <a:lnTo>
                  <a:pt x="43324" y="1193517"/>
                </a:lnTo>
                <a:lnTo>
                  <a:pt x="43672" y="1193517"/>
                </a:lnTo>
                <a:lnTo>
                  <a:pt x="43984" y="1193482"/>
                </a:lnTo>
                <a:lnTo>
                  <a:pt x="44331" y="1193482"/>
                </a:lnTo>
                <a:lnTo>
                  <a:pt x="44644" y="1193482"/>
                </a:lnTo>
                <a:lnTo>
                  <a:pt x="44991" y="1193482"/>
                </a:lnTo>
                <a:lnTo>
                  <a:pt x="45338" y="1193482"/>
                </a:lnTo>
                <a:lnTo>
                  <a:pt x="45650" y="1193447"/>
                </a:lnTo>
                <a:lnTo>
                  <a:pt x="45997" y="1193447"/>
                </a:lnTo>
                <a:lnTo>
                  <a:pt x="46310" y="1193447"/>
                </a:lnTo>
                <a:lnTo>
                  <a:pt x="46657" y="1193447"/>
                </a:lnTo>
                <a:lnTo>
                  <a:pt x="47004" y="1193413"/>
                </a:lnTo>
                <a:lnTo>
                  <a:pt x="47317" y="1193413"/>
                </a:lnTo>
                <a:lnTo>
                  <a:pt x="47664" y="1193413"/>
                </a:lnTo>
                <a:lnTo>
                  <a:pt x="47976" y="1193378"/>
                </a:lnTo>
                <a:lnTo>
                  <a:pt x="48323" y="1193378"/>
                </a:lnTo>
                <a:lnTo>
                  <a:pt x="48671" y="1193378"/>
                </a:lnTo>
                <a:lnTo>
                  <a:pt x="48983" y="1193378"/>
                </a:lnTo>
                <a:lnTo>
                  <a:pt x="49330" y="1193343"/>
                </a:lnTo>
                <a:lnTo>
                  <a:pt x="49643" y="1193343"/>
                </a:lnTo>
                <a:lnTo>
                  <a:pt x="49990" y="1193343"/>
                </a:lnTo>
                <a:lnTo>
                  <a:pt x="50337" y="1193343"/>
                </a:lnTo>
                <a:lnTo>
                  <a:pt x="50649" y="1193308"/>
                </a:lnTo>
                <a:lnTo>
                  <a:pt x="50996" y="1193308"/>
                </a:lnTo>
                <a:lnTo>
                  <a:pt x="51309" y="1193308"/>
                </a:lnTo>
                <a:lnTo>
                  <a:pt x="51656" y="1193308"/>
                </a:lnTo>
                <a:lnTo>
                  <a:pt x="52003" y="1193274"/>
                </a:lnTo>
                <a:lnTo>
                  <a:pt x="52316" y="1193274"/>
                </a:lnTo>
                <a:lnTo>
                  <a:pt x="52663" y="1193274"/>
                </a:lnTo>
                <a:lnTo>
                  <a:pt x="52975" y="1193239"/>
                </a:lnTo>
                <a:lnTo>
                  <a:pt x="53322" y="1193239"/>
                </a:lnTo>
                <a:lnTo>
                  <a:pt x="53670" y="1193239"/>
                </a:lnTo>
                <a:lnTo>
                  <a:pt x="53982" y="1193239"/>
                </a:lnTo>
                <a:lnTo>
                  <a:pt x="54329" y="1193204"/>
                </a:lnTo>
                <a:lnTo>
                  <a:pt x="54642" y="1193204"/>
                </a:lnTo>
                <a:lnTo>
                  <a:pt x="54989" y="1193204"/>
                </a:lnTo>
                <a:lnTo>
                  <a:pt x="55336" y="1193170"/>
                </a:lnTo>
                <a:lnTo>
                  <a:pt x="55648" y="1193170"/>
                </a:lnTo>
                <a:lnTo>
                  <a:pt x="55996" y="1193170"/>
                </a:lnTo>
                <a:lnTo>
                  <a:pt x="56308" y="1193135"/>
                </a:lnTo>
                <a:lnTo>
                  <a:pt x="56655" y="1193135"/>
                </a:lnTo>
                <a:lnTo>
                  <a:pt x="57002" y="1193135"/>
                </a:lnTo>
                <a:lnTo>
                  <a:pt x="57315" y="1193100"/>
                </a:lnTo>
                <a:lnTo>
                  <a:pt x="57662" y="1193100"/>
                </a:lnTo>
                <a:lnTo>
                  <a:pt x="57974" y="1193100"/>
                </a:lnTo>
                <a:lnTo>
                  <a:pt x="58321" y="1193100"/>
                </a:lnTo>
                <a:lnTo>
                  <a:pt x="58669" y="1193065"/>
                </a:lnTo>
                <a:lnTo>
                  <a:pt x="58981" y="1193065"/>
                </a:lnTo>
                <a:lnTo>
                  <a:pt x="59328" y="1193065"/>
                </a:lnTo>
                <a:lnTo>
                  <a:pt x="59641" y="1193031"/>
                </a:lnTo>
                <a:lnTo>
                  <a:pt x="59988" y="1193031"/>
                </a:lnTo>
                <a:lnTo>
                  <a:pt x="60335" y="1193031"/>
                </a:lnTo>
                <a:lnTo>
                  <a:pt x="60647" y="1192996"/>
                </a:lnTo>
                <a:lnTo>
                  <a:pt x="60995" y="1192996"/>
                </a:lnTo>
                <a:lnTo>
                  <a:pt x="61307" y="1192996"/>
                </a:lnTo>
                <a:lnTo>
                  <a:pt x="61654" y="1192961"/>
                </a:lnTo>
                <a:lnTo>
                  <a:pt x="62001" y="1192961"/>
                </a:lnTo>
                <a:lnTo>
                  <a:pt x="62314" y="1192927"/>
                </a:lnTo>
                <a:lnTo>
                  <a:pt x="62661" y="1192927"/>
                </a:lnTo>
                <a:lnTo>
                  <a:pt x="62973" y="1192927"/>
                </a:lnTo>
                <a:lnTo>
                  <a:pt x="63320" y="1192892"/>
                </a:lnTo>
                <a:lnTo>
                  <a:pt x="63668" y="1192892"/>
                </a:lnTo>
                <a:lnTo>
                  <a:pt x="63980" y="1192892"/>
                </a:lnTo>
                <a:lnTo>
                  <a:pt x="64327" y="1192857"/>
                </a:lnTo>
                <a:lnTo>
                  <a:pt x="64640" y="1192857"/>
                </a:lnTo>
                <a:lnTo>
                  <a:pt x="64987" y="1192857"/>
                </a:lnTo>
                <a:lnTo>
                  <a:pt x="65334" y="1192822"/>
                </a:lnTo>
                <a:lnTo>
                  <a:pt x="65646" y="1192822"/>
                </a:lnTo>
                <a:lnTo>
                  <a:pt x="65994" y="1192822"/>
                </a:lnTo>
                <a:lnTo>
                  <a:pt x="66306" y="1192788"/>
                </a:lnTo>
                <a:lnTo>
                  <a:pt x="66653" y="1192788"/>
                </a:lnTo>
                <a:lnTo>
                  <a:pt x="67000" y="1192753"/>
                </a:lnTo>
                <a:lnTo>
                  <a:pt x="67313" y="1192753"/>
                </a:lnTo>
                <a:lnTo>
                  <a:pt x="67660" y="1192753"/>
                </a:lnTo>
                <a:lnTo>
                  <a:pt x="67972" y="1192718"/>
                </a:lnTo>
                <a:lnTo>
                  <a:pt x="68320" y="1192718"/>
                </a:lnTo>
                <a:lnTo>
                  <a:pt x="68667" y="1192684"/>
                </a:lnTo>
                <a:lnTo>
                  <a:pt x="68979" y="1192684"/>
                </a:lnTo>
                <a:lnTo>
                  <a:pt x="69326" y="1192684"/>
                </a:lnTo>
                <a:lnTo>
                  <a:pt x="69639" y="1192649"/>
                </a:lnTo>
                <a:lnTo>
                  <a:pt x="69986" y="1192649"/>
                </a:lnTo>
                <a:lnTo>
                  <a:pt x="70333" y="1192614"/>
                </a:lnTo>
                <a:lnTo>
                  <a:pt x="70645" y="1192614"/>
                </a:lnTo>
                <a:lnTo>
                  <a:pt x="70993" y="1192614"/>
                </a:lnTo>
                <a:lnTo>
                  <a:pt x="71305" y="1192579"/>
                </a:lnTo>
                <a:lnTo>
                  <a:pt x="71652" y="1192579"/>
                </a:lnTo>
                <a:lnTo>
                  <a:pt x="71999" y="1192545"/>
                </a:lnTo>
                <a:lnTo>
                  <a:pt x="72312" y="1192545"/>
                </a:lnTo>
                <a:lnTo>
                  <a:pt x="72659" y="1192510"/>
                </a:lnTo>
                <a:lnTo>
                  <a:pt x="72971" y="1192510"/>
                </a:lnTo>
                <a:lnTo>
                  <a:pt x="73319" y="1192510"/>
                </a:lnTo>
                <a:lnTo>
                  <a:pt x="73666" y="1192475"/>
                </a:lnTo>
                <a:lnTo>
                  <a:pt x="73978" y="1192475"/>
                </a:lnTo>
                <a:lnTo>
                  <a:pt x="74325" y="1192440"/>
                </a:lnTo>
                <a:lnTo>
                  <a:pt x="74638" y="1192440"/>
                </a:lnTo>
                <a:lnTo>
                  <a:pt x="74985" y="1192406"/>
                </a:lnTo>
                <a:lnTo>
                  <a:pt x="75332" y="1192406"/>
                </a:lnTo>
                <a:lnTo>
                  <a:pt x="75644" y="1192406"/>
                </a:lnTo>
                <a:lnTo>
                  <a:pt x="75992" y="1192371"/>
                </a:lnTo>
                <a:lnTo>
                  <a:pt x="76304" y="1192371"/>
                </a:lnTo>
                <a:lnTo>
                  <a:pt x="76651" y="1192336"/>
                </a:lnTo>
                <a:lnTo>
                  <a:pt x="76998" y="1192336"/>
                </a:lnTo>
                <a:lnTo>
                  <a:pt x="77311" y="1192302"/>
                </a:lnTo>
                <a:lnTo>
                  <a:pt x="77658" y="1192302"/>
                </a:lnTo>
                <a:lnTo>
                  <a:pt x="77970" y="1192267"/>
                </a:lnTo>
                <a:lnTo>
                  <a:pt x="78318" y="1192267"/>
                </a:lnTo>
                <a:lnTo>
                  <a:pt x="78665" y="1192232"/>
                </a:lnTo>
                <a:lnTo>
                  <a:pt x="78977" y="1192232"/>
                </a:lnTo>
                <a:lnTo>
                  <a:pt x="79324" y="1192197"/>
                </a:lnTo>
                <a:lnTo>
                  <a:pt x="79637" y="1192197"/>
                </a:lnTo>
                <a:lnTo>
                  <a:pt x="79984" y="1192163"/>
                </a:lnTo>
                <a:lnTo>
                  <a:pt x="80331" y="1192163"/>
                </a:lnTo>
                <a:lnTo>
                  <a:pt x="80643" y="1192128"/>
                </a:lnTo>
                <a:lnTo>
                  <a:pt x="80991" y="1192128"/>
                </a:lnTo>
                <a:lnTo>
                  <a:pt x="81303" y="1192093"/>
                </a:lnTo>
                <a:lnTo>
                  <a:pt x="81650" y="1192093"/>
                </a:lnTo>
                <a:lnTo>
                  <a:pt x="81997" y="1192059"/>
                </a:lnTo>
                <a:lnTo>
                  <a:pt x="82310" y="1192059"/>
                </a:lnTo>
                <a:lnTo>
                  <a:pt x="82657" y="1192024"/>
                </a:lnTo>
                <a:lnTo>
                  <a:pt x="82969" y="1192024"/>
                </a:lnTo>
                <a:lnTo>
                  <a:pt x="83317" y="1191989"/>
                </a:lnTo>
                <a:lnTo>
                  <a:pt x="83664" y="1191989"/>
                </a:lnTo>
                <a:lnTo>
                  <a:pt x="83976" y="1191954"/>
                </a:lnTo>
                <a:lnTo>
                  <a:pt x="84323" y="1191954"/>
                </a:lnTo>
                <a:lnTo>
                  <a:pt x="84636" y="1191920"/>
                </a:lnTo>
                <a:lnTo>
                  <a:pt x="84983" y="1191920"/>
                </a:lnTo>
                <a:lnTo>
                  <a:pt x="85330" y="1191885"/>
                </a:lnTo>
                <a:lnTo>
                  <a:pt x="85643" y="1191850"/>
                </a:lnTo>
                <a:lnTo>
                  <a:pt x="85990" y="1191850"/>
                </a:lnTo>
                <a:lnTo>
                  <a:pt x="86302" y="1191816"/>
                </a:lnTo>
                <a:lnTo>
                  <a:pt x="86649" y="1191816"/>
                </a:lnTo>
                <a:lnTo>
                  <a:pt x="86996" y="1191781"/>
                </a:lnTo>
                <a:lnTo>
                  <a:pt x="87309" y="1191781"/>
                </a:lnTo>
                <a:lnTo>
                  <a:pt x="87656" y="1191746"/>
                </a:lnTo>
                <a:lnTo>
                  <a:pt x="87968" y="1191746"/>
                </a:lnTo>
                <a:lnTo>
                  <a:pt x="88316" y="1191711"/>
                </a:lnTo>
                <a:lnTo>
                  <a:pt x="88663" y="1191677"/>
                </a:lnTo>
                <a:lnTo>
                  <a:pt x="88975" y="1191677"/>
                </a:lnTo>
                <a:lnTo>
                  <a:pt x="89322" y="1191642"/>
                </a:lnTo>
                <a:lnTo>
                  <a:pt x="89635" y="1191642"/>
                </a:lnTo>
                <a:lnTo>
                  <a:pt x="89982" y="1191607"/>
                </a:lnTo>
                <a:lnTo>
                  <a:pt x="90329" y="1191573"/>
                </a:lnTo>
                <a:lnTo>
                  <a:pt x="90642" y="1191573"/>
                </a:lnTo>
                <a:lnTo>
                  <a:pt x="90989" y="1191538"/>
                </a:lnTo>
                <a:lnTo>
                  <a:pt x="91301" y="1191538"/>
                </a:lnTo>
                <a:lnTo>
                  <a:pt x="91648" y="1191503"/>
                </a:lnTo>
                <a:lnTo>
                  <a:pt x="91995" y="1191468"/>
                </a:lnTo>
                <a:lnTo>
                  <a:pt x="92308" y="1191468"/>
                </a:lnTo>
                <a:lnTo>
                  <a:pt x="92655" y="1191434"/>
                </a:lnTo>
                <a:lnTo>
                  <a:pt x="92967" y="1191399"/>
                </a:lnTo>
                <a:lnTo>
                  <a:pt x="93315" y="1191399"/>
                </a:lnTo>
                <a:lnTo>
                  <a:pt x="93662" y="1191364"/>
                </a:lnTo>
                <a:lnTo>
                  <a:pt x="93974" y="1191364"/>
                </a:lnTo>
                <a:lnTo>
                  <a:pt x="94321" y="1191330"/>
                </a:lnTo>
                <a:lnTo>
                  <a:pt x="94634" y="1191295"/>
                </a:lnTo>
                <a:lnTo>
                  <a:pt x="94981" y="1191295"/>
                </a:lnTo>
                <a:lnTo>
                  <a:pt x="95328" y="1191260"/>
                </a:lnTo>
                <a:lnTo>
                  <a:pt x="95641" y="1191225"/>
                </a:lnTo>
                <a:lnTo>
                  <a:pt x="95988" y="1191225"/>
                </a:lnTo>
                <a:lnTo>
                  <a:pt x="96300" y="1191191"/>
                </a:lnTo>
                <a:lnTo>
                  <a:pt x="96647" y="1191156"/>
                </a:lnTo>
                <a:lnTo>
                  <a:pt x="96994" y="1191156"/>
                </a:lnTo>
                <a:lnTo>
                  <a:pt x="97307" y="1191121"/>
                </a:lnTo>
                <a:lnTo>
                  <a:pt x="97654" y="1191087"/>
                </a:lnTo>
                <a:lnTo>
                  <a:pt x="97967" y="1191087"/>
                </a:lnTo>
                <a:lnTo>
                  <a:pt x="98314" y="1191052"/>
                </a:lnTo>
                <a:lnTo>
                  <a:pt x="98661" y="1191017"/>
                </a:lnTo>
                <a:lnTo>
                  <a:pt x="98973" y="1190982"/>
                </a:lnTo>
                <a:lnTo>
                  <a:pt x="99320" y="1190982"/>
                </a:lnTo>
                <a:lnTo>
                  <a:pt x="99633" y="1190948"/>
                </a:lnTo>
                <a:lnTo>
                  <a:pt x="99980" y="1190913"/>
                </a:lnTo>
                <a:lnTo>
                  <a:pt x="100327" y="1190913"/>
                </a:lnTo>
                <a:lnTo>
                  <a:pt x="100640" y="1190878"/>
                </a:lnTo>
                <a:lnTo>
                  <a:pt x="100987" y="1190844"/>
                </a:lnTo>
                <a:lnTo>
                  <a:pt x="101299" y="1190809"/>
                </a:lnTo>
                <a:lnTo>
                  <a:pt x="101646" y="1190809"/>
                </a:lnTo>
                <a:lnTo>
                  <a:pt x="101993" y="1190774"/>
                </a:lnTo>
                <a:lnTo>
                  <a:pt x="102306" y="1190739"/>
                </a:lnTo>
                <a:lnTo>
                  <a:pt x="102653" y="1190705"/>
                </a:lnTo>
                <a:lnTo>
                  <a:pt x="102966" y="1190705"/>
                </a:lnTo>
                <a:lnTo>
                  <a:pt x="103313" y="1190670"/>
                </a:lnTo>
                <a:lnTo>
                  <a:pt x="103660" y="1190635"/>
                </a:lnTo>
                <a:lnTo>
                  <a:pt x="103972" y="1190601"/>
                </a:lnTo>
                <a:lnTo>
                  <a:pt x="104319" y="1190566"/>
                </a:lnTo>
                <a:lnTo>
                  <a:pt x="104632" y="1190566"/>
                </a:lnTo>
                <a:lnTo>
                  <a:pt x="104979" y="1190531"/>
                </a:lnTo>
                <a:lnTo>
                  <a:pt x="105326" y="1190496"/>
                </a:lnTo>
                <a:lnTo>
                  <a:pt x="105639" y="1190462"/>
                </a:lnTo>
                <a:lnTo>
                  <a:pt x="105986" y="1190427"/>
                </a:lnTo>
                <a:lnTo>
                  <a:pt x="106298" y="1190427"/>
                </a:lnTo>
                <a:lnTo>
                  <a:pt x="106645" y="1190392"/>
                </a:lnTo>
                <a:lnTo>
                  <a:pt x="106993" y="1190358"/>
                </a:lnTo>
                <a:lnTo>
                  <a:pt x="107305" y="1190323"/>
                </a:lnTo>
                <a:lnTo>
                  <a:pt x="107652" y="1190288"/>
                </a:lnTo>
                <a:lnTo>
                  <a:pt x="107965" y="1190288"/>
                </a:lnTo>
                <a:lnTo>
                  <a:pt x="108312" y="1190253"/>
                </a:lnTo>
                <a:lnTo>
                  <a:pt x="108659" y="1190219"/>
                </a:lnTo>
                <a:lnTo>
                  <a:pt x="108971" y="1190184"/>
                </a:lnTo>
                <a:lnTo>
                  <a:pt x="109318" y="1190149"/>
                </a:lnTo>
                <a:lnTo>
                  <a:pt x="109631" y="1190115"/>
                </a:lnTo>
                <a:lnTo>
                  <a:pt x="109978" y="1190080"/>
                </a:lnTo>
                <a:lnTo>
                  <a:pt x="110325" y="1190080"/>
                </a:lnTo>
                <a:lnTo>
                  <a:pt x="110638" y="1190045"/>
                </a:lnTo>
                <a:lnTo>
                  <a:pt x="110985" y="1190010"/>
                </a:lnTo>
                <a:lnTo>
                  <a:pt x="111297" y="1189976"/>
                </a:lnTo>
                <a:lnTo>
                  <a:pt x="111644" y="1189941"/>
                </a:lnTo>
                <a:lnTo>
                  <a:pt x="111992" y="1189906"/>
                </a:lnTo>
                <a:lnTo>
                  <a:pt x="112304" y="1189872"/>
                </a:lnTo>
                <a:lnTo>
                  <a:pt x="112651" y="1189837"/>
                </a:lnTo>
                <a:lnTo>
                  <a:pt x="112964" y="1189802"/>
                </a:lnTo>
                <a:lnTo>
                  <a:pt x="113311" y="1189767"/>
                </a:lnTo>
                <a:lnTo>
                  <a:pt x="113658" y="1189767"/>
                </a:lnTo>
                <a:lnTo>
                  <a:pt x="113970" y="1189733"/>
                </a:lnTo>
                <a:lnTo>
                  <a:pt x="114317" y="1189698"/>
                </a:lnTo>
                <a:lnTo>
                  <a:pt x="114630" y="1189663"/>
                </a:lnTo>
                <a:lnTo>
                  <a:pt x="114977" y="1189629"/>
                </a:lnTo>
                <a:lnTo>
                  <a:pt x="115324" y="1189594"/>
                </a:lnTo>
                <a:lnTo>
                  <a:pt x="115637" y="1189559"/>
                </a:lnTo>
                <a:lnTo>
                  <a:pt x="115984" y="1189524"/>
                </a:lnTo>
                <a:lnTo>
                  <a:pt x="116296" y="1189490"/>
                </a:lnTo>
                <a:lnTo>
                  <a:pt x="116643" y="1189455"/>
                </a:lnTo>
                <a:lnTo>
                  <a:pt x="116991" y="1189420"/>
                </a:lnTo>
                <a:lnTo>
                  <a:pt x="117303" y="1189386"/>
                </a:lnTo>
                <a:lnTo>
                  <a:pt x="117650" y="1189351"/>
                </a:lnTo>
                <a:lnTo>
                  <a:pt x="117963" y="1189316"/>
                </a:lnTo>
                <a:lnTo>
                  <a:pt x="118310" y="1189281"/>
                </a:lnTo>
                <a:lnTo>
                  <a:pt x="118657" y="1189247"/>
                </a:lnTo>
                <a:lnTo>
                  <a:pt x="118969" y="1189212"/>
                </a:lnTo>
                <a:lnTo>
                  <a:pt x="119317" y="1189177"/>
                </a:lnTo>
                <a:lnTo>
                  <a:pt x="119629" y="1189143"/>
                </a:lnTo>
                <a:lnTo>
                  <a:pt x="119976" y="1189108"/>
                </a:lnTo>
                <a:lnTo>
                  <a:pt x="120323" y="1189073"/>
                </a:lnTo>
                <a:lnTo>
                  <a:pt x="120636" y="1189038"/>
                </a:lnTo>
                <a:lnTo>
                  <a:pt x="120983" y="1189004"/>
                </a:lnTo>
                <a:lnTo>
                  <a:pt x="121295" y="1188969"/>
                </a:lnTo>
                <a:lnTo>
                  <a:pt x="121642" y="1188934"/>
                </a:lnTo>
                <a:lnTo>
                  <a:pt x="121990" y="1188865"/>
                </a:lnTo>
                <a:lnTo>
                  <a:pt x="122302" y="1188830"/>
                </a:lnTo>
                <a:lnTo>
                  <a:pt x="122649" y="1188795"/>
                </a:lnTo>
                <a:lnTo>
                  <a:pt x="122962" y="1188761"/>
                </a:lnTo>
                <a:lnTo>
                  <a:pt x="123309" y="1188726"/>
                </a:lnTo>
                <a:lnTo>
                  <a:pt x="123656" y="1188691"/>
                </a:lnTo>
                <a:lnTo>
                  <a:pt x="123968" y="1188657"/>
                </a:lnTo>
                <a:lnTo>
                  <a:pt x="124316" y="1188622"/>
                </a:lnTo>
                <a:lnTo>
                  <a:pt x="124628" y="1188587"/>
                </a:lnTo>
                <a:lnTo>
                  <a:pt x="124975" y="1188552"/>
                </a:lnTo>
                <a:lnTo>
                  <a:pt x="125322" y="1188483"/>
                </a:lnTo>
                <a:lnTo>
                  <a:pt x="125635" y="1188448"/>
                </a:lnTo>
                <a:lnTo>
                  <a:pt x="125982" y="1188414"/>
                </a:lnTo>
                <a:lnTo>
                  <a:pt x="126294" y="1188379"/>
                </a:lnTo>
                <a:lnTo>
                  <a:pt x="126641" y="1188344"/>
                </a:lnTo>
                <a:lnTo>
                  <a:pt x="126989" y="1188309"/>
                </a:lnTo>
                <a:lnTo>
                  <a:pt x="127301" y="1188240"/>
                </a:lnTo>
                <a:lnTo>
                  <a:pt x="127648" y="1188205"/>
                </a:lnTo>
                <a:lnTo>
                  <a:pt x="127961" y="1188170"/>
                </a:lnTo>
                <a:lnTo>
                  <a:pt x="128308" y="1188136"/>
                </a:lnTo>
                <a:lnTo>
                  <a:pt x="128655" y="1188101"/>
                </a:lnTo>
                <a:lnTo>
                  <a:pt x="128967" y="1188032"/>
                </a:lnTo>
                <a:lnTo>
                  <a:pt x="129315" y="1187997"/>
                </a:lnTo>
                <a:lnTo>
                  <a:pt x="129627" y="1187962"/>
                </a:lnTo>
                <a:lnTo>
                  <a:pt x="129974" y="1187927"/>
                </a:lnTo>
                <a:lnTo>
                  <a:pt x="130321" y="1187858"/>
                </a:lnTo>
                <a:lnTo>
                  <a:pt x="130634" y="1187823"/>
                </a:lnTo>
                <a:lnTo>
                  <a:pt x="130981" y="1187789"/>
                </a:lnTo>
                <a:lnTo>
                  <a:pt x="131293" y="1187754"/>
                </a:lnTo>
                <a:lnTo>
                  <a:pt x="131640" y="1187684"/>
                </a:lnTo>
                <a:lnTo>
                  <a:pt x="131988" y="1187650"/>
                </a:lnTo>
                <a:lnTo>
                  <a:pt x="132300" y="1187615"/>
                </a:lnTo>
                <a:lnTo>
                  <a:pt x="132647" y="1187580"/>
                </a:lnTo>
                <a:lnTo>
                  <a:pt x="132960" y="1187511"/>
                </a:lnTo>
                <a:lnTo>
                  <a:pt x="133307" y="1187476"/>
                </a:lnTo>
                <a:lnTo>
                  <a:pt x="133654" y="1187441"/>
                </a:lnTo>
                <a:lnTo>
                  <a:pt x="133966" y="1187372"/>
                </a:lnTo>
                <a:lnTo>
                  <a:pt x="134314" y="1187337"/>
                </a:lnTo>
                <a:lnTo>
                  <a:pt x="134626" y="1187303"/>
                </a:lnTo>
                <a:lnTo>
                  <a:pt x="134973" y="1187233"/>
                </a:lnTo>
                <a:lnTo>
                  <a:pt x="135320" y="1187198"/>
                </a:lnTo>
                <a:lnTo>
                  <a:pt x="135633" y="1187129"/>
                </a:lnTo>
                <a:lnTo>
                  <a:pt x="135980" y="1187094"/>
                </a:lnTo>
                <a:lnTo>
                  <a:pt x="136292" y="1187060"/>
                </a:lnTo>
                <a:lnTo>
                  <a:pt x="136640" y="1186990"/>
                </a:lnTo>
                <a:lnTo>
                  <a:pt x="136987" y="1186955"/>
                </a:lnTo>
                <a:lnTo>
                  <a:pt x="137299" y="1186921"/>
                </a:lnTo>
                <a:lnTo>
                  <a:pt x="137646" y="1186851"/>
                </a:lnTo>
                <a:lnTo>
                  <a:pt x="137959" y="1186817"/>
                </a:lnTo>
                <a:lnTo>
                  <a:pt x="138306" y="1186747"/>
                </a:lnTo>
                <a:lnTo>
                  <a:pt x="138653" y="1186712"/>
                </a:lnTo>
                <a:lnTo>
                  <a:pt x="138965" y="1186643"/>
                </a:lnTo>
                <a:lnTo>
                  <a:pt x="139313" y="1186608"/>
                </a:lnTo>
                <a:lnTo>
                  <a:pt x="139625" y="1186539"/>
                </a:lnTo>
                <a:lnTo>
                  <a:pt x="139972" y="1186504"/>
                </a:lnTo>
                <a:lnTo>
                  <a:pt x="140319" y="1186469"/>
                </a:lnTo>
                <a:lnTo>
                  <a:pt x="140632" y="1186400"/>
                </a:lnTo>
                <a:lnTo>
                  <a:pt x="140979" y="1186365"/>
                </a:lnTo>
                <a:lnTo>
                  <a:pt x="141291" y="1186296"/>
                </a:lnTo>
                <a:lnTo>
                  <a:pt x="141639" y="1186261"/>
                </a:lnTo>
                <a:lnTo>
                  <a:pt x="141986" y="1186192"/>
                </a:lnTo>
                <a:lnTo>
                  <a:pt x="142298" y="1186122"/>
                </a:lnTo>
                <a:lnTo>
                  <a:pt x="142645" y="1186088"/>
                </a:lnTo>
                <a:lnTo>
                  <a:pt x="142958" y="1186018"/>
                </a:lnTo>
                <a:lnTo>
                  <a:pt x="143305" y="1185983"/>
                </a:lnTo>
                <a:lnTo>
                  <a:pt x="143652" y="1185914"/>
                </a:lnTo>
                <a:lnTo>
                  <a:pt x="143964" y="1185879"/>
                </a:lnTo>
                <a:lnTo>
                  <a:pt x="144312" y="1185810"/>
                </a:lnTo>
                <a:lnTo>
                  <a:pt x="144624" y="1185740"/>
                </a:lnTo>
                <a:lnTo>
                  <a:pt x="144971" y="1185706"/>
                </a:lnTo>
                <a:lnTo>
                  <a:pt x="145318" y="1185636"/>
                </a:lnTo>
                <a:lnTo>
                  <a:pt x="145631" y="1185602"/>
                </a:lnTo>
                <a:lnTo>
                  <a:pt x="145978" y="1185532"/>
                </a:lnTo>
                <a:lnTo>
                  <a:pt x="146290" y="1185463"/>
                </a:lnTo>
                <a:lnTo>
                  <a:pt x="146638" y="1185428"/>
                </a:lnTo>
                <a:lnTo>
                  <a:pt x="146985" y="1185359"/>
                </a:lnTo>
                <a:lnTo>
                  <a:pt x="147297" y="1185289"/>
                </a:lnTo>
                <a:lnTo>
                  <a:pt x="147644" y="1185254"/>
                </a:lnTo>
                <a:lnTo>
                  <a:pt x="147957" y="1185185"/>
                </a:lnTo>
                <a:lnTo>
                  <a:pt x="148304" y="1185116"/>
                </a:lnTo>
                <a:lnTo>
                  <a:pt x="148651" y="1185081"/>
                </a:lnTo>
                <a:lnTo>
                  <a:pt x="148963" y="1185011"/>
                </a:lnTo>
                <a:lnTo>
                  <a:pt x="149311" y="1184942"/>
                </a:lnTo>
                <a:lnTo>
                  <a:pt x="149623" y="1184907"/>
                </a:lnTo>
                <a:lnTo>
                  <a:pt x="149970" y="1184838"/>
                </a:lnTo>
                <a:lnTo>
                  <a:pt x="150317" y="1184768"/>
                </a:lnTo>
                <a:lnTo>
                  <a:pt x="150630" y="1184699"/>
                </a:lnTo>
                <a:lnTo>
                  <a:pt x="150977" y="1184630"/>
                </a:lnTo>
                <a:lnTo>
                  <a:pt x="151289" y="1184595"/>
                </a:lnTo>
                <a:lnTo>
                  <a:pt x="151637" y="1184525"/>
                </a:lnTo>
                <a:lnTo>
                  <a:pt x="151984" y="1184456"/>
                </a:lnTo>
                <a:lnTo>
                  <a:pt x="152296" y="1184387"/>
                </a:lnTo>
                <a:lnTo>
                  <a:pt x="152643" y="1184317"/>
                </a:lnTo>
                <a:lnTo>
                  <a:pt x="152956" y="1184282"/>
                </a:lnTo>
                <a:lnTo>
                  <a:pt x="153303" y="1184213"/>
                </a:lnTo>
                <a:lnTo>
                  <a:pt x="153650" y="1184144"/>
                </a:lnTo>
                <a:lnTo>
                  <a:pt x="153963" y="1184074"/>
                </a:lnTo>
                <a:lnTo>
                  <a:pt x="154310" y="1184005"/>
                </a:lnTo>
                <a:lnTo>
                  <a:pt x="154622" y="1183935"/>
                </a:lnTo>
                <a:lnTo>
                  <a:pt x="154969" y="1183866"/>
                </a:lnTo>
                <a:lnTo>
                  <a:pt x="155316" y="1183831"/>
                </a:lnTo>
                <a:lnTo>
                  <a:pt x="155629" y="1183762"/>
                </a:lnTo>
                <a:lnTo>
                  <a:pt x="155976" y="1183692"/>
                </a:lnTo>
                <a:lnTo>
                  <a:pt x="156288" y="1183623"/>
                </a:lnTo>
                <a:lnTo>
                  <a:pt x="156636" y="1183553"/>
                </a:lnTo>
                <a:lnTo>
                  <a:pt x="156983" y="1183484"/>
                </a:lnTo>
                <a:lnTo>
                  <a:pt x="157295" y="1183414"/>
                </a:lnTo>
                <a:lnTo>
                  <a:pt x="157642" y="1183345"/>
                </a:lnTo>
                <a:lnTo>
                  <a:pt x="157955" y="1183276"/>
                </a:lnTo>
                <a:lnTo>
                  <a:pt x="158302" y="1183206"/>
                </a:lnTo>
                <a:lnTo>
                  <a:pt x="158649" y="1183137"/>
                </a:lnTo>
                <a:lnTo>
                  <a:pt x="158962" y="1183067"/>
                </a:lnTo>
                <a:lnTo>
                  <a:pt x="159309" y="1182998"/>
                </a:lnTo>
                <a:lnTo>
                  <a:pt x="159621" y="1182928"/>
                </a:lnTo>
                <a:lnTo>
                  <a:pt x="159968" y="1182859"/>
                </a:lnTo>
                <a:lnTo>
                  <a:pt x="160315" y="1182790"/>
                </a:lnTo>
                <a:lnTo>
                  <a:pt x="160628" y="1182720"/>
                </a:lnTo>
                <a:lnTo>
                  <a:pt x="160975" y="1182651"/>
                </a:lnTo>
                <a:lnTo>
                  <a:pt x="161287" y="1182547"/>
                </a:lnTo>
                <a:lnTo>
                  <a:pt x="161635" y="1182477"/>
                </a:lnTo>
                <a:lnTo>
                  <a:pt x="161982" y="1182408"/>
                </a:lnTo>
                <a:lnTo>
                  <a:pt x="162294" y="1182338"/>
                </a:lnTo>
                <a:lnTo>
                  <a:pt x="162641" y="1182269"/>
                </a:lnTo>
                <a:lnTo>
                  <a:pt x="162954" y="1182199"/>
                </a:lnTo>
                <a:lnTo>
                  <a:pt x="163301" y="1182130"/>
                </a:lnTo>
                <a:lnTo>
                  <a:pt x="163648" y="1182026"/>
                </a:lnTo>
                <a:lnTo>
                  <a:pt x="163961" y="1181956"/>
                </a:lnTo>
                <a:lnTo>
                  <a:pt x="164308" y="1181887"/>
                </a:lnTo>
                <a:lnTo>
                  <a:pt x="164620" y="1181818"/>
                </a:lnTo>
                <a:lnTo>
                  <a:pt x="164967" y="1181748"/>
                </a:lnTo>
                <a:lnTo>
                  <a:pt x="165314" y="1181644"/>
                </a:lnTo>
                <a:lnTo>
                  <a:pt x="165627" y="1181575"/>
                </a:lnTo>
                <a:lnTo>
                  <a:pt x="165974" y="1181505"/>
                </a:lnTo>
                <a:lnTo>
                  <a:pt x="166287" y="1181436"/>
                </a:lnTo>
                <a:lnTo>
                  <a:pt x="166634" y="1181332"/>
                </a:lnTo>
                <a:lnTo>
                  <a:pt x="166981" y="1181262"/>
                </a:lnTo>
                <a:lnTo>
                  <a:pt x="167293" y="1181193"/>
                </a:lnTo>
                <a:lnTo>
                  <a:pt x="167640" y="1181089"/>
                </a:lnTo>
                <a:lnTo>
                  <a:pt x="167953" y="1181019"/>
                </a:lnTo>
                <a:lnTo>
                  <a:pt x="168300" y="1180950"/>
                </a:lnTo>
                <a:lnTo>
                  <a:pt x="168647" y="1180846"/>
                </a:lnTo>
                <a:lnTo>
                  <a:pt x="168960" y="1180776"/>
                </a:lnTo>
                <a:lnTo>
                  <a:pt x="169307" y="1180707"/>
                </a:lnTo>
                <a:lnTo>
                  <a:pt x="169619" y="1180603"/>
                </a:lnTo>
                <a:lnTo>
                  <a:pt x="169966" y="1180533"/>
                </a:lnTo>
                <a:lnTo>
                  <a:pt x="170313" y="1180429"/>
                </a:lnTo>
                <a:lnTo>
                  <a:pt x="170626" y="1180360"/>
                </a:lnTo>
                <a:lnTo>
                  <a:pt x="170973" y="1180255"/>
                </a:lnTo>
                <a:lnTo>
                  <a:pt x="171286" y="1180186"/>
                </a:lnTo>
                <a:lnTo>
                  <a:pt x="171633" y="1180082"/>
                </a:lnTo>
                <a:lnTo>
                  <a:pt x="171980" y="1180012"/>
                </a:lnTo>
                <a:lnTo>
                  <a:pt x="172292" y="1179908"/>
                </a:lnTo>
                <a:lnTo>
                  <a:pt x="172639" y="1179839"/>
                </a:lnTo>
                <a:lnTo>
                  <a:pt x="172952" y="1179735"/>
                </a:lnTo>
                <a:lnTo>
                  <a:pt x="173299" y="1179665"/>
                </a:lnTo>
                <a:lnTo>
                  <a:pt x="173646" y="1179561"/>
                </a:lnTo>
                <a:lnTo>
                  <a:pt x="173959" y="1179492"/>
                </a:lnTo>
                <a:lnTo>
                  <a:pt x="174306" y="1179387"/>
                </a:lnTo>
                <a:lnTo>
                  <a:pt x="174618" y="1179318"/>
                </a:lnTo>
                <a:lnTo>
                  <a:pt x="174965" y="1179214"/>
                </a:lnTo>
                <a:lnTo>
                  <a:pt x="175313" y="1179110"/>
                </a:lnTo>
                <a:lnTo>
                  <a:pt x="175625" y="1179040"/>
                </a:lnTo>
                <a:lnTo>
                  <a:pt x="175972" y="1178936"/>
                </a:lnTo>
                <a:lnTo>
                  <a:pt x="176285" y="1178832"/>
                </a:lnTo>
                <a:lnTo>
                  <a:pt x="176632" y="1178763"/>
                </a:lnTo>
                <a:lnTo>
                  <a:pt x="176979" y="1178658"/>
                </a:lnTo>
                <a:lnTo>
                  <a:pt x="177291" y="1178554"/>
                </a:lnTo>
                <a:lnTo>
                  <a:pt x="177638" y="1178485"/>
                </a:lnTo>
                <a:lnTo>
                  <a:pt x="177951" y="1178381"/>
                </a:lnTo>
                <a:lnTo>
                  <a:pt x="178298" y="1178277"/>
                </a:lnTo>
                <a:lnTo>
                  <a:pt x="178645" y="1178172"/>
                </a:lnTo>
                <a:lnTo>
                  <a:pt x="178958" y="1178103"/>
                </a:lnTo>
                <a:lnTo>
                  <a:pt x="179305" y="1177999"/>
                </a:lnTo>
                <a:lnTo>
                  <a:pt x="179617" y="1177895"/>
                </a:lnTo>
                <a:lnTo>
                  <a:pt x="179964" y="1177791"/>
                </a:lnTo>
                <a:lnTo>
                  <a:pt x="180312" y="1177686"/>
                </a:lnTo>
                <a:lnTo>
                  <a:pt x="180624" y="1177582"/>
                </a:lnTo>
                <a:lnTo>
                  <a:pt x="180971" y="1177513"/>
                </a:lnTo>
                <a:lnTo>
                  <a:pt x="181284" y="1177409"/>
                </a:lnTo>
                <a:lnTo>
                  <a:pt x="181631" y="1177305"/>
                </a:lnTo>
                <a:lnTo>
                  <a:pt x="181978" y="1177200"/>
                </a:lnTo>
                <a:lnTo>
                  <a:pt x="182290" y="1177096"/>
                </a:lnTo>
                <a:lnTo>
                  <a:pt x="182637" y="1176992"/>
                </a:lnTo>
                <a:lnTo>
                  <a:pt x="182950" y="1176888"/>
                </a:lnTo>
                <a:lnTo>
                  <a:pt x="183297" y="1176784"/>
                </a:lnTo>
                <a:lnTo>
                  <a:pt x="183644" y="1176680"/>
                </a:lnTo>
                <a:lnTo>
                  <a:pt x="183957" y="1176576"/>
                </a:lnTo>
                <a:lnTo>
                  <a:pt x="184304" y="1176471"/>
                </a:lnTo>
                <a:lnTo>
                  <a:pt x="184616" y="1176367"/>
                </a:lnTo>
                <a:lnTo>
                  <a:pt x="184963" y="1176263"/>
                </a:lnTo>
                <a:lnTo>
                  <a:pt x="185311" y="1176159"/>
                </a:lnTo>
                <a:lnTo>
                  <a:pt x="185623" y="1176055"/>
                </a:lnTo>
                <a:lnTo>
                  <a:pt x="185970" y="1175951"/>
                </a:lnTo>
                <a:lnTo>
                  <a:pt x="186283" y="1175847"/>
                </a:lnTo>
                <a:lnTo>
                  <a:pt x="186630" y="1175742"/>
                </a:lnTo>
                <a:lnTo>
                  <a:pt x="186977" y="1175604"/>
                </a:lnTo>
                <a:lnTo>
                  <a:pt x="187289" y="1175499"/>
                </a:lnTo>
                <a:lnTo>
                  <a:pt x="187637" y="1175395"/>
                </a:lnTo>
                <a:lnTo>
                  <a:pt x="187949" y="1175291"/>
                </a:lnTo>
                <a:lnTo>
                  <a:pt x="188296" y="1175187"/>
                </a:lnTo>
                <a:lnTo>
                  <a:pt x="188643" y="1175048"/>
                </a:lnTo>
                <a:lnTo>
                  <a:pt x="188956" y="1174944"/>
                </a:lnTo>
                <a:lnTo>
                  <a:pt x="189303" y="1174840"/>
                </a:lnTo>
                <a:lnTo>
                  <a:pt x="189615" y="1174736"/>
                </a:lnTo>
                <a:lnTo>
                  <a:pt x="189962" y="1174597"/>
                </a:lnTo>
                <a:lnTo>
                  <a:pt x="190310" y="1174493"/>
                </a:lnTo>
                <a:lnTo>
                  <a:pt x="190622" y="1174388"/>
                </a:lnTo>
                <a:lnTo>
                  <a:pt x="190969" y="1174250"/>
                </a:lnTo>
                <a:lnTo>
                  <a:pt x="191282" y="1174145"/>
                </a:lnTo>
                <a:lnTo>
                  <a:pt x="191629" y="1174041"/>
                </a:lnTo>
                <a:lnTo>
                  <a:pt x="191976" y="1173902"/>
                </a:lnTo>
                <a:lnTo>
                  <a:pt x="192288" y="1173798"/>
                </a:lnTo>
                <a:lnTo>
                  <a:pt x="192636" y="1173694"/>
                </a:lnTo>
                <a:lnTo>
                  <a:pt x="192948" y="1173555"/>
                </a:lnTo>
                <a:lnTo>
                  <a:pt x="193295" y="1173451"/>
                </a:lnTo>
                <a:lnTo>
                  <a:pt x="193642" y="1173312"/>
                </a:lnTo>
                <a:lnTo>
                  <a:pt x="193955" y="1173208"/>
                </a:lnTo>
                <a:lnTo>
                  <a:pt x="194302" y="1173069"/>
                </a:lnTo>
                <a:lnTo>
                  <a:pt x="194614" y="1172965"/>
                </a:lnTo>
                <a:lnTo>
                  <a:pt x="194961" y="1172826"/>
                </a:lnTo>
                <a:lnTo>
                  <a:pt x="195309" y="1172722"/>
                </a:lnTo>
                <a:lnTo>
                  <a:pt x="195621" y="1172583"/>
                </a:lnTo>
                <a:lnTo>
                  <a:pt x="195968" y="1172444"/>
                </a:lnTo>
                <a:lnTo>
                  <a:pt x="196281" y="1172340"/>
                </a:lnTo>
                <a:lnTo>
                  <a:pt x="196628" y="1172201"/>
                </a:lnTo>
                <a:lnTo>
                  <a:pt x="196975" y="1172063"/>
                </a:lnTo>
                <a:lnTo>
                  <a:pt x="197287" y="1171958"/>
                </a:lnTo>
                <a:lnTo>
                  <a:pt x="197635" y="1171820"/>
                </a:lnTo>
                <a:lnTo>
                  <a:pt x="197947" y="1171681"/>
                </a:lnTo>
                <a:lnTo>
                  <a:pt x="198294" y="1171577"/>
                </a:lnTo>
                <a:lnTo>
                  <a:pt x="198641" y="1171438"/>
                </a:lnTo>
                <a:lnTo>
                  <a:pt x="198954" y="1171299"/>
                </a:lnTo>
                <a:lnTo>
                  <a:pt x="199301" y="1171160"/>
                </a:lnTo>
                <a:lnTo>
                  <a:pt x="199613" y="1171056"/>
                </a:lnTo>
                <a:lnTo>
                  <a:pt x="199960" y="1170917"/>
                </a:lnTo>
                <a:lnTo>
                  <a:pt x="200308" y="1170778"/>
                </a:lnTo>
                <a:lnTo>
                  <a:pt x="200620" y="1170639"/>
                </a:lnTo>
                <a:lnTo>
                  <a:pt x="200967" y="1170500"/>
                </a:lnTo>
                <a:lnTo>
                  <a:pt x="201280" y="1170361"/>
                </a:lnTo>
                <a:lnTo>
                  <a:pt x="201627" y="1170223"/>
                </a:lnTo>
                <a:lnTo>
                  <a:pt x="201974" y="1170118"/>
                </a:lnTo>
                <a:lnTo>
                  <a:pt x="202286" y="1169980"/>
                </a:lnTo>
                <a:lnTo>
                  <a:pt x="202634" y="1169841"/>
                </a:lnTo>
                <a:lnTo>
                  <a:pt x="202946" y="1169702"/>
                </a:lnTo>
                <a:lnTo>
                  <a:pt x="203293" y="1169563"/>
                </a:lnTo>
                <a:lnTo>
                  <a:pt x="203640" y="1169424"/>
                </a:lnTo>
                <a:lnTo>
                  <a:pt x="203953" y="1169285"/>
                </a:lnTo>
                <a:lnTo>
                  <a:pt x="204300" y="1169112"/>
                </a:lnTo>
                <a:lnTo>
                  <a:pt x="204612" y="1168973"/>
                </a:lnTo>
                <a:lnTo>
                  <a:pt x="204960" y="1168834"/>
                </a:lnTo>
                <a:lnTo>
                  <a:pt x="205307" y="1168695"/>
                </a:lnTo>
                <a:lnTo>
                  <a:pt x="205619" y="1168556"/>
                </a:lnTo>
                <a:lnTo>
                  <a:pt x="205966" y="1168417"/>
                </a:lnTo>
                <a:lnTo>
                  <a:pt x="206279" y="1168279"/>
                </a:lnTo>
                <a:lnTo>
                  <a:pt x="206626" y="1168105"/>
                </a:lnTo>
                <a:lnTo>
                  <a:pt x="206973" y="1167966"/>
                </a:lnTo>
                <a:lnTo>
                  <a:pt x="207285" y="1167827"/>
                </a:lnTo>
                <a:lnTo>
                  <a:pt x="207633" y="1167688"/>
                </a:lnTo>
                <a:lnTo>
                  <a:pt x="207945" y="1167515"/>
                </a:lnTo>
                <a:lnTo>
                  <a:pt x="208292" y="1167376"/>
                </a:lnTo>
                <a:lnTo>
                  <a:pt x="208639" y="1167237"/>
                </a:lnTo>
                <a:lnTo>
                  <a:pt x="208952" y="1167063"/>
                </a:lnTo>
                <a:lnTo>
                  <a:pt x="209299" y="1166925"/>
                </a:lnTo>
                <a:lnTo>
                  <a:pt x="209611" y="1166786"/>
                </a:lnTo>
                <a:lnTo>
                  <a:pt x="209959" y="1166612"/>
                </a:lnTo>
                <a:lnTo>
                  <a:pt x="210306" y="1166473"/>
                </a:lnTo>
                <a:lnTo>
                  <a:pt x="210618" y="1166300"/>
                </a:lnTo>
                <a:lnTo>
                  <a:pt x="210965" y="1166161"/>
                </a:lnTo>
                <a:lnTo>
                  <a:pt x="211278" y="1165987"/>
                </a:lnTo>
                <a:lnTo>
                  <a:pt x="211625" y="1165848"/>
                </a:lnTo>
                <a:lnTo>
                  <a:pt x="211972" y="1165675"/>
                </a:lnTo>
                <a:lnTo>
                  <a:pt x="212284" y="1165536"/>
                </a:lnTo>
                <a:lnTo>
                  <a:pt x="212632" y="1165362"/>
                </a:lnTo>
                <a:lnTo>
                  <a:pt x="212944" y="1165224"/>
                </a:lnTo>
                <a:lnTo>
                  <a:pt x="213291" y="1165050"/>
                </a:lnTo>
                <a:lnTo>
                  <a:pt x="213638" y="1164876"/>
                </a:lnTo>
                <a:lnTo>
                  <a:pt x="213951" y="1164738"/>
                </a:lnTo>
                <a:lnTo>
                  <a:pt x="214298" y="1164564"/>
                </a:lnTo>
                <a:lnTo>
                  <a:pt x="214610" y="1164390"/>
                </a:lnTo>
                <a:lnTo>
                  <a:pt x="214958" y="1164252"/>
                </a:lnTo>
                <a:lnTo>
                  <a:pt x="215305" y="1164078"/>
                </a:lnTo>
                <a:lnTo>
                  <a:pt x="215617" y="1163904"/>
                </a:lnTo>
                <a:lnTo>
                  <a:pt x="215964" y="1163731"/>
                </a:lnTo>
                <a:lnTo>
                  <a:pt x="216277" y="1163592"/>
                </a:lnTo>
                <a:lnTo>
                  <a:pt x="216624" y="1163418"/>
                </a:lnTo>
                <a:lnTo>
                  <a:pt x="216971" y="1163245"/>
                </a:lnTo>
                <a:lnTo>
                  <a:pt x="217284" y="1163071"/>
                </a:lnTo>
                <a:lnTo>
                  <a:pt x="217631" y="1162898"/>
                </a:lnTo>
                <a:lnTo>
                  <a:pt x="217943" y="1162724"/>
                </a:lnTo>
                <a:lnTo>
                  <a:pt x="218290" y="1162550"/>
                </a:lnTo>
                <a:lnTo>
                  <a:pt x="218637" y="1162377"/>
                </a:lnTo>
                <a:lnTo>
                  <a:pt x="218950" y="1162203"/>
                </a:lnTo>
                <a:lnTo>
                  <a:pt x="219297" y="1162030"/>
                </a:lnTo>
                <a:lnTo>
                  <a:pt x="219609" y="1161856"/>
                </a:lnTo>
                <a:lnTo>
                  <a:pt x="219957" y="1161683"/>
                </a:lnTo>
                <a:lnTo>
                  <a:pt x="220304" y="1161509"/>
                </a:lnTo>
                <a:lnTo>
                  <a:pt x="220616" y="1161335"/>
                </a:lnTo>
                <a:lnTo>
                  <a:pt x="220963" y="1161162"/>
                </a:lnTo>
                <a:lnTo>
                  <a:pt x="221276" y="1160954"/>
                </a:lnTo>
                <a:lnTo>
                  <a:pt x="221623" y="1160780"/>
                </a:lnTo>
                <a:lnTo>
                  <a:pt x="221970" y="1160606"/>
                </a:lnTo>
                <a:lnTo>
                  <a:pt x="222283" y="1160433"/>
                </a:lnTo>
                <a:lnTo>
                  <a:pt x="222630" y="1160259"/>
                </a:lnTo>
                <a:lnTo>
                  <a:pt x="222942" y="1160051"/>
                </a:lnTo>
                <a:lnTo>
                  <a:pt x="223289" y="1159877"/>
                </a:lnTo>
                <a:lnTo>
                  <a:pt x="223636" y="1159704"/>
                </a:lnTo>
                <a:lnTo>
                  <a:pt x="223949" y="1159496"/>
                </a:lnTo>
                <a:lnTo>
                  <a:pt x="224296" y="1159322"/>
                </a:lnTo>
                <a:lnTo>
                  <a:pt x="224608" y="1159114"/>
                </a:lnTo>
                <a:lnTo>
                  <a:pt x="224956" y="1158940"/>
                </a:lnTo>
                <a:lnTo>
                  <a:pt x="225303" y="1158767"/>
                </a:lnTo>
                <a:lnTo>
                  <a:pt x="225615" y="1158558"/>
                </a:lnTo>
                <a:lnTo>
                  <a:pt x="225962" y="1158385"/>
                </a:lnTo>
                <a:lnTo>
                  <a:pt x="226275" y="1158176"/>
                </a:lnTo>
                <a:lnTo>
                  <a:pt x="226622" y="1157968"/>
                </a:lnTo>
                <a:lnTo>
                  <a:pt x="226969" y="1157794"/>
                </a:lnTo>
                <a:lnTo>
                  <a:pt x="227282" y="1157586"/>
                </a:lnTo>
                <a:lnTo>
                  <a:pt x="227629" y="1157413"/>
                </a:lnTo>
                <a:lnTo>
                  <a:pt x="227941" y="1157204"/>
                </a:lnTo>
                <a:lnTo>
                  <a:pt x="228288" y="1156996"/>
                </a:lnTo>
                <a:lnTo>
                  <a:pt x="228635" y="1156822"/>
                </a:lnTo>
                <a:lnTo>
                  <a:pt x="228948" y="1156614"/>
                </a:lnTo>
                <a:lnTo>
                  <a:pt x="229295" y="1156406"/>
                </a:lnTo>
                <a:lnTo>
                  <a:pt x="229607" y="1156198"/>
                </a:lnTo>
                <a:lnTo>
                  <a:pt x="229955" y="1156024"/>
                </a:lnTo>
                <a:lnTo>
                  <a:pt x="230302" y="1155816"/>
                </a:lnTo>
                <a:lnTo>
                  <a:pt x="230614" y="1155607"/>
                </a:lnTo>
                <a:lnTo>
                  <a:pt x="230961" y="1155399"/>
                </a:lnTo>
                <a:lnTo>
                  <a:pt x="231274" y="1155191"/>
                </a:lnTo>
                <a:lnTo>
                  <a:pt x="231621" y="1154983"/>
                </a:lnTo>
                <a:lnTo>
                  <a:pt x="231968" y="1154774"/>
                </a:lnTo>
                <a:lnTo>
                  <a:pt x="232281" y="1154566"/>
                </a:lnTo>
                <a:lnTo>
                  <a:pt x="232628" y="1154358"/>
                </a:lnTo>
                <a:lnTo>
                  <a:pt x="232940" y="1154149"/>
                </a:lnTo>
                <a:lnTo>
                  <a:pt x="233287" y="1153941"/>
                </a:lnTo>
                <a:lnTo>
                  <a:pt x="233634" y="1153733"/>
                </a:lnTo>
                <a:lnTo>
                  <a:pt x="233947" y="1153524"/>
                </a:lnTo>
                <a:lnTo>
                  <a:pt x="234294" y="1153316"/>
                </a:lnTo>
                <a:lnTo>
                  <a:pt x="234607" y="1153073"/>
                </a:lnTo>
                <a:lnTo>
                  <a:pt x="234954" y="1152865"/>
                </a:lnTo>
                <a:lnTo>
                  <a:pt x="235301" y="1152657"/>
                </a:lnTo>
                <a:lnTo>
                  <a:pt x="235613" y="1152448"/>
                </a:lnTo>
                <a:lnTo>
                  <a:pt x="235960" y="1152205"/>
                </a:lnTo>
                <a:lnTo>
                  <a:pt x="236273" y="1151997"/>
                </a:lnTo>
                <a:lnTo>
                  <a:pt x="236620" y="1151789"/>
                </a:lnTo>
                <a:lnTo>
                  <a:pt x="236967" y="1151546"/>
                </a:lnTo>
                <a:lnTo>
                  <a:pt x="237280" y="1151337"/>
                </a:lnTo>
                <a:lnTo>
                  <a:pt x="237627" y="1151094"/>
                </a:lnTo>
                <a:lnTo>
                  <a:pt x="237939" y="1150886"/>
                </a:lnTo>
                <a:lnTo>
                  <a:pt x="238286" y="1150643"/>
                </a:lnTo>
                <a:lnTo>
                  <a:pt x="238634" y="1150435"/>
                </a:lnTo>
                <a:lnTo>
                  <a:pt x="238946" y="1150192"/>
                </a:lnTo>
                <a:lnTo>
                  <a:pt x="239293" y="1149983"/>
                </a:lnTo>
                <a:lnTo>
                  <a:pt x="239606" y="1149740"/>
                </a:lnTo>
                <a:lnTo>
                  <a:pt x="239953" y="1149532"/>
                </a:lnTo>
                <a:lnTo>
                  <a:pt x="240300" y="1149289"/>
                </a:lnTo>
                <a:lnTo>
                  <a:pt x="240612" y="1149046"/>
                </a:lnTo>
                <a:lnTo>
                  <a:pt x="240959" y="1148803"/>
                </a:lnTo>
                <a:lnTo>
                  <a:pt x="241272" y="1148595"/>
                </a:lnTo>
                <a:lnTo>
                  <a:pt x="241619" y="1148352"/>
                </a:lnTo>
                <a:lnTo>
                  <a:pt x="241966" y="1148109"/>
                </a:lnTo>
                <a:lnTo>
                  <a:pt x="242279" y="1147866"/>
                </a:lnTo>
                <a:lnTo>
                  <a:pt x="242626" y="1147623"/>
                </a:lnTo>
                <a:lnTo>
                  <a:pt x="242938" y="1147415"/>
                </a:lnTo>
                <a:lnTo>
                  <a:pt x="243285" y="1147172"/>
                </a:lnTo>
                <a:lnTo>
                  <a:pt x="243633" y="1146929"/>
                </a:lnTo>
                <a:lnTo>
                  <a:pt x="243945" y="1146686"/>
                </a:lnTo>
                <a:lnTo>
                  <a:pt x="244292" y="1146443"/>
                </a:lnTo>
                <a:lnTo>
                  <a:pt x="244605" y="1146200"/>
                </a:lnTo>
                <a:lnTo>
                  <a:pt x="244952" y="1145922"/>
                </a:lnTo>
                <a:lnTo>
                  <a:pt x="245299" y="1145679"/>
                </a:lnTo>
                <a:lnTo>
                  <a:pt x="245611" y="1145436"/>
                </a:lnTo>
                <a:lnTo>
                  <a:pt x="245958" y="1145193"/>
                </a:lnTo>
                <a:lnTo>
                  <a:pt x="246271" y="1144950"/>
                </a:lnTo>
                <a:lnTo>
                  <a:pt x="246618" y="1144707"/>
                </a:lnTo>
                <a:lnTo>
                  <a:pt x="246965" y="1144429"/>
                </a:lnTo>
                <a:lnTo>
                  <a:pt x="247278" y="1144186"/>
                </a:lnTo>
                <a:lnTo>
                  <a:pt x="247625" y="1143943"/>
                </a:lnTo>
                <a:lnTo>
                  <a:pt x="247937" y="1143665"/>
                </a:lnTo>
                <a:lnTo>
                  <a:pt x="248284" y="1143422"/>
                </a:lnTo>
                <a:lnTo>
                  <a:pt x="248632" y="1143179"/>
                </a:lnTo>
                <a:lnTo>
                  <a:pt x="248944" y="1142902"/>
                </a:lnTo>
                <a:lnTo>
                  <a:pt x="249291" y="1142659"/>
                </a:lnTo>
                <a:lnTo>
                  <a:pt x="249604" y="1142381"/>
                </a:lnTo>
                <a:lnTo>
                  <a:pt x="249951" y="1142138"/>
                </a:lnTo>
                <a:lnTo>
                  <a:pt x="250298" y="1141860"/>
                </a:lnTo>
                <a:lnTo>
                  <a:pt x="250610" y="1141582"/>
                </a:lnTo>
                <a:lnTo>
                  <a:pt x="250957" y="1141339"/>
                </a:lnTo>
                <a:lnTo>
                  <a:pt x="251270" y="1141062"/>
                </a:lnTo>
                <a:lnTo>
                  <a:pt x="251617" y="1140784"/>
                </a:lnTo>
                <a:lnTo>
                  <a:pt x="251964" y="1140541"/>
                </a:lnTo>
                <a:lnTo>
                  <a:pt x="252277" y="1140263"/>
                </a:lnTo>
                <a:lnTo>
                  <a:pt x="252624" y="1139985"/>
                </a:lnTo>
                <a:lnTo>
                  <a:pt x="252936" y="1139708"/>
                </a:lnTo>
                <a:lnTo>
                  <a:pt x="253283" y="1139430"/>
                </a:lnTo>
                <a:lnTo>
                  <a:pt x="253631" y="1139187"/>
                </a:lnTo>
                <a:lnTo>
                  <a:pt x="253943" y="1138909"/>
                </a:lnTo>
                <a:lnTo>
                  <a:pt x="254290" y="1138632"/>
                </a:lnTo>
                <a:lnTo>
                  <a:pt x="254603" y="1138354"/>
                </a:lnTo>
                <a:lnTo>
                  <a:pt x="254950" y="1138076"/>
                </a:lnTo>
                <a:lnTo>
                  <a:pt x="255297" y="1137798"/>
                </a:lnTo>
                <a:lnTo>
                  <a:pt x="255609" y="1137486"/>
                </a:lnTo>
                <a:lnTo>
                  <a:pt x="255957" y="1137208"/>
                </a:lnTo>
                <a:lnTo>
                  <a:pt x="256269" y="1136930"/>
                </a:lnTo>
                <a:lnTo>
                  <a:pt x="256616" y="1136653"/>
                </a:lnTo>
                <a:lnTo>
                  <a:pt x="256963" y="1136375"/>
                </a:lnTo>
                <a:lnTo>
                  <a:pt x="257276" y="1136063"/>
                </a:lnTo>
                <a:lnTo>
                  <a:pt x="257623" y="1135785"/>
                </a:lnTo>
                <a:lnTo>
                  <a:pt x="257935" y="1135507"/>
                </a:lnTo>
                <a:lnTo>
                  <a:pt x="258282" y="1135195"/>
                </a:lnTo>
                <a:lnTo>
                  <a:pt x="258630" y="1134917"/>
                </a:lnTo>
                <a:lnTo>
                  <a:pt x="258942" y="1134639"/>
                </a:lnTo>
                <a:lnTo>
                  <a:pt x="259289" y="1134327"/>
                </a:lnTo>
                <a:lnTo>
                  <a:pt x="259602" y="1134049"/>
                </a:lnTo>
                <a:lnTo>
                  <a:pt x="259949" y="1133737"/>
                </a:lnTo>
                <a:lnTo>
                  <a:pt x="260296" y="1133459"/>
                </a:lnTo>
                <a:lnTo>
                  <a:pt x="260608" y="1133147"/>
                </a:lnTo>
                <a:lnTo>
                  <a:pt x="260956" y="1132834"/>
                </a:lnTo>
                <a:lnTo>
                  <a:pt x="261268" y="1132556"/>
                </a:lnTo>
                <a:lnTo>
                  <a:pt x="261615" y="1132244"/>
                </a:lnTo>
                <a:lnTo>
                  <a:pt x="261962" y="1131931"/>
                </a:lnTo>
                <a:lnTo>
                  <a:pt x="262275" y="1131619"/>
                </a:lnTo>
                <a:lnTo>
                  <a:pt x="262622" y="1131341"/>
                </a:lnTo>
                <a:lnTo>
                  <a:pt x="262934" y="1131029"/>
                </a:lnTo>
                <a:lnTo>
                  <a:pt x="263281" y="1130716"/>
                </a:lnTo>
                <a:lnTo>
                  <a:pt x="263629" y="1130404"/>
                </a:lnTo>
                <a:lnTo>
                  <a:pt x="263941" y="1130092"/>
                </a:lnTo>
                <a:lnTo>
                  <a:pt x="264288" y="1129779"/>
                </a:lnTo>
                <a:lnTo>
                  <a:pt x="264601" y="1129467"/>
                </a:lnTo>
                <a:lnTo>
                  <a:pt x="264948" y="1129154"/>
                </a:lnTo>
                <a:lnTo>
                  <a:pt x="265295" y="1128842"/>
                </a:lnTo>
                <a:lnTo>
                  <a:pt x="265607" y="1128529"/>
                </a:lnTo>
                <a:lnTo>
                  <a:pt x="265955" y="1128182"/>
                </a:lnTo>
                <a:lnTo>
                  <a:pt x="266267" y="1127870"/>
                </a:lnTo>
                <a:lnTo>
                  <a:pt x="266614" y="1127557"/>
                </a:lnTo>
                <a:lnTo>
                  <a:pt x="266961" y="1127245"/>
                </a:lnTo>
                <a:lnTo>
                  <a:pt x="267274" y="1126898"/>
                </a:lnTo>
                <a:lnTo>
                  <a:pt x="267621" y="1126585"/>
                </a:lnTo>
                <a:lnTo>
                  <a:pt x="267933" y="1126238"/>
                </a:lnTo>
                <a:lnTo>
                  <a:pt x="268280" y="1125926"/>
                </a:lnTo>
                <a:lnTo>
                  <a:pt x="268628" y="1125613"/>
                </a:lnTo>
                <a:lnTo>
                  <a:pt x="268940" y="1125266"/>
                </a:lnTo>
                <a:lnTo>
                  <a:pt x="269287" y="1124919"/>
                </a:lnTo>
                <a:lnTo>
                  <a:pt x="269600" y="1124607"/>
                </a:lnTo>
                <a:lnTo>
                  <a:pt x="269947" y="1124259"/>
                </a:lnTo>
                <a:lnTo>
                  <a:pt x="270294" y="1123947"/>
                </a:lnTo>
                <a:lnTo>
                  <a:pt x="270606" y="1123600"/>
                </a:lnTo>
                <a:lnTo>
                  <a:pt x="270954" y="1123253"/>
                </a:lnTo>
                <a:lnTo>
                  <a:pt x="271266" y="1122905"/>
                </a:lnTo>
                <a:lnTo>
                  <a:pt x="271613" y="1122593"/>
                </a:lnTo>
                <a:lnTo>
                  <a:pt x="271960" y="1122246"/>
                </a:lnTo>
                <a:lnTo>
                  <a:pt x="272273" y="1121899"/>
                </a:lnTo>
                <a:lnTo>
                  <a:pt x="272620" y="1121552"/>
                </a:lnTo>
                <a:lnTo>
                  <a:pt x="272932" y="1121204"/>
                </a:lnTo>
                <a:lnTo>
                  <a:pt x="273280" y="1120857"/>
                </a:lnTo>
                <a:lnTo>
                  <a:pt x="273627" y="1120510"/>
                </a:lnTo>
                <a:lnTo>
                  <a:pt x="273939" y="1120163"/>
                </a:lnTo>
                <a:lnTo>
                  <a:pt x="274286" y="1119816"/>
                </a:lnTo>
                <a:lnTo>
                  <a:pt x="274599" y="1119469"/>
                </a:lnTo>
                <a:lnTo>
                  <a:pt x="274946" y="1119087"/>
                </a:lnTo>
                <a:lnTo>
                  <a:pt x="275293" y="1118740"/>
                </a:lnTo>
                <a:lnTo>
                  <a:pt x="275605" y="1118392"/>
                </a:lnTo>
                <a:lnTo>
                  <a:pt x="275953" y="1118011"/>
                </a:lnTo>
                <a:lnTo>
                  <a:pt x="276265" y="1117663"/>
                </a:lnTo>
                <a:lnTo>
                  <a:pt x="276612" y="1117316"/>
                </a:lnTo>
                <a:lnTo>
                  <a:pt x="276959" y="1116934"/>
                </a:lnTo>
                <a:lnTo>
                  <a:pt x="277272" y="1116587"/>
                </a:lnTo>
                <a:lnTo>
                  <a:pt x="277619" y="1116205"/>
                </a:lnTo>
                <a:lnTo>
                  <a:pt x="277931" y="1115858"/>
                </a:lnTo>
                <a:lnTo>
                  <a:pt x="278279" y="1115476"/>
                </a:lnTo>
                <a:lnTo>
                  <a:pt x="278626" y="1115094"/>
                </a:lnTo>
                <a:lnTo>
                  <a:pt x="278938" y="1114747"/>
                </a:lnTo>
                <a:lnTo>
                  <a:pt x="279285" y="1114365"/>
                </a:lnTo>
                <a:lnTo>
                  <a:pt x="279598" y="1113984"/>
                </a:lnTo>
                <a:lnTo>
                  <a:pt x="279945" y="1113602"/>
                </a:lnTo>
                <a:lnTo>
                  <a:pt x="280292" y="1113255"/>
                </a:lnTo>
                <a:lnTo>
                  <a:pt x="280604" y="1112873"/>
                </a:lnTo>
                <a:lnTo>
                  <a:pt x="280952" y="1112491"/>
                </a:lnTo>
                <a:lnTo>
                  <a:pt x="281264" y="1112109"/>
                </a:lnTo>
                <a:lnTo>
                  <a:pt x="281611" y="1111727"/>
                </a:lnTo>
                <a:lnTo>
                  <a:pt x="281958" y="1111345"/>
                </a:lnTo>
                <a:lnTo>
                  <a:pt x="282271" y="1110963"/>
                </a:lnTo>
                <a:lnTo>
                  <a:pt x="282618" y="1110581"/>
                </a:lnTo>
                <a:lnTo>
                  <a:pt x="282930" y="1110165"/>
                </a:lnTo>
                <a:lnTo>
                  <a:pt x="283278" y="1109783"/>
                </a:lnTo>
                <a:lnTo>
                  <a:pt x="283625" y="1109401"/>
                </a:lnTo>
                <a:lnTo>
                  <a:pt x="283937" y="1109019"/>
                </a:lnTo>
                <a:lnTo>
                  <a:pt x="284284" y="1108603"/>
                </a:lnTo>
                <a:lnTo>
                  <a:pt x="284597" y="1108221"/>
                </a:lnTo>
                <a:lnTo>
                  <a:pt x="284944" y="1107804"/>
                </a:lnTo>
                <a:lnTo>
                  <a:pt x="285291" y="1107422"/>
                </a:lnTo>
                <a:lnTo>
                  <a:pt x="285604" y="1107006"/>
                </a:lnTo>
                <a:lnTo>
                  <a:pt x="285951" y="1106624"/>
                </a:lnTo>
                <a:lnTo>
                  <a:pt x="286263" y="1106207"/>
                </a:lnTo>
                <a:lnTo>
                  <a:pt x="286610" y="1105825"/>
                </a:lnTo>
                <a:lnTo>
                  <a:pt x="286957" y="1105409"/>
                </a:lnTo>
                <a:lnTo>
                  <a:pt x="287270" y="1104992"/>
                </a:lnTo>
                <a:lnTo>
                  <a:pt x="287617" y="1104576"/>
                </a:lnTo>
                <a:lnTo>
                  <a:pt x="287929" y="1104194"/>
                </a:lnTo>
                <a:lnTo>
                  <a:pt x="288277" y="1103777"/>
                </a:lnTo>
                <a:lnTo>
                  <a:pt x="288624" y="1103361"/>
                </a:lnTo>
                <a:lnTo>
                  <a:pt x="288936" y="1102944"/>
                </a:lnTo>
                <a:lnTo>
                  <a:pt x="289283" y="1102527"/>
                </a:lnTo>
                <a:lnTo>
                  <a:pt x="289596" y="1102111"/>
                </a:lnTo>
                <a:lnTo>
                  <a:pt x="289943" y="1101694"/>
                </a:lnTo>
                <a:lnTo>
                  <a:pt x="290290" y="1101278"/>
                </a:lnTo>
                <a:lnTo>
                  <a:pt x="290603" y="1100861"/>
                </a:lnTo>
                <a:lnTo>
                  <a:pt x="290950" y="1100410"/>
                </a:lnTo>
                <a:lnTo>
                  <a:pt x="291262" y="1099993"/>
                </a:lnTo>
                <a:lnTo>
                  <a:pt x="291609" y="1099577"/>
                </a:lnTo>
                <a:lnTo>
                  <a:pt x="291956" y="1099125"/>
                </a:lnTo>
                <a:lnTo>
                  <a:pt x="292269" y="1098709"/>
                </a:lnTo>
                <a:lnTo>
                  <a:pt x="292616" y="1098292"/>
                </a:lnTo>
                <a:lnTo>
                  <a:pt x="292928" y="1097841"/>
                </a:lnTo>
                <a:lnTo>
                  <a:pt x="293276" y="1097424"/>
                </a:lnTo>
                <a:lnTo>
                  <a:pt x="293623" y="1096973"/>
                </a:lnTo>
                <a:lnTo>
                  <a:pt x="293935" y="1096522"/>
                </a:lnTo>
                <a:lnTo>
                  <a:pt x="294282" y="1096105"/>
                </a:lnTo>
                <a:lnTo>
                  <a:pt x="294595" y="1095654"/>
                </a:lnTo>
                <a:lnTo>
                  <a:pt x="294942" y="1095203"/>
                </a:lnTo>
                <a:lnTo>
                  <a:pt x="295289" y="1094786"/>
                </a:lnTo>
                <a:lnTo>
                  <a:pt x="295602" y="1094335"/>
                </a:lnTo>
                <a:lnTo>
                  <a:pt x="295949" y="1093883"/>
                </a:lnTo>
                <a:lnTo>
                  <a:pt x="296261" y="1093432"/>
                </a:lnTo>
                <a:lnTo>
                  <a:pt x="296608" y="1092981"/>
                </a:lnTo>
                <a:lnTo>
                  <a:pt x="296955" y="1092529"/>
                </a:lnTo>
                <a:lnTo>
                  <a:pt x="297268" y="1092078"/>
                </a:lnTo>
                <a:lnTo>
                  <a:pt x="297615" y="1091627"/>
                </a:lnTo>
                <a:lnTo>
                  <a:pt x="297927" y="1091176"/>
                </a:lnTo>
                <a:lnTo>
                  <a:pt x="298275" y="1090690"/>
                </a:lnTo>
                <a:lnTo>
                  <a:pt x="298622" y="1090238"/>
                </a:lnTo>
                <a:lnTo>
                  <a:pt x="298934" y="1089787"/>
                </a:lnTo>
                <a:lnTo>
                  <a:pt x="299281" y="1089301"/>
                </a:lnTo>
                <a:lnTo>
                  <a:pt x="299594" y="1088850"/>
                </a:lnTo>
                <a:lnTo>
                  <a:pt x="299941" y="1088398"/>
                </a:lnTo>
                <a:lnTo>
                  <a:pt x="300288" y="1087912"/>
                </a:lnTo>
                <a:lnTo>
                  <a:pt x="300601" y="1087461"/>
                </a:lnTo>
                <a:lnTo>
                  <a:pt x="300948" y="1086975"/>
                </a:lnTo>
                <a:lnTo>
                  <a:pt x="301260" y="1086489"/>
                </a:lnTo>
                <a:lnTo>
                  <a:pt x="301607" y="1086038"/>
                </a:lnTo>
                <a:lnTo>
                  <a:pt x="301954" y="1085552"/>
                </a:lnTo>
                <a:lnTo>
                  <a:pt x="302267" y="1085066"/>
                </a:lnTo>
                <a:lnTo>
                  <a:pt x="302614" y="1084580"/>
                </a:lnTo>
                <a:lnTo>
                  <a:pt x="302927" y="1084128"/>
                </a:lnTo>
                <a:lnTo>
                  <a:pt x="303274" y="1083642"/>
                </a:lnTo>
                <a:lnTo>
                  <a:pt x="303621" y="1083156"/>
                </a:lnTo>
                <a:lnTo>
                  <a:pt x="303933" y="1082670"/>
                </a:lnTo>
                <a:lnTo>
                  <a:pt x="304280" y="1082184"/>
                </a:lnTo>
                <a:lnTo>
                  <a:pt x="304593" y="1081663"/>
                </a:lnTo>
                <a:lnTo>
                  <a:pt x="304940" y="1081177"/>
                </a:lnTo>
                <a:lnTo>
                  <a:pt x="305287" y="1080691"/>
                </a:lnTo>
                <a:lnTo>
                  <a:pt x="305600" y="1080205"/>
                </a:lnTo>
                <a:lnTo>
                  <a:pt x="305947" y="1079719"/>
                </a:lnTo>
                <a:lnTo>
                  <a:pt x="306259" y="1079199"/>
                </a:lnTo>
                <a:lnTo>
                  <a:pt x="306606" y="1078713"/>
                </a:lnTo>
                <a:lnTo>
                  <a:pt x="306954" y="1078192"/>
                </a:lnTo>
                <a:lnTo>
                  <a:pt x="307266" y="1077706"/>
                </a:lnTo>
                <a:lnTo>
                  <a:pt x="307613" y="1077185"/>
                </a:lnTo>
                <a:lnTo>
                  <a:pt x="307926" y="1076699"/>
                </a:lnTo>
                <a:lnTo>
                  <a:pt x="308273" y="1076178"/>
                </a:lnTo>
                <a:lnTo>
                  <a:pt x="308620" y="1075658"/>
                </a:lnTo>
                <a:lnTo>
                  <a:pt x="308932" y="1075172"/>
                </a:lnTo>
                <a:lnTo>
                  <a:pt x="309279" y="1074651"/>
                </a:lnTo>
                <a:lnTo>
                  <a:pt x="309592" y="1074130"/>
                </a:lnTo>
                <a:lnTo>
                  <a:pt x="309939" y="1073610"/>
                </a:lnTo>
                <a:lnTo>
                  <a:pt x="310286" y="1073089"/>
                </a:lnTo>
                <a:lnTo>
                  <a:pt x="310599" y="1072568"/>
                </a:lnTo>
                <a:lnTo>
                  <a:pt x="310946" y="1072047"/>
                </a:lnTo>
                <a:lnTo>
                  <a:pt x="311258" y="1071527"/>
                </a:lnTo>
                <a:lnTo>
                  <a:pt x="311605" y="1071006"/>
                </a:lnTo>
                <a:lnTo>
                  <a:pt x="311953" y="1070485"/>
                </a:lnTo>
                <a:lnTo>
                  <a:pt x="312265" y="1069930"/>
                </a:lnTo>
                <a:lnTo>
                  <a:pt x="312612" y="1069409"/>
                </a:lnTo>
                <a:lnTo>
                  <a:pt x="312925" y="1068888"/>
                </a:lnTo>
                <a:lnTo>
                  <a:pt x="313272" y="1068333"/>
                </a:lnTo>
                <a:lnTo>
                  <a:pt x="313619" y="1067812"/>
                </a:lnTo>
                <a:lnTo>
                  <a:pt x="313931" y="1067257"/>
                </a:lnTo>
                <a:lnTo>
                  <a:pt x="314278" y="1066736"/>
                </a:lnTo>
                <a:lnTo>
                  <a:pt x="314591" y="1066180"/>
                </a:lnTo>
                <a:lnTo>
                  <a:pt x="314938" y="1065660"/>
                </a:lnTo>
                <a:lnTo>
                  <a:pt x="315285" y="1065104"/>
                </a:lnTo>
                <a:lnTo>
                  <a:pt x="315598" y="1064549"/>
                </a:lnTo>
                <a:lnTo>
                  <a:pt x="315945" y="1063993"/>
                </a:lnTo>
                <a:lnTo>
                  <a:pt x="316257" y="1063473"/>
                </a:lnTo>
                <a:lnTo>
                  <a:pt x="316604" y="1062917"/>
                </a:lnTo>
                <a:lnTo>
                  <a:pt x="316952" y="1062362"/>
                </a:lnTo>
                <a:lnTo>
                  <a:pt x="317264" y="1061806"/>
                </a:lnTo>
                <a:lnTo>
                  <a:pt x="317611" y="1061251"/>
                </a:lnTo>
                <a:lnTo>
                  <a:pt x="317924" y="1060695"/>
                </a:lnTo>
                <a:lnTo>
                  <a:pt x="318271" y="1060105"/>
                </a:lnTo>
                <a:lnTo>
                  <a:pt x="318618" y="1059550"/>
                </a:lnTo>
                <a:lnTo>
                  <a:pt x="318930" y="1058994"/>
                </a:lnTo>
                <a:lnTo>
                  <a:pt x="319277" y="1058439"/>
                </a:lnTo>
                <a:lnTo>
                  <a:pt x="319590" y="1057849"/>
                </a:lnTo>
                <a:lnTo>
                  <a:pt x="319937" y="1057293"/>
                </a:lnTo>
                <a:lnTo>
                  <a:pt x="320284" y="1056703"/>
                </a:lnTo>
                <a:lnTo>
                  <a:pt x="320597" y="1056148"/>
                </a:lnTo>
                <a:lnTo>
                  <a:pt x="320944" y="1055557"/>
                </a:lnTo>
                <a:lnTo>
                  <a:pt x="321256" y="1054967"/>
                </a:lnTo>
                <a:lnTo>
                  <a:pt x="321603" y="1054412"/>
                </a:lnTo>
                <a:lnTo>
                  <a:pt x="321951" y="1053822"/>
                </a:lnTo>
                <a:lnTo>
                  <a:pt x="322263" y="1053232"/>
                </a:lnTo>
                <a:lnTo>
                  <a:pt x="322610" y="1052641"/>
                </a:lnTo>
                <a:lnTo>
                  <a:pt x="322923" y="1052051"/>
                </a:lnTo>
                <a:lnTo>
                  <a:pt x="323270" y="1051461"/>
                </a:lnTo>
                <a:lnTo>
                  <a:pt x="323617" y="1050871"/>
                </a:lnTo>
                <a:lnTo>
                  <a:pt x="323929" y="1050281"/>
                </a:lnTo>
                <a:lnTo>
                  <a:pt x="324277" y="1049691"/>
                </a:lnTo>
                <a:lnTo>
                  <a:pt x="324589" y="1049100"/>
                </a:lnTo>
                <a:lnTo>
                  <a:pt x="324936" y="1048510"/>
                </a:lnTo>
                <a:lnTo>
                  <a:pt x="325283" y="1047920"/>
                </a:lnTo>
                <a:lnTo>
                  <a:pt x="325596" y="1047295"/>
                </a:lnTo>
                <a:lnTo>
                  <a:pt x="325943" y="1046705"/>
                </a:lnTo>
                <a:lnTo>
                  <a:pt x="326255" y="1046080"/>
                </a:lnTo>
                <a:lnTo>
                  <a:pt x="326602" y="1045490"/>
                </a:lnTo>
                <a:lnTo>
                  <a:pt x="326950" y="1044865"/>
                </a:lnTo>
                <a:lnTo>
                  <a:pt x="327262" y="1044275"/>
                </a:lnTo>
                <a:lnTo>
                  <a:pt x="327609" y="1043650"/>
                </a:lnTo>
                <a:lnTo>
                  <a:pt x="327922" y="1043025"/>
                </a:lnTo>
                <a:lnTo>
                  <a:pt x="328269" y="1042435"/>
                </a:lnTo>
                <a:lnTo>
                  <a:pt x="328616" y="1041810"/>
                </a:lnTo>
                <a:lnTo>
                  <a:pt x="328928" y="1041185"/>
                </a:lnTo>
                <a:lnTo>
                  <a:pt x="329276" y="1040560"/>
                </a:lnTo>
                <a:lnTo>
                  <a:pt x="329588" y="1039936"/>
                </a:lnTo>
                <a:lnTo>
                  <a:pt x="329935" y="1039311"/>
                </a:lnTo>
                <a:lnTo>
                  <a:pt x="330282" y="1038686"/>
                </a:lnTo>
                <a:lnTo>
                  <a:pt x="330595" y="1038061"/>
                </a:lnTo>
                <a:lnTo>
                  <a:pt x="330942" y="1037401"/>
                </a:lnTo>
                <a:lnTo>
                  <a:pt x="331254" y="1036776"/>
                </a:lnTo>
                <a:lnTo>
                  <a:pt x="331601" y="1036152"/>
                </a:lnTo>
                <a:lnTo>
                  <a:pt x="331949" y="1035527"/>
                </a:lnTo>
                <a:lnTo>
                  <a:pt x="332261" y="1034867"/>
                </a:lnTo>
                <a:lnTo>
                  <a:pt x="332608" y="1034242"/>
                </a:lnTo>
                <a:lnTo>
                  <a:pt x="332921" y="1033583"/>
                </a:lnTo>
                <a:lnTo>
                  <a:pt x="333268" y="1032923"/>
                </a:lnTo>
                <a:lnTo>
                  <a:pt x="333615" y="1032298"/>
                </a:lnTo>
                <a:lnTo>
                  <a:pt x="333927" y="1031639"/>
                </a:lnTo>
                <a:lnTo>
                  <a:pt x="334275" y="1030979"/>
                </a:lnTo>
                <a:lnTo>
                  <a:pt x="334587" y="1030319"/>
                </a:lnTo>
                <a:lnTo>
                  <a:pt x="334934" y="1029694"/>
                </a:lnTo>
                <a:lnTo>
                  <a:pt x="335281" y="1029035"/>
                </a:lnTo>
                <a:lnTo>
                  <a:pt x="335594" y="1028375"/>
                </a:lnTo>
                <a:lnTo>
                  <a:pt x="335941" y="1027716"/>
                </a:lnTo>
                <a:lnTo>
                  <a:pt x="336253" y="1027056"/>
                </a:lnTo>
                <a:lnTo>
                  <a:pt x="336601" y="1026362"/>
                </a:lnTo>
                <a:lnTo>
                  <a:pt x="336948" y="1025702"/>
                </a:lnTo>
                <a:lnTo>
                  <a:pt x="337260" y="1025043"/>
                </a:lnTo>
                <a:lnTo>
                  <a:pt x="337607" y="1024383"/>
                </a:lnTo>
                <a:lnTo>
                  <a:pt x="337920" y="1023689"/>
                </a:lnTo>
                <a:lnTo>
                  <a:pt x="338267" y="1023029"/>
                </a:lnTo>
                <a:lnTo>
                  <a:pt x="338614" y="1022335"/>
                </a:lnTo>
                <a:lnTo>
                  <a:pt x="338926" y="1021675"/>
                </a:lnTo>
                <a:lnTo>
                  <a:pt x="339274" y="1020981"/>
                </a:lnTo>
                <a:lnTo>
                  <a:pt x="339586" y="1020287"/>
                </a:lnTo>
                <a:lnTo>
                  <a:pt x="339933" y="1019627"/>
                </a:lnTo>
                <a:lnTo>
                  <a:pt x="340280" y="1018933"/>
                </a:lnTo>
                <a:lnTo>
                  <a:pt x="340593" y="1018238"/>
                </a:lnTo>
                <a:lnTo>
                  <a:pt x="340940" y="1017544"/>
                </a:lnTo>
                <a:lnTo>
                  <a:pt x="341252" y="1016850"/>
                </a:lnTo>
                <a:lnTo>
                  <a:pt x="341600" y="1016155"/>
                </a:lnTo>
                <a:lnTo>
                  <a:pt x="341947" y="1015461"/>
                </a:lnTo>
                <a:lnTo>
                  <a:pt x="342259" y="1014767"/>
                </a:lnTo>
                <a:lnTo>
                  <a:pt x="342606" y="1014073"/>
                </a:lnTo>
                <a:lnTo>
                  <a:pt x="342919" y="1013343"/>
                </a:lnTo>
                <a:lnTo>
                  <a:pt x="343266" y="1012649"/>
                </a:lnTo>
                <a:lnTo>
                  <a:pt x="343613" y="1011955"/>
                </a:lnTo>
                <a:lnTo>
                  <a:pt x="343925" y="1011226"/>
                </a:lnTo>
                <a:lnTo>
                  <a:pt x="344273" y="1010532"/>
                </a:lnTo>
                <a:lnTo>
                  <a:pt x="344585" y="1009803"/>
                </a:lnTo>
                <a:lnTo>
                  <a:pt x="344932" y="1009108"/>
                </a:lnTo>
                <a:lnTo>
                  <a:pt x="345279" y="1008379"/>
                </a:lnTo>
                <a:lnTo>
                  <a:pt x="345592" y="1007650"/>
                </a:lnTo>
                <a:lnTo>
                  <a:pt x="345939" y="1006956"/>
                </a:lnTo>
                <a:lnTo>
                  <a:pt x="346251" y="1006227"/>
                </a:lnTo>
                <a:lnTo>
                  <a:pt x="346599" y="1005498"/>
                </a:lnTo>
                <a:lnTo>
                  <a:pt x="346946" y="1004769"/>
                </a:lnTo>
                <a:lnTo>
                  <a:pt x="347258" y="1004040"/>
                </a:lnTo>
                <a:lnTo>
                  <a:pt x="347605" y="1003311"/>
                </a:lnTo>
                <a:lnTo>
                  <a:pt x="347918" y="1002582"/>
                </a:lnTo>
                <a:lnTo>
                  <a:pt x="348265" y="1001853"/>
                </a:lnTo>
                <a:lnTo>
                  <a:pt x="348612" y="1001089"/>
                </a:lnTo>
                <a:lnTo>
                  <a:pt x="348924" y="1000360"/>
                </a:lnTo>
                <a:lnTo>
                  <a:pt x="349272" y="999631"/>
                </a:lnTo>
                <a:lnTo>
                  <a:pt x="349584" y="998867"/>
                </a:lnTo>
                <a:lnTo>
                  <a:pt x="349931" y="998138"/>
                </a:lnTo>
                <a:lnTo>
                  <a:pt x="350278" y="997374"/>
                </a:lnTo>
                <a:lnTo>
                  <a:pt x="350591" y="996645"/>
                </a:lnTo>
                <a:lnTo>
                  <a:pt x="350938" y="995882"/>
                </a:lnTo>
                <a:lnTo>
                  <a:pt x="351250" y="995118"/>
                </a:lnTo>
                <a:lnTo>
                  <a:pt x="351598" y="994354"/>
                </a:lnTo>
                <a:lnTo>
                  <a:pt x="351945" y="993625"/>
                </a:lnTo>
                <a:lnTo>
                  <a:pt x="352257" y="992861"/>
                </a:lnTo>
                <a:lnTo>
                  <a:pt x="352604" y="992098"/>
                </a:lnTo>
                <a:lnTo>
                  <a:pt x="352917" y="991334"/>
                </a:lnTo>
                <a:lnTo>
                  <a:pt x="353264" y="990570"/>
                </a:lnTo>
                <a:lnTo>
                  <a:pt x="353611" y="989806"/>
                </a:lnTo>
                <a:lnTo>
                  <a:pt x="353924" y="989008"/>
                </a:lnTo>
                <a:lnTo>
                  <a:pt x="354271" y="988244"/>
                </a:lnTo>
                <a:lnTo>
                  <a:pt x="354583" y="987480"/>
                </a:lnTo>
                <a:lnTo>
                  <a:pt x="354930" y="986682"/>
                </a:lnTo>
                <a:lnTo>
                  <a:pt x="355277" y="985918"/>
                </a:lnTo>
                <a:lnTo>
                  <a:pt x="355590" y="985155"/>
                </a:lnTo>
                <a:lnTo>
                  <a:pt x="355937" y="984356"/>
                </a:lnTo>
                <a:lnTo>
                  <a:pt x="356249" y="983558"/>
                </a:lnTo>
                <a:lnTo>
                  <a:pt x="356597" y="982794"/>
                </a:lnTo>
                <a:lnTo>
                  <a:pt x="356944" y="981995"/>
                </a:lnTo>
                <a:lnTo>
                  <a:pt x="357256" y="981197"/>
                </a:lnTo>
                <a:lnTo>
                  <a:pt x="357603" y="980399"/>
                </a:lnTo>
                <a:lnTo>
                  <a:pt x="357916" y="979600"/>
                </a:lnTo>
                <a:lnTo>
                  <a:pt x="358263" y="978802"/>
                </a:lnTo>
                <a:lnTo>
                  <a:pt x="358610" y="978003"/>
                </a:lnTo>
                <a:lnTo>
                  <a:pt x="358923" y="977205"/>
                </a:lnTo>
                <a:lnTo>
                  <a:pt x="359270" y="976406"/>
                </a:lnTo>
                <a:lnTo>
                  <a:pt x="359582" y="975608"/>
                </a:lnTo>
                <a:lnTo>
                  <a:pt x="359929" y="974809"/>
                </a:lnTo>
                <a:lnTo>
                  <a:pt x="360276" y="973976"/>
                </a:lnTo>
                <a:lnTo>
                  <a:pt x="360589" y="973178"/>
                </a:lnTo>
                <a:lnTo>
                  <a:pt x="360936" y="972379"/>
                </a:lnTo>
                <a:lnTo>
                  <a:pt x="361248" y="971546"/>
                </a:lnTo>
                <a:lnTo>
                  <a:pt x="361596" y="970713"/>
                </a:lnTo>
                <a:lnTo>
                  <a:pt x="361943" y="969914"/>
                </a:lnTo>
                <a:lnTo>
                  <a:pt x="362255" y="969081"/>
                </a:lnTo>
                <a:lnTo>
                  <a:pt x="362602" y="968248"/>
                </a:lnTo>
                <a:lnTo>
                  <a:pt x="362915" y="967450"/>
                </a:lnTo>
                <a:lnTo>
                  <a:pt x="363262" y="966616"/>
                </a:lnTo>
                <a:lnTo>
                  <a:pt x="363609" y="965783"/>
                </a:lnTo>
                <a:lnTo>
                  <a:pt x="363922" y="964950"/>
                </a:lnTo>
                <a:lnTo>
                  <a:pt x="364269" y="964117"/>
                </a:lnTo>
                <a:lnTo>
                  <a:pt x="364581" y="963284"/>
                </a:lnTo>
                <a:lnTo>
                  <a:pt x="364928" y="962416"/>
                </a:lnTo>
                <a:lnTo>
                  <a:pt x="365275" y="961583"/>
                </a:lnTo>
                <a:lnTo>
                  <a:pt x="365588" y="960750"/>
                </a:lnTo>
                <a:lnTo>
                  <a:pt x="365935" y="959882"/>
                </a:lnTo>
                <a:lnTo>
                  <a:pt x="366247" y="959049"/>
                </a:lnTo>
                <a:lnTo>
                  <a:pt x="366595" y="958215"/>
                </a:lnTo>
                <a:lnTo>
                  <a:pt x="366942" y="957347"/>
                </a:lnTo>
                <a:lnTo>
                  <a:pt x="367254" y="956480"/>
                </a:lnTo>
                <a:lnTo>
                  <a:pt x="367601" y="955646"/>
                </a:lnTo>
                <a:lnTo>
                  <a:pt x="367914" y="954779"/>
                </a:lnTo>
                <a:lnTo>
                  <a:pt x="368261" y="953911"/>
                </a:lnTo>
                <a:lnTo>
                  <a:pt x="368608" y="953043"/>
                </a:lnTo>
                <a:lnTo>
                  <a:pt x="368921" y="952175"/>
                </a:lnTo>
                <a:lnTo>
                  <a:pt x="369268" y="951307"/>
                </a:lnTo>
                <a:lnTo>
                  <a:pt x="369580" y="950439"/>
                </a:lnTo>
                <a:lnTo>
                  <a:pt x="369927" y="949571"/>
                </a:lnTo>
                <a:lnTo>
                  <a:pt x="370274" y="948703"/>
                </a:lnTo>
                <a:lnTo>
                  <a:pt x="370587" y="947835"/>
                </a:lnTo>
                <a:lnTo>
                  <a:pt x="370934" y="946968"/>
                </a:lnTo>
                <a:lnTo>
                  <a:pt x="371247" y="946065"/>
                </a:lnTo>
                <a:lnTo>
                  <a:pt x="371594" y="945197"/>
                </a:lnTo>
                <a:lnTo>
                  <a:pt x="371941" y="944294"/>
                </a:lnTo>
                <a:lnTo>
                  <a:pt x="372253" y="943427"/>
                </a:lnTo>
                <a:lnTo>
                  <a:pt x="372600" y="942524"/>
                </a:lnTo>
                <a:lnTo>
                  <a:pt x="372913" y="941656"/>
                </a:lnTo>
                <a:lnTo>
                  <a:pt x="373260" y="940753"/>
                </a:lnTo>
                <a:lnTo>
                  <a:pt x="373607" y="939851"/>
                </a:lnTo>
                <a:lnTo>
                  <a:pt x="373920" y="938948"/>
                </a:lnTo>
                <a:lnTo>
                  <a:pt x="374267" y="938046"/>
                </a:lnTo>
                <a:lnTo>
                  <a:pt x="374579" y="937178"/>
                </a:lnTo>
                <a:lnTo>
                  <a:pt x="374926" y="936275"/>
                </a:lnTo>
                <a:lnTo>
                  <a:pt x="375274" y="935338"/>
                </a:lnTo>
                <a:lnTo>
                  <a:pt x="375586" y="934435"/>
                </a:lnTo>
                <a:lnTo>
                  <a:pt x="375933" y="933533"/>
                </a:lnTo>
                <a:lnTo>
                  <a:pt x="376246" y="932630"/>
                </a:lnTo>
                <a:lnTo>
                  <a:pt x="376593" y="931727"/>
                </a:lnTo>
                <a:lnTo>
                  <a:pt x="376940" y="930790"/>
                </a:lnTo>
                <a:lnTo>
                  <a:pt x="377252" y="929888"/>
                </a:lnTo>
                <a:lnTo>
                  <a:pt x="377599" y="928950"/>
                </a:lnTo>
                <a:lnTo>
                  <a:pt x="377912" y="928048"/>
                </a:lnTo>
                <a:lnTo>
                  <a:pt x="378259" y="927110"/>
                </a:lnTo>
                <a:lnTo>
                  <a:pt x="378606" y="926173"/>
                </a:lnTo>
                <a:lnTo>
                  <a:pt x="378919" y="925270"/>
                </a:lnTo>
                <a:lnTo>
                  <a:pt x="379266" y="924333"/>
                </a:lnTo>
                <a:lnTo>
                  <a:pt x="379578" y="923396"/>
                </a:lnTo>
                <a:lnTo>
                  <a:pt x="379925" y="922458"/>
                </a:lnTo>
                <a:lnTo>
                  <a:pt x="380273" y="921521"/>
                </a:lnTo>
                <a:lnTo>
                  <a:pt x="380585" y="920584"/>
                </a:lnTo>
                <a:lnTo>
                  <a:pt x="380932" y="919646"/>
                </a:lnTo>
                <a:lnTo>
                  <a:pt x="381245" y="918709"/>
                </a:lnTo>
                <a:lnTo>
                  <a:pt x="381592" y="917737"/>
                </a:lnTo>
                <a:lnTo>
                  <a:pt x="381939" y="916800"/>
                </a:lnTo>
                <a:lnTo>
                  <a:pt x="382251" y="915863"/>
                </a:lnTo>
                <a:lnTo>
                  <a:pt x="382598" y="914890"/>
                </a:lnTo>
                <a:lnTo>
                  <a:pt x="382911" y="913953"/>
                </a:lnTo>
                <a:lnTo>
                  <a:pt x="383258" y="912981"/>
                </a:lnTo>
                <a:lnTo>
                  <a:pt x="383605" y="912044"/>
                </a:lnTo>
                <a:lnTo>
                  <a:pt x="383918" y="911072"/>
                </a:lnTo>
                <a:lnTo>
                  <a:pt x="384265" y="910100"/>
                </a:lnTo>
                <a:lnTo>
                  <a:pt x="384577" y="909128"/>
                </a:lnTo>
                <a:lnTo>
                  <a:pt x="384924" y="908156"/>
                </a:lnTo>
                <a:lnTo>
                  <a:pt x="385272" y="907218"/>
                </a:lnTo>
                <a:lnTo>
                  <a:pt x="385584" y="906246"/>
                </a:lnTo>
                <a:lnTo>
                  <a:pt x="385931" y="905274"/>
                </a:lnTo>
                <a:lnTo>
                  <a:pt x="386244" y="904268"/>
                </a:lnTo>
                <a:lnTo>
                  <a:pt x="386591" y="903296"/>
                </a:lnTo>
                <a:lnTo>
                  <a:pt x="386938" y="902323"/>
                </a:lnTo>
                <a:lnTo>
                  <a:pt x="387250" y="901351"/>
                </a:lnTo>
                <a:lnTo>
                  <a:pt x="387597" y="900345"/>
                </a:lnTo>
                <a:lnTo>
                  <a:pt x="387910" y="899373"/>
                </a:lnTo>
                <a:lnTo>
                  <a:pt x="388257" y="898401"/>
                </a:lnTo>
                <a:lnTo>
                  <a:pt x="388604" y="897394"/>
                </a:lnTo>
                <a:lnTo>
                  <a:pt x="388917" y="896387"/>
                </a:lnTo>
                <a:lnTo>
                  <a:pt x="389264" y="895415"/>
                </a:lnTo>
                <a:lnTo>
                  <a:pt x="389576" y="894408"/>
                </a:lnTo>
                <a:lnTo>
                  <a:pt x="389923" y="893402"/>
                </a:lnTo>
                <a:lnTo>
                  <a:pt x="390271" y="892395"/>
                </a:lnTo>
                <a:lnTo>
                  <a:pt x="390583" y="891423"/>
                </a:lnTo>
                <a:lnTo>
                  <a:pt x="390930" y="890416"/>
                </a:lnTo>
                <a:lnTo>
                  <a:pt x="391243" y="889409"/>
                </a:lnTo>
                <a:lnTo>
                  <a:pt x="391590" y="888368"/>
                </a:lnTo>
                <a:lnTo>
                  <a:pt x="391937" y="887361"/>
                </a:lnTo>
                <a:lnTo>
                  <a:pt x="392249" y="886354"/>
                </a:lnTo>
                <a:lnTo>
                  <a:pt x="392597" y="885348"/>
                </a:lnTo>
                <a:lnTo>
                  <a:pt x="392909" y="884341"/>
                </a:lnTo>
                <a:lnTo>
                  <a:pt x="393256" y="883299"/>
                </a:lnTo>
                <a:lnTo>
                  <a:pt x="393603" y="882293"/>
                </a:lnTo>
                <a:lnTo>
                  <a:pt x="393916" y="881251"/>
                </a:lnTo>
                <a:lnTo>
                  <a:pt x="394263" y="880244"/>
                </a:lnTo>
                <a:lnTo>
                  <a:pt x="394575" y="879203"/>
                </a:lnTo>
                <a:lnTo>
                  <a:pt x="394922" y="878162"/>
                </a:lnTo>
                <a:lnTo>
                  <a:pt x="395270" y="877155"/>
                </a:lnTo>
                <a:lnTo>
                  <a:pt x="395582" y="876113"/>
                </a:lnTo>
                <a:lnTo>
                  <a:pt x="395929" y="875072"/>
                </a:lnTo>
                <a:lnTo>
                  <a:pt x="396242" y="874030"/>
                </a:lnTo>
                <a:lnTo>
                  <a:pt x="396589" y="872989"/>
                </a:lnTo>
                <a:lnTo>
                  <a:pt x="396936" y="871947"/>
                </a:lnTo>
                <a:lnTo>
                  <a:pt x="397248" y="870906"/>
                </a:lnTo>
                <a:lnTo>
                  <a:pt x="397596" y="869865"/>
                </a:lnTo>
                <a:lnTo>
                  <a:pt x="397908" y="868788"/>
                </a:lnTo>
                <a:lnTo>
                  <a:pt x="398255" y="867747"/>
                </a:lnTo>
                <a:lnTo>
                  <a:pt x="398602" y="866705"/>
                </a:lnTo>
                <a:lnTo>
                  <a:pt x="398915" y="865629"/>
                </a:lnTo>
                <a:lnTo>
                  <a:pt x="399262" y="864588"/>
                </a:lnTo>
                <a:lnTo>
                  <a:pt x="399574" y="863512"/>
                </a:lnTo>
                <a:lnTo>
                  <a:pt x="399921" y="862470"/>
                </a:lnTo>
                <a:lnTo>
                  <a:pt x="400269" y="861394"/>
                </a:lnTo>
                <a:lnTo>
                  <a:pt x="400581" y="860318"/>
                </a:lnTo>
                <a:lnTo>
                  <a:pt x="400928" y="859276"/>
                </a:lnTo>
                <a:lnTo>
                  <a:pt x="401241" y="858200"/>
                </a:lnTo>
                <a:lnTo>
                  <a:pt x="401588" y="857124"/>
                </a:lnTo>
                <a:lnTo>
                  <a:pt x="401935" y="856048"/>
                </a:lnTo>
                <a:lnTo>
                  <a:pt x="402247" y="854972"/>
                </a:lnTo>
                <a:lnTo>
                  <a:pt x="402595" y="853895"/>
                </a:lnTo>
                <a:lnTo>
                  <a:pt x="402907" y="852819"/>
                </a:lnTo>
                <a:lnTo>
                  <a:pt x="403254" y="851743"/>
                </a:lnTo>
                <a:lnTo>
                  <a:pt x="403601" y="850632"/>
                </a:lnTo>
                <a:lnTo>
                  <a:pt x="403914" y="849556"/>
                </a:lnTo>
                <a:lnTo>
                  <a:pt x="404261" y="848480"/>
                </a:lnTo>
                <a:lnTo>
                  <a:pt x="404573" y="847369"/>
                </a:lnTo>
                <a:lnTo>
                  <a:pt x="404921" y="846293"/>
                </a:lnTo>
                <a:lnTo>
                  <a:pt x="405268" y="845182"/>
                </a:lnTo>
                <a:lnTo>
                  <a:pt x="405580" y="844106"/>
                </a:lnTo>
                <a:lnTo>
                  <a:pt x="405927" y="842995"/>
                </a:lnTo>
                <a:lnTo>
                  <a:pt x="406240" y="841884"/>
                </a:lnTo>
                <a:lnTo>
                  <a:pt x="406587" y="840808"/>
                </a:lnTo>
                <a:lnTo>
                  <a:pt x="406934" y="839697"/>
                </a:lnTo>
                <a:lnTo>
                  <a:pt x="407246" y="838586"/>
                </a:lnTo>
                <a:lnTo>
                  <a:pt x="407594" y="837475"/>
                </a:lnTo>
                <a:lnTo>
                  <a:pt x="407906" y="836364"/>
                </a:lnTo>
                <a:lnTo>
                  <a:pt x="408253" y="835253"/>
                </a:lnTo>
                <a:lnTo>
                  <a:pt x="408600" y="834142"/>
                </a:lnTo>
                <a:lnTo>
                  <a:pt x="408913" y="833031"/>
                </a:lnTo>
                <a:lnTo>
                  <a:pt x="409260" y="831886"/>
                </a:lnTo>
                <a:lnTo>
                  <a:pt x="409572" y="830775"/>
                </a:lnTo>
                <a:lnTo>
                  <a:pt x="409920" y="829664"/>
                </a:lnTo>
                <a:lnTo>
                  <a:pt x="410267" y="828518"/>
                </a:lnTo>
                <a:lnTo>
                  <a:pt x="410579" y="827408"/>
                </a:lnTo>
                <a:lnTo>
                  <a:pt x="410926" y="826262"/>
                </a:lnTo>
                <a:lnTo>
                  <a:pt x="411239" y="825151"/>
                </a:lnTo>
                <a:lnTo>
                  <a:pt x="411586" y="824005"/>
                </a:lnTo>
                <a:lnTo>
                  <a:pt x="411933" y="822860"/>
                </a:lnTo>
                <a:lnTo>
                  <a:pt x="412245" y="821749"/>
                </a:lnTo>
                <a:lnTo>
                  <a:pt x="412593" y="820603"/>
                </a:lnTo>
                <a:lnTo>
                  <a:pt x="412905" y="819458"/>
                </a:lnTo>
                <a:lnTo>
                  <a:pt x="413252" y="818312"/>
                </a:lnTo>
                <a:lnTo>
                  <a:pt x="413599" y="817166"/>
                </a:lnTo>
                <a:lnTo>
                  <a:pt x="413912" y="816021"/>
                </a:lnTo>
                <a:lnTo>
                  <a:pt x="414259" y="814875"/>
                </a:lnTo>
                <a:lnTo>
                  <a:pt x="414571" y="813730"/>
                </a:lnTo>
                <a:lnTo>
                  <a:pt x="414919" y="812584"/>
                </a:lnTo>
                <a:lnTo>
                  <a:pt x="415266" y="811404"/>
                </a:lnTo>
                <a:lnTo>
                  <a:pt x="415578" y="810258"/>
                </a:lnTo>
                <a:lnTo>
                  <a:pt x="415925" y="809112"/>
                </a:lnTo>
                <a:lnTo>
                  <a:pt x="416238" y="807932"/>
                </a:lnTo>
                <a:lnTo>
                  <a:pt x="416585" y="806787"/>
                </a:lnTo>
                <a:lnTo>
                  <a:pt x="416932" y="805606"/>
                </a:lnTo>
                <a:lnTo>
                  <a:pt x="417244" y="804461"/>
                </a:lnTo>
                <a:lnTo>
                  <a:pt x="417592" y="803280"/>
                </a:lnTo>
                <a:lnTo>
                  <a:pt x="417904" y="802100"/>
                </a:lnTo>
                <a:lnTo>
                  <a:pt x="418251" y="800920"/>
                </a:lnTo>
                <a:lnTo>
                  <a:pt x="418598" y="799774"/>
                </a:lnTo>
                <a:lnTo>
                  <a:pt x="418911" y="798594"/>
                </a:lnTo>
                <a:lnTo>
                  <a:pt x="419258" y="797413"/>
                </a:lnTo>
                <a:lnTo>
                  <a:pt x="419570" y="796233"/>
                </a:lnTo>
                <a:lnTo>
                  <a:pt x="419918" y="795053"/>
                </a:lnTo>
                <a:lnTo>
                  <a:pt x="420265" y="793872"/>
                </a:lnTo>
                <a:lnTo>
                  <a:pt x="420577" y="792692"/>
                </a:lnTo>
                <a:lnTo>
                  <a:pt x="420924" y="791477"/>
                </a:lnTo>
                <a:lnTo>
                  <a:pt x="421237" y="790297"/>
                </a:lnTo>
                <a:lnTo>
                  <a:pt x="421584" y="789116"/>
                </a:lnTo>
                <a:lnTo>
                  <a:pt x="421931" y="787901"/>
                </a:lnTo>
                <a:lnTo>
                  <a:pt x="422244" y="786721"/>
                </a:lnTo>
                <a:lnTo>
                  <a:pt x="422591" y="785541"/>
                </a:lnTo>
                <a:lnTo>
                  <a:pt x="422903" y="784326"/>
                </a:lnTo>
                <a:lnTo>
                  <a:pt x="423250" y="783111"/>
                </a:lnTo>
                <a:lnTo>
                  <a:pt x="423597" y="781930"/>
                </a:lnTo>
                <a:lnTo>
                  <a:pt x="423910" y="780715"/>
                </a:lnTo>
                <a:lnTo>
                  <a:pt x="424257" y="779500"/>
                </a:lnTo>
                <a:lnTo>
                  <a:pt x="424569" y="778320"/>
                </a:lnTo>
                <a:lnTo>
                  <a:pt x="424917" y="777105"/>
                </a:lnTo>
                <a:lnTo>
                  <a:pt x="425264" y="775890"/>
                </a:lnTo>
                <a:lnTo>
                  <a:pt x="425576" y="774675"/>
                </a:lnTo>
                <a:lnTo>
                  <a:pt x="425923" y="773460"/>
                </a:lnTo>
                <a:lnTo>
                  <a:pt x="426236" y="772245"/>
                </a:lnTo>
                <a:lnTo>
                  <a:pt x="426583" y="771030"/>
                </a:lnTo>
                <a:lnTo>
                  <a:pt x="426930" y="769780"/>
                </a:lnTo>
                <a:lnTo>
                  <a:pt x="427243" y="768565"/>
                </a:lnTo>
                <a:lnTo>
                  <a:pt x="427590" y="767350"/>
                </a:lnTo>
                <a:lnTo>
                  <a:pt x="427902" y="766135"/>
                </a:lnTo>
                <a:lnTo>
                  <a:pt x="428249" y="764885"/>
                </a:lnTo>
                <a:lnTo>
                  <a:pt x="428596" y="763670"/>
                </a:lnTo>
                <a:lnTo>
                  <a:pt x="428909" y="762420"/>
                </a:lnTo>
                <a:lnTo>
                  <a:pt x="429256" y="761205"/>
                </a:lnTo>
                <a:lnTo>
                  <a:pt x="429568" y="759955"/>
                </a:lnTo>
                <a:lnTo>
                  <a:pt x="429916" y="758740"/>
                </a:lnTo>
                <a:lnTo>
                  <a:pt x="430263" y="757491"/>
                </a:lnTo>
                <a:lnTo>
                  <a:pt x="430575" y="756241"/>
                </a:lnTo>
                <a:lnTo>
                  <a:pt x="430922" y="754991"/>
                </a:lnTo>
                <a:lnTo>
                  <a:pt x="431235" y="753776"/>
                </a:lnTo>
                <a:lnTo>
                  <a:pt x="431582" y="752526"/>
                </a:lnTo>
                <a:lnTo>
                  <a:pt x="431929" y="751277"/>
                </a:lnTo>
                <a:lnTo>
                  <a:pt x="432242" y="750027"/>
                </a:lnTo>
                <a:lnTo>
                  <a:pt x="432589" y="748777"/>
                </a:lnTo>
                <a:lnTo>
                  <a:pt x="432901" y="747527"/>
                </a:lnTo>
                <a:lnTo>
                  <a:pt x="433248" y="746278"/>
                </a:lnTo>
                <a:lnTo>
                  <a:pt x="433595" y="744993"/>
                </a:lnTo>
                <a:lnTo>
                  <a:pt x="433908" y="743743"/>
                </a:lnTo>
                <a:lnTo>
                  <a:pt x="434255" y="742494"/>
                </a:lnTo>
                <a:lnTo>
                  <a:pt x="434568" y="741209"/>
                </a:lnTo>
                <a:lnTo>
                  <a:pt x="434915" y="739959"/>
                </a:lnTo>
                <a:lnTo>
                  <a:pt x="435262" y="738710"/>
                </a:lnTo>
                <a:lnTo>
                  <a:pt x="435574" y="737425"/>
                </a:lnTo>
                <a:lnTo>
                  <a:pt x="435921" y="736175"/>
                </a:lnTo>
                <a:lnTo>
                  <a:pt x="436234" y="734891"/>
                </a:lnTo>
                <a:lnTo>
                  <a:pt x="436581" y="733606"/>
                </a:lnTo>
                <a:lnTo>
                  <a:pt x="436928" y="732357"/>
                </a:lnTo>
                <a:lnTo>
                  <a:pt x="437241" y="731072"/>
                </a:lnTo>
                <a:lnTo>
                  <a:pt x="437588" y="729788"/>
                </a:lnTo>
                <a:lnTo>
                  <a:pt x="437900" y="728503"/>
                </a:lnTo>
                <a:lnTo>
                  <a:pt x="438247" y="727253"/>
                </a:lnTo>
                <a:lnTo>
                  <a:pt x="438594" y="725969"/>
                </a:lnTo>
                <a:lnTo>
                  <a:pt x="438907" y="724685"/>
                </a:lnTo>
                <a:lnTo>
                  <a:pt x="439254" y="723400"/>
                </a:lnTo>
                <a:lnTo>
                  <a:pt x="439567" y="722116"/>
                </a:lnTo>
                <a:lnTo>
                  <a:pt x="439914" y="720831"/>
                </a:lnTo>
                <a:lnTo>
                  <a:pt x="440261" y="719512"/>
                </a:lnTo>
                <a:lnTo>
                  <a:pt x="440573" y="718227"/>
                </a:lnTo>
                <a:lnTo>
                  <a:pt x="440920" y="716943"/>
                </a:lnTo>
                <a:lnTo>
                  <a:pt x="441233" y="715659"/>
                </a:lnTo>
                <a:lnTo>
                  <a:pt x="441580" y="714339"/>
                </a:lnTo>
                <a:lnTo>
                  <a:pt x="441927" y="713055"/>
                </a:lnTo>
                <a:lnTo>
                  <a:pt x="442240" y="711770"/>
                </a:lnTo>
                <a:lnTo>
                  <a:pt x="442587" y="710451"/>
                </a:lnTo>
                <a:lnTo>
                  <a:pt x="442899" y="709167"/>
                </a:lnTo>
                <a:lnTo>
                  <a:pt x="443246" y="707848"/>
                </a:lnTo>
                <a:lnTo>
                  <a:pt x="443594" y="706528"/>
                </a:lnTo>
                <a:lnTo>
                  <a:pt x="443906" y="705244"/>
                </a:lnTo>
                <a:lnTo>
                  <a:pt x="444253" y="703925"/>
                </a:lnTo>
                <a:lnTo>
                  <a:pt x="444566" y="702605"/>
                </a:lnTo>
                <a:lnTo>
                  <a:pt x="444913" y="701321"/>
                </a:lnTo>
                <a:lnTo>
                  <a:pt x="445260" y="700002"/>
                </a:lnTo>
                <a:lnTo>
                  <a:pt x="445572" y="698683"/>
                </a:lnTo>
                <a:lnTo>
                  <a:pt x="445919" y="697363"/>
                </a:lnTo>
                <a:lnTo>
                  <a:pt x="446232" y="696044"/>
                </a:lnTo>
                <a:lnTo>
                  <a:pt x="446579" y="694725"/>
                </a:lnTo>
                <a:lnTo>
                  <a:pt x="446926" y="693406"/>
                </a:lnTo>
                <a:lnTo>
                  <a:pt x="447239" y="692087"/>
                </a:lnTo>
                <a:lnTo>
                  <a:pt x="447586" y="690768"/>
                </a:lnTo>
                <a:lnTo>
                  <a:pt x="447898" y="689448"/>
                </a:lnTo>
                <a:lnTo>
                  <a:pt x="448245" y="688094"/>
                </a:lnTo>
                <a:lnTo>
                  <a:pt x="448593" y="686775"/>
                </a:lnTo>
                <a:lnTo>
                  <a:pt x="448905" y="685456"/>
                </a:lnTo>
                <a:lnTo>
                  <a:pt x="449252" y="684137"/>
                </a:lnTo>
                <a:lnTo>
                  <a:pt x="449565" y="682783"/>
                </a:lnTo>
                <a:lnTo>
                  <a:pt x="449912" y="681464"/>
                </a:lnTo>
                <a:lnTo>
                  <a:pt x="450259" y="680110"/>
                </a:lnTo>
                <a:lnTo>
                  <a:pt x="450571" y="678791"/>
                </a:lnTo>
                <a:lnTo>
                  <a:pt x="450918" y="677437"/>
                </a:lnTo>
                <a:lnTo>
                  <a:pt x="451231" y="676118"/>
                </a:lnTo>
                <a:lnTo>
                  <a:pt x="451578" y="674764"/>
                </a:lnTo>
                <a:lnTo>
                  <a:pt x="451925" y="673410"/>
                </a:lnTo>
                <a:lnTo>
                  <a:pt x="452238" y="672091"/>
                </a:lnTo>
                <a:lnTo>
                  <a:pt x="452585" y="670737"/>
                </a:lnTo>
                <a:lnTo>
                  <a:pt x="452897" y="669383"/>
                </a:lnTo>
                <a:lnTo>
                  <a:pt x="453244" y="668029"/>
                </a:lnTo>
                <a:lnTo>
                  <a:pt x="453592" y="666710"/>
                </a:lnTo>
                <a:lnTo>
                  <a:pt x="453904" y="665356"/>
                </a:lnTo>
                <a:lnTo>
                  <a:pt x="454251" y="664002"/>
                </a:lnTo>
                <a:lnTo>
                  <a:pt x="454564" y="662648"/>
                </a:lnTo>
                <a:lnTo>
                  <a:pt x="454911" y="661294"/>
                </a:lnTo>
                <a:lnTo>
                  <a:pt x="455258" y="659940"/>
                </a:lnTo>
                <a:lnTo>
                  <a:pt x="455570" y="658586"/>
                </a:lnTo>
                <a:lnTo>
                  <a:pt x="455918" y="657232"/>
                </a:lnTo>
                <a:lnTo>
                  <a:pt x="456230" y="655844"/>
                </a:lnTo>
                <a:lnTo>
                  <a:pt x="456577" y="654490"/>
                </a:lnTo>
                <a:lnTo>
                  <a:pt x="456924" y="653136"/>
                </a:lnTo>
                <a:lnTo>
                  <a:pt x="457237" y="651782"/>
                </a:lnTo>
                <a:lnTo>
                  <a:pt x="457584" y="650393"/>
                </a:lnTo>
                <a:lnTo>
                  <a:pt x="457896" y="649040"/>
                </a:lnTo>
                <a:lnTo>
                  <a:pt x="458243" y="647686"/>
                </a:lnTo>
                <a:lnTo>
                  <a:pt x="458591" y="646297"/>
                </a:lnTo>
                <a:lnTo>
                  <a:pt x="458903" y="644943"/>
                </a:lnTo>
                <a:lnTo>
                  <a:pt x="459250" y="643555"/>
                </a:lnTo>
                <a:lnTo>
                  <a:pt x="459563" y="642201"/>
                </a:lnTo>
                <a:lnTo>
                  <a:pt x="459910" y="640812"/>
                </a:lnTo>
                <a:lnTo>
                  <a:pt x="460257" y="639458"/>
                </a:lnTo>
                <a:lnTo>
                  <a:pt x="460569" y="638069"/>
                </a:lnTo>
                <a:lnTo>
                  <a:pt x="460917" y="636716"/>
                </a:lnTo>
                <a:lnTo>
                  <a:pt x="461229" y="635327"/>
                </a:lnTo>
                <a:lnTo>
                  <a:pt x="461576" y="633938"/>
                </a:lnTo>
                <a:lnTo>
                  <a:pt x="461923" y="632550"/>
                </a:lnTo>
                <a:lnTo>
                  <a:pt x="462236" y="631196"/>
                </a:lnTo>
                <a:lnTo>
                  <a:pt x="462583" y="629807"/>
                </a:lnTo>
                <a:lnTo>
                  <a:pt x="462895" y="628419"/>
                </a:lnTo>
                <a:lnTo>
                  <a:pt x="463242" y="627030"/>
                </a:lnTo>
                <a:lnTo>
                  <a:pt x="463590" y="625641"/>
                </a:lnTo>
                <a:lnTo>
                  <a:pt x="463902" y="624253"/>
                </a:lnTo>
                <a:lnTo>
                  <a:pt x="464249" y="622864"/>
                </a:lnTo>
                <a:lnTo>
                  <a:pt x="464562" y="621475"/>
                </a:lnTo>
                <a:lnTo>
                  <a:pt x="464909" y="620087"/>
                </a:lnTo>
                <a:lnTo>
                  <a:pt x="465256" y="618698"/>
                </a:lnTo>
                <a:lnTo>
                  <a:pt x="465568" y="617310"/>
                </a:lnTo>
                <a:lnTo>
                  <a:pt x="465916" y="615921"/>
                </a:lnTo>
                <a:lnTo>
                  <a:pt x="466228" y="614532"/>
                </a:lnTo>
                <a:lnTo>
                  <a:pt x="466575" y="613144"/>
                </a:lnTo>
                <a:lnTo>
                  <a:pt x="466922" y="611720"/>
                </a:lnTo>
                <a:lnTo>
                  <a:pt x="467235" y="610332"/>
                </a:lnTo>
                <a:lnTo>
                  <a:pt x="467582" y="608943"/>
                </a:lnTo>
                <a:lnTo>
                  <a:pt x="467894" y="607555"/>
                </a:lnTo>
                <a:lnTo>
                  <a:pt x="468241" y="606131"/>
                </a:lnTo>
                <a:lnTo>
                  <a:pt x="468589" y="604743"/>
                </a:lnTo>
                <a:lnTo>
                  <a:pt x="468901" y="603354"/>
                </a:lnTo>
                <a:lnTo>
                  <a:pt x="469248" y="601931"/>
                </a:lnTo>
                <a:lnTo>
                  <a:pt x="469561" y="600542"/>
                </a:lnTo>
                <a:lnTo>
                  <a:pt x="469908" y="599119"/>
                </a:lnTo>
                <a:lnTo>
                  <a:pt x="470255" y="597730"/>
                </a:lnTo>
                <a:lnTo>
                  <a:pt x="470567" y="596307"/>
                </a:lnTo>
                <a:lnTo>
                  <a:pt x="470915" y="594918"/>
                </a:lnTo>
                <a:lnTo>
                  <a:pt x="471227" y="593495"/>
                </a:lnTo>
                <a:lnTo>
                  <a:pt x="471574" y="592072"/>
                </a:lnTo>
                <a:lnTo>
                  <a:pt x="471921" y="590683"/>
                </a:lnTo>
                <a:lnTo>
                  <a:pt x="472234" y="589260"/>
                </a:lnTo>
                <a:lnTo>
                  <a:pt x="472581" y="587871"/>
                </a:lnTo>
                <a:lnTo>
                  <a:pt x="472893" y="586448"/>
                </a:lnTo>
                <a:lnTo>
                  <a:pt x="473241" y="585024"/>
                </a:lnTo>
                <a:lnTo>
                  <a:pt x="473588" y="583601"/>
                </a:lnTo>
                <a:lnTo>
                  <a:pt x="473900" y="582212"/>
                </a:lnTo>
                <a:lnTo>
                  <a:pt x="474247" y="580789"/>
                </a:lnTo>
                <a:lnTo>
                  <a:pt x="474560" y="579366"/>
                </a:lnTo>
                <a:lnTo>
                  <a:pt x="474907" y="577942"/>
                </a:lnTo>
                <a:lnTo>
                  <a:pt x="475254" y="576519"/>
                </a:lnTo>
                <a:lnTo>
                  <a:pt x="475566" y="575096"/>
                </a:lnTo>
                <a:lnTo>
                  <a:pt x="475914" y="573672"/>
                </a:lnTo>
                <a:lnTo>
                  <a:pt x="476226" y="572284"/>
                </a:lnTo>
                <a:lnTo>
                  <a:pt x="476573" y="570860"/>
                </a:lnTo>
                <a:lnTo>
                  <a:pt x="476920" y="569437"/>
                </a:lnTo>
                <a:lnTo>
                  <a:pt x="477233" y="568014"/>
                </a:lnTo>
                <a:lnTo>
                  <a:pt x="477580" y="566590"/>
                </a:lnTo>
                <a:lnTo>
                  <a:pt x="477892" y="565167"/>
                </a:lnTo>
                <a:lnTo>
                  <a:pt x="478240" y="563709"/>
                </a:lnTo>
                <a:lnTo>
                  <a:pt x="478587" y="562286"/>
                </a:lnTo>
                <a:lnTo>
                  <a:pt x="478899" y="560862"/>
                </a:lnTo>
                <a:lnTo>
                  <a:pt x="479246" y="559439"/>
                </a:lnTo>
                <a:lnTo>
                  <a:pt x="479559" y="558016"/>
                </a:lnTo>
                <a:lnTo>
                  <a:pt x="479906" y="556592"/>
                </a:lnTo>
                <a:lnTo>
                  <a:pt x="480253" y="555169"/>
                </a:lnTo>
                <a:lnTo>
                  <a:pt x="480565" y="553711"/>
                </a:lnTo>
                <a:lnTo>
                  <a:pt x="480913" y="552288"/>
                </a:lnTo>
                <a:lnTo>
                  <a:pt x="481225" y="550864"/>
                </a:lnTo>
                <a:lnTo>
                  <a:pt x="481572" y="549441"/>
                </a:lnTo>
                <a:lnTo>
                  <a:pt x="481919" y="548018"/>
                </a:lnTo>
                <a:lnTo>
                  <a:pt x="482232" y="546560"/>
                </a:lnTo>
                <a:lnTo>
                  <a:pt x="482579" y="545136"/>
                </a:lnTo>
                <a:lnTo>
                  <a:pt x="482891" y="543713"/>
                </a:lnTo>
                <a:lnTo>
                  <a:pt x="483239" y="542255"/>
                </a:lnTo>
                <a:lnTo>
                  <a:pt x="483586" y="540831"/>
                </a:lnTo>
                <a:lnTo>
                  <a:pt x="483898" y="539408"/>
                </a:lnTo>
                <a:lnTo>
                  <a:pt x="484245" y="537950"/>
                </a:lnTo>
                <a:lnTo>
                  <a:pt x="484558" y="536527"/>
                </a:lnTo>
                <a:lnTo>
                  <a:pt x="484905" y="535069"/>
                </a:lnTo>
                <a:lnTo>
                  <a:pt x="485252" y="533645"/>
                </a:lnTo>
                <a:lnTo>
                  <a:pt x="485564" y="532222"/>
                </a:lnTo>
                <a:lnTo>
                  <a:pt x="485912" y="530764"/>
                </a:lnTo>
                <a:lnTo>
                  <a:pt x="486224" y="529341"/>
                </a:lnTo>
                <a:lnTo>
                  <a:pt x="486571" y="527883"/>
                </a:lnTo>
                <a:lnTo>
                  <a:pt x="486918" y="526459"/>
                </a:lnTo>
                <a:lnTo>
                  <a:pt x="487231" y="525001"/>
                </a:lnTo>
                <a:lnTo>
                  <a:pt x="487578" y="523578"/>
                </a:lnTo>
                <a:lnTo>
                  <a:pt x="487890" y="522120"/>
                </a:lnTo>
                <a:lnTo>
                  <a:pt x="488238" y="520697"/>
                </a:lnTo>
                <a:lnTo>
                  <a:pt x="488585" y="519238"/>
                </a:lnTo>
                <a:lnTo>
                  <a:pt x="488897" y="517780"/>
                </a:lnTo>
                <a:lnTo>
                  <a:pt x="489244" y="516357"/>
                </a:lnTo>
                <a:lnTo>
                  <a:pt x="489557" y="514899"/>
                </a:lnTo>
                <a:lnTo>
                  <a:pt x="489904" y="513476"/>
                </a:lnTo>
                <a:lnTo>
                  <a:pt x="490251" y="512018"/>
                </a:lnTo>
                <a:lnTo>
                  <a:pt x="490564" y="510560"/>
                </a:lnTo>
                <a:lnTo>
                  <a:pt x="490911" y="509136"/>
                </a:lnTo>
                <a:lnTo>
                  <a:pt x="491223" y="507678"/>
                </a:lnTo>
                <a:lnTo>
                  <a:pt x="491570" y="506255"/>
                </a:lnTo>
                <a:lnTo>
                  <a:pt x="491917" y="504797"/>
                </a:lnTo>
                <a:lnTo>
                  <a:pt x="492230" y="503339"/>
                </a:lnTo>
                <a:lnTo>
                  <a:pt x="492577" y="501915"/>
                </a:lnTo>
                <a:lnTo>
                  <a:pt x="492889" y="500457"/>
                </a:lnTo>
                <a:lnTo>
                  <a:pt x="493237" y="498999"/>
                </a:lnTo>
                <a:lnTo>
                  <a:pt x="493584" y="497576"/>
                </a:lnTo>
                <a:lnTo>
                  <a:pt x="493896" y="496118"/>
                </a:lnTo>
                <a:lnTo>
                  <a:pt x="494243" y="494660"/>
                </a:lnTo>
                <a:lnTo>
                  <a:pt x="494556" y="493237"/>
                </a:lnTo>
                <a:lnTo>
                  <a:pt x="494903" y="491779"/>
                </a:lnTo>
                <a:lnTo>
                  <a:pt x="495250" y="490321"/>
                </a:lnTo>
                <a:lnTo>
                  <a:pt x="495563" y="488862"/>
                </a:lnTo>
                <a:lnTo>
                  <a:pt x="495910" y="487439"/>
                </a:lnTo>
                <a:lnTo>
                  <a:pt x="496222" y="485981"/>
                </a:lnTo>
                <a:lnTo>
                  <a:pt x="496569" y="484523"/>
                </a:lnTo>
                <a:lnTo>
                  <a:pt x="496916" y="483100"/>
                </a:lnTo>
                <a:lnTo>
                  <a:pt x="497229" y="481642"/>
                </a:lnTo>
                <a:lnTo>
                  <a:pt x="497576" y="480184"/>
                </a:lnTo>
                <a:lnTo>
                  <a:pt x="497888" y="478726"/>
                </a:lnTo>
                <a:lnTo>
                  <a:pt x="498236" y="477302"/>
                </a:lnTo>
                <a:lnTo>
                  <a:pt x="498583" y="475844"/>
                </a:lnTo>
                <a:lnTo>
                  <a:pt x="498895" y="474386"/>
                </a:lnTo>
                <a:lnTo>
                  <a:pt x="499242" y="472928"/>
                </a:lnTo>
                <a:lnTo>
                  <a:pt x="499555" y="471505"/>
                </a:lnTo>
                <a:lnTo>
                  <a:pt x="499902" y="470047"/>
                </a:lnTo>
                <a:lnTo>
                  <a:pt x="500249" y="468589"/>
                </a:lnTo>
                <a:lnTo>
                  <a:pt x="500562" y="467131"/>
                </a:lnTo>
                <a:lnTo>
                  <a:pt x="500909" y="465707"/>
                </a:lnTo>
                <a:lnTo>
                  <a:pt x="501221" y="464249"/>
                </a:lnTo>
                <a:lnTo>
                  <a:pt x="501568" y="462791"/>
                </a:lnTo>
                <a:lnTo>
                  <a:pt x="501915" y="461333"/>
                </a:lnTo>
                <a:lnTo>
                  <a:pt x="502228" y="459910"/>
                </a:lnTo>
                <a:lnTo>
                  <a:pt x="502575" y="458452"/>
                </a:lnTo>
                <a:lnTo>
                  <a:pt x="502888" y="456994"/>
                </a:lnTo>
                <a:lnTo>
                  <a:pt x="503235" y="455570"/>
                </a:lnTo>
                <a:lnTo>
                  <a:pt x="503582" y="454112"/>
                </a:lnTo>
                <a:lnTo>
                  <a:pt x="503894" y="452654"/>
                </a:lnTo>
                <a:lnTo>
                  <a:pt x="504241" y="451196"/>
                </a:lnTo>
                <a:lnTo>
                  <a:pt x="504554" y="449773"/>
                </a:lnTo>
                <a:lnTo>
                  <a:pt x="504901" y="448315"/>
                </a:lnTo>
                <a:lnTo>
                  <a:pt x="505248" y="446857"/>
                </a:lnTo>
                <a:lnTo>
                  <a:pt x="505561" y="445433"/>
                </a:lnTo>
                <a:lnTo>
                  <a:pt x="505908" y="443975"/>
                </a:lnTo>
                <a:lnTo>
                  <a:pt x="506220" y="442517"/>
                </a:lnTo>
                <a:lnTo>
                  <a:pt x="506567" y="441059"/>
                </a:lnTo>
                <a:lnTo>
                  <a:pt x="506915" y="439636"/>
                </a:lnTo>
                <a:lnTo>
                  <a:pt x="507227" y="438178"/>
                </a:lnTo>
                <a:lnTo>
                  <a:pt x="507574" y="436720"/>
                </a:lnTo>
                <a:lnTo>
                  <a:pt x="507887" y="435297"/>
                </a:lnTo>
                <a:lnTo>
                  <a:pt x="508234" y="433838"/>
                </a:lnTo>
                <a:lnTo>
                  <a:pt x="508581" y="432415"/>
                </a:lnTo>
                <a:lnTo>
                  <a:pt x="508893" y="430957"/>
                </a:lnTo>
                <a:lnTo>
                  <a:pt x="509240" y="429499"/>
                </a:lnTo>
                <a:lnTo>
                  <a:pt x="509553" y="428076"/>
                </a:lnTo>
                <a:lnTo>
                  <a:pt x="509900" y="426618"/>
                </a:lnTo>
                <a:lnTo>
                  <a:pt x="510247" y="425194"/>
                </a:lnTo>
                <a:lnTo>
                  <a:pt x="510560" y="423736"/>
                </a:lnTo>
                <a:lnTo>
                  <a:pt x="510907" y="422278"/>
                </a:lnTo>
                <a:lnTo>
                  <a:pt x="511219" y="420855"/>
                </a:lnTo>
                <a:lnTo>
                  <a:pt x="511566" y="419397"/>
                </a:lnTo>
                <a:lnTo>
                  <a:pt x="511914" y="417974"/>
                </a:lnTo>
                <a:lnTo>
                  <a:pt x="512226" y="416515"/>
                </a:lnTo>
                <a:lnTo>
                  <a:pt x="512573" y="415092"/>
                </a:lnTo>
                <a:lnTo>
                  <a:pt x="512886" y="413634"/>
                </a:lnTo>
                <a:lnTo>
                  <a:pt x="513233" y="412211"/>
                </a:lnTo>
                <a:lnTo>
                  <a:pt x="513580" y="410753"/>
                </a:lnTo>
                <a:lnTo>
                  <a:pt x="513892" y="409329"/>
                </a:lnTo>
                <a:lnTo>
                  <a:pt x="514239" y="407871"/>
                </a:lnTo>
                <a:lnTo>
                  <a:pt x="514552" y="406448"/>
                </a:lnTo>
                <a:lnTo>
                  <a:pt x="514899" y="405025"/>
                </a:lnTo>
                <a:lnTo>
                  <a:pt x="515246" y="403567"/>
                </a:lnTo>
                <a:lnTo>
                  <a:pt x="515559" y="402143"/>
                </a:lnTo>
                <a:lnTo>
                  <a:pt x="515906" y="400720"/>
                </a:lnTo>
                <a:lnTo>
                  <a:pt x="516218" y="399262"/>
                </a:lnTo>
                <a:lnTo>
                  <a:pt x="516565" y="397839"/>
                </a:lnTo>
                <a:lnTo>
                  <a:pt x="516913" y="396415"/>
                </a:lnTo>
                <a:lnTo>
                  <a:pt x="517225" y="394957"/>
                </a:lnTo>
                <a:lnTo>
                  <a:pt x="517572" y="393534"/>
                </a:lnTo>
                <a:lnTo>
                  <a:pt x="517885" y="392111"/>
                </a:lnTo>
                <a:lnTo>
                  <a:pt x="518232" y="390687"/>
                </a:lnTo>
                <a:lnTo>
                  <a:pt x="518579" y="389229"/>
                </a:lnTo>
                <a:lnTo>
                  <a:pt x="518891" y="387806"/>
                </a:lnTo>
                <a:lnTo>
                  <a:pt x="519238" y="386382"/>
                </a:lnTo>
                <a:lnTo>
                  <a:pt x="519551" y="384959"/>
                </a:lnTo>
                <a:lnTo>
                  <a:pt x="519898" y="383536"/>
                </a:lnTo>
                <a:lnTo>
                  <a:pt x="520245" y="382112"/>
                </a:lnTo>
                <a:lnTo>
                  <a:pt x="520558" y="380654"/>
                </a:lnTo>
                <a:lnTo>
                  <a:pt x="520905" y="379231"/>
                </a:lnTo>
                <a:lnTo>
                  <a:pt x="521217" y="377808"/>
                </a:lnTo>
                <a:lnTo>
                  <a:pt x="521564" y="376384"/>
                </a:lnTo>
                <a:lnTo>
                  <a:pt x="521912" y="374961"/>
                </a:lnTo>
                <a:lnTo>
                  <a:pt x="522224" y="373538"/>
                </a:lnTo>
                <a:lnTo>
                  <a:pt x="522571" y="372114"/>
                </a:lnTo>
                <a:lnTo>
                  <a:pt x="522884" y="370691"/>
                </a:lnTo>
                <a:lnTo>
                  <a:pt x="523231" y="369302"/>
                </a:lnTo>
                <a:lnTo>
                  <a:pt x="523578" y="367879"/>
                </a:lnTo>
                <a:lnTo>
                  <a:pt x="523890" y="366456"/>
                </a:lnTo>
                <a:lnTo>
                  <a:pt x="524238" y="365032"/>
                </a:lnTo>
                <a:lnTo>
                  <a:pt x="524550" y="363609"/>
                </a:lnTo>
                <a:lnTo>
                  <a:pt x="524897" y="362186"/>
                </a:lnTo>
                <a:lnTo>
                  <a:pt x="525244" y="360797"/>
                </a:lnTo>
                <a:lnTo>
                  <a:pt x="525557" y="359374"/>
                </a:lnTo>
                <a:lnTo>
                  <a:pt x="525904" y="357951"/>
                </a:lnTo>
                <a:lnTo>
                  <a:pt x="526216" y="356562"/>
                </a:lnTo>
                <a:lnTo>
                  <a:pt x="526563" y="355139"/>
                </a:lnTo>
                <a:lnTo>
                  <a:pt x="526911" y="353715"/>
                </a:lnTo>
                <a:lnTo>
                  <a:pt x="527223" y="352327"/>
                </a:lnTo>
                <a:lnTo>
                  <a:pt x="527570" y="350903"/>
                </a:lnTo>
                <a:lnTo>
                  <a:pt x="527883" y="349515"/>
                </a:lnTo>
                <a:lnTo>
                  <a:pt x="528230" y="348091"/>
                </a:lnTo>
                <a:lnTo>
                  <a:pt x="528577" y="346703"/>
                </a:lnTo>
                <a:lnTo>
                  <a:pt x="528889" y="345279"/>
                </a:lnTo>
                <a:lnTo>
                  <a:pt x="529237" y="343891"/>
                </a:lnTo>
                <a:lnTo>
                  <a:pt x="529549" y="342502"/>
                </a:lnTo>
                <a:lnTo>
                  <a:pt x="529896" y="341079"/>
                </a:lnTo>
                <a:lnTo>
                  <a:pt x="530243" y="339690"/>
                </a:lnTo>
                <a:lnTo>
                  <a:pt x="530556" y="338302"/>
                </a:lnTo>
                <a:lnTo>
                  <a:pt x="530903" y="336878"/>
                </a:lnTo>
                <a:lnTo>
                  <a:pt x="531215" y="335490"/>
                </a:lnTo>
                <a:lnTo>
                  <a:pt x="531562" y="334101"/>
                </a:lnTo>
                <a:lnTo>
                  <a:pt x="531910" y="332712"/>
                </a:lnTo>
                <a:lnTo>
                  <a:pt x="532222" y="331324"/>
                </a:lnTo>
                <a:lnTo>
                  <a:pt x="532569" y="329935"/>
                </a:lnTo>
                <a:lnTo>
                  <a:pt x="532882" y="328547"/>
                </a:lnTo>
                <a:lnTo>
                  <a:pt x="533229" y="327158"/>
                </a:lnTo>
                <a:lnTo>
                  <a:pt x="533576" y="325769"/>
                </a:lnTo>
                <a:lnTo>
                  <a:pt x="533888" y="324381"/>
                </a:lnTo>
                <a:lnTo>
                  <a:pt x="534236" y="322992"/>
                </a:lnTo>
                <a:lnTo>
                  <a:pt x="534548" y="321603"/>
                </a:lnTo>
                <a:lnTo>
                  <a:pt x="534895" y="320215"/>
                </a:lnTo>
                <a:lnTo>
                  <a:pt x="535242" y="318826"/>
                </a:lnTo>
                <a:lnTo>
                  <a:pt x="535555" y="317472"/>
                </a:lnTo>
                <a:lnTo>
                  <a:pt x="535902" y="316084"/>
                </a:lnTo>
                <a:lnTo>
                  <a:pt x="536214" y="314695"/>
                </a:lnTo>
                <a:lnTo>
                  <a:pt x="536561" y="313341"/>
                </a:lnTo>
                <a:lnTo>
                  <a:pt x="536909" y="311953"/>
                </a:lnTo>
                <a:lnTo>
                  <a:pt x="537221" y="310599"/>
                </a:lnTo>
                <a:lnTo>
                  <a:pt x="537568" y="309210"/>
                </a:lnTo>
                <a:lnTo>
                  <a:pt x="537881" y="307856"/>
                </a:lnTo>
                <a:lnTo>
                  <a:pt x="538228" y="306467"/>
                </a:lnTo>
                <a:lnTo>
                  <a:pt x="538575" y="305114"/>
                </a:lnTo>
                <a:lnTo>
                  <a:pt x="538887" y="303725"/>
                </a:lnTo>
                <a:lnTo>
                  <a:pt x="539235" y="302371"/>
                </a:lnTo>
                <a:lnTo>
                  <a:pt x="539547" y="301017"/>
                </a:lnTo>
                <a:lnTo>
                  <a:pt x="539894" y="299663"/>
                </a:lnTo>
                <a:lnTo>
                  <a:pt x="540241" y="298309"/>
                </a:lnTo>
                <a:lnTo>
                  <a:pt x="540554" y="296921"/>
                </a:lnTo>
                <a:lnTo>
                  <a:pt x="540901" y="295567"/>
                </a:lnTo>
                <a:lnTo>
                  <a:pt x="541213" y="294213"/>
                </a:lnTo>
                <a:lnTo>
                  <a:pt x="541561" y="292859"/>
                </a:lnTo>
                <a:lnTo>
                  <a:pt x="541908" y="291505"/>
                </a:lnTo>
                <a:lnTo>
                  <a:pt x="542220" y="290186"/>
                </a:lnTo>
                <a:lnTo>
                  <a:pt x="542567" y="288832"/>
                </a:lnTo>
                <a:lnTo>
                  <a:pt x="542880" y="287478"/>
                </a:lnTo>
                <a:lnTo>
                  <a:pt x="543227" y="286124"/>
                </a:lnTo>
                <a:lnTo>
                  <a:pt x="543574" y="284770"/>
                </a:lnTo>
                <a:lnTo>
                  <a:pt x="543886" y="283451"/>
                </a:lnTo>
                <a:lnTo>
                  <a:pt x="544234" y="282097"/>
                </a:lnTo>
                <a:lnTo>
                  <a:pt x="544546" y="280778"/>
                </a:lnTo>
                <a:lnTo>
                  <a:pt x="544893" y="279424"/>
                </a:lnTo>
                <a:lnTo>
                  <a:pt x="545240" y="278105"/>
                </a:lnTo>
                <a:lnTo>
                  <a:pt x="545553" y="276751"/>
                </a:lnTo>
                <a:lnTo>
                  <a:pt x="545900" y="275432"/>
                </a:lnTo>
                <a:lnTo>
                  <a:pt x="546212" y="274078"/>
                </a:lnTo>
                <a:lnTo>
                  <a:pt x="546560" y="272759"/>
                </a:lnTo>
                <a:lnTo>
                  <a:pt x="546907" y="271440"/>
                </a:lnTo>
                <a:lnTo>
                  <a:pt x="547219" y="270120"/>
                </a:lnTo>
                <a:lnTo>
                  <a:pt x="547566" y="268801"/>
                </a:lnTo>
                <a:lnTo>
                  <a:pt x="547879" y="267482"/>
                </a:lnTo>
                <a:lnTo>
                  <a:pt x="548226" y="266163"/>
                </a:lnTo>
                <a:lnTo>
                  <a:pt x="548573" y="264844"/>
                </a:lnTo>
                <a:lnTo>
                  <a:pt x="548885" y="263524"/>
                </a:lnTo>
                <a:lnTo>
                  <a:pt x="549233" y="262205"/>
                </a:lnTo>
                <a:lnTo>
                  <a:pt x="549545" y="260886"/>
                </a:lnTo>
                <a:lnTo>
                  <a:pt x="549892" y="259567"/>
                </a:lnTo>
                <a:lnTo>
                  <a:pt x="550239" y="258282"/>
                </a:lnTo>
                <a:lnTo>
                  <a:pt x="550552" y="256963"/>
                </a:lnTo>
                <a:lnTo>
                  <a:pt x="550899" y="255679"/>
                </a:lnTo>
                <a:lnTo>
                  <a:pt x="551211" y="254360"/>
                </a:lnTo>
                <a:lnTo>
                  <a:pt x="551559" y="253075"/>
                </a:lnTo>
                <a:lnTo>
                  <a:pt x="551906" y="251756"/>
                </a:lnTo>
                <a:lnTo>
                  <a:pt x="552218" y="250471"/>
                </a:lnTo>
                <a:lnTo>
                  <a:pt x="552565" y="249187"/>
                </a:lnTo>
                <a:lnTo>
                  <a:pt x="552878" y="247868"/>
                </a:lnTo>
                <a:lnTo>
                  <a:pt x="553225" y="246583"/>
                </a:lnTo>
                <a:lnTo>
                  <a:pt x="553572" y="245299"/>
                </a:lnTo>
                <a:lnTo>
                  <a:pt x="553885" y="244014"/>
                </a:lnTo>
                <a:lnTo>
                  <a:pt x="554232" y="242730"/>
                </a:lnTo>
                <a:lnTo>
                  <a:pt x="554544" y="241445"/>
                </a:lnTo>
                <a:lnTo>
                  <a:pt x="554891" y="240161"/>
                </a:lnTo>
                <a:lnTo>
                  <a:pt x="555238" y="238877"/>
                </a:lnTo>
                <a:lnTo>
                  <a:pt x="555551" y="237627"/>
                </a:lnTo>
                <a:lnTo>
                  <a:pt x="555898" y="236342"/>
                </a:lnTo>
                <a:lnTo>
                  <a:pt x="556210" y="235058"/>
                </a:lnTo>
                <a:lnTo>
                  <a:pt x="556558" y="233808"/>
                </a:lnTo>
                <a:lnTo>
                  <a:pt x="556905" y="232524"/>
                </a:lnTo>
                <a:lnTo>
                  <a:pt x="557217" y="231274"/>
                </a:lnTo>
                <a:lnTo>
                  <a:pt x="557564" y="229989"/>
                </a:lnTo>
                <a:lnTo>
                  <a:pt x="557877" y="228740"/>
                </a:lnTo>
                <a:lnTo>
                  <a:pt x="558224" y="227490"/>
                </a:lnTo>
                <a:lnTo>
                  <a:pt x="558571" y="226240"/>
                </a:lnTo>
                <a:lnTo>
                  <a:pt x="558884" y="224990"/>
                </a:lnTo>
                <a:lnTo>
                  <a:pt x="559231" y="223741"/>
                </a:lnTo>
                <a:lnTo>
                  <a:pt x="559543" y="222491"/>
                </a:lnTo>
                <a:lnTo>
                  <a:pt x="559890" y="221241"/>
                </a:lnTo>
                <a:lnTo>
                  <a:pt x="560237" y="219991"/>
                </a:lnTo>
                <a:lnTo>
                  <a:pt x="560550" y="218742"/>
                </a:lnTo>
                <a:lnTo>
                  <a:pt x="560897" y="217492"/>
                </a:lnTo>
                <a:lnTo>
                  <a:pt x="561209" y="216277"/>
                </a:lnTo>
                <a:lnTo>
                  <a:pt x="561557" y="215027"/>
                </a:lnTo>
                <a:lnTo>
                  <a:pt x="561904" y="213812"/>
                </a:lnTo>
                <a:lnTo>
                  <a:pt x="562216" y="212562"/>
                </a:lnTo>
                <a:lnTo>
                  <a:pt x="562563" y="211347"/>
                </a:lnTo>
                <a:lnTo>
                  <a:pt x="562876" y="210097"/>
                </a:lnTo>
                <a:lnTo>
                  <a:pt x="563223" y="208882"/>
                </a:lnTo>
                <a:lnTo>
                  <a:pt x="563570" y="207667"/>
                </a:lnTo>
                <a:lnTo>
                  <a:pt x="563883" y="206452"/>
                </a:lnTo>
                <a:lnTo>
                  <a:pt x="564230" y="205237"/>
                </a:lnTo>
                <a:lnTo>
                  <a:pt x="564542" y="204022"/>
                </a:lnTo>
                <a:lnTo>
                  <a:pt x="564889" y="202807"/>
                </a:lnTo>
                <a:lnTo>
                  <a:pt x="565236" y="201592"/>
                </a:lnTo>
                <a:lnTo>
                  <a:pt x="565549" y="200377"/>
                </a:lnTo>
                <a:lnTo>
                  <a:pt x="565896" y="199197"/>
                </a:lnTo>
                <a:lnTo>
                  <a:pt x="566208" y="197982"/>
                </a:lnTo>
                <a:lnTo>
                  <a:pt x="566556" y="196801"/>
                </a:lnTo>
                <a:lnTo>
                  <a:pt x="566903" y="195586"/>
                </a:lnTo>
                <a:lnTo>
                  <a:pt x="567215" y="194406"/>
                </a:lnTo>
                <a:lnTo>
                  <a:pt x="567562" y="193191"/>
                </a:lnTo>
                <a:lnTo>
                  <a:pt x="567875" y="192011"/>
                </a:lnTo>
                <a:lnTo>
                  <a:pt x="568222" y="190830"/>
                </a:lnTo>
                <a:lnTo>
                  <a:pt x="568569" y="189650"/>
                </a:lnTo>
                <a:lnTo>
                  <a:pt x="568882" y="188470"/>
                </a:lnTo>
                <a:lnTo>
                  <a:pt x="569229" y="187289"/>
                </a:lnTo>
                <a:lnTo>
                  <a:pt x="569541" y="186109"/>
                </a:lnTo>
                <a:lnTo>
                  <a:pt x="569888" y="184929"/>
                </a:lnTo>
                <a:lnTo>
                  <a:pt x="570235" y="183783"/>
                </a:lnTo>
                <a:lnTo>
                  <a:pt x="570548" y="182603"/>
                </a:lnTo>
                <a:lnTo>
                  <a:pt x="570895" y="181457"/>
                </a:lnTo>
                <a:lnTo>
                  <a:pt x="571208" y="180277"/>
                </a:lnTo>
                <a:lnTo>
                  <a:pt x="571555" y="179131"/>
                </a:lnTo>
                <a:lnTo>
                  <a:pt x="571902" y="177951"/>
                </a:lnTo>
                <a:lnTo>
                  <a:pt x="572214" y="176805"/>
                </a:lnTo>
                <a:lnTo>
                  <a:pt x="572561" y="175660"/>
                </a:lnTo>
                <a:lnTo>
                  <a:pt x="572874" y="174514"/>
                </a:lnTo>
                <a:lnTo>
                  <a:pt x="573221" y="173368"/>
                </a:lnTo>
                <a:lnTo>
                  <a:pt x="573568" y="172223"/>
                </a:lnTo>
                <a:lnTo>
                  <a:pt x="573881" y="171077"/>
                </a:lnTo>
                <a:lnTo>
                  <a:pt x="574228" y="169932"/>
                </a:lnTo>
                <a:lnTo>
                  <a:pt x="574540" y="168821"/>
                </a:lnTo>
                <a:lnTo>
                  <a:pt x="574887" y="167675"/>
                </a:lnTo>
                <a:lnTo>
                  <a:pt x="575235" y="166564"/>
                </a:lnTo>
                <a:lnTo>
                  <a:pt x="575547" y="165419"/>
                </a:lnTo>
                <a:lnTo>
                  <a:pt x="575894" y="164308"/>
                </a:lnTo>
                <a:lnTo>
                  <a:pt x="576207" y="163197"/>
                </a:lnTo>
                <a:lnTo>
                  <a:pt x="576554" y="162086"/>
                </a:lnTo>
                <a:lnTo>
                  <a:pt x="576901" y="160975"/>
                </a:lnTo>
                <a:lnTo>
                  <a:pt x="577213" y="159864"/>
                </a:lnTo>
                <a:lnTo>
                  <a:pt x="577560" y="158753"/>
                </a:lnTo>
                <a:lnTo>
                  <a:pt x="577873" y="157642"/>
                </a:lnTo>
                <a:lnTo>
                  <a:pt x="578220" y="156531"/>
                </a:lnTo>
                <a:lnTo>
                  <a:pt x="578567" y="155421"/>
                </a:lnTo>
                <a:lnTo>
                  <a:pt x="578880" y="154344"/>
                </a:lnTo>
                <a:lnTo>
                  <a:pt x="579227" y="153233"/>
                </a:lnTo>
                <a:lnTo>
                  <a:pt x="579539" y="152157"/>
                </a:lnTo>
                <a:lnTo>
                  <a:pt x="579886" y="151081"/>
                </a:lnTo>
                <a:lnTo>
                  <a:pt x="580234" y="149970"/>
                </a:lnTo>
                <a:lnTo>
                  <a:pt x="580546" y="148894"/>
                </a:lnTo>
                <a:lnTo>
                  <a:pt x="580893" y="147818"/>
                </a:lnTo>
                <a:lnTo>
                  <a:pt x="581206" y="146742"/>
                </a:lnTo>
                <a:lnTo>
                  <a:pt x="581553" y="145666"/>
                </a:lnTo>
                <a:lnTo>
                  <a:pt x="581900" y="144624"/>
                </a:lnTo>
                <a:lnTo>
                  <a:pt x="582212" y="143548"/>
                </a:lnTo>
                <a:lnTo>
                  <a:pt x="582559" y="142472"/>
                </a:lnTo>
                <a:lnTo>
                  <a:pt x="582872" y="141430"/>
                </a:lnTo>
                <a:lnTo>
                  <a:pt x="583219" y="140354"/>
                </a:lnTo>
                <a:lnTo>
                  <a:pt x="583566" y="139313"/>
                </a:lnTo>
                <a:lnTo>
                  <a:pt x="583879" y="138271"/>
                </a:lnTo>
                <a:lnTo>
                  <a:pt x="584226" y="137230"/>
                </a:lnTo>
                <a:lnTo>
                  <a:pt x="584538" y="136188"/>
                </a:lnTo>
                <a:lnTo>
                  <a:pt x="584885" y="135147"/>
                </a:lnTo>
                <a:lnTo>
                  <a:pt x="585233" y="134105"/>
                </a:lnTo>
                <a:lnTo>
                  <a:pt x="585545" y="133064"/>
                </a:lnTo>
                <a:lnTo>
                  <a:pt x="585892" y="132022"/>
                </a:lnTo>
                <a:lnTo>
                  <a:pt x="586205" y="131016"/>
                </a:lnTo>
                <a:lnTo>
                  <a:pt x="586552" y="129974"/>
                </a:lnTo>
                <a:lnTo>
                  <a:pt x="586899" y="128967"/>
                </a:lnTo>
                <a:lnTo>
                  <a:pt x="587211" y="127961"/>
                </a:lnTo>
                <a:lnTo>
                  <a:pt x="587558" y="126919"/>
                </a:lnTo>
                <a:lnTo>
                  <a:pt x="587871" y="125912"/>
                </a:lnTo>
                <a:lnTo>
                  <a:pt x="588218" y="124906"/>
                </a:lnTo>
                <a:lnTo>
                  <a:pt x="588565" y="123899"/>
                </a:lnTo>
                <a:lnTo>
                  <a:pt x="588878" y="122927"/>
                </a:lnTo>
                <a:lnTo>
                  <a:pt x="589225" y="121920"/>
                </a:lnTo>
                <a:lnTo>
                  <a:pt x="589537" y="120913"/>
                </a:lnTo>
                <a:lnTo>
                  <a:pt x="589884" y="119941"/>
                </a:lnTo>
                <a:lnTo>
                  <a:pt x="590232" y="118935"/>
                </a:lnTo>
                <a:lnTo>
                  <a:pt x="590544" y="117963"/>
                </a:lnTo>
                <a:lnTo>
                  <a:pt x="590891" y="116991"/>
                </a:lnTo>
                <a:lnTo>
                  <a:pt x="591204" y="116019"/>
                </a:lnTo>
                <a:lnTo>
                  <a:pt x="591551" y="115047"/>
                </a:lnTo>
                <a:lnTo>
                  <a:pt x="591898" y="114074"/>
                </a:lnTo>
                <a:lnTo>
                  <a:pt x="592210" y="113102"/>
                </a:lnTo>
                <a:lnTo>
                  <a:pt x="592558" y="112130"/>
                </a:lnTo>
                <a:lnTo>
                  <a:pt x="592870" y="111158"/>
                </a:lnTo>
                <a:lnTo>
                  <a:pt x="593217" y="110221"/>
                </a:lnTo>
                <a:lnTo>
                  <a:pt x="593564" y="109249"/>
                </a:lnTo>
                <a:lnTo>
                  <a:pt x="593877" y="108312"/>
                </a:lnTo>
                <a:lnTo>
                  <a:pt x="594224" y="107374"/>
                </a:lnTo>
                <a:lnTo>
                  <a:pt x="594536" y="106437"/>
                </a:lnTo>
                <a:lnTo>
                  <a:pt x="594883" y="105500"/>
                </a:lnTo>
                <a:lnTo>
                  <a:pt x="595231" y="104562"/>
                </a:lnTo>
                <a:lnTo>
                  <a:pt x="595543" y="103625"/>
                </a:lnTo>
                <a:lnTo>
                  <a:pt x="595890" y="102688"/>
                </a:lnTo>
                <a:lnTo>
                  <a:pt x="596203" y="101785"/>
                </a:lnTo>
                <a:lnTo>
                  <a:pt x="596550" y="100848"/>
                </a:lnTo>
                <a:lnTo>
                  <a:pt x="596897" y="99945"/>
                </a:lnTo>
                <a:lnTo>
                  <a:pt x="597209" y="99008"/>
                </a:lnTo>
                <a:lnTo>
                  <a:pt x="597557" y="98105"/>
                </a:lnTo>
                <a:lnTo>
                  <a:pt x="597869" y="97203"/>
                </a:lnTo>
                <a:lnTo>
                  <a:pt x="598216" y="96300"/>
                </a:lnTo>
                <a:lnTo>
                  <a:pt x="598563" y="95398"/>
                </a:lnTo>
                <a:lnTo>
                  <a:pt x="598876" y="94495"/>
                </a:lnTo>
                <a:lnTo>
                  <a:pt x="599223" y="93627"/>
                </a:lnTo>
                <a:lnTo>
                  <a:pt x="599535" y="92724"/>
                </a:lnTo>
                <a:lnTo>
                  <a:pt x="599882" y="91857"/>
                </a:lnTo>
                <a:lnTo>
                  <a:pt x="600230" y="90954"/>
                </a:lnTo>
                <a:lnTo>
                  <a:pt x="600542" y="90086"/>
                </a:lnTo>
                <a:lnTo>
                  <a:pt x="600889" y="89218"/>
                </a:lnTo>
                <a:lnTo>
                  <a:pt x="601202" y="88350"/>
                </a:lnTo>
                <a:lnTo>
                  <a:pt x="601549" y="87482"/>
                </a:lnTo>
                <a:lnTo>
                  <a:pt x="601896" y="86615"/>
                </a:lnTo>
                <a:lnTo>
                  <a:pt x="602208" y="85747"/>
                </a:lnTo>
                <a:lnTo>
                  <a:pt x="602556" y="84913"/>
                </a:lnTo>
                <a:lnTo>
                  <a:pt x="602868" y="84046"/>
                </a:lnTo>
                <a:lnTo>
                  <a:pt x="603215" y="83212"/>
                </a:lnTo>
                <a:lnTo>
                  <a:pt x="603562" y="82379"/>
                </a:lnTo>
                <a:lnTo>
                  <a:pt x="603875" y="81511"/>
                </a:lnTo>
                <a:lnTo>
                  <a:pt x="604222" y="80678"/>
                </a:lnTo>
                <a:lnTo>
                  <a:pt x="604534" y="79845"/>
                </a:lnTo>
                <a:lnTo>
                  <a:pt x="604882" y="79047"/>
                </a:lnTo>
                <a:lnTo>
                  <a:pt x="605229" y="78213"/>
                </a:lnTo>
                <a:lnTo>
                  <a:pt x="605541" y="77380"/>
                </a:lnTo>
                <a:lnTo>
                  <a:pt x="605888" y="76582"/>
                </a:lnTo>
                <a:lnTo>
                  <a:pt x="606201" y="75749"/>
                </a:lnTo>
                <a:lnTo>
                  <a:pt x="606548" y="74950"/>
                </a:lnTo>
                <a:lnTo>
                  <a:pt x="606895" y="74152"/>
                </a:lnTo>
                <a:lnTo>
                  <a:pt x="607207" y="73353"/>
                </a:lnTo>
                <a:lnTo>
                  <a:pt x="607555" y="72555"/>
                </a:lnTo>
                <a:lnTo>
                  <a:pt x="607867" y="71756"/>
                </a:lnTo>
                <a:lnTo>
                  <a:pt x="608214" y="70958"/>
                </a:lnTo>
                <a:lnTo>
                  <a:pt x="608561" y="70194"/>
                </a:lnTo>
                <a:lnTo>
                  <a:pt x="608874" y="69396"/>
                </a:lnTo>
                <a:lnTo>
                  <a:pt x="609221" y="68632"/>
                </a:lnTo>
                <a:lnTo>
                  <a:pt x="609533" y="67868"/>
                </a:lnTo>
                <a:lnTo>
                  <a:pt x="609881" y="67104"/>
                </a:lnTo>
                <a:lnTo>
                  <a:pt x="610228" y="66341"/>
                </a:lnTo>
                <a:lnTo>
                  <a:pt x="610540" y="65577"/>
                </a:lnTo>
                <a:lnTo>
                  <a:pt x="610887" y="64813"/>
                </a:lnTo>
                <a:lnTo>
                  <a:pt x="611200" y="64050"/>
                </a:lnTo>
                <a:lnTo>
                  <a:pt x="611547" y="63320"/>
                </a:lnTo>
                <a:lnTo>
                  <a:pt x="611894" y="62557"/>
                </a:lnTo>
                <a:lnTo>
                  <a:pt x="612206" y="61828"/>
                </a:lnTo>
                <a:lnTo>
                  <a:pt x="612554" y="61099"/>
                </a:lnTo>
                <a:lnTo>
                  <a:pt x="612866" y="60370"/>
                </a:lnTo>
                <a:lnTo>
                  <a:pt x="613213" y="59641"/>
                </a:lnTo>
                <a:lnTo>
                  <a:pt x="613560" y="58912"/>
                </a:lnTo>
                <a:lnTo>
                  <a:pt x="613873" y="58183"/>
                </a:lnTo>
                <a:lnTo>
                  <a:pt x="614220" y="57454"/>
                </a:lnTo>
                <a:lnTo>
                  <a:pt x="614532" y="56759"/>
                </a:lnTo>
                <a:lnTo>
                  <a:pt x="614880" y="56030"/>
                </a:lnTo>
                <a:lnTo>
                  <a:pt x="615227" y="55336"/>
                </a:lnTo>
                <a:lnTo>
                  <a:pt x="615539" y="54642"/>
                </a:lnTo>
                <a:lnTo>
                  <a:pt x="615886" y="53947"/>
                </a:lnTo>
                <a:lnTo>
                  <a:pt x="616199" y="53253"/>
                </a:lnTo>
                <a:lnTo>
                  <a:pt x="616546" y="52559"/>
                </a:lnTo>
                <a:lnTo>
                  <a:pt x="616893" y="51899"/>
                </a:lnTo>
                <a:lnTo>
                  <a:pt x="617205" y="51205"/>
                </a:lnTo>
                <a:lnTo>
                  <a:pt x="617553" y="50545"/>
                </a:lnTo>
                <a:lnTo>
                  <a:pt x="617865" y="49851"/>
                </a:lnTo>
                <a:lnTo>
                  <a:pt x="618212" y="49191"/>
                </a:lnTo>
                <a:lnTo>
                  <a:pt x="618559" y="48532"/>
                </a:lnTo>
                <a:lnTo>
                  <a:pt x="618872" y="47872"/>
                </a:lnTo>
                <a:lnTo>
                  <a:pt x="619219" y="47213"/>
                </a:lnTo>
                <a:lnTo>
                  <a:pt x="619531" y="46553"/>
                </a:lnTo>
                <a:lnTo>
                  <a:pt x="619879" y="45928"/>
                </a:lnTo>
                <a:lnTo>
                  <a:pt x="620226" y="45268"/>
                </a:lnTo>
                <a:lnTo>
                  <a:pt x="620538" y="44644"/>
                </a:lnTo>
                <a:lnTo>
                  <a:pt x="620885" y="44019"/>
                </a:lnTo>
                <a:lnTo>
                  <a:pt x="621198" y="43394"/>
                </a:lnTo>
                <a:lnTo>
                  <a:pt x="621545" y="42769"/>
                </a:lnTo>
                <a:lnTo>
                  <a:pt x="621892" y="42144"/>
                </a:lnTo>
                <a:lnTo>
                  <a:pt x="622205" y="41519"/>
                </a:lnTo>
                <a:lnTo>
                  <a:pt x="622552" y="40929"/>
                </a:lnTo>
                <a:lnTo>
                  <a:pt x="622864" y="40304"/>
                </a:lnTo>
                <a:lnTo>
                  <a:pt x="623211" y="39714"/>
                </a:lnTo>
                <a:lnTo>
                  <a:pt x="623558" y="39089"/>
                </a:lnTo>
                <a:lnTo>
                  <a:pt x="623871" y="38499"/>
                </a:lnTo>
                <a:lnTo>
                  <a:pt x="624218" y="37909"/>
                </a:lnTo>
                <a:lnTo>
                  <a:pt x="624530" y="37319"/>
                </a:lnTo>
                <a:lnTo>
                  <a:pt x="624878" y="36763"/>
                </a:lnTo>
                <a:lnTo>
                  <a:pt x="625225" y="36173"/>
                </a:lnTo>
                <a:lnTo>
                  <a:pt x="625537" y="35618"/>
                </a:lnTo>
                <a:lnTo>
                  <a:pt x="625884" y="35027"/>
                </a:lnTo>
                <a:lnTo>
                  <a:pt x="626197" y="34472"/>
                </a:lnTo>
                <a:lnTo>
                  <a:pt x="626544" y="33916"/>
                </a:lnTo>
                <a:lnTo>
                  <a:pt x="626891" y="33361"/>
                </a:lnTo>
                <a:lnTo>
                  <a:pt x="627204" y="32806"/>
                </a:lnTo>
                <a:lnTo>
                  <a:pt x="627551" y="32250"/>
                </a:lnTo>
                <a:lnTo>
                  <a:pt x="627863" y="31729"/>
                </a:lnTo>
                <a:lnTo>
                  <a:pt x="628210" y="31174"/>
                </a:lnTo>
                <a:lnTo>
                  <a:pt x="628557" y="30653"/>
                </a:lnTo>
                <a:lnTo>
                  <a:pt x="628870" y="30133"/>
                </a:lnTo>
                <a:lnTo>
                  <a:pt x="629217" y="29612"/>
                </a:lnTo>
                <a:lnTo>
                  <a:pt x="629529" y="29091"/>
                </a:lnTo>
                <a:lnTo>
                  <a:pt x="629877" y="28570"/>
                </a:lnTo>
                <a:lnTo>
                  <a:pt x="630224" y="28050"/>
                </a:lnTo>
                <a:lnTo>
                  <a:pt x="630536" y="27529"/>
                </a:lnTo>
                <a:lnTo>
                  <a:pt x="630883" y="27043"/>
                </a:lnTo>
                <a:lnTo>
                  <a:pt x="631196" y="26557"/>
                </a:lnTo>
                <a:lnTo>
                  <a:pt x="631543" y="26036"/>
                </a:lnTo>
                <a:lnTo>
                  <a:pt x="631890" y="25550"/>
                </a:lnTo>
                <a:lnTo>
                  <a:pt x="632203" y="25064"/>
                </a:lnTo>
                <a:lnTo>
                  <a:pt x="632550" y="24613"/>
                </a:lnTo>
                <a:lnTo>
                  <a:pt x="632862" y="24127"/>
                </a:lnTo>
                <a:lnTo>
                  <a:pt x="633209" y="23641"/>
                </a:lnTo>
                <a:lnTo>
                  <a:pt x="633556" y="23189"/>
                </a:lnTo>
                <a:lnTo>
                  <a:pt x="633869" y="22738"/>
                </a:lnTo>
                <a:lnTo>
                  <a:pt x="634216" y="22287"/>
                </a:lnTo>
                <a:lnTo>
                  <a:pt x="634528" y="21801"/>
                </a:lnTo>
                <a:lnTo>
                  <a:pt x="634876" y="21384"/>
                </a:lnTo>
                <a:lnTo>
                  <a:pt x="635223" y="20933"/>
                </a:lnTo>
                <a:lnTo>
                  <a:pt x="635535" y="20482"/>
                </a:lnTo>
                <a:lnTo>
                  <a:pt x="635882" y="20065"/>
                </a:lnTo>
                <a:lnTo>
                  <a:pt x="636195" y="19614"/>
                </a:lnTo>
                <a:lnTo>
                  <a:pt x="636542" y="19197"/>
                </a:lnTo>
                <a:lnTo>
                  <a:pt x="636889" y="18781"/>
                </a:lnTo>
                <a:lnTo>
                  <a:pt x="637202" y="18364"/>
                </a:lnTo>
                <a:lnTo>
                  <a:pt x="637549" y="17947"/>
                </a:lnTo>
                <a:lnTo>
                  <a:pt x="637861" y="17531"/>
                </a:lnTo>
                <a:lnTo>
                  <a:pt x="638208" y="17149"/>
                </a:lnTo>
                <a:lnTo>
                  <a:pt x="638555" y="16732"/>
                </a:lnTo>
                <a:lnTo>
                  <a:pt x="638868" y="16350"/>
                </a:lnTo>
                <a:lnTo>
                  <a:pt x="639215" y="15969"/>
                </a:lnTo>
                <a:lnTo>
                  <a:pt x="639528" y="15587"/>
                </a:lnTo>
                <a:lnTo>
                  <a:pt x="639875" y="15205"/>
                </a:lnTo>
                <a:lnTo>
                  <a:pt x="640222" y="14823"/>
                </a:lnTo>
                <a:lnTo>
                  <a:pt x="640534" y="14441"/>
                </a:lnTo>
                <a:lnTo>
                  <a:pt x="640881" y="14094"/>
                </a:lnTo>
                <a:lnTo>
                  <a:pt x="641194" y="13712"/>
                </a:lnTo>
                <a:lnTo>
                  <a:pt x="641541" y="13365"/>
                </a:lnTo>
                <a:lnTo>
                  <a:pt x="641888" y="13018"/>
                </a:lnTo>
                <a:lnTo>
                  <a:pt x="642201" y="12671"/>
                </a:lnTo>
                <a:lnTo>
                  <a:pt x="642548" y="12323"/>
                </a:lnTo>
                <a:lnTo>
                  <a:pt x="642860" y="11976"/>
                </a:lnTo>
                <a:lnTo>
                  <a:pt x="643207" y="11664"/>
                </a:lnTo>
                <a:lnTo>
                  <a:pt x="643555" y="11317"/>
                </a:lnTo>
                <a:lnTo>
                  <a:pt x="643867" y="11004"/>
                </a:lnTo>
                <a:lnTo>
                  <a:pt x="644214" y="10692"/>
                </a:lnTo>
                <a:lnTo>
                  <a:pt x="644527" y="10345"/>
                </a:lnTo>
                <a:lnTo>
                  <a:pt x="644874" y="10067"/>
                </a:lnTo>
                <a:lnTo>
                  <a:pt x="645221" y="9755"/>
                </a:lnTo>
                <a:lnTo>
                  <a:pt x="645533" y="9442"/>
                </a:lnTo>
                <a:lnTo>
                  <a:pt x="645880" y="9164"/>
                </a:lnTo>
                <a:lnTo>
                  <a:pt x="646193" y="8852"/>
                </a:lnTo>
                <a:lnTo>
                  <a:pt x="646540" y="8574"/>
                </a:lnTo>
                <a:lnTo>
                  <a:pt x="646887" y="8296"/>
                </a:lnTo>
                <a:lnTo>
                  <a:pt x="647200" y="8019"/>
                </a:lnTo>
                <a:lnTo>
                  <a:pt x="647547" y="7741"/>
                </a:lnTo>
                <a:lnTo>
                  <a:pt x="647859" y="7463"/>
                </a:lnTo>
                <a:lnTo>
                  <a:pt x="648206" y="7220"/>
                </a:lnTo>
                <a:lnTo>
                  <a:pt x="648554" y="6943"/>
                </a:lnTo>
                <a:lnTo>
                  <a:pt x="648866" y="6700"/>
                </a:lnTo>
                <a:lnTo>
                  <a:pt x="649213" y="6457"/>
                </a:lnTo>
                <a:lnTo>
                  <a:pt x="649526" y="6214"/>
                </a:lnTo>
                <a:lnTo>
                  <a:pt x="649873" y="5971"/>
                </a:lnTo>
                <a:lnTo>
                  <a:pt x="650220" y="5728"/>
                </a:lnTo>
                <a:lnTo>
                  <a:pt x="650532" y="5485"/>
                </a:lnTo>
                <a:lnTo>
                  <a:pt x="650879" y="5276"/>
                </a:lnTo>
                <a:lnTo>
                  <a:pt x="651192" y="5033"/>
                </a:lnTo>
                <a:lnTo>
                  <a:pt x="651539" y="4825"/>
                </a:lnTo>
                <a:lnTo>
                  <a:pt x="651886" y="4617"/>
                </a:lnTo>
                <a:lnTo>
                  <a:pt x="652199" y="4408"/>
                </a:lnTo>
                <a:lnTo>
                  <a:pt x="652546" y="4200"/>
                </a:lnTo>
                <a:lnTo>
                  <a:pt x="652858" y="3992"/>
                </a:lnTo>
                <a:lnTo>
                  <a:pt x="653205" y="3818"/>
                </a:lnTo>
                <a:lnTo>
                  <a:pt x="653553" y="3645"/>
                </a:lnTo>
                <a:lnTo>
                  <a:pt x="653865" y="3436"/>
                </a:lnTo>
                <a:lnTo>
                  <a:pt x="654212" y="3263"/>
                </a:lnTo>
                <a:lnTo>
                  <a:pt x="654525" y="3089"/>
                </a:lnTo>
                <a:lnTo>
                  <a:pt x="654872" y="2916"/>
                </a:lnTo>
                <a:lnTo>
                  <a:pt x="655219" y="2742"/>
                </a:lnTo>
                <a:lnTo>
                  <a:pt x="655531" y="2603"/>
                </a:lnTo>
                <a:lnTo>
                  <a:pt x="655878" y="2430"/>
                </a:lnTo>
                <a:lnTo>
                  <a:pt x="656191" y="2291"/>
                </a:lnTo>
                <a:lnTo>
                  <a:pt x="656538" y="2152"/>
                </a:lnTo>
                <a:lnTo>
                  <a:pt x="656885" y="2013"/>
                </a:lnTo>
                <a:lnTo>
                  <a:pt x="657198" y="1874"/>
                </a:lnTo>
                <a:lnTo>
                  <a:pt x="657545" y="1735"/>
                </a:lnTo>
                <a:lnTo>
                  <a:pt x="657857" y="1596"/>
                </a:lnTo>
                <a:lnTo>
                  <a:pt x="658204" y="1492"/>
                </a:lnTo>
                <a:lnTo>
                  <a:pt x="658552" y="1388"/>
                </a:lnTo>
                <a:lnTo>
                  <a:pt x="658864" y="1249"/>
                </a:lnTo>
                <a:lnTo>
                  <a:pt x="659211" y="1145"/>
                </a:lnTo>
                <a:lnTo>
                  <a:pt x="659524" y="1041"/>
                </a:lnTo>
                <a:lnTo>
                  <a:pt x="659871" y="972"/>
                </a:lnTo>
                <a:lnTo>
                  <a:pt x="660218" y="867"/>
                </a:lnTo>
                <a:lnTo>
                  <a:pt x="660530" y="763"/>
                </a:lnTo>
                <a:lnTo>
                  <a:pt x="660878" y="694"/>
                </a:lnTo>
                <a:lnTo>
                  <a:pt x="661190" y="624"/>
                </a:lnTo>
                <a:lnTo>
                  <a:pt x="661537" y="520"/>
                </a:lnTo>
                <a:lnTo>
                  <a:pt x="661884" y="451"/>
                </a:lnTo>
                <a:lnTo>
                  <a:pt x="662197" y="416"/>
                </a:lnTo>
                <a:lnTo>
                  <a:pt x="662544" y="347"/>
                </a:lnTo>
                <a:lnTo>
                  <a:pt x="662856" y="277"/>
                </a:lnTo>
                <a:lnTo>
                  <a:pt x="663203" y="243"/>
                </a:lnTo>
                <a:lnTo>
                  <a:pt x="663551" y="208"/>
                </a:lnTo>
                <a:lnTo>
                  <a:pt x="663863" y="138"/>
                </a:lnTo>
                <a:lnTo>
                  <a:pt x="664210" y="104"/>
                </a:lnTo>
                <a:lnTo>
                  <a:pt x="664523" y="69"/>
                </a:lnTo>
                <a:lnTo>
                  <a:pt x="664870" y="69"/>
                </a:lnTo>
                <a:lnTo>
                  <a:pt x="665217" y="34"/>
                </a:lnTo>
                <a:lnTo>
                  <a:pt x="665529" y="34"/>
                </a:lnTo>
                <a:lnTo>
                  <a:pt x="665877" y="0"/>
                </a:lnTo>
                <a:lnTo>
                  <a:pt x="666189" y="0"/>
                </a:lnTo>
                <a:lnTo>
                  <a:pt x="666536" y="0"/>
                </a:lnTo>
                <a:lnTo>
                  <a:pt x="666883" y="0"/>
                </a:lnTo>
                <a:lnTo>
                  <a:pt x="667196" y="0"/>
                </a:lnTo>
                <a:lnTo>
                  <a:pt x="667543" y="34"/>
                </a:lnTo>
                <a:lnTo>
                  <a:pt x="667855" y="34"/>
                </a:lnTo>
                <a:lnTo>
                  <a:pt x="668202" y="69"/>
                </a:lnTo>
                <a:lnTo>
                  <a:pt x="668550" y="69"/>
                </a:lnTo>
                <a:lnTo>
                  <a:pt x="668862" y="104"/>
                </a:lnTo>
                <a:lnTo>
                  <a:pt x="669209" y="138"/>
                </a:lnTo>
                <a:lnTo>
                  <a:pt x="669522" y="208"/>
                </a:lnTo>
                <a:lnTo>
                  <a:pt x="669869" y="243"/>
                </a:lnTo>
                <a:lnTo>
                  <a:pt x="670216" y="277"/>
                </a:lnTo>
                <a:lnTo>
                  <a:pt x="670528" y="347"/>
                </a:lnTo>
                <a:lnTo>
                  <a:pt x="670876" y="416"/>
                </a:lnTo>
                <a:lnTo>
                  <a:pt x="671188" y="451"/>
                </a:lnTo>
                <a:lnTo>
                  <a:pt x="671535" y="520"/>
                </a:lnTo>
                <a:lnTo>
                  <a:pt x="671882" y="624"/>
                </a:lnTo>
                <a:lnTo>
                  <a:pt x="672195" y="694"/>
                </a:lnTo>
                <a:lnTo>
                  <a:pt x="672542" y="763"/>
                </a:lnTo>
                <a:lnTo>
                  <a:pt x="672854" y="867"/>
                </a:lnTo>
                <a:lnTo>
                  <a:pt x="673202" y="972"/>
                </a:lnTo>
                <a:lnTo>
                  <a:pt x="673549" y="1041"/>
                </a:lnTo>
                <a:lnTo>
                  <a:pt x="673861" y="1145"/>
                </a:lnTo>
                <a:lnTo>
                  <a:pt x="674208" y="1249"/>
                </a:lnTo>
                <a:lnTo>
                  <a:pt x="674521" y="1388"/>
                </a:lnTo>
                <a:lnTo>
                  <a:pt x="674868" y="1492"/>
                </a:lnTo>
                <a:lnTo>
                  <a:pt x="675215" y="1596"/>
                </a:lnTo>
                <a:lnTo>
                  <a:pt x="675527" y="1735"/>
                </a:lnTo>
                <a:lnTo>
                  <a:pt x="675875" y="1874"/>
                </a:lnTo>
                <a:lnTo>
                  <a:pt x="676187" y="2013"/>
                </a:lnTo>
                <a:lnTo>
                  <a:pt x="676534" y="2152"/>
                </a:lnTo>
                <a:lnTo>
                  <a:pt x="676881" y="2291"/>
                </a:lnTo>
                <a:lnTo>
                  <a:pt x="677194" y="2430"/>
                </a:lnTo>
                <a:lnTo>
                  <a:pt x="677541" y="2603"/>
                </a:lnTo>
                <a:lnTo>
                  <a:pt x="677853" y="2742"/>
                </a:lnTo>
                <a:lnTo>
                  <a:pt x="678201" y="2916"/>
                </a:lnTo>
                <a:lnTo>
                  <a:pt x="678548" y="3089"/>
                </a:lnTo>
                <a:lnTo>
                  <a:pt x="678860" y="3263"/>
                </a:lnTo>
                <a:lnTo>
                  <a:pt x="679207" y="3436"/>
                </a:lnTo>
                <a:lnTo>
                  <a:pt x="679520" y="3645"/>
                </a:lnTo>
                <a:lnTo>
                  <a:pt x="679867" y="3818"/>
                </a:lnTo>
                <a:lnTo>
                  <a:pt x="680214" y="3992"/>
                </a:lnTo>
                <a:lnTo>
                  <a:pt x="680526" y="4200"/>
                </a:lnTo>
                <a:lnTo>
                  <a:pt x="680874" y="4408"/>
                </a:lnTo>
                <a:lnTo>
                  <a:pt x="681186" y="4617"/>
                </a:lnTo>
                <a:lnTo>
                  <a:pt x="681533" y="4825"/>
                </a:lnTo>
                <a:lnTo>
                  <a:pt x="681880" y="5033"/>
                </a:lnTo>
                <a:lnTo>
                  <a:pt x="682193" y="5276"/>
                </a:lnTo>
                <a:lnTo>
                  <a:pt x="682540" y="5485"/>
                </a:lnTo>
                <a:lnTo>
                  <a:pt x="682852" y="5728"/>
                </a:lnTo>
                <a:lnTo>
                  <a:pt x="683200" y="5971"/>
                </a:lnTo>
                <a:lnTo>
                  <a:pt x="683547" y="6214"/>
                </a:lnTo>
                <a:lnTo>
                  <a:pt x="683859" y="6457"/>
                </a:lnTo>
                <a:lnTo>
                  <a:pt x="684206" y="6700"/>
                </a:lnTo>
                <a:lnTo>
                  <a:pt x="684519" y="6943"/>
                </a:lnTo>
                <a:lnTo>
                  <a:pt x="684866" y="7220"/>
                </a:lnTo>
                <a:lnTo>
                  <a:pt x="685213" y="7463"/>
                </a:lnTo>
                <a:lnTo>
                  <a:pt x="685525" y="7741"/>
                </a:lnTo>
                <a:lnTo>
                  <a:pt x="685873" y="8019"/>
                </a:lnTo>
                <a:lnTo>
                  <a:pt x="686185" y="8296"/>
                </a:lnTo>
                <a:lnTo>
                  <a:pt x="686532" y="8574"/>
                </a:lnTo>
                <a:lnTo>
                  <a:pt x="686879" y="8852"/>
                </a:lnTo>
                <a:lnTo>
                  <a:pt x="687192" y="9164"/>
                </a:lnTo>
                <a:lnTo>
                  <a:pt x="687539" y="9442"/>
                </a:lnTo>
                <a:lnTo>
                  <a:pt x="687851" y="9755"/>
                </a:lnTo>
                <a:lnTo>
                  <a:pt x="688199" y="10067"/>
                </a:lnTo>
                <a:lnTo>
                  <a:pt x="688546" y="10345"/>
                </a:lnTo>
                <a:lnTo>
                  <a:pt x="688858" y="10692"/>
                </a:lnTo>
                <a:lnTo>
                  <a:pt x="689205" y="11004"/>
                </a:lnTo>
                <a:lnTo>
                  <a:pt x="689518" y="11317"/>
                </a:lnTo>
                <a:lnTo>
                  <a:pt x="689865" y="11664"/>
                </a:lnTo>
                <a:lnTo>
                  <a:pt x="690212" y="11976"/>
                </a:lnTo>
                <a:lnTo>
                  <a:pt x="690525" y="12323"/>
                </a:lnTo>
                <a:lnTo>
                  <a:pt x="690872" y="12671"/>
                </a:lnTo>
                <a:lnTo>
                  <a:pt x="691184" y="13018"/>
                </a:lnTo>
                <a:lnTo>
                  <a:pt x="691531" y="13365"/>
                </a:lnTo>
                <a:lnTo>
                  <a:pt x="691878" y="13712"/>
                </a:lnTo>
                <a:lnTo>
                  <a:pt x="692191" y="14094"/>
                </a:lnTo>
                <a:lnTo>
                  <a:pt x="692538" y="14441"/>
                </a:lnTo>
                <a:lnTo>
                  <a:pt x="692850" y="14823"/>
                </a:lnTo>
                <a:lnTo>
                  <a:pt x="693198" y="15205"/>
                </a:lnTo>
                <a:lnTo>
                  <a:pt x="693545" y="15587"/>
                </a:lnTo>
                <a:lnTo>
                  <a:pt x="693857" y="15969"/>
                </a:lnTo>
                <a:lnTo>
                  <a:pt x="694204" y="16350"/>
                </a:lnTo>
                <a:lnTo>
                  <a:pt x="694517" y="16732"/>
                </a:lnTo>
                <a:lnTo>
                  <a:pt x="694864" y="17149"/>
                </a:lnTo>
                <a:lnTo>
                  <a:pt x="695211" y="17531"/>
                </a:lnTo>
                <a:lnTo>
                  <a:pt x="695524" y="17947"/>
                </a:lnTo>
                <a:lnTo>
                  <a:pt x="695871" y="18364"/>
                </a:lnTo>
                <a:lnTo>
                  <a:pt x="696183" y="18781"/>
                </a:lnTo>
                <a:lnTo>
                  <a:pt x="696530" y="19197"/>
                </a:lnTo>
                <a:lnTo>
                  <a:pt x="696877" y="19614"/>
                </a:lnTo>
                <a:lnTo>
                  <a:pt x="697190" y="20065"/>
                </a:lnTo>
                <a:lnTo>
                  <a:pt x="697537" y="20482"/>
                </a:lnTo>
                <a:lnTo>
                  <a:pt x="697849" y="20933"/>
                </a:lnTo>
                <a:lnTo>
                  <a:pt x="698197" y="21384"/>
                </a:lnTo>
                <a:lnTo>
                  <a:pt x="698544" y="21801"/>
                </a:lnTo>
                <a:lnTo>
                  <a:pt x="698856" y="22287"/>
                </a:lnTo>
                <a:lnTo>
                  <a:pt x="699203" y="22738"/>
                </a:lnTo>
                <a:lnTo>
                  <a:pt x="699516" y="23189"/>
                </a:lnTo>
                <a:lnTo>
                  <a:pt x="699863" y="23641"/>
                </a:lnTo>
                <a:lnTo>
                  <a:pt x="700210" y="24127"/>
                </a:lnTo>
                <a:lnTo>
                  <a:pt x="700523" y="24613"/>
                </a:lnTo>
                <a:lnTo>
                  <a:pt x="700870" y="25064"/>
                </a:lnTo>
                <a:lnTo>
                  <a:pt x="701182" y="25550"/>
                </a:lnTo>
                <a:lnTo>
                  <a:pt x="701529" y="26036"/>
                </a:lnTo>
                <a:lnTo>
                  <a:pt x="701876" y="26557"/>
                </a:lnTo>
                <a:lnTo>
                  <a:pt x="702189" y="27043"/>
                </a:lnTo>
                <a:lnTo>
                  <a:pt x="702536" y="27529"/>
                </a:lnTo>
                <a:lnTo>
                  <a:pt x="702849" y="28050"/>
                </a:lnTo>
                <a:lnTo>
                  <a:pt x="703196" y="28570"/>
                </a:lnTo>
                <a:lnTo>
                  <a:pt x="703543" y="29091"/>
                </a:lnTo>
                <a:lnTo>
                  <a:pt x="703855" y="29612"/>
                </a:lnTo>
                <a:lnTo>
                  <a:pt x="704202" y="30133"/>
                </a:lnTo>
                <a:lnTo>
                  <a:pt x="704515" y="30653"/>
                </a:lnTo>
                <a:lnTo>
                  <a:pt x="704862" y="31174"/>
                </a:lnTo>
                <a:lnTo>
                  <a:pt x="705209" y="31729"/>
                </a:lnTo>
                <a:lnTo>
                  <a:pt x="705522" y="32250"/>
                </a:lnTo>
                <a:lnTo>
                  <a:pt x="705869" y="32806"/>
                </a:lnTo>
                <a:lnTo>
                  <a:pt x="706181" y="33361"/>
                </a:lnTo>
                <a:lnTo>
                  <a:pt x="706528" y="33916"/>
                </a:lnTo>
                <a:lnTo>
                  <a:pt x="706875" y="34472"/>
                </a:lnTo>
                <a:lnTo>
                  <a:pt x="707188" y="35027"/>
                </a:lnTo>
                <a:lnTo>
                  <a:pt x="707535" y="35618"/>
                </a:lnTo>
                <a:lnTo>
                  <a:pt x="707848" y="36173"/>
                </a:lnTo>
                <a:lnTo>
                  <a:pt x="708195" y="36763"/>
                </a:lnTo>
                <a:lnTo>
                  <a:pt x="708542" y="37319"/>
                </a:lnTo>
                <a:lnTo>
                  <a:pt x="708854" y="37909"/>
                </a:lnTo>
                <a:lnTo>
                  <a:pt x="709201" y="38499"/>
                </a:lnTo>
                <a:lnTo>
                  <a:pt x="709514" y="39089"/>
                </a:lnTo>
                <a:lnTo>
                  <a:pt x="709861" y="39714"/>
                </a:lnTo>
                <a:lnTo>
                  <a:pt x="710208" y="40304"/>
                </a:lnTo>
                <a:lnTo>
                  <a:pt x="710521" y="40929"/>
                </a:lnTo>
                <a:lnTo>
                  <a:pt x="710868" y="41519"/>
                </a:lnTo>
                <a:lnTo>
                  <a:pt x="711180" y="42144"/>
                </a:lnTo>
                <a:lnTo>
                  <a:pt x="711527" y="42769"/>
                </a:lnTo>
                <a:lnTo>
                  <a:pt x="711875" y="43394"/>
                </a:lnTo>
                <a:lnTo>
                  <a:pt x="712187" y="44019"/>
                </a:lnTo>
                <a:lnTo>
                  <a:pt x="712534" y="44644"/>
                </a:lnTo>
                <a:lnTo>
                  <a:pt x="712847" y="45268"/>
                </a:lnTo>
                <a:lnTo>
                  <a:pt x="713194" y="45928"/>
                </a:lnTo>
                <a:lnTo>
                  <a:pt x="713541" y="46553"/>
                </a:lnTo>
                <a:lnTo>
                  <a:pt x="713853" y="47213"/>
                </a:lnTo>
                <a:lnTo>
                  <a:pt x="714200" y="47872"/>
                </a:lnTo>
                <a:lnTo>
                  <a:pt x="714513" y="48532"/>
                </a:lnTo>
                <a:lnTo>
                  <a:pt x="714860" y="49191"/>
                </a:lnTo>
                <a:lnTo>
                  <a:pt x="715207" y="49851"/>
                </a:lnTo>
                <a:lnTo>
                  <a:pt x="715520" y="50545"/>
                </a:lnTo>
                <a:lnTo>
                  <a:pt x="715867" y="51205"/>
                </a:lnTo>
                <a:lnTo>
                  <a:pt x="716179" y="51899"/>
                </a:lnTo>
                <a:lnTo>
                  <a:pt x="716526" y="52559"/>
                </a:lnTo>
                <a:lnTo>
                  <a:pt x="716874" y="53253"/>
                </a:lnTo>
                <a:lnTo>
                  <a:pt x="717186" y="53947"/>
                </a:lnTo>
                <a:lnTo>
                  <a:pt x="717533" y="54642"/>
                </a:lnTo>
                <a:lnTo>
                  <a:pt x="717846" y="55336"/>
                </a:lnTo>
                <a:lnTo>
                  <a:pt x="718193" y="56030"/>
                </a:lnTo>
                <a:lnTo>
                  <a:pt x="718540" y="56759"/>
                </a:lnTo>
                <a:lnTo>
                  <a:pt x="718852" y="57454"/>
                </a:lnTo>
                <a:lnTo>
                  <a:pt x="719199" y="58183"/>
                </a:lnTo>
                <a:lnTo>
                  <a:pt x="719512" y="58912"/>
                </a:lnTo>
                <a:lnTo>
                  <a:pt x="719859" y="59641"/>
                </a:lnTo>
                <a:lnTo>
                  <a:pt x="720206" y="60370"/>
                </a:lnTo>
                <a:lnTo>
                  <a:pt x="720519" y="61099"/>
                </a:lnTo>
                <a:lnTo>
                  <a:pt x="720866" y="61828"/>
                </a:lnTo>
                <a:lnTo>
                  <a:pt x="721178" y="62557"/>
                </a:lnTo>
                <a:lnTo>
                  <a:pt x="721525" y="63320"/>
                </a:lnTo>
                <a:lnTo>
                  <a:pt x="721873" y="64050"/>
                </a:lnTo>
                <a:lnTo>
                  <a:pt x="722185" y="64813"/>
                </a:lnTo>
                <a:lnTo>
                  <a:pt x="722532" y="65577"/>
                </a:lnTo>
                <a:lnTo>
                  <a:pt x="722845" y="66341"/>
                </a:lnTo>
                <a:lnTo>
                  <a:pt x="723192" y="67104"/>
                </a:lnTo>
                <a:lnTo>
                  <a:pt x="723539" y="67868"/>
                </a:lnTo>
                <a:lnTo>
                  <a:pt x="723851" y="68632"/>
                </a:lnTo>
                <a:lnTo>
                  <a:pt x="724199" y="69396"/>
                </a:lnTo>
                <a:lnTo>
                  <a:pt x="724511" y="70194"/>
                </a:lnTo>
                <a:lnTo>
                  <a:pt x="724858" y="70958"/>
                </a:lnTo>
                <a:lnTo>
                  <a:pt x="725205" y="71756"/>
                </a:lnTo>
                <a:lnTo>
                  <a:pt x="725518" y="72555"/>
                </a:lnTo>
                <a:lnTo>
                  <a:pt x="725865" y="73353"/>
                </a:lnTo>
                <a:lnTo>
                  <a:pt x="726177" y="74152"/>
                </a:lnTo>
                <a:lnTo>
                  <a:pt x="726524" y="74950"/>
                </a:lnTo>
                <a:lnTo>
                  <a:pt x="726872" y="75749"/>
                </a:lnTo>
                <a:lnTo>
                  <a:pt x="727184" y="76582"/>
                </a:lnTo>
                <a:lnTo>
                  <a:pt x="727531" y="77380"/>
                </a:lnTo>
                <a:lnTo>
                  <a:pt x="727844" y="78213"/>
                </a:lnTo>
                <a:lnTo>
                  <a:pt x="728191" y="79047"/>
                </a:lnTo>
                <a:lnTo>
                  <a:pt x="728538" y="79845"/>
                </a:lnTo>
                <a:lnTo>
                  <a:pt x="728850" y="80678"/>
                </a:lnTo>
                <a:lnTo>
                  <a:pt x="729198" y="81511"/>
                </a:lnTo>
                <a:lnTo>
                  <a:pt x="729510" y="82379"/>
                </a:lnTo>
                <a:lnTo>
                  <a:pt x="729857" y="83212"/>
                </a:lnTo>
                <a:lnTo>
                  <a:pt x="730204" y="84046"/>
                </a:lnTo>
                <a:lnTo>
                  <a:pt x="730517" y="84913"/>
                </a:lnTo>
                <a:lnTo>
                  <a:pt x="730864" y="85747"/>
                </a:lnTo>
                <a:lnTo>
                  <a:pt x="731176" y="86615"/>
                </a:lnTo>
                <a:lnTo>
                  <a:pt x="731523" y="87482"/>
                </a:lnTo>
                <a:lnTo>
                  <a:pt x="731871" y="88350"/>
                </a:lnTo>
                <a:lnTo>
                  <a:pt x="732183" y="89218"/>
                </a:lnTo>
                <a:lnTo>
                  <a:pt x="732530" y="90086"/>
                </a:lnTo>
                <a:lnTo>
                  <a:pt x="732843" y="90954"/>
                </a:lnTo>
                <a:lnTo>
                  <a:pt x="733190" y="91857"/>
                </a:lnTo>
                <a:lnTo>
                  <a:pt x="733537" y="92724"/>
                </a:lnTo>
                <a:lnTo>
                  <a:pt x="733849" y="93627"/>
                </a:lnTo>
                <a:lnTo>
                  <a:pt x="734197" y="94495"/>
                </a:lnTo>
                <a:lnTo>
                  <a:pt x="734509" y="95398"/>
                </a:lnTo>
                <a:lnTo>
                  <a:pt x="734856" y="96300"/>
                </a:lnTo>
                <a:lnTo>
                  <a:pt x="735203" y="97203"/>
                </a:lnTo>
                <a:lnTo>
                  <a:pt x="735516" y="98105"/>
                </a:lnTo>
                <a:lnTo>
                  <a:pt x="735863" y="99008"/>
                </a:lnTo>
                <a:lnTo>
                  <a:pt x="736175" y="99945"/>
                </a:lnTo>
                <a:lnTo>
                  <a:pt x="736522" y="100848"/>
                </a:lnTo>
                <a:lnTo>
                  <a:pt x="736870" y="101785"/>
                </a:lnTo>
                <a:lnTo>
                  <a:pt x="737182" y="102688"/>
                </a:lnTo>
                <a:lnTo>
                  <a:pt x="737529" y="103625"/>
                </a:lnTo>
                <a:lnTo>
                  <a:pt x="737842" y="104562"/>
                </a:lnTo>
                <a:lnTo>
                  <a:pt x="738189" y="105500"/>
                </a:lnTo>
                <a:lnTo>
                  <a:pt x="738536" y="106437"/>
                </a:lnTo>
                <a:lnTo>
                  <a:pt x="738848" y="107374"/>
                </a:lnTo>
                <a:lnTo>
                  <a:pt x="739196" y="108312"/>
                </a:lnTo>
                <a:lnTo>
                  <a:pt x="739508" y="109249"/>
                </a:lnTo>
                <a:lnTo>
                  <a:pt x="739855" y="110221"/>
                </a:lnTo>
                <a:lnTo>
                  <a:pt x="740202" y="111158"/>
                </a:lnTo>
                <a:lnTo>
                  <a:pt x="740515" y="112130"/>
                </a:lnTo>
                <a:lnTo>
                  <a:pt x="740862" y="113102"/>
                </a:lnTo>
                <a:lnTo>
                  <a:pt x="741174" y="114074"/>
                </a:lnTo>
                <a:lnTo>
                  <a:pt x="741522" y="115047"/>
                </a:lnTo>
                <a:lnTo>
                  <a:pt x="741869" y="116019"/>
                </a:lnTo>
                <a:lnTo>
                  <a:pt x="742181" y="116991"/>
                </a:lnTo>
                <a:lnTo>
                  <a:pt x="742528" y="117963"/>
                </a:lnTo>
                <a:lnTo>
                  <a:pt x="742841" y="118935"/>
                </a:lnTo>
                <a:lnTo>
                  <a:pt x="743188" y="119941"/>
                </a:lnTo>
                <a:lnTo>
                  <a:pt x="743535" y="120913"/>
                </a:lnTo>
                <a:lnTo>
                  <a:pt x="743847" y="121920"/>
                </a:lnTo>
                <a:lnTo>
                  <a:pt x="744195" y="122927"/>
                </a:lnTo>
                <a:lnTo>
                  <a:pt x="744507" y="123899"/>
                </a:lnTo>
                <a:lnTo>
                  <a:pt x="744854" y="124906"/>
                </a:lnTo>
                <a:lnTo>
                  <a:pt x="745201" y="125912"/>
                </a:lnTo>
                <a:lnTo>
                  <a:pt x="745514" y="126919"/>
                </a:lnTo>
                <a:lnTo>
                  <a:pt x="745861" y="127961"/>
                </a:lnTo>
                <a:lnTo>
                  <a:pt x="746173" y="128967"/>
                </a:lnTo>
                <a:lnTo>
                  <a:pt x="746521" y="129974"/>
                </a:lnTo>
                <a:lnTo>
                  <a:pt x="746868" y="131016"/>
                </a:lnTo>
                <a:lnTo>
                  <a:pt x="747180" y="132022"/>
                </a:lnTo>
                <a:lnTo>
                  <a:pt x="747527" y="133064"/>
                </a:lnTo>
                <a:lnTo>
                  <a:pt x="747840" y="134105"/>
                </a:lnTo>
                <a:lnTo>
                  <a:pt x="748187" y="135147"/>
                </a:lnTo>
                <a:lnTo>
                  <a:pt x="748534" y="136188"/>
                </a:lnTo>
                <a:lnTo>
                  <a:pt x="748846" y="137230"/>
                </a:lnTo>
                <a:lnTo>
                  <a:pt x="749194" y="138271"/>
                </a:lnTo>
                <a:lnTo>
                  <a:pt x="749506" y="139313"/>
                </a:lnTo>
                <a:lnTo>
                  <a:pt x="749853" y="140354"/>
                </a:lnTo>
                <a:lnTo>
                  <a:pt x="750200" y="141430"/>
                </a:lnTo>
                <a:lnTo>
                  <a:pt x="750513" y="142472"/>
                </a:lnTo>
                <a:lnTo>
                  <a:pt x="750860" y="143548"/>
                </a:lnTo>
                <a:lnTo>
                  <a:pt x="751172" y="144624"/>
                </a:lnTo>
                <a:lnTo>
                  <a:pt x="751520" y="145666"/>
                </a:lnTo>
                <a:lnTo>
                  <a:pt x="751867" y="146742"/>
                </a:lnTo>
                <a:lnTo>
                  <a:pt x="752179" y="147818"/>
                </a:lnTo>
                <a:lnTo>
                  <a:pt x="752526" y="148894"/>
                </a:lnTo>
                <a:lnTo>
                  <a:pt x="752839" y="149970"/>
                </a:lnTo>
                <a:lnTo>
                  <a:pt x="753186" y="151081"/>
                </a:lnTo>
                <a:lnTo>
                  <a:pt x="753533" y="152157"/>
                </a:lnTo>
                <a:lnTo>
                  <a:pt x="753845" y="153233"/>
                </a:lnTo>
                <a:lnTo>
                  <a:pt x="754193" y="154344"/>
                </a:lnTo>
                <a:lnTo>
                  <a:pt x="754505" y="155421"/>
                </a:lnTo>
                <a:lnTo>
                  <a:pt x="754852" y="156531"/>
                </a:lnTo>
                <a:lnTo>
                  <a:pt x="755199" y="157642"/>
                </a:lnTo>
                <a:lnTo>
                  <a:pt x="755512" y="158753"/>
                </a:lnTo>
                <a:lnTo>
                  <a:pt x="755859" y="159864"/>
                </a:lnTo>
                <a:lnTo>
                  <a:pt x="756171" y="160975"/>
                </a:lnTo>
                <a:lnTo>
                  <a:pt x="756519" y="162086"/>
                </a:lnTo>
                <a:lnTo>
                  <a:pt x="756866" y="163197"/>
                </a:lnTo>
                <a:lnTo>
                  <a:pt x="757178" y="164308"/>
                </a:lnTo>
                <a:lnTo>
                  <a:pt x="757525" y="165419"/>
                </a:lnTo>
                <a:lnTo>
                  <a:pt x="757838" y="166564"/>
                </a:lnTo>
                <a:lnTo>
                  <a:pt x="758185" y="167675"/>
                </a:lnTo>
                <a:lnTo>
                  <a:pt x="758532" y="168821"/>
                </a:lnTo>
                <a:lnTo>
                  <a:pt x="758845" y="169932"/>
                </a:lnTo>
                <a:lnTo>
                  <a:pt x="759192" y="171077"/>
                </a:lnTo>
                <a:lnTo>
                  <a:pt x="759504" y="172223"/>
                </a:lnTo>
                <a:lnTo>
                  <a:pt x="759851" y="173368"/>
                </a:lnTo>
                <a:lnTo>
                  <a:pt x="760198" y="174514"/>
                </a:lnTo>
                <a:lnTo>
                  <a:pt x="760511" y="175660"/>
                </a:lnTo>
                <a:lnTo>
                  <a:pt x="760858" y="176805"/>
                </a:lnTo>
                <a:lnTo>
                  <a:pt x="761170" y="177951"/>
                </a:lnTo>
                <a:lnTo>
                  <a:pt x="761518" y="179131"/>
                </a:lnTo>
                <a:lnTo>
                  <a:pt x="761865" y="180277"/>
                </a:lnTo>
                <a:lnTo>
                  <a:pt x="762177" y="181457"/>
                </a:lnTo>
                <a:lnTo>
                  <a:pt x="762524" y="182603"/>
                </a:lnTo>
                <a:lnTo>
                  <a:pt x="762837" y="183783"/>
                </a:lnTo>
                <a:lnTo>
                  <a:pt x="763184" y="184929"/>
                </a:lnTo>
                <a:lnTo>
                  <a:pt x="763531" y="186109"/>
                </a:lnTo>
                <a:lnTo>
                  <a:pt x="763844" y="187289"/>
                </a:lnTo>
                <a:lnTo>
                  <a:pt x="764191" y="188470"/>
                </a:lnTo>
                <a:lnTo>
                  <a:pt x="764503" y="189650"/>
                </a:lnTo>
                <a:lnTo>
                  <a:pt x="764850" y="190830"/>
                </a:lnTo>
                <a:lnTo>
                  <a:pt x="765197" y="192011"/>
                </a:lnTo>
                <a:lnTo>
                  <a:pt x="765510" y="193191"/>
                </a:lnTo>
                <a:lnTo>
                  <a:pt x="765857" y="194406"/>
                </a:lnTo>
                <a:lnTo>
                  <a:pt x="766169" y="195586"/>
                </a:lnTo>
                <a:lnTo>
                  <a:pt x="766517" y="196801"/>
                </a:lnTo>
                <a:lnTo>
                  <a:pt x="766864" y="197982"/>
                </a:lnTo>
                <a:lnTo>
                  <a:pt x="767176" y="199197"/>
                </a:lnTo>
                <a:lnTo>
                  <a:pt x="767523" y="200377"/>
                </a:lnTo>
                <a:lnTo>
                  <a:pt x="767836" y="201592"/>
                </a:lnTo>
                <a:lnTo>
                  <a:pt x="768183" y="202807"/>
                </a:lnTo>
                <a:lnTo>
                  <a:pt x="768530" y="204022"/>
                </a:lnTo>
                <a:lnTo>
                  <a:pt x="768843" y="205237"/>
                </a:lnTo>
                <a:lnTo>
                  <a:pt x="769190" y="206452"/>
                </a:lnTo>
                <a:lnTo>
                  <a:pt x="769502" y="207667"/>
                </a:lnTo>
                <a:lnTo>
                  <a:pt x="769849" y="208882"/>
                </a:lnTo>
                <a:lnTo>
                  <a:pt x="770196" y="210097"/>
                </a:lnTo>
                <a:lnTo>
                  <a:pt x="770509" y="211347"/>
                </a:lnTo>
                <a:lnTo>
                  <a:pt x="770856" y="212562"/>
                </a:lnTo>
                <a:lnTo>
                  <a:pt x="771169" y="213812"/>
                </a:lnTo>
                <a:lnTo>
                  <a:pt x="771516" y="215027"/>
                </a:lnTo>
                <a:lnTo>
                  <a:pt x="771863" y="216277"/>
                </a:lnTo>
                <a:lnTo>
                  <a:pt x="772175" y="217492"/>
                </a:lnTo>
                <a:lnTo>
                  <a:pt x="772522" y="218742"/>
                </a:lnTo>
                <a:lnTo>
                  <a:pt x="772835" y="219991"/>
                </a:lnTo>
                <a:lnTo>
                  <a:pt x="773182" y="221241"/>
                </a:lnTo>
                <a:lnTo>
                  <a:pt x="773529" y="222491"/>
                </a:lnTo>
                <a:lnTo>
                  <a:pt x="773842" y="223741"/>
                </a:lnTo>
                <a:lnTo>
                  <a:pt x="774189" y="224990"/>
                </a:lnTo>
                <a:lnTo>
                  <a:pt x="774501" y="226240"/>
                </a:lnTo>
                <a:lnTo>
                  <a:pt x="774848" y="227490"/>
                </a:lnTo>
                <a:lnTo>
                  <a:pt x="775195" y="228740"/>
                </a:lnTo>
                <a:lnTo>
                  <a:pt x="775508" y="229989"/>
                </a:lnTo>
                <a:lnTo>
                  <a:pt x="775855" y="231274"/>
                </a:lnTo>
                <a:lnTo>
                  <a:pt x="776168" y="232524"/>
                </a:lnTo>
                <a:lnTo>
                  <a:pt x="776515" y="233808"/>
                </a:lnTo>
                <a:lnTo>
                  <a:pt x="776862" y="235058"/>
                </a:lnTo>
                <a:lnTo>
                  <a:pt x="777174" y="236342"/>
                </a:lnTo>
                <a:lnTo>
                  <a:pt x="777521" y="237627"/>
                </a:lnTo>
                <a:lnTo>
                  <a:pt x="777834" y="238877"/>
                </a:lnTo>
                <a:lnTo>
                  <a:pt x="778181" y="240161"/>
                </a:lnTo>
                <a:lnTo>
                  <a:pt x="778528" y="241445"/>
                </a:lnTo>
                <a:lnTo>
                  <a:pt x="778841" y="242730"/>
                </a:lnTo>
                <a:lnTo>
                  <a:pt x="779188" y="244014"/>
                </a:lnTo>
                <a:lnTo>
                  <a:pt x="779500" y="245299"/>
                </a:lnTo>
                <a:lnTo>
                  <a:pt x="779847" y="246583"/>
                </a:lnTo>
                <a:lnTo>
                  <a:pt x="780195" y="247868"/>
                </a:lnTo>
                <a:lnTo>
                  <a:pt x="780507" y="249187"/>
                </a:lnTo>
                <a:lnTo>
                  <a:pt x="780854" y="250471"/>
                </a:lnTo>
                <a:lnTo>
                  <a:pt x="781167" y="251756"/>
                </a:lnTo>
                <a:lnTo>
                  <a:pt x="781514" y="253075"/>
                </a:lnTo>
                <a:lnTo>
                  <a:pt x="781861" y="254360"/>
                </a:lnTo>
                <a:lnTo>
                  <a:pt x="782173" y="255679"/>
                </a:lnTo>
                <a:lnTo>
                  <a:pt x="782520" y="256963"/>
                </a:lnTo>
                <a:lnTo>
                  <a:pt x="782833" y="258282"/>
                </a:lnTo>
                <a:lnTo>
                  <a:pt x="783180" y="259567"/>
                </a:lnTo>
                <a:lnTo>
                  <a:pt x="783527" y="260886"/>
                </a:lnTo>
                <a:lnTo>
                  <a:pt x="783840" y="262205"/>
                </a:lnTo>
                <a:lnTo>
                  <a:pt x="784187" y="263524"/>
                </a:lnTo>
                <a:lnTo>
                  <a:pt x="784499" y="264844"/>
                </a:lnTo>
                <a:lnTo>
                  <a:pt x="784846" y="266163"/>
                </a:lnTo>
                <a:lnTo>
                  <a:pt x="785194" y="267482"/>
                </a:lnTo>
                <a:lnTo>
                  <a:pt x="785506" y="268801"/>
                </a:lnTo>
                <a:lnTo>
                  <a:pt x="785853" y="270120"/>
                </a:lnTo>
                <a:lnTo>
                  <a:pt x="786166" y="271440"/>
                </a:lnTo>
                <a:lnTo>
                  <a:pt x="786513" y="272759"/>
                </a:lnTo>
                <a:lnTo>
                  <a:pt x="786860" y="274078"/>
                </a:lnTo>
                <a:lnTo>
                  <a:pt x="787172" y="275432"/>
                </a:lnTo>
                <a:lnTo>
                  <a:pt x="787519" y="276751"/>
                </a:lnTo>
                <a:lnTo>
                  <a:pt x="787832" y="278105"/>
                </a:lnTo>
                <a:lnTo>
                  <a:pt x="788179" y="279424"/>
                </a:lnTo>
                <a:lnTo>
                  <a:pt x="788526" y="280778"/>
                </a:lnTo>
                <a:lnTo>
                  <a:pt x="788839" y="282097"/>
                </a:lnTo>
                <a:lnTo>
                  <a:pt x="789186" y="283451"/>
                </a:lnTo>
                <a:lnTo>
                  <a:pt x="789498" y="284770"/>
                </a:lnTo>
                <a:lnTo>
                  <a:pt x="789845" y="286124"/>
                </a:lnTo>
                <a:lnTo>
                  <a:pt x="790193" y="287478"/>
                </a:lnTo>
                <a:lnTo>
                  <a:pt x="790505" y="288832"/>
                </a:lnTo>
                <a:lnTo>
                  <a:pt x="790852" y="290186"/>
                </a:lnTo>
                <a:lnTo>
                  <a:pt x="791165" y="291505"/>
                </a:lnTo>
                <a:lnTo>
                  <a:pt x="791512" y="292859"/>
                </a:lnTo>
                <a:lnTo>
                  <a:pt x="791859" y="294213"/>
                </a:lnTo>
                <a:lnTo>
                  <a:pt x="792171" y="295567"/>
                </a:lnTo>
                <a:lnTo>
                  <a:pt x="792519" y="296921"/>
                </a:lnTo>
                <a:lnTo>
                  <a:pt x="792831" y="298309"/>
                </a:lnTo>
                <a:lnTo>
                  <a:pt x="793178" y="299663"/>
                </a:lnTo>
                <a:lnTo>
                  <a:pt x="793525" y="301017"/>
                </a:lnTo>
                <a:lnTo>
                  <a:pt x="793838" y="302371"/>
                </a:lnTo>
                <a:lnTo>
                  <a:pt x="794185" y="303725"/>
                </a:lnTo>
                <a:lnTo>
                  <a:pt x="794497" y="305114"/>
                </a:lnTo>
                <a:lnTo>
                  <a:pt x="794844" y="306467"/>
                </a:lnTo>
                <a:lnTo>
                  <a:pt x="795192" y="307856"/>
                </a:lnTo>
                <a:lnTo>
                  <a:pt x="795504" y="309210"/>
                </a:lnTo>
                <a:lnTo>
                  <a:pt x="795851" y="310599"/>
                </a:lnTo>
                <a:lnTo>
                  <a:pt x="796164" y="311953"/>
                </a:lnTo>
                <a:lnTo>
                  <a:pt x="796511" y="313341"/>
                </a:lnTo>
                <a:lnTo>
                  <a:pt x="796858" y="314695"/>
                </a:lnTo>
                <a:lnTo>
                  <a:pt x="797170" y="316084"/>
                </a:lnTo>
                <a:lnTo>
                  <a:pt x="797518" y="317472"/>
                </a:lnTo>
                <a:lnTo>
                  <a:pt x="797830" y="318826"/>
                </a:lnTo>
                <a:lnTo>
                  <a:pt x="798177" y="320215"/>
                </a:lnTo>
                <a:lnTo>
                  <a:pt x="798524" y="321603"/>
                </a:lnTo>
                <a:lnTo>
                  <a:pt x="798837" y="322992"/>
                </a:lnTo>
                <a:lnTo>
                  <a:pt x="799184" y="324381"/>
                </a:lnTo>
                <a:lnTo>
                  <a:pt x="799496" y="325769"/>
                </a:lnTo>
                <a:lnTo>
                  <a:pt x="799843" y="327158"/>
                </a:lnTo>
                <a:lnTo>
                  <a:pt x="800191" y="328547"/>
                </a:lnTo>
                <a:lnTo>
                  <a:pt x="800503" y="329935"/>
                </a:lnTo>
                <a:lnTo>
                  <a:pt x="800850" y="331324"/>
                </a:lnTo>
                <a:lnTo>
                  <a:pt x="801163" y="332712"/>
                </a:lnTo>
                <a:lnTo>
                  <a:pt x="801510" y="334101"/>
                </a:lnTo>
                <a:lnTo>
                  <a:pt x="801857" y="335490"/>
                </a:lnTo>
                <a:lnTo>
                  <a:pt x="802169" y="336878"/>
                </a:lnTo>
                <a:lnTo>
                  <a:pt x="802517" y="338302"/>
                </a:lnTo>
                <a:lnTo>
                  <a:pt x="802829" y="339690"/>
                </a:lnTo>
                <a:lnTo>
                  <a:pt x="803176" y="341079"/>
                </a:lnTo>
                <a:lnTo>
                  <a:pt x="803523" y="342502"/>
                </a:lnTo>
                <a:lnTo>
                  <a:pt x="803836" y="343891"/>
                </a:lnTo>
                <a:lnTo>
                  <a:pt x="804183" y="345279"/>
                </a:lnTo>
                <a:lnTo>
                  <a:pt x="804495" y="346703"/>
                </a:lnTo>
                <a:lnTo>
                  <a:pt x="804842" y="348091"/>
                </a:lnTo>
                <a:lnTo>
                  <a:pt x="805190" y="349515"/>
                </a:lnTo>
                <a:lnTo>
                  <a:pt x="805502" y="350903"/>
                </a:lnTo>
                <a:lnTo>
                  <a:pt x="805849" y="352327"/>
                </a:lnTo>
                <a:lnTo>
                  <a:pt x="806162" y="353715"/>
                </a:lnTo>
                <a:lnTo>
                  <a:pt x="806509" y="355139"/>
                </a:lnTo>
                <a:lnTo>
                  <a:pt x="806856" y="356562"/>
                </a:lnTo>
                <a:lnTo>
                  <a:pt x="807168" y="357951"/>
                </a:lnTo>
                <a:lnTo>
                  <a:pt x="807516" y="359374"/>
                </a:lnTo>
                <a:lnTo>
                  <a:pt x="807828" y="360797"/>
                </a:lnTo>
                <a:lnTo>
                  <a:pt x="808175" y="362186"/>
                </a:lnTo>
                <a:lnTo>
                  <a:pt x="808522" y="363609"/>
                </a:lnTo>
                <a:lnTo>
                  <a:pt x="808835" y="365032"/>
                </a:lnTo>
                <a:lnTo>
                  <a:pt x="809182" y="366456"/>
                </a:lnTo>
                <a:lnTo>
                  <a:pt x="809494" y="367879"/>
                </a:lnTo>
                <a:lnTo>
                  <a:pt x="809842" y="369302"/>
                </a:lnTo>
                <a:lnTo>
                  <a:pt x="810189" y="370691"/>
                </a:lnTo>
                <a:lnTo>
                  <a:pt x="810501" y="372114"/>
                </a:lnTo>
                <a:lnTo>
                  <a:pt x="810848" y="373538"/>
                </a:lnTo>
                <a:lnTo>
                  <a:pt x="811161" y="374961"/>
                </a:lnTo>
                <a:lnTo>
                  <a:pt x="811508" y="376384"/>
                </a:lnTo>
                <a:lnTo>
                  <a:pt x="811855" y="377808"/>
                </a:lnTo>
                <a:lnTo>
                  <a:pt x="812167" y="379231"/>
                </a:lnTo>
                <a:lnTo>
                  <a:pt x="812515" y="380654"/>
                </a:lnTo>
                <a:lnTo>
                  <a:pt x="812827" y="382112"/>
                </a:lnTo>
                <a:lnTo>
                  <a:pt x="813174" y="383536"/>
                </a:lnTo>
                <a:lnTo>
                  <a:pt x="813521" y="384959"/>
                </a:lnTo>
                <a:lnTo>
                  <a:pt x="813834" y="386382"/>
                </a:lnTo>
                <a:lnTo>
                  <a:pt x="814181" y="387806"/>
                </a:lnTo>
                <a:lnTo>
                  <a:pt x="814493" y="389229"/>
                </a:lnTo>
                <a:lnTo>
                  <a:pt x="814841" y="390687"/>
                </a:lnTo>
                <a:lnTo>
                  <a:pt x="815188" y="392111"/>
                </a:lnTo>
                <a:lnTo>
                  <a:pt x="815500" y="393534"/>
                </a:lnTo>
                <a:lnTo>
                  <a:pt x="815847" y="394957"/>
                </a:lnTo>
                <a:lnTo>
                  <a:pt x="816160" y="396415"/>
                </a:lnTo>
                <a:lnTo>
                  <a:pt x="816507" y="397839"/>
                </a:lnTo>
                <a:lnTo>
                  <a:pt x="816854" y="399262"/>
                </a:lnTo>
                <a:lnTo>
                  <a:pt x="817166" y="400720"/>
                </a:lnTo>
                <a:lnTo>
                  <a:pt x="817514" y="402143"/>
                </a:lnTo>
                <a:lnTo>
                  <a:pt x="817826" y="403567"/>
                </a:lnTo>
                <a:lnTo>
                  <a:pt x="818173" y="405025"/>
                </a:lnTo>
                <a:lnTo>
                  <a:pt x="818520" y="406448"/>
                </a:lnTo>
                <a:lnTo>
                  <a:pt x="818833" y="407871"/>
                </a:lnTo>
                <a:lnTo>
                  <a:pt x="819180" y="409329"/>
                </a:lnTo>
                <a:lnTo>
                  <a:pt x="819492" y="410753"/>
                </a:lnTo>
                <a:lnTo>
                  <a:pt x="819840" y="412211"/>
                </a:lnTo>
                <a:lnTo>
                  <a:pt x="820187" y="413634"/>
                </a:lnTo>
                <a:lnTo>
                  <a:pt x="820499" y="415092"/>
                </a:lnTo>
                <a:lnTo>
                  <a:pt x="820846" y="416515"/>
                </a:lnTo>
                <a:lnTo>
                  <a:pt x="821159" y="417974"/>
                </a:lnTo>
                <a:lnTo>
                  <a:pt x="821506" y="419397"/>
                </a:lnTo>
                <a:lnTo>
                  <a:pt x="821853" y="420855"/>
                </a:lnTo>
                <a:lnTo>
                  <a:pt x="822166" y="422278"/>
                </a:lnTo>
                <a:lnTo>
                  <a:pt x="822513" y="423736"/>
                </a:lnTo>
                <a:lnTo>
                  <a:pt x="822825" y="425194"/>
                </a:lnTo>
                <a:lnTo>
                  <a:pt x="823172" y="426618"/>
                </a:lnTo>
                <a:lnTo>
                  <a:pt x="823519" y="428076"/>
                </a:lnTo>
                <a:lnTo>
                  <a:pt x="823832" y="429499"/>
                </a:lnTo>
                <a:lnTo>
                  <a:pt x="824179" y="430957"/>
                </a:lnTo>
                <a:lnTo>
                  <a:pt x="824491" y="432415"/>
                </a:lnTo>
                <a:lnTo>
                  <a:pt x="824839" y="433838"/>
                </a:lnTo>
                <a:lnTo>
                  <a:pt x="825186" y="435297"/>
                </a:lnTo>
                <a:lnTo>
                  <a:pt x="825498" y="436720"/>
                </a:lnTo>
                <a:lnTo>
                  <a:pt x="825845" y="438178"/>
                </a:lnTo>
                <a:lnTo>
                  <a:pt x="826158" y="439636"/>
                </a:lnTo>
                <a:lnTo>
                  <a:pt x="826505" y="441059"/>
                </a:lnTo>
                <a:lnTo>
                  <a:pt x="826852" y="442517"/>
                </a:lnTo>
                <a:lnTo>
                  <a:pt x="827165" y="443975"/>
                </a:lnTo>
                <a:lnTo>
                  <a:pt x="827512" y="445433"/>
                </a:lnTo>
                <a:lnTo>
                  <a:pt x="827824" y="446857"/>
                </a:lnTo>
                <a:lnTo>
                  <a:pt x="828171" y="448315"/>
                </a:lnTo>
                <a:lnTo>
                  <a:pt x="828518" y="449773"/>
                </a:lnTo>
                <a:lnTo>
                  <a:pt x="828831" y="451196"/>
                </a:lnTo>
                <a:lnTo>
                  <a:pt x="829178" y="452654"/>
                </a:lnTo>
                <a:lnTo>
                  <a:pt x="829490" y="454112"/>
                </a:lnTo>
                <a:lnTo>
                  <a:pt x="829838" y="455570"/>
                </a:lnTo>
                <a:lnTo>
                  <a:pt x="830185" y="456994"/>
                </a:lnTo>
                <a:lnTo>
                  <a:pt x="830497" y="458452"/>
                </a:lnTo>
                <a:lnTo>
                  <a:pt x="830844" y="459910"/>
                </a:lnTo>
                <a:lnTo>
                  <a:pt x="831157" y="461333"/>
                </a:lnTo>
                <a:lnTo>
                  <a:pt x="831504" y="462791"/>
                </a:lnTo>
                <a:lnTo>
                  <a:pt x="831851" y="464249"/>
                </a:lnTo>
                <a:lnTo>
                  <a:pt x="832164" y="465707"/>
                </a:lnTo>
                <a:lnTo>
                  <a:pt x="832511" y="467131"/>
                </a:lnTo>
                <a:lnTo>
                  <a:pt x="832823" y="468589"/>
                </a:lnTo>
                <a:lnTo>
                  <a:pt x="833170" y="470047"/>
                </a:lnTo>
                <a:lnTo>
                  <a:pt x="833517" y="471505"/>
                </a:lnTo>
                <a:lnTo>
                  <a:pt x="833830" y="472928"/>
                </a:lnTo>
                <a:lnTo>
                  <a:pt x="834177" y="474386"/>
                </a:lnTo>
                <a:lnTo>
                  <a:pt x="834489" y="475844"/>
                </a:lnTo>
                <a:lnTo>
                  <a:pt x="834837" y="477302"/>
                </a:lnTo>
                <a:lnTo>
                  <a:pt x="835184" y="478726"/>
                </a:lnTo>
                <a:lnTo>
                  <a:pt x="835496" y="480184"/>
                </a:lnTo>
                <a:lnTo>
                  <a:pt x="835843" y="481642"/>
                </a:lnTo>
                <a:lnTo>
                  <a:pt x="836156" y="483100"/>
                </a:lnTo>
                <a:lnTo>
                  <a:pt x="836503" y="484523"/>
                </a:lnTo>
                <a:lnTo>
                  <a:pt x="836850" y="485981"/>
                </a:lnTo>
                <a:lnTo>
                  <a:pt x="837163" y="487439"/>
                </a:lnTo>
                <a:lnTo>
                  <a:pt x="837510" y="488862"/>
                </a:lnTo>
                <a:lnTo>
                  <a:pt x="837822" y="490321"/>
                </a:lnTo>
                <a:lnTo>
                  <a:pt x="838169" y="491779"/>
                </a:lnTo>
                <a:lnTo>
                  <a:pt x="838516" y="493237"/>
                </a:lnTo>
                <a:lnTo>
                  <a:pt x="838829" y="494660"/>
                </a:lnTo>
                <a:lnTo>
                  <a:pt x="839176" y="496118"/>
                </a:lnTo>
                <a:lnTo>
                  <a:pt x="839489" y="497576"/>
                </a:lnTo>
                <a:lnTo>
                  <a:pt x="839836" y="498999"/>
                </a:lnTo>
                <a:lnTo>
                  <a:pt x="840183" y="500457"/>
                </a:lnTo>
                <a:lnTo>
                  <a:pt x="840495" y="501915"/>
                </a:lnTo>
                <a:lnTo>
                  <a:pt x="840842" y="503339"/>
                </a:lnTo>
                <a:lnTo>
                  <a:pt x="841155" y="504797"/>
                </a:lnTo>
                <a:lnTo>
                  <a:pt x="841502" y="506255"/>
                </a:lnTo>
                <a:lnTo>
                  <a:pt x="841849" y="507678"/>
                </a:lnTo>
                <a:lnTo>
                  <a:pt x="842162" y="509136"/>
                </a:lnTo>
                <a:lnTo>
                  <a:pt x="842509" y="510560"/>
                </a:lnTo>
                <a:lnTo>
                  <a:pt x="842821" y="512018"/>
                </a:lnTo>
                <a:lnTo>
                  <a:pt x="843168" y="513476"/>
                </a:lnTo>
                <a:lnTo>
                  <a:pt x="843516" y="514899"/>
                </a:lnTo>
                <a:lnTo>
                  <a:pt x="843828" y="516357"/>
                </a:lnTo>
                <a:lnTo>
                  <a:pt x="844175" y="517780"/>
                </a:lnTo>
                <a:lnTo>
                  <a:pt x="844488" y="519238"/>
                </a:lnTo>
                <a:lnTo>
                  <a:pt x="844835" y="520697"/>
                </a:lnTo>
                <a:lnTo>
                  <a:pt x="845182" y="522120"/>
                </a:lnTo>
                <a:lnTo>
                  <a:pt x="845494" y="523578"/>
                </a:lnTo>
                <a:lnTo>
                  <a:pt x="845841" y="525001"/>
                </a:lnTo>
                <a:lnTo>
                  <a:pt x="846154" y="526459"/>
                </a:lnTo>
                <a:lnTo>
                  <a:pt x="846501" y="527883"/>
                </a:lnTo>
                <a:lnTo>
                  <a:pt x="846848" y="529341"/>
                </a:lnTo>
                <a:lnTo>
                  <a:pt x="847161" y="530764"/>
                </a:lnTo>
                <a:lnTo>
                  <a:pt x="847508" y="532222"/>
                </a:lnTo>
                <a:lnTo>
                  <a:pt x="847820" y="533645"/>
                </a:lnTo>
                <a:lnTo>
                  <a:pt x="848167" y="535069"/>
                </a:lnTo>
                <a:lnTo>
                  <a:pt x="848515" y="536527"/>
                </a:lnTo>
                <a:lnTo>
                  <a:pt x="848827" y="537950"/>
                </a:lnTo>
                <a:lnTo>
                  <a:pt x="849174" y="539408"/>
                </a:lnTo>
                <a:lnTo>
                  <a:pt x="849487" y="540831"/>
                </a:lnTo>
                <a:lnTo>
                  <a:pt x="849834" y="542255"/>
                </a:lnTo>
                <a:lnTo>
                  <a:pt x="850181" y="543713"/>
                </a:lnTo>
                <a:lnTo>
                  <a:pt x="850493" y="545136"/>
                </a:lnTo>
                <a:lnTo>
                  <a:pt x="850840" y="546560"/>
                </a:lnTo>
                <a:lnTo>
                  <a:pt x="851153" y="548018"/>
                </a:lnTo>
                <a:lnTo>
                  <a:pt x="851500" y="549441"/>
                </a:lnTo>
                <a:lnTo>
                  <a:pt x="851847" y="550864"/>
                </a:lnTo>
                <a:lnTo>
                  <a:pt x="852160" y="552288"/>
                </a:lnTo>
                <a:lnTo>
                  <a:pt x="852507" y="553711"/>
                </a:lnTo>
                <a:lnTo>
                  <a:pt x="852819" y="555169"/>
                </a:lnTo>
                <a:lnTo>
                  <a:pt x="853166" y="556592"/>
                </a:lnTo>
                <a:lnTo>
                  <a:pt x="853514" y="558016"/>
                </a:lnTo>
                <a:lnTo>
                  <a:pt x="853826" y="559439"/>
                </a:lnTo>
                <a:lnTo>
                  <a:pt x="854173" y="560862"/>
                </a:lnTo>
                <a:lnTo>
                  <a:pt x="854486" y="562286"/>
                </a:lnTo>
                <a:lnTo>
                  <a:pt x="854833" y="563709"/>
                </a:lnTo>
                <a:lnTo>
                  <a:pt x="855180" y="565167"/>
                </a:lnTo>
                <a:lnTo>
                  <a:pt x="855492" y="566590"/>
                </a:lnTo>
                <a:lnTo>
                  <a:pt x="855839" y="568014"/>
                </a:lnTo>
                <a:lnTo>
                  <a:pt x="856152" y="569437"/>
                </a:lnTo>
                <a:lnTo>
                  <a:pt x="856499" y="570860"/>
                </a:lnTo>
                <a:lnTo>
                  <a:pt x="856846" y="572284"/>
                </a:lnTo>
                <a:lnTo>
                  <a:pt x="857159" y="573672"/>
                </a:lnTo>
                <a:lnTo>
                  <a:pt x="857506" y="575096"/>
                </a:lnTo>
                <a:lnTo>
                  <a:pt x="857818" y="576519"/>
                </a:lnTo>
                <a:lnTo>
                  <a:pt x="858165" y="577942"/>
                </a:lnTo>
                <a:lnTo>
                  <a:pt x="858513" y="579366"/>
                </a:lnTo>
                <a:lnTo>
                  <a:pt x="858825" y="580789"/>
                </a:lnTo>
                <a:lnTo>
                  <a:pt x="859172" y="582212"/>
                </a:lnTo>
                <a:lnTo>
                  <a:pt x="859485" y="583601"/>
                </a:lnTo>
                <a:lnTo>
                  <a:pt x="859832" y="585024"/>
                </a:lnTo>
                <a:lnTo>
                  <a:pt x="860179" y="586448"/>
                </a:lnTo>
                <a:lnTo>
                  <a:pt x="860491" y="587871"/>
                </a:lnTo>
                <a:lnTo>
                  <a:pt x="860839" y="589260"/>
                </a:lnTo>
                <a:lnTo>
                  <a:pt x="861151" y="590683"/>
                </a:lnTo>
                <a:lnTo>
                  <a:pt x="861498" y="592072"/>
                </a:lnTo>
                <a:lnTo>
                  <a:pt x="861845" y="593495"/>
                </a:lnTo>
                <a:lnTo>
                  <a:pt x="862158" y="594918"/>
                </a:lnTo>
                <a:lnTo>
                  <a:pt x="862505" y="596307"/>
                </a:lnTo>
                <a:lnTo>
                  <a:pt x="862817" y="597730"/>
                </a:lnTo>
                <a:lnTo>
                  <a:pt x="863164" y="599119"/>
                </a:lnTo>
                <a:lnTo>
                  <a:pt x="863512" y="600542"/>
                </a:lnTo>
                <a:lnTo>
                  <a:pt x="863824" y="601931"/>
                </a:lnTo>
                <a:lnTo>
                  <a:pt x="864171" y="603354"/>
                </a:lnTo>
                <a:lnTo>
                  <a:pt x="864484" y="604743"/>
                </a:lnTo>
                <a:lnTo>
                  <a:pt x="864831" y="606131"/>
                </a:lnTo>
                <a:lnTo>
                  <a:pt x="865178" y="607555"/>
                </a:lnTo>
                <a:lnTo>
                  <a:pt x="865490" y="608943"/>
                </a:lnTo>
                <a:lnTo>
                  <a:pt x="865838" y="610332"/>
                </a:lnTo>
                <a:lnTo>
                  <a:pt x="866150" y="611720"/>
                </a:lnTo>
                <a:lnTo>
                  <a:pt x="866497" y="613144"/>
                </a:lnTo>
                <a:lnTo>
                  <a:pt x="866844" y="614532"/>
                </a:lnTo>
                <a:lnTo>
                  <a:pt x="867157" y="615921"/>
                </a:lnTo>
                <a:lnTo>
                  <a:pt x="867504" y="617310"/>
                </a:lnTo>
                <a:lnTo>
                  <a:pt x="867816" y="618698"/>
                </a:lnTo>
                <a:lnTo>
                  <a:pt x="868163" y="620087"/>
                </a:lnTo>
                <a:lnTo>
                  <a:pt x="868511" y="621475"/>
                </a:lnTo>
                <a:lnTo>
                  <a:pt x="868823" y="622864"/>
                </a:lnTo>
                <a:lnTo>
                  <a:pt x="869170" y="624253"/>
                </a:lnTo>
                <a:lnTo>
                  <a:pt x="869483" y="625641"/>
                </a:lnTo>
                <a:lnTo>
                  <a:pt x="869830" y="627030"/>
                </a:lnTo>
                <a:lnTo>
                  <a:pt x="870177" y="628419"/>
                </a:lnTo>
                <a:lnTo>
                  <a:pt x="870489" y="629807"/>
                </a:lnTo>
                <a:lnTo>
                  <a:pt x="870837" y="631196"/>
                </a:lnTo>
                <a:lnTo>
                  <a:pt x="871149" y="632550"/>
                </a:lnTo>
                <a:lnTo>
                  <a:pt x="871496" y="633938"/>
                </a:lnTo>
                <a:lnTo>
                  <a:pt x="871843" y="635327"/>
                </a:lnTo>
                <a:lnTo>
                  <a:pt x="872156" y="636716"/>
                </a:lnTo>
                <a:lnTo>
                  <a:pt x="872503" y="638069"/>
                </a:lnTo>
                <a:lnTo>
                  <a:pt x="872815" y="639458"/>
                </a:lnTo>
                <a:lnTo>
                  <a:pt x="873162" y="640812"/>
                </a:lnTo>
                <a:lnTo>
                  <a:pt x="873510" y="642201"/>
                </a:lnTo>
                <a:lnTo>
                  <a:pt x="873822" y="643555"/>
                </a:lnTo>
                <a:lnTo>
                  <a:pt x="874169" y="644943"/>
                </a:lnTo>
                <a:lnTo>
                  <a:pt x="874482" y="646297"/>
                </a:lnTo>
                <a:lnTo>
                  <a:pt x="874829" y="647686"/>
                </a:lnTo>
                <a:lnTo>
                  <a:pt x="875176" y="649040"/>
                </a:lnTo>
                <a:lnTo>
                  <a:pt x="875488" y="650393"/>
                </a:lnTo>
                <a:lnTo>
                  <a:pt x="875836" y="651782"/>
                </a:lnTo>
                <a:lnTo>
                  <a:pt x="876148" y="653136"/>
                </a:lnTo>
                <a:lnTo>
                  <a:pt x="876495" y="654490"/>
                </a:lnTo>
                <a:lnTo>
                  <a:pt x="876842" y="655844"/>
                </a:lnTo>
                <a:lnTo>
                  <a:pt x="877155" y="657232"/>
                </a:lnTo>
                <a:lnTo>
                  <a:pt x="877502" y="658586"/>
                </a:lnTo>
                <a:lnTo>
                  <a:pt x="877814" y="659940"/>
                </a:lnTo>
                <a:lnTo>
                  <a:pt x="878162" y="661294"/>
                </a:lnTo>
                <a:lnTo>
                  <a:pt x="878509" y="662648"/>
                </a:lnTo>
                <a:lnTo>
                  <a:pt x="878821" y="664002"/>
                </a:lnTo>
                <a:lnTo>
                  <a:pt x="879168" y="665356"/>
                </a:lnTo>
                <a:lnTo>
                  <a:pt x="879481" y="666710"/>
                </a:lnTo>
                <a:lnTo>
                  <a:pt x="879828" y="668029"/>
                </a:lnTo>
                <a:lnTo>
                  <a:pt x="880175" y="669383"/>
                </a:lnTo>
                <a:lnTo>
                  <a:pt x="880487" y="670737"/>
                </a:lnTo>
                <a:lnTo>
                  <a:pt x="880835" y="672091"/>
                </a:lnTo>
                <a:lnTo>
                  <a:pt x="881147" y="673410"/>
                </a:lnTo>
                <a:lnTo>
                  <a:pt x="881494" y="674764"/>
                </a:lnTo>
                <a:lnTo>
                  <a:pt x="881841" y="676118"/>
                </a:lnTo>
                <a:lnTo>
                  <a:pt x="882154" y="677437"/>
                </a:lnTo>
                <a:lnTo>
                  <a:pt x="882501" y="678791"/>
                </a:lnTo>
                <a:lnTo>
                  <a:pt x="882813" y="680110"/>
                </a:lnTo>
                <a:lnTo>
                  <a:pt x="883161" y="681464"/>
                </a:lnTo>
                <a:lnTo>
                  <a:pt x="883508" y="682783"/>
                </a:lnTo>
                <a:lnTo>
                  <a:pt x="883820" y="684137"/>
                </a:lnTo>
                <a:lnTo>
                  <a:pt x="884167" y="685456"/>
                </a:lnTo>
                <a:lnTo>
                  <a:pt x="884480" y="686775"/>
                </a:lnTo>
                <a:lnTo>
                  <a:pt x="884827" y="688094"/>
                </a:lnTo>
                <a:lnTo>
                  <a:pt x="885174" y="689448"/>
                </a:lnTo>
                <a:lnTo>
                  <a:pt x="885486" y="690768"/>
                </a:lnTo>
                <a:lnTo>
                  <a:pt x="885834" y="692087"/>
                </a:lnTo>
                <a:lnTo>
                  <a:pt x="886146" y="693406"/>
                </a:lnTo>
                <a:lnTo>
                  <a:pt x="886493" y="694725"/>
                </a:lnTo>
                <a:lnTo>
                  <a:pt x="886840" y="696044"/>
                </a:lnTo>
                <a:lnTo>
                  <a:pt x="887153" y="697363"/>
                </a:lnTo>
                <a:lnTo>
                  <a:pt x="887500" y="698683"/>
                </a:lnTo>
                <a:lnTo>
                  <a:pt x="887812" y="700002"/>
                </a:lnTo>
                <a:lnTo>
                  <a:pt x="888160" y="701321"/>
                </a:lnTo>
                <a:lnTo>
                  <a:pt x="888507" y="702605"/>
                </a:lnTo>
                <a:lnTo>
                  <a:pt x="888819" y="703925"/>
                </a:lnTo>
                <a:lnTo>
                  <a:pt x="889166" y="705244"/>
                </a:lnTo>
                <a:lnTo>
                  <a:pt x="889479" y="706528"/>
                </a:lnTo>
                <a:lnTo>
                  <a:pt x="889826" y="707848"/>
                </a:lnTo>
                <a:lnTo>
                  <a:pt x="890173" y="709167"/>
                </a:lnTo>
                <a:lnTo>
                  <a:pt x="890486" y="710451"/>
                </a:lnTo>
                <a:lnTo>
                  <a:pt x="890833" y="711770"/>
                </a:lnTo>
                <a:lnTo>
                  <a:pt x="891145" y="713055"/>
                </a:lnTo>
                <a:lnTo>
                  <a:pt x="891492" y="714339"/>
                </a:lnTo>
                <a:lnTo>
                  <a:pt x="891839" y="715659"/>
                </a:lnTo>
                <a:lnTo>
                  <a:pt x="892152" y="716943"/>
                </a:lnTo>
                <a:lnTo>
                  <a:pt x="892499" y="718227"/>
                </a:lnTo>
                <a:lnTo>
                  <a:pt x="892811" y="719512"/>
                </a:lnTo>
                <a:lnTo>
                  <a:pt x="893159" y="720831"/>
                </a:lnTo>
                <a:lnTo>
                  <a:pt x="893506" y="722116"/>
                </a:lnTo>
                <a:lnTo>
                  <a:pt x="893818" y="723400"/>
                </a:lnTo>
                <a:lnTo>
                  <a:pt x="894165" y="724685"/>
                </a:lnTo>
                <a:lnTo>
                  <a:pt x="894478" y="725969"/>
                </a:lnTo>
                <a:lnTo>
                  <a:pt x="894825" y="727253"/>
                </a:lnTo>
                <a:lnTo>
                  <a:pt x="895172" y="728503"/>
                </a:lnTo>
                <a:lnTo>
                  <a:pt x="895485" y="729788"/>
                </a:lnTo>
                <a:lnTo>
                  <a:pt x="895832" y="731072"/>
                </a:lnTo>
                <a:lnTo>
                  <a:pt x="896144" y="732357"/>
                </a:lnTo>
                <a:lnTo>
                  <a:pt x="896491" y="733606"/>
                </a:lnTo>
                <a:lnTo>
                  <a:pt x="896838" y="734891"/>
                </a:lnTo>
                <a:lnTo>
                  <a:pt x="897151" y="736175"/>
                </a:lnTo>
                <a:lnTo>
                  <a:pt x="897498" y="737425"/>
                </a:lnTo>
                <a:lnTo>
                  <a:pt x="897810" y="738710"/>
                </a:lnTo>
                <a:lnTo>
                  <a:pt x="898158" y="739959"/>
                </a:lnTo>
                <a:lnTo>
                  <a:pt x="898505" y="741209"/>
                </a:lnTo>
                <a:lnTo>
                  <a:pt x="898817" y="742494"/>
                </a:lnTo>
                <a:lnTo>
                  <a:pt x="899164" y="743743"/>
                </a:lnTo>
                <a:lnTo>
                  <a:pt x="899477" y="744993"/>
                </a:lnTo>
                <a:lnTo>
                  <a:pt x="899824" y="746278"/>
                </a:lnTo>
                <a:lnTo>
                  <a:pt x="900171" y="747527"/>
                </a:lnTo>
                <a:lnTo>
                  <a:pt x="900484" y="748777"/>
                </a:lnTo>
                <a:lnTo>
                  <a:pt x="900831" y="750027"/>
                </a:lnTo>
                <a:lnTo>
                  <a:pt x="901143" y="751277"/>
                </a:lnTo>
                <a:lnTo>
                  <a:pt x="901490" y="752526"/>
                </a:lnTo>
                <a:lnTo>
                  <a:pt x="901837" y="753776"/>
                </a:lnTo>
                <a:lnTo>
                  <a:pt x="902150" y="754991"/>
                </a:lnTo>
                <a:lnTo>
                  <a:pt x="902497" y="756241"/>
                </a:lnTo>
                <a:lnTo>
                  <a:pt x="902809" y="757491"/>
                </a:lnTo>
                <a:lnTo>
                  <a:pt x="903157" y="758740"/>
                </a:lnTo>
                <a:lnTo>
                  <a:pt x="903504" y="759955"/>
                </a:lnTo>
                <a:lnTo>
                  <a:pt x="903816" y="761205"/>
                </a:lnTo>
                <a:lnTo>
                  <a:pt x="904163" y="762420"/>
                </a:lnTo>
                <a:lnTo>
                  <a:pt x="904476" y="763670"/>
                </a:lnTo>
                <a:lnTo>
                  <a:pt x="904823" y="764885"/>
                </a:lnTo>
                <a:lnTo>
                  <a:pt x="905170" y="766135"/>
                </a:lnTo>
                <a:lnTo>
                  <a:pt x="905483" y="767350"/>
                </a:lnTo>
                <a:lnTo>
                  <a:pt x="905830" y="768565"/>
                </a:lnTo>
                <a:lnTo>
                  <a:pt x="906142" y="769780"/>
                </a:lnTo>
                <a:lnTo>
                  <a:pt x="906489" y="771030"/>
                </a:lnTo>
                <a:lnTo>
                  <a:pt x="906836" y="772245"/>
                </a:lnTo>
                <a:lnTo>
                  <a:pt x="907149" y="773460"/>
                </a:lnTo>
                <a:lnTo>
                  <a:pt x="907496" y="774675"/>
                </a:lnTo>
                <a:lnTo>
                  <a:pt x="907809" y="775890"/>
                </a:lnTo>
                <a:lnTo>
                  <a:pt x="908156" y="777105"/>
                </a:lnTo>
                <a:lnTo>
                  <a:pt x="908503" y="778320"/>
                </a:lnTo>
                <a:lnTo>
                  <a:pt x="908815" y="779500"/>
                </a:lnTo>
                <a:lnTo>
                  <a:pt x="909162" y="780715"/>
                </a:lnTo>
                <a:lnTo>
                  <a:pt x="909475" y="781930"/>
                </a:lnTo>
                <a:lnTo>
                  <a:pt x="909822" y="783111"/>
                </a:lnTo>
                <a:lnTo>
                  <a:pt x="910169" y="784326"/>
                </a:lnTo>
                <a:lnTo>
                  <a:pt x="910482" y="785541"/>
                </a:lnTo>
                <a:lnTo>
                  <a:pt x="910829" y="786721"/>
                </a:lnTo>
                <a:lnTo>
                  <a:pt x="911141" y="787901"/>
                </a:lnTo>
                <a:lnTo>
                  <a:pt x="911488" y="789116"/>
                </a:lnTo>
                <a:lnTo>
                  <a:pt x="911836" y="790297"/>
                </a:lnTo>
                <a:lnTo>
                  <a:pt x="912148" y="791477"/>
                </a:lnTo>
                <a:lnTo>
                  <a:pt x="912495" y="792692"/>
                </a:lnTo>
                <a:lnTo>
                  <a:pt x="912808" y="793872"/>
                </a:lnTo>
                <a:lnTo>
                  <a:pt x="913155" y="795053"/>
                </a:lnTo>
                <a:lnTo>
                  <a:pt x="913502" y="796233"/>
                </a:lnTo>
                <a:lnTo>
                  <a:pt x="913814" y="797413"/>
                </a:lnTo>
                <a:lnTo>
                  <a:pt x="914161" y="798594"/>
                </a:lnTo>
                <a:lnTo>
                  <a:pt x="914474" y="799774"/>
                </a:lnTo>
                <a:lnTo>
                  <a:pt x="914821" y="800920"/>
                </a:lnTo>
                <a:lnTo>
                  <a:pt x="915168" y="802100"/>
                </a:lnTo>
                <a:lnTo>
                  <a:pt x="915481" y="803280"/>
                </a:lnTo>
                <a:lnTo>
                  <a:pt x="915828" y="804461"/>
                </a:lnTo>
                <a:lnTo>
                  <a:pt x="916140" y="805606"/>
                </a:lnTo>
                <a:lnTo>
                  <a:pt x="916487" y="806787"/>
                </a:lnTo>
                <a:lnTo>
                  <a:pt x="916835" y="807932"/>
                </a:lnTo>
                <a:lnTo>
                  <a:pt x="917147" y="809112"/>
                </a:lnTo>
                <a:lnTo>
                  <a:pt x="917494" y="810258"/>
                </a:lnTo>
                <a:lnTo>
                  <a:pt x="917807" y="811404"/>
                </a:lnTo>
                <a:lnTo>
                  <a:pt x="918154" y="812584"/>
                </a:lnTo>
                <a:lnTo>
                  <a:pt x="918501" y="813730"/>
                </a:lnTo>
                <a:lnTo>
                  <a:pt x="918813" y="814875"/>
                </a:lnTo>
                <a:lnTo>
                  <a:pt x="919160" y="816021"/>
                </a:lnTo>
                <a:lnTo>
                  <a:pt x="919473" y="817166"/>
                </a:lnTo>
                <a:lnTo>
                  <a:pt x="919820" y="818312"/>
                </a:lnTo>
                <a:lnTo>
                  <a:pt x="920167" y="819458"/>
                </a:lnTo>
                <a:lnTo>
                  <a:pt x="920480" y="820603"/>
                </a:lnTo>
                <a:lnTo>
                  <a:pt x="920827" y="821749"/>
                </a:lnTo>
                <a:lnTo>
                  <a:pt x="921139" y="822860"/>
                </a:lnTo>
                <a:lnTo>
                  <a:pt x="921486" y="824005"/>
                </a:lnTo>
                <a:lnTo>
                  <a:pt x="921834" y="825151"/>
                </a:lnTo>
                <a:lnTo>
                  <a:pt x="922146" y="826262"/>
                </a:lnTo>
                <a:lnTo>
                  <a:pt x="922493" y="827408"/>
                </a:lnTo>
                <a:lnTo>
                  <a:pt x="922806" y="828518"/>
                </a:lnTo>
                <a:lnTo>
                  <a:pt x="923153" y="829664"/>
                </a:lnTo>
                <a:lnTo>
                  <a:pt x="923500" y="830775"/>
                </a:lnTo>
                <a:lnTo>
                  <a:pt x="923812" y="831886"/>
                </a:lnTo>
                <a:lnTo>
                  <a:pt x="924159" y="833031"/>
                </a:lnTo>
                <a:lnTo>
                  <a:pt x="924472" y="834142"/>
                </a:lnTo>
                <a:lnTo>
                  <a:pt x="924819" y="835253"/>
                </a:lnTo>
                <a:lnTo>
                  <a:pt x="925166" y="836364"/>
                </a:lnTo>
                <a:lnTo>
                  <a:pt x="925479" y="837475"/>
                </a:lnTo>
                <a:lnTo>
                  <a:pt x="925826" y="838586"/>
                </a:lnTo>
                <a:lnTo>
                  <a:pt x="926138" y="839697"/>
                </a:lnTo>
                <a:lnTo>
                  <a:pt x="926485" y="840808"/>
                </a:lnTo>
                <a:lnTo>
                  <a:pt x="926833" y="841884"/>
                </a:lnTo>
                <a:lnTo>
                  <a:pt x="927145" y="842995"/>
                </a:lnTo>
                <a:lnTo>
                  <a:pt x="927492" y="844106"/>
                </a:lnTo>
                <a:lnTo>
                  <a:pt x="927805" y="845182"/>
                </a:lnTo>
                <a:lnTo>
                  <a:pt x="928152" y="846293"/>
                </a:lnTo>
                <a:lnTo>
                  <a:pt x="928499" y="847369"/>
                </a:lnTo>
                <a:lnTo>
                  <a:pt x="928811" y="848480"/>
                </a:lnTo>
                <a:lnTo>
                  <a:pt x="929159" y="849556"/>
                </a:lnTo>
                <a:lnTo>
                  <a:pt x="929471" y="850632"/>
                </a:lnTo>
                <a:lnTo>
                  <a:pt x="929818" y="851743"/>
                </a:lnTo>
                <a:lnTo>
                  <a:pt x="930165" y="852819"/>
                </a:lnTo>
                <a:lnTo>
                  <a:pt x="930478" y="853895"/>
                </a:lnTo>
                <a:lnTo>
                  <a:pt x="930825" y="854972"/>
                </a:lnTo>
                <a:lnTo>
                  <a:pt x="931137" y="856048"/>
                </a:lnTo>
                <a:lnTo>
                  <a:pt x="931484" y="857124"/>
                </a:lnTo>
                <a:lnTo>
                  <a:pt x="931832" y="858200"/>
                </a:lnTo>
                <a:lnTo>
                  <a:pt x="932144" y="859276"/>
                </a:lnTo>
                <a:lnTo>
                  <a:pt x="932491" y="860318"/>
                </a:lnTo>
                <a:lnTo>
                  <a:pt x="932804" y="861394"/>
                </a:lnTo>
                <a:lnTo>
                  <a:pt x="933151" y="862470"/>
                </a:lnTo>
                <a:lnTo>
                  <a:pt x="933498" y="863512"/>
                </a:lnTo>
                <a:lnTo>
                  <a:pt x="933810" y="864588"/>
                </a:lnTo>
                <a:lnTo>
                  <a:pt x="934158" y="865629"/>
                </a:lnTo>
                <a:lnTo>
                  <a:pt x="934470" y="866705"/>
                </a:lnTo>
                <a:lnTo>
                  <a:pt x="934817" y="867747"/>
                </a:lnTo>
                <a:lnTo>
                  <a:pt x="935164" y="868788"/>
                </a:lnTo>
                <a:lnTo>
                  <a:pt x="935477" y="869865"/>
                </a:lnTo>
                <a:lnTo>
                  <a:pt x="935824" y="870906"/>
                </a:lnTo>
                <a:lnTo>
                  <a:pt x="936136" y="871947"/>
                </a:lnTo>
                <a:lnTo>
                  <a:pt x="936483" y="872989"/>
                </a:lnTo>
                <a:lnTo>
                  <a:pt x="936831" y="874030"/>
                </a:lnTo>
                <a:lnTo>
                  <a:pt x="937143" y="875072"/>
                </a:lnTo>
                <a:lnTo>
                  <a:pt x="937490" y="876113"/>
                </a:lnTo>
                <a:lnTo>
                  <a:pt x="937803" y="877155"/>
                </a:lnTo>
                <a:lnTo>
                  <a:pt x="938150" y="878162"/>
                </a:lnTo>
                <a:lnTo>
                  <a:pt x="938497" y="879203"/>
                </a:lnTo>
                <a:lnTo>
                  <a:pt x="938809" y="880244"/>
                </a:lnTo>
                <a:lnTo>
                  <a:pt x="939157" y="881251"/>
                </a:lnTo>
                <a:lnTo>
                  <a:pt x="939469" y="882293"/>
                </a:lnTo>
                <a:lnTo>
                  <a:pt x="939816" y="883299"/>
                </a:lnTo>
                <a:lnTo>
                  <a:pt x="940163" y="884341"/>
                </a:lnTo>
                <a:lnTo>
                  <a:pt x="940476" y="885348"/>
                </a:lnTo>
                <a:lnTo>
                  <a:pt x="940823" y="886354"/>
                </a:lnTo>
                <a:lnTo>
                  <a:pt x="941135" y="887361"/>
                </a:lnTo>
                <a:lnTo>
                  <a:pt x="941483" y="888368"/>
                </a:lnTo>
                <a:lnTo>
                  <a:pt x="941830" y="889409"/>
                </a:lnTo>
                <a:lnTo>
                  <a:pt x="942142" y="890416"/>
                </a:lnTo>
                <a:lnTo>
                  <a:pt x="942489" y="891423"/>
                </a:lnTo>
                <a:lnTo>
                  <a:pt x="942802" y="892395"/>
                </a:lnTo>
                <a:lnTo>
                  <a:pt x="943149" y="893402"/>
                </a:lnTo>
                <a:lnTo>
                  <a:pt x="943496" y="894408"/>
                </a:lnTo>
                <a:lnTo>
                  <a:pt x="943808" y="895415"/>
                </a:lnTo>
                <a:lnTo>
                  <a:pt x="944156" y="896387"/>
                </a:lnTo>
                <a:lnTo>
                  <a:pt x="944468" y="897394"/>
                </a:lnTo>
                <a:lnTo>
                  <a:pt x="944815" y="898401"/>
                </a:lnTo>
                <a:lnTo>
                  <a:pt x="945162" y="899373"/>
                </a:lnTo>
                <a:lnTo>
                  <a:pt x="945475" y="900345"/>
                </a:lnTo>
                <a:lnTo>
                  <a:pt x="945822" y="901351"/>
                </a:lnTo>
                <a:lnTo>
                  <a:pt x="946134" y="902323"/>
                </a:lnTo>
                <a:lnTo>
                  <a:pt x="946482" y="903296"/>
                </a:lnTo>
                <a:lnTo>
                  <a:pt x="946829" y="904268"/>
                </a:lnTo>
                <a:lnTo>
                  <a:pt x="947141" y="905274"/>
                </a:lnTo>
                <a:lnTo>
                  <a:pt x="947488" y="906246"/>
                </a:lnTo>
                <a:lnTo>
                  <a:pt x="947801" y="907218"/>
                </a:lnTo>
                <a:lnTo>
                  <a:pt x="948148" y="908156"/>
                </a:lnTo>
                <a:lnTo>
                  <a:pt x="948495" y="909128"/>
                </a:lnTo>
                <a:lnTo>
                  <a:pt x="948807" y="910100"/>
                </a:lnTo>
                <a:lnTo>
                  <a:pt x="949155" y="911072"/>
                </a:lnTo>
                <a:lnTo>
                  <a:pt x="949467" y="912044"/>
                </a:lnTo>
                <a:lnTo>
                  <a:pt x="949814" y="912981"/>
                </a:lnTo>
                <a:lnTo>
                  <a:pt x="950161" y="913953"/>
                </a:lnTo>
                <a:lnTo>
                  <a:pt x="950474" y="914890"/>
                </a:lnTo>
                <a:lnTo>
                  <a:pt x="950821" y="915863"/>
                </a:lnTo>
                <a:lnTo>
                  <a:pt x="951133" y="916800"/>
                </a:lnTo>
                <a:lnTo>
                  <a:pt x="951481" y="917737"/>
                </a:lnTo>
                <a:lnTo>
                  <a:pt x="951828" y="918709"/>
                </a:lnTo>
                <a:lnTo>
                  <a:pt x="952140" y="919646"/>
                </a:lnTo>
                <a:lnTo>
                  <a:pt x="952487" y="920584"/>
                </a:lnTo>
                <a:lnTo>
                  <a:pt x="952800" y="921521"/>
                </a:lnTo>
                <a:lnTo>
                  <a:pt x="953147" y="922458"/>
                </a:lnTo>
                <a:lnTo>
                  <a:pt x="953494" y="923396"/>
                </a:lnTo>
                <a:lnTo>
                  <a:pt x="953806" y="924333"/>
                </a:lnTo>
                <a:lnTo>
                  <a:pt x="954154" y="925270"/>
                </a:lnTo>
                <a:lnTo>
                  <a:pt x="954466" y="926173"/>
                </a:lnTo>
                <a:lnTo>
                  <a:pt x="954813" y="927110"/>
                </a:lnTo>
                <a:lnTo>
                  <a:pt x="955160" y="928048"/>
                </a:lnTo>
                <a:lnTo>
                  <a:pt x="955473" y="928950"/>
                </a:lnTo>
                <a:lnTo>
                  <a:pt x="955820" y="929888"/>
                </a:lnTo>
                <a:lnTo>
                  <a:pt x="956132" y="930790"/>
                </a:lnTo>
                <a:lnTo>
                  <a:pt x="956480" y="931727"/>
                </a:lnTo>
                <a:lnTo>
                  <a:pt x="956827" y="932630"/>
                </a:lnTo>
                <a:lnTo>
                  <a:pt x="957139" y="933533"/>
                </a:lnTo>
                <a:lnTo>
                  <a:pt x="957486" y="934435"/>
                </a:lnTo>
                <a:lnTo>
                  <a:pt x="957799" y="935338"/>
                </a:lnTo>
                <a:lnTo>
                  <a:pt x="958146" y="936275"/>
                </a:lnTo>
                <a:lnTo>
                  <a:pt x="958493" y="937178"/>
                </a:lnTo>
                <a:lnTo>
                  <a:pt x="958806" y="938046"/>
                </a:lnTo>
                <a:lnTo>
                  <a:pt x="959153" y="938948"/>
                </a:lnTo>
                <a:lnTo>
                  <a:pt x="959465" y="939851"/>
                </a:lnTo>
                <a:lnTo>
                  <a:pt x="959812" y="940753"/>
                </a:lnTo>
                <a:lnTo>
                  <a:pt x="960159" y="941656"/>
                </a:lnTo>
                <a:lnTo>
                  <a:pt x="960472" y="942524"/>
                </a:lnTo>
                <a:lnTo>
                  <a:pt x="960819" y="943427"/>
                </a:lnTo>
                <a:lnTo>
                  <a:pt x="961131" y="944294"/>
                </a:lnTo>
                <a:lnTo>
                  <a:pt x="961479" y="945197"/>
                </a:lnTo>
                <a:lnTo>
                  <a:pt x="961826" y="946065"/>
                </a:lnTo>
                <a:lnTo>
                  <a:pt x="962138" y="946968"/>
                </a:lnTo>
                <a:lnTo>
                  <a:pt x="962485" y="947835"/>
                </a:lnTo>
                <a:lnTo>
                  <a:pt x="962798" y="948703"/>
                </a:lnTo>
                <a:lnTo>
                  <a:pt x="963145" y="949571"/>
                </a:lnTo>
                <a:lnTo>
                  <a:pt x="963492" y="950439"/>
                </a:lnTo>
                <a:lnTo>
                  <a:pt x="963805" y="951307"/>
                </a:lnTo>
                <a:lnTo>
                  <a:pt x="964152" y="952175"/>
                </a:lnTo>
                <a:lnTo>
                  <a:pt x="964464" y="953043"/>
                </a:lnTo>
                <a:lnTo>
                  <a:pt x="964811" y="953911"/>
                </a:lnTo>
                <a:lnTo>
                  <a:pt x="965158" y="954779"/>
                </a:lnTo>
                <a:lnTo>
                  <a:pt x="965471" y="955646"/>
                </a:lnTo>
                <a:lnTo>
                  <a:pt x="965818" y="956480"/>
                </a:lnTo>
                <a:lnTo>
                  <a:pt x="966130" y="957347"/>
                </a:lnTo>
                <a:lnTo>
                  <a:pt x="966478" y="958215"/>
                </a:lnTo>
                <a:lnTo>
                  <a:pt x="966825" y="959049"/>
                </a:lnTo>
                <a:lnTo>
                  <a:pt x="967137" y="959882"/>
                </a:lnTo>
                <a:lnTo>
                  <a:pt x="967484" y="960750"/>
                </a:lnTo>
                <a:lnTo>
                  <a:pt x="967797" y="961583"/>
                </a:lnTo>
                <a:lnTo>
                  <a:pt x="968144" y="962416"/>
                </a:lnTo>
                <a:lnTo>
                  <a:pt x="968491" y="963284"/>
                </a:lnTo>
                <a:lnTo>
                  <a:pt x="968804" y="964117"/>
                </a:lnTo>
                <a:lnTo>
                  <a:pt x="969151" y="964950"/>
                </a:lnTo>
                <a:lnTo>
                  <a:pt x="969463" y="965783"/>
                </a:lnTo>
                <a:lnTo>
                  <a:pt x="969810" y="966616"/>
                </a:lnTo>
                <a:lnTo>
                  <a:pt x="970157" y="967450"/>
                </a:lnTo>
                <a:lnTo>
                  <a:pt x="970470" y="968248"/>
                </a:lnTo>
                <a:lnTo>
                  <a:pt x="970817" y="969081"/>
                </a:lnTo>
                <a:lnTo>
                  <a:pt x="971129" y="969914"/>
                </a:lnTo>
                <a:lnTo>
                  <a:pt x="971477" y="970713"/>
                </a:lnTo>
                <a:lnTo>
                  <a:pt x="971824" y="971546"/>
                </a:lnTo>
                <a:lnTo>
                  <a:pt x="972136" y="972379"/>
                </a:lnTo>
                <a:lnTo>
                  <a:pt x="972483" y="973178"/>
                </a:lnTo>
                <a:lnTo>
                  <a:pt x="972796" y="973976"/>
                </a:lnTo>
                <a:lnTo>
                  <a:pt x="973143" y="974809"/>
                </a:lnTo>
                <a:lnTo>
                  <a:pt x="973490" y="975608"/>
                </a:lnTo>
                <a:lnTo>
                  <a:pt x="973803" y="976406"/>
                </a:lnTo>
                <a:lnTo>
                  <a:pt x="974150" y="977205"/>
                </a:lnTo>
                <a:lnTo>
                  <a:pt x="974462" y="978003"/>
                </a:lnTo>
                <a:lnTo>
                  <a:pt x="974809" y="978802"/>
                </a:lnTo>
                <a:lnTo>
                  <a:pt x="975156" y="979600"/>
                </a:lnTo>
                <a:lnTo>
                  <a:pt x="975469" y="980399"/>
                </a:lnTo>
                <a:lnTo>
                  <a:pt x="975816" y="981197"/>
                </a:lnTo>
                <a:lnTo>
                  <a:pt x="976129" y="981995"/>
                </a:lnTo>
                <a:lnTo>
                  <a:pt x="976476" y="982794"/>
                </a:lnTo>
                <a:lnTo>
                  <a:pt x="976823" y="983558"/>
                </a:lnTo>
                <a:lnTo>
                  <a:pt x="977135" y="984356"/>
                </a:lnTo>
                <a:lnTo>
                  <a:pt x="977482" y="985155"/>
                </a:lnTo>
                <a:lnTo>
                  <a:pt x="977795" y="985918"/>
                </a:lnTo>
                <a:lnTo>
                  <a:pt x="978142" y="986682"/>
                </a:lnTo>
                <a:lnTo>
                  <a:pt x="978489" y="987480"/>
                </a:lnTo>
                <a:lnTo>
                  <a:pt x="978802" y="988244"/>
                </a:lnTo>
                <a:lnTo>
                  <a:pt x="979149" y="989008"/>
                </a:lnTo>
                <a:lnTo>
                  <a:pt x="979461" y="989806"/>
                </a:lnTo>
                <a:lnTo>
                  <a:pt x="979808" y="990570"/>
                </a:lnTo>
                <a:lnTo>
                  <a:pt x="980156" y="991334"/>
                </a:lnTo>
                <a:lnTo>
                  <a:pt x="980468" y="992098"/>
                </a:lnTo>
                <a:lnTo>
                  <a:pt x="980815" y="992861"/>
                </a:lnTo>
                <a:lnTo>
                  <a:pt x="981128" y="993625"/>
                </a:lnTo>
                <a:lnTo>
                  <a:pt x="981475" y="994354"/>
                </a:lnTo>
                <a:lnTo>
                  <a:pt x="981822" y="995118"/>
                </a:lnTo>
                <a:lnTo>
                  <a:pt x="982134" y="995882"/>
                </a:lnTo>
                <a:lnTo>
                  <a:pt x="982481" y="996645"/>
                </a:lnTo>
                <a:lnTo>
                  <a:pt x="982794" y="997374"/>
                </a:lnTo>
                <a:lnTo>
                  <a:pt x="983141" y="998138"/>
                </a:lnTo>
                <a:lnTo>
                  <a:pt x="983488" y="998867"/>
                </a:lnTo>
                <a:lnTo>
                  <a:pt x="983801" y="999631"/>
                </a:lnTo>
                <a:lnTo>
                  <a:pt x="984148" y="1000360"/>
                </a:lnTo>
                <a:lnTo>
                  <a:pt x="984460" y="1001089"/>
                </a:lnTo>
                <a:lnTo>
                  <a:pt x="984807" y="1001853"/>
                </a:lnTo>
                <a:lnTo>
                  <a:pt x="985155" y="1002582"/>
                </a:lnTo>
                <a:lnTo>
                  <a:pt x="985467" y="1003311"/>
                </a:lnTo>
                <a:lnTo>
                  <a:pt x="985814" y="1004040"/>
                </a:lnTo>
                <a:lnTo>
                  <a:pt x="986127" y="1004769"/>
                </a:lnTo>
                <a:lnTo>
                  <a:pt x="986474" y="1005498"/>
                </a:lnTo>
                <a:lnTo>
                  <a:pt x="986821" y="1006227"/>
                </a:lnTo>
                <a:lnTo>
                  <a:pt x="987133" y="1006956"/>
                </a:lnTo>
                <a:lnTo>
                  <a:pt x="987480" y="1007650"/>
                </a:lnTo>
                <a:lnTo>
                  <a:pt x="987793" y="1008379"/>
                </a:lnTo>
                <a:lnTo>
                  <a:pt x="988140" y="1009108"/>
                </a:lnTo>
                <a:lnTo>
                  <a:pt x="988487" y="1009803"/>
                </a:lnTo>
                <a:lnTo>
                  <a:pt x="988800" y="1010532"/>
                </a:lnTo>
                <a:lnTo>
                  <a:pt x="989147" y="1011226"/>
                </a:lnTo>
                <a:lnTo>
                  <a:pt x="989459" y="1011955"/>
                </a:lnTo>
                <a:lnTo>
                  <a:pt x="989806" y="1012649"/>
                </a:lnTo>
                <a:lnTo>
                  <a:pt x="990154" y="1013343"/>
                </a:lnTo>
                <a:lnTo>
                  <a:pt x="990466" y="1014073"/>
                </a:lnTo>
                <a:lnTo>
                  <a:pt x="990813" y="1014767"/>
                </a:lnTo>
                <a:lnTo>
                  <a:pt x="991126" y="1015461"/>
                </a:lnTo>
                <a:lnTo>
                  <a:pt x="991473" y="1016155"/>
                </a:lnTo>
                <a:lnTo>
                  <a:pt x="991820" y="1016850"/>
                </a:lnTo>
                <a:lnTo>
                  <a:pt x="992132" y="1017544"/>
                </a:lnTo>
                <a:lnTo>
                  <a:pt x="992480" y="1018238"/>
                </a:lnTo>
                <a:lnTo>
                  <a:pt x="992792" y="1018933"/>
                </a:lnTo>
                <a:lnTo>
                  <a:pt x="993139" y="1019627"/>
                </a:lnTo>
                <a:lnTo>
                  <a:pt x="993486" y="1020287"/>
                </a:lnTo>
                <a:lnTo>
                  <a:pt x="993799" y="1020981"/>
                </a:lnTo>
                <a:lnTo>
                  <a:pt x="994146" y="1021675"/>
                </a:lnTo>
                <a:lnTo>
                  <a:pt x="994458" y="1022335"/>
                </a:lnTo>
                <a:lnTo>
                  <a:pt x="994805" y="1023029"/>
                </a:lnTo>
                <a:lnTo>
                  <a:pt x="995153" y="1023689"/>
                </a:lnTo>
                <a:lnTo>
                  <a:pt x="995465" y="1024383"/>
                </a:lnTo>
                <a:lnTo>
                  <a:pt x="995812" y="1025043"/>
                </a:lnTo>
                <a:lnTo>
                  <a:pt x="996125" y="1025702"/>
                </a:lnTo>
                <a:lnTo>
                  <a:pt x="996472" y="1026362"/>
                </a:lnTo>
                <a:lnTo>
                  <a:pt x="996819" y="1027056"/>
                </a:lnTo>
                <a:lnTo>
                  <a:pt x="997131" y="1027716"/>
                </a:lnTo>
                <a:lnTo>
                  <a:pt x="997479" y="1028375"/>
                </a:lnTo>
                <a:lnTo>
                  <a:pt x="997791" y="1029035"/>
                </a:lnTo>
                <a:lnTo>
                  <a:pt x="998138" y="1029694"/>
                </a:lnTo>
                <a:lnTo>
                  <a:pt x="998485" y="1030319"/>
                </a:lnTo>
                <a:lnTo>
                  <a:pt x="998798" y="1030979"/>
                </a:lnTo>
                <a:lnTo>
                  <a:pt x="999145" y="1031639"/>
                </a:lnTo>
                <a:lnTo>
                  <a:pt x="999457" y="1032298"/>
                </a:lnTo>
                <a:lnTo>
                  <a:pt x="999804" y="1032923"/>
                </a:lnTo>
                <a:lnTo>
                  <a:pt x="1000152" y="1033583"/>
                </a:lnTo>
                <a:lnTo>
                  <a:pt x="1000464" y="1034242"/>
                </a:lnTo>
                <a:lnTo>
                  <a:pt x="1000811" y="1034867"/>
                </a:lnTo>
                <a:lnTo>
                  <a:pt x="1001124" y="1035527"/>
                </a:lnTo>
                <a:lnTo>
                  <a:pt x="1001471" y="1036152"/>
                </a:lnTo>
                <a:lnTo>
                  <a:pt x="1001818" y="1036776"/>
                </a:lnTo>
                <a:lnTo>
                  <a:pt x="1002130" y="1037401"/>
                </a:lnTo>
                <a:lnTo>
                  <a:pt x="1002478" y="1038061"/>
                </a:lnTo>
                <a:lnTo>
                  <a:pt x="1002790" y="1038686"/>
                </a:lnTo>
                <a:lnTo>
                  <a:pt x="1003137" y="1039311"/>
                </a:lnTo>
                <a:lnTo>
                  <a:pt x="1003484" y="1039936"/>
                </a:lnTo>
                <a:lnTo>
                  <a:pt x="1003797" y="1040560"/>
                </a:lnTo>
                <a:lnTo>
                  <a:pt x="1004144" y="1041185"/>
                </a:lnTo>
                <a:lnTo>
                  <a:pt x="1004456" y="1041810"/>
                </a:lnTo>
                <a:lnTo>
                  <a:pt x="1004803" y="1042435"/>
                </a:lnTo>
                <a:lnTo>
                  <a:pt x="1005151" y="1043025"/>
                </a:lnTo>
                <a:lnTo>
                  <a:pt x="1005463" y="1043650"/>
                </a:lnTo>
                <a:lnTo>
                  <a:pt x="1005810" y="1044275"/>
                </a:lnTo>
                <a:lnTo>
                  <a:pt x="1006123" y="1044865"/>
                </a:lnTo>
                <a:lnTo>
                  <a:pt x="1006470" y="1045490"/>
                </a:lnTo>
                <a:lnTo>
                  <a:pt x="1006817" y="1046080"/>
                </a:lnTo>
                <a:lnTo>
                  <a:pt x="1007129" y="1046705"/>
                </a:lnTo>
                <a:lnTo>
                  <a:pt x="1007477" y="1047295"/>
                </a:lnTo>
                <a:lnTo>
                  <a:pt x="1007789" y="1047920"/>
                </a:lnTo>
                <a:lnTo>
                  <a:pt x="1008136" y="1048510"/>
                </a:lnTo>
                <a:lnTo>
                  <a:pt x="1008483" y="1049100"/>
                </a:lnTo>
                <a:lnTo>
                  <a:pt x="1008796" y="1049691"/>
                </a:lnTo>
                <a:lnTo>
                  <a:pt x="1009143" y="1050281"/>
                </a:lnTo>
                <a:lnTo>
                  <a:pt x="1009455" y="1050871"/>
                </a:lnTo>
                <a:lnTo>
                  <a:pt x="1009803" y="1051461"/>
                </a:lnTo>
                <a:lnTo>
                  <a:pt x="1010150" y="1052051"/>
                </a:lnTo>
                <a:lnTo>
                  <a:pt x="1010462" y="1052641"/>
                </a:lnTo>
                <a:lnTo>
                  <a:pt x="1010809" y="1053232"/>
                </a:lnTo>
                <a:lnTo>
                  <a:pt x="1011122" y="1053822"/>
                </a:lnTo>
                <a:lnTo>
                  <a:pt x="1011469" y="1054412"/>
                </a:lnTo>
                <a:lnTo>
                  <a:pt x="1011816" y="1054967"/>
                </a:lnTo>
                <a:lnTo>
                  <a:pt x="1012128" y="1055557"/>
                </a:lnTo>
                <a:lnTo>
                  <a:pt x="1012476" y="1056148"/>
                </a:lnTo>
                <a:lnTo>
                  <a:pt x="1012788" y="1056703"/>
                </a:lnTo>
                <a:lnTo>
                  <a:pt x="1013135" y="1057293"/>
                </a:lnTo>
                <a:lnTo>
                  <a:pt x="1013482" y="1057849"/>
                </a:lnTo>
                <a:lnTo>
                  <a:pt x="1013795" y="1058439"/>
                </a:lnTo>
                <a:lnTo>
                  <a:pt x="1014142" y="1058994"/>
                </a:lnTo>
                <a:lnTo>
                  <a:pt x="1014454" y="1059550"/>
                </a:lnTo>
                <a:lnTo>
                  <a:pt x="1014802" y="1060105"/>
                </a:lnTo>
                <a:lnTo>
                  <a:pt x="1015149" y="1060695"/>
                </a:lnTo>
                <a:lnTo>
                  <a:pt x="1015461" y="1061251"/>
                </a:lnTo>
                <a:lnTo>
                  <a:pt x="1015808" y="1061806"/>
                </a:lnTo>
                <a:lnTo>
                  <a:pt x="1016121" y="1062362"/>
                </a:lnTo>
                <a:lnTo>
                  <a:pt x="1016468" y="1062917"/>
                </a:lnTo>
                <a:lnTo>
                  <a:pt x="1016815" y="1063473"/>
                </a:lnTo>
                <a:lnTo>
                  <a:pt x="1017127" y="1063993"/>
                </a:lnTo>
                <a:lnTo>
                  <a:pt x="1017475" y="1064549"/>
                </a:lnTo>
                <a:lnTo>
                  <a:pt x="1017787" y="1065104"/>
                </a:lnTo>
                <a:lnTo>
                  <a:pt x="1018134" y="1065660"/>
                </a:lnTo>
                <a:lnTo>
                  <a:pt x="1018481" y="1066180"/>
                </a:lnTo>
                <a:lnTo>
                  <a:pt x="1018794" y="1066736"/>
                </a:lnTo>
                <a:lnTo>
                  <a:pt x="1019141" y="1067257"/>
                </a:lnTo>
                <a:lnTo>
                  <a:pt x="1019453" y="1067812"/>
                </a:lnTo>
                <a:lnTo>
                  <a:pt x="1019801" y="1068333"/>
                </a:lnTo>
                <a:lnTo>
                  <a:pt x="1020148" y="1068888"/>
                </a:lnTo>
                <a:lnTo>
                  <a:pt x="1020460" y="1069409"/>
                </a:lnTo>
                <a:lnTo>
                  <a:pt x="1020807" y="1069930"/>
                </a:lnTo>
                <a:lnTo>
                  <a:pt x="1021120" y="1070485"/>
                </a:lnTo>
                <a:lnTo>
                  <a:pt x="1021467" y="1071006"/>
                </a:lnTo>
                <a:lnTo>
                  <a:pt x="1021814" y="1071527"/>
                </a:lnTo>
                <a:lnTo>
                  <a:pt x="1022126" y="1072047"/>
                </a:lnTo>
                <a:lnTo>
                  <a:pt x="1022474" y="1072568"/>
                </a:lnTo>
                <a:lnTo>
                  <a:pt x="1022786" y="1073089"/>
                </a:lnTo>
                <a:lnTo>
                  <a:pt x="1023133" y="1073610"/>
                </a:lnTo>
                <a:lnTo>
                  <a:pt x="1023480" y="1074130"/>
                </a:lnTo>
                <a:lnTo>
                  <a:pt x="1023793" y="1074651"/>
                </a:lnTo>
                <a:lnTo>
                  <a:pt x="1024140" y="1075172"/>
                </a:lnTo>
                <a:lnTo>
                  <a:pt x="1024452" y="1075658"/>
                </a:lnTo>
                <a:lnTo>
                  <a:pt x="1024800" y="1076178"/>
                </a:lnTo>
                <a:lnTo>
                  <a:pt x="1025147" y="1076699"/>
                </a:lnTo>
                <a:lnTo>
                  <a:pt x="1025459" y="1077185"/>
                </a:lnTo>
                <a:lnTo>
                  <a:pt x="1025806" y="1077706"/>
                </a:lnTo>
                <a:lnTo>
                  <a:pt x="1026119" y="1078192"/>
                </a:lnTo>
                <a:lnTo>
                  <a:pt x="1026466" y="1078713"/>
                </a:lnTo>
                <a:lnTo>
                  <a:pt x="1026813" y="1079199"/>
                </a:lnTo>
                <a:lnTo>
                  <a:pt x="1027126" y="1079719"/>
                </a:lnTo>
                <a:lnTo>
                  <a:pt x="1027473" y="1080205"/>
                </a:lnTo>
                <a:lnTo>
                  <a:pt x="1027785" y="1080691"/>
                </a:lnTo>
                <a:lnTo>
                  <a:pt x="1028132" y="1081177"/>
                </a:lnTo>
                <a:lnTo>
                  <a:pt x="1028479" y="1081663"/>
                </a:lnTo>
                <a:lnTo>
                  <a:pt x="1028792" y="1082184"/>
                </a:lnTo>
                <a:lnTo>
                  <a:pt x="1029139" y="1082670"/>
                </a:lnTo>
                <a:lnTo>
                  <a:pt x="1029451" y="1083156"/>
                </a:lnTo>
                <a:lnTo>
                  <a:pt x="1029799" y="1083642"/>
                </a:lnTo>
                <a:lnTo>
                  <a:pt x="1030146" y="1084128"/>
                </a:lnTo>
                <a:lnTo>
                  <a:pt x="1030458" y="1084580"/>
                </a:lnTo>
                <a:lnTo>
                  <a:pt x="1030805" y="1085066"/>
                </a:lnTo>
                <a:lnTo>
                  <a:pt x="1031118" y="1085552"/>
                </a:lnTo>
                <a:lnTo>
                  <a:pt x="1031465" y="1086038"/>
                </a:lnTo>
                <a:lnTo>
                  <a:pt x="1031812" y="1086489"/>
                </a:lnTo>
                <a:lnTo>
                  <a:pt x="1032125" y="1086975"/>
                </a:lnTo>
                <a:lnTo>
                  <a:pt x="1032472" y="1087461"/>
                </a:lnTo>
                <a:lnTo>
                  <a:pt x="1032784" y="1087912"/>
                </a:lnTo>
                <a:lnTo>
                  <a:pt x="1033131" y="1088398"/>
                </a:lnTo>
                <a:lnTo>
                  <a:pt x="1033478" y="1088850"/>
                </a:lnTo>
                <a:lnTo>
                  <a:pt x="1033791" y="1089301"/>
                </a:lnTo>
                <a:lnTo>
                  <a:pt x="1034138" y="1089787"/>
                </a:lnTo>
                <a:lnTo>
                  <a:pt x="1034450" y="1090238"/>
                </a:lnTo>
                <a:lnTo>
                  <a:pt x="1034798" y="1090690"/>
                </a:lnTo>
                <a:lnTo>
                  <a:pt x="1035145" y="1091176"/>
                </a:lnTo>
                <a:lnTo>
                  <a:pt x="1035457" y="1091627"/>
                </a:lnTo>
                <a:lnTo>
                  <a:pt x="1035804" y="1092078"/>
                </a:lnTo>
                <a:lnTo>
                  <a:pt x="1036117" y="1092529"/>
                </a:lnTo>
                <a:lnTo>
                  <a:pt x="1036464" y="1092981"/>
                </a:lnTo>
                <a:lnTo>
                  <a:pt x="1036811" y="1093432"/>
                </a:lnTo>
                <a:lnTo>
                  <a:pt x="1037124" y="1093883"/>
                </a:lnTo>
                <a:lnTo>
                  <a:pt x="1037471" y="1094335"/>
                </a:lnTo>
                <a:lnTo>
                  <a:pt x="1037783" y="1094786"/>
                </a:lnTo>
                <a:lnTo>
                  <a:pt x="1038130" y="1095203"/>
                </a:lnTo>
                <a:lnTo>
                  <a:pt x="1038477" y="1095654"/>
                </a:lnTo>
                <a:lnTo>
                  <a:pt x="1038790" y="1096105"/>
                </a:lnTo>
                <a:lnTo>
                  <a:pt x="1039137" y="1096522"/>
                </a:lnTo>
                <a:lnTo>
                  <a:pt x="1039450" y="1096973"/>
                </a:lnTo>
                <a:lnTo>
                  <a:pt x="1039797" y="1097424"/>
                </a:lnTo>
                <a:lnTo>
                  <a:pt x="1040144" y="1097841"/>
                </a:lnTo>
                <a:lnTo>
                  <a:pt x="1040456" y="1098292"/>
                </a:lnTo>
                <a:lnTo>
                  <a:pt x="1040803" y="1098709"/>
                </a:lnTo>
                <a:lnTo>
                  <a:pt x="1041116" y="1099125"/>
                </a:lnTo>
                <a:lnTo>
                  <a:pt x="1041463" y="1099577"/>
                </a:lnTo>
                <a:lnTo>
                  <a:pt x="1041810" y="1099993"/>
                </a:lnTo>
                <a:lnTo>
                  <a:pt x="1042123" y="1100410"/>
                </a:lnTo>
                <a:lnTo>
                  <a:pt x="1042470" y="1100861"/>
                </a:lnTo>
                <a:lnTo>
                  <a:pt x="1042782" y="1101278"/>
                </a:lnTo>
                <a:lnTo>
                  <a:pt x="1043129" y="1101694"/>
                </a:lnTo>
                <a:lnTo>
                  <a:pt x="1043476" y="1102111"/>
                </a:lnTo>
                <a:lnTo>
                  <a:pt x="1043789" y="1102527"/>
                </a:lnTo>
                <a:lnTo>
                  <a:pt x="1044136" y="1102944"/>
                </a:lnTo>
                <a:lnTo>
                  <a:pt x="1044449" y="1103361"/>
                </a:lnTo>
                <a:lnTo>
                  <a:pt x="1044796" y="1103777"/>
                </a:lnTo>
                <a:lnTo>
                  <a:pt x="1045143" y="1104194"/>
                </a:lnTo>
                <a:lnTo>
                  <a:pt x="1045455" y="1104576"/>
                </a:lnTo>
                <a:lnTo>
                  <a:pt x="1045802" y="1104992"/>
                </a:lnTo>
                <a:lnTo>
                  <a:pt x="1046115" y="1105409"/>
                </a:lnTo>
                <a:lnTo>
                  <a:pt x="1046462" y="1105825"/>
                </a:lnTo>
                <a:lnTo>
                  <a:pt x="1046809" y="1106207"/>
                </a:lnTo>
                <a:lnTo>
                  <a:pt x="1047122" y="1106624"/>
                </a:lnTo>
                <a:lnTo>
                  <a:pt x="1047469" y="1107006"/>
                </a:lnTo>
                <a:lnTo>
                  <a:pt x="1047781" y="1107422"/>
                </a:lnTo>
                <a:lnTo>
                  <a:pt x="1048128" y="1107804"/>
                </a:lnTo>
                <a:lnTo>
                  <a:pt x="1048476" y="1108221"/>
                </a:lnTo>
                <a:lnTo>
                  <a:pt x="1048788" y="1108603"/>
                </a:lnTo>
                <a:lnTo>
                  <a:pt x="1049135" y="1109019"/>
                </a:lnTo>
                <a:lnTo>
                  <a:pt x="1049448" y="1109401"/>
                </a:lnTo>
                <a:lnTo>
                  <a:pt x="1049795" y="1109783"/>
                </a:lnTo>
                <a:lnTo>
                  <a:pt x="1050142" y="1110165"/>
                </a:lnTo>
                <a:lnTo>
                  <a:pt x="1050454" y="1110581"/>
                </a:lnTo>
                <a:lnTo>
                  <a:pt x="1050801" y="1110963"/>
                </a:lnTo>
                <a:lnTo>
                  <a:pt x="1051114" y="1111345"/>
                </a:lnTo>
                <a:lnTo>
                  <a:pt x="1051461" y="1111727"/>
                </a:lnTo>
                <a:lnTo>
                  <a:pt x="1051808" y="1112109"/>
                </a:lnTo>
                <a:lnTo>
                  <a:pt x="1052121" y="1112491"/>
                </a:lnTo>
                <a:lnTo>
                  <a:pt x="1052468" y="1112873"/>
                </a:lnTo>
                <a:lnTo>
                  <a:pt x="1052780" y="1113255"/>
                </a:lnTo>
                <a:lnTo>
                  <a:pt x="1053127" y="1113602"/>
                </a:lnTo>
                <a:lnTo>
                  <a:pt x="1053475" y="1113984"/>
                </a:lnTo>
                <a:lnTo>
                  <a:pt x="1053787" y="1114365"/>
                </a:lnTo>
                <a:lnTo>
                  <a:pt x="1054134" y="1114747"/>
                </a:lnTo>
                <a:lnTo>
                  <a:pt x="1054447" y="1115094"/>
                </a:lnTo>
                <a:lnTo>
                  <a:pt x="1054794" y="1115476"/>
                </a:lnTo>
                <a:lnTo>
                  <a:pt x="1055141" y="1115858"/>
                </a:lnTo>
                <a:lnTo>
                  <a:pt x="1055453" y="1116205"/>
                </a:lnTo>
                <a:lnTo>
                  <a:pt x="1055800" y="1116587"/>
                </a:lnTo>
                <a:lnTo>
                  <a:pt x="1056113" y="1116934"/>
                </a:lnTo>
                <a:lnTo>
                  <a:pt x="1056460" y="1117316"/>
                </a:lnTo>
                <a:lnTo>
                  <a:pt x="1056807" y="1117663"/>
                </a:lnTo>
                <a:lnTo>
                  <a:pt x="1057120" y="1118011"/>
                </a:lnTo>
                <a:lnTo>
                  <a:pt x="1057467" y="1118392"/>
                </a:lnTo>
                <a:lnTo>
                  <a:pt x="1057779" y="1118740"/>
                </a:lnTo>
                <a:lnTo>
                  <a:pt x="1058126" y="1119087"/>
                </a:lnTo>
                <a:lnTo>
                  <a:pt x="1058474" y="1119469"/>
                </a:lnTo>
                <a:lnTo>
                  <a:pt x="1058786" y="1119816"/>
                </a:lnTo>
                <a:lnTo>
                  <a:pt x="1059133" y="1120163"/>
                </a:lnTo>
                <a:lnTo>
                  <a:pt x="1059446" y="1120510"/>
                </a:lnTo>
                <a:lnTo>
                  <a:pt x="1059793" y="1120857"/>
                </a:lnTo>
                <a:lnTo>
                  <a:pt x="1060140" y="1121204"/>
                </a:lnTo>
                <a:lnTo>
                  <a:pt x="1060452" y="1121552"/>
                </a:lnTo>
                <a:lnTo>
                  <a:pt x="1060800" y="1121899"/>
                </a:lnTo>
                <a:lnTo>
                  <a:pt x="1061112" y="1122246"/>
                </a:lnTo>
                <a:lnTo>
                  <a:pt x="1061459" y="1122593"/>
                </a:lnTo>
                <a:lnTo>
                  <a:pt x="1061806" y="1122905"/>
                </a:lnTo>
                <a:lnTo>
                  <a:pt x="1062119" y="1123253"/>
                </a:lnTo>
                <a:lnTo>
                  <a:pt x="1062466" y="1123600"/>
                </a:lnTo>
                <a:lnTo>
                  <a:pt x="1062778" y="1123947"/>
                </a:lnTo>
                <a:lnTo>
                  <a:pt x="1063125" y="1124259"/>
                </a:lnTo>
                <a:lnTo>
                  <a:pt x="1063473" y="1124607"/>
                </a:lnTo>
                <a:lnTo>
                  <a:pt x="1063785" y="1124919"/>
                </a:lnTo>
                <a:lnTo>
                  <a:pt x="1064132" y="1125266"/>
                </a:lnTo>
                <a:lnTo>
                  <a:pt x="1064445" y="1125613"/>
                </a:lnTo>
                <a:lnTo>
                  <a:pt x="1064792" y="1125926"/>
                </a:lnTo>
                <a:lnTo>
                  <a:pt x="1065139" y="1126238"/>
                </a:lnTo>
                <a:lnTo>
                  <a:pt x="1065451" y="1126585"/>
                </a:lnTo>
                <a:lnTo>
                  <a:pt x="1065799" y="1126898"/>
                </a:lnTo>
                <a:lnTo>
                  <a:pt x="1066111" y="1127245"/>
                </a:lnTo>
                <a:lnTo>
                  <a:pt x="1066458" y="1127557"/>
                </a:lnTo>
                <a:lnTo>
                  <a:pt x="1066805" y="1127870"/>
                </a:lnTo>
                <a:lnTo>
                  <a:pt x="1067118" y="1128182"/>
                </a:lnTo>
                <a:lnTo>
                  <a:pt x="1067465" y="1128529"/>
                </a:lnTo>
                <a:lnTo>
                  <a:pt x="1067777" y="1128842"/>
                </a:lnTo>
                <a:lnTo>
                  <a:pt x="1068124" y="1129154"/>
                </a:lnTo>
                <a:lnTo>
                  <a:pt x="1068472" y="1129467"/>
                </a:lnTo>
                <a:lnTo>
                  <a:pt x="1068784" y="1129779"/>
                </a:lnTo>
                <a:lnTo>
                  <a:pt x="1069131" y="1130092"/>
                </a:lnTo>
                <a:lnTo>
                  <a:pt x="1069444" y="1130404"/>
                </a:lnTo>
                <a:lnTo>
                  <a:pt x="1069791" y="1130716"/>
                </a:lnTo>
                <a:lnTo>
                  <a:pt x="1070138" y="1131029"/>
                </a:lnTo>
                <a:lnTo>
                  <a:pt x="1070450" y="1131341"/>
                </a:lnTo>
                <a:lnTo>
                  <a:pt x="1070798" y="1131619"/>
                </a:lnTo>
                <a:lnTo>
                  <a:pt x="1071110" y="1131931"/>
                </a:lnTo>
                <a:lnTo>
                  <a:pt x="1071457" y="1132244"/>
                </a:lnTo>
                <a:lnTo>
                  <a:pt x="1071804" y="1132556"/>
                </a:lnTo>
                <a:lnTo>
                  <a:pt x="1072117" y="1132834"/>
                </a:lnTo>
                <a:lnTo>
                  <a:pt x="1072464" y="1133147"/>
                </a:lnTo>
                <a:lnTo>
                  <a:pt x="1072776" y="1133459"/>
                </a:lnTo>
                <a:lnTo>
                  <a:pt x="1073123" y="1133737"/>
                </a:lnTo>
                <a:lnTo>
                  <a:pt x="1073471" y="1134049"/>
                </a:lnTo>
                <a:lnTo>
                  <a:pt x="1073783" y="1134327"/>
                </a:lnTo>
                <a:lnTo>
                  <a:pt x="1074130" y="1134639"/>
                </a:lnTo>
                <a:lnTo>
                  <a:pt x="1074443" y="1134917"/>
                </a:lnTo>
                <a:lnTo>
                  <a:pt x="1074790" y="1135195"/>
                </a:lnTo>
                <a:lnTo>
                  <a:pt x="1075137" y="1135507"/>
                </a:lnTo>
                <a:lnTo>
                  <a:pt x="1075449" y="1135785"/>
                </a:lnTo>
                <a:lnTo>
                  <a:pt x="1075797" y="1136063"/>
                </a:lnTo>
                <a:lnTo>
                  <a:pt x="1076109" y="1136375"/>
                </a:lnTo>
                <a:lnTo>
                  <a:pt x="1076456" y="1136653"/>
                </a:lnTo>
                <a:lnTo>
                  <a:pt x="1076803" y="1136930"/>
                </a:lnTo>
                <a:lnTo>
                  <a:pt x="1077116" y="1137208"/>
                </a:lnTo>
                <a:lnTo>
                  <a:pt x="1077463" y="1137486"/>
                </a:lnTo>
                <a:lnTo>
                  <a:pt x="1077775" y="1137798"/>
                </a:lnTo>
                <a:lnTo>
                  <a:pt x="1078123" y="1138076"/>
                </a:lnTo>
                <a:lnTo>
                  <a:pt x="1078470" y="1138354"/>
                </a:lnTo>
                <a:lnTo>
                  <a:pt x="1078782" y="1138632"/>
                </a:lnTo>
                <a:lnTo>
                  <a:pt x="1079129" y="1138909"/>
                </a:lnTo>
                <a:lnTo>
                  <a:pt x="1079442" y="1139187"/>
                </a:lnTo>
                <a:lnTo>
                  <a:pt x="1079789" y="1139430"/>
                </a:lnTo>
                <a:lnTo>
                  <a:pt x="1080136" y="1139708"/>
                </a:lnTo>
                <a:lnTo>
                  <a:pt x="1080448" y="1139985"/>
                </a:lnTo>
                <a:lnTo>
                  <a:pt x="1080796" y="1140263"/>
                </a:lnTo>
                <a:lnTo>
                  <a:pt x="1081108" y="1140541"/>
                </a:lnTo>
                <a:lnTo>
                  <a:pt x="1081455" y="1140784"/>
                </a:lnTo>
                <a:lnTo>
                  <a:pt x="1081802" y="1141062"/>
                </a:lnTo>
                <a:lnTo>
                  <a:pt x="1082115" y="1141339"/>
                </a:lnTo>
                <a:lnTo>
                  <a:pt x="1082462" y="1141582"/>
                </a:lnTo>
                <a:lnTo>
                  <a:pt x="1082774" y="1141860"/>
                </a:lnTo>
                <a:lnTo>
                  <a:pt x="1083122" y="1142138"/>
                </a:lnTo>
                <a:lnTo>
                  <a:pt x="1083469" y="1142381"/>
                </a:lnTo>
                <a:lnTo>
                  <a:pt x="1083781" y="1142659"/>
                </a:lnTo>
                <a:lnTo>
                  <a:pt x="1084128" y="1142902"/>
                </a:lnTo>
                <a:lnTo>
                  <a:pt x="1084441" y="1143179"/>
                </a:lnTo>
                <a:lnTo>
                  <a:pt x="1084788" y="1143422"/>
                </a:lnTo>
                <a:lnTo>
                  <a:pt x="1085135" y="1143665"/>
                </a:lnTo>
                <a:lnTo>
                  <a:pt x="1085447" y="1143943"/>
                </a:lnTo>
                <a:lnTo>
                  <a:pt x="1085795" y="1144186"/>
                </a:lnTo>
                <a:lnTo>
                  <a:pt x="1086107" y="1144429"/>
                </a:lnTo>
                <a:lnTo>
                  <a:pt x="1086454" y="1144707"/>
                </a:lnTo>
                <a:lnTo>
                  <a:pt x="1086801" y="1144950"/>
                </a:lnTo>
                <a:lnTo>
                  <a:pt x="1087114" y="1145193"/>
                </a:lnTo>
                <a:lnTo>
                  <a:pt x="1087461" y="1145436"/>
                </a:lnTo>
                <a:lnTo>
                  <a:pt x="1087773" y="1145679"/>
                </a:lnTo>
                <a:lnTo>
                  <a:pt x="1088121" y="1145922"/>
                </a:lnTo>
                <a:lnTo>
                  <a:pt x="1088468" y="1146200"/>
                </a:lnTo>
                <a:lnTo>
                  <a:pt x="1088780" y="1146443"/>
                </a:lnTo>
                <a:lnTo>
                  <a:pt x="1089127" y="1146686"/>
                </a:lnTo>
                <a:lnTo>
                  <a:pt x="1089440" y="1146929"/>
                </a:lnTo>
                <a:lnTo>
                  <a:pt x="1089787" y="1147172"/>
                </a:lnTo>
                <a:lnTo>
                  <a:pt x="1090134" y="1147415"/>
                </a:lnTo>
                <a:lnTo>
                  <a:pt x="1090447" y="1147623"/>
                </a:lnTo>
                <a:lnTo>
                  <a:pt x="1090794" y="1147866"/>
                </a:lnTo>
                <a:lnTo>
                  <a:pt x="1091106" y="1148109"/>
                </a:lnTo>
                <a:lnTo>
                  <a:pt x="1091453" y="1148352"/>
                </a:lnTo>
                <a:lnTo>
                  <a:pt x="1091800" y="1148595"/>
                </a:lnTo>
                <a:lnTo>
                  <a:pt x="1092113" y="1148803"/>
                </a:lnTo>
                <a:lnTo>
                  <a:pt x="1092460" y="1149046"/>
                </a:lnTo>
                <a:lnTo>
                  <a:pt x="1092772" y="1149289"/>
                </a:lnTo>
                <a:lnTo>
                  <a:pt x="1093120" y="1149532"/>
                </a:lnTo>
                <a:lnTo>
                  <a:pt x="1093467" y="1149740"/>
                </a:lnTo>
                <a:lnTo>
                  <a:pt x="1093779" y="1149983"/>
                </a:lnTo>
                <a:lnTo>
                  <a:pt x="1094126" y="1150192"/>
                </a:lnTo>
                <a:lnTo>
                  <a:pt x="1094439" y="1150435"/>
                </a:lnTo>
                <a:lnTo>
                  <a:pt x="1094786" y="1150643"/>
                </a:lnTo>
                <a:lnTo>
                  <a:pt x="1095133" y="1150886"/>
                </a:lnTo>
                <a:lnTo>
                  <a:pt x="1095446" y="1151094"/>
                </a:lnTo>
                <a:lnTo>
                  <a:pt x="1095793" y="1151337"/>
                </a:lnTo>
                <a:lnTo>
                  <a:pt x="1096105" y="1151546"/>
                </a:lnTo>
                <a:lnTo>
                  <a:pt x="1096452" y="1151789"/>
                </a:lnTo>
                <a:lnTo>
                  <a:pt x="1096799" y="1151997"/>
                </a:lnTo>
                <a:lnTo>
                  <a:pt x="1097112" y="1152205"/>
                </a:lnTo>
                <a:lnTo>
                  <a:pt x="1097459" y="1152448"/>
                </a:lnTo>
                <a:lnTo>
                  <a:pt x="1097771" y="1152657"/>
                </a:lnTo>
                <a:lnTo>
                  <a:pt x="1098119" y="1152865"/>
                </a:lnTo>
                <a:lnTo>
                  <a:pt x="1098466" y="1153073"/>
                </a:lnTo>
                <a:lnTo>
                  <a:pt x="1098778" y="1153316"/>
                </a:lnTo>
                <a:lnTo>
                  <a:pt x="1099125" y="1153524"/>
                </a:lnTo>
                <a:lnTo>
                  <a:pt x="1099438" y="1153733"/>
                </a:lnTo>
                <a:lnTo>
                  <a:pt x="1099785" y="1153941"/>
                </a:lnTo>
                <a:lnTo>
                  <a:pt x="1100132" y="1154149"/>
                </a:lnTo>
                <a:lnTo>
                  <a:pt x="1100445" y="1154358"/>
                </a:lnTo>
                <a:lnTo>
                  <a:pt x="1100792" y="1154566"/>
                </a:lnTo>
                <a:lnTo>
                  <a:pt x="1101104" y="1154774"/>
                </a:lnTo>
                <a:lnTo>
                  <a:pt x="1101451" y="1154983"/>
                </a:lnTo>
                <a:lnTo>
                  <a:pt x="1101798" y="1155191"/>
                </a:lnTo>
                <a:lnTo>
                  <a:pt x="1102111" y="1155399"/>
                </a:lnTo>
                <a:lnTo>
                  <a:pt x="1102458" y="1155607"/>
                </a:lnTo>
                <a:lnTo>
                  <a:pt x="1102770" y="1155816"/>
                </a:lnTo>
                <a:lnTo>
                  <a:pt x="1103118" y="1156024"/>
                </a:lnTo>
                <a:lnTo>
                  <a:pt x="1103465" y="1156198"/>
                </a:lnTo>
                <a:lnTo>
                  <a:pt x="1103777" y="1156406"/>
                </a:lnTo>
                <a:lnTo>
                  <a:pt x="1104124" y="1156614"/>
                </a:lnTo>
                <a:lnTo>
                  <a:pt x="1104437" y="1156822"/>
                </a:lnTo>
                <a:lnTo>
                  <a:pt x="1104784" y="1156996"/>
                </a:lnTo>
                <a:lnTo>
                  <a:pt x="1105131" y="1157204"/>
                </a:lnTo>
                <a:lnTo>
                  <a:pt x="1105444" y="1157413"/>
                </a:lnTo>
                <a:lnTo>
                  <a:pt x="1105791" y="1157586"/>
                </a:lnTo>
                <a:lnTo>
                  <a:pt x="1106103" y="1157794"/>
                </a:lnTo>
                <a:lnTo>
                  <a:pt x="1106450" y="1157968"/>
                </a:lnTo>
                <a:lnTo>
                  <a:pt x="1106797" y="1158176"/>
                </a:lnTo>
                <a:lnTo>
                  <a:pt x="1107110" y="1158385"/>
                </a:lnTo>
                <a:lnTo>
                  <a:pt x="1107457" y="1158558"/>
                </a:lnTo>
                <a:lnTo>
                  <a:pt x="1107770" y="1158767"/>
                </a:lnTo>
                <a:lnTo>
                  <a:pt x="1108117" y="1158940"/>
                </a:lnTo>
                <a:lnTo>
                  <a:pt x="1108464" y="1159114"/>
                </a:lnTo>
                <a:lnTo>
                  <a:pt x="1108776" y="1159322"/>
                </a:lnTo>
                <a:lnTo>
                  <a:pt x="1109123" y="1159496"/>
                </a:lnTo>
                <a:lnTo>
                  <a:pt x="1109436" y="1159704"/>
                </a:lnTo>
                <a:lnTo>
                  <a:pt x="1109783" y="1159877"/>
                </a:lnTo>
                <a:lnTo>
                  <a:pt x="1110130" y="1160051"/>
                </a:lnTo>
                <a:lnTo>
                  <a:pt x="1110443" y="1160259"/>
                </a:lnTo>
                <a:lnTo>
                  <a:pt x="1110790" y="1160433"/>
                </a:lnTo>
                <a:lnTo>
                  <a:pt x="1111102" y="1160606"/>
                </a:lnTo>
                <a:lnTo>
                  <a:pt x="1111449" y="1160780"/>
                </a:lnTo>
                <a:lnTo>
                  <a:pt x="1111797" y="1160954"/>
                </a:lnTo>
                <a:lnTo>
                  <a:pt x="1112109" y="1161162"/>
                </a:lnTo>
                <a:lnTo>
                  <a:pt x="1112456" y="1161335"/>
                </a:lnTo>
                <a:lnTo>
                  <a:pt x="1112769" y="1161509"/>
                </a:lnTo>
                <a:lnTo>
                  <a:pt x="1113116" y="1161683"/>
                </a:lnTo>
                <a:lnTo>
                  <a:pt x="1113463" y="1161856"/>
                </a:lnTo>
                <a:lnTo>
                  <a:pt x="1113775" y="1162030"/>
                </a:lnTo>
                <a:lnTo>
                  <a:pt x="1114122" y="1162203"/>
                </a:lnTo>
                <a:lnTo>
                  <a:pt x="1114435" y="1162377"/>
                </a:lnTo>
                <a:lnTo>
                  <a:pt x="1114782" y="1162550"/>
                </a:lnTo>
                <a:lnTo>
                  <a:pt x="1115129" y="1162724"/>
                </a:lnTo>
                <a:lnTo>
                  <a:pt x="1115442" y="1162898"/>
                </a:lnTo>
                <a:lnTo>
                  <a:pt x="1115789" y="1163071"/>
                </a:lnTo>
                <a:lnTo>
                  <a:pt x="1116101" y="1163245"/>
                </a:lnTo>
                <a:lnTo>
                  <a:pt x="1116448" y="1163418"/>
                </a:lnTo>
                <a:lnTo>
                  <a:pt x="1116796" y="1163592"/>
                </a:lnTo>
                <a:lnTo>
                  <a:pt x="1117108" y="1163731"/>
                </a:lnTo>
                <a:lnTo>
                  <a:pt x="1117455" y="1163904"/>
                </a:lnTo>
                <a:lnTo>
                  <a:pt x="1117768" y="1164078"/>
                </a:lnTo>
                <a:lnTo>
                  <a:pt x="1118115" y="1164252"/>
                </a:lnTo>
                <a:lnTo>
                  <a:pt x="1118462" y="1164390"/>
                </a:lnTo>
                <a:lnTo>
                  <a:pt x="1118774" y="1164564"/>
                </a:lnTo>
                <a:lnTo>
                  <a:pt x="1119121" y="1164738"/>
                </a:lnTo>
                <a:lnTo>
                  <a:pt x="1119434" y="1164876"/>
                </a:lnTo>
                <a:lnTo>
                  <a:pt x="1119781" y="1165050"/>
                </a:lnTo>
                <a:lnTo>
                  <a:pt x="1120128" y="1165224"/>
                </a:lnTo>
                <a:lnTo>
                  <a:pt x="1120441" y="1165362"/>
                </a:lnTo>
                <a:lnTo>
                  <a:pt x="1120788" y="1165536"/>
                </a:lnTo>
                <a:lnTo>
                  <a:pt x="1121100" y="1165675"/>
                </a:lnTo>
                <a:lnTo>
                  <a:pt x="1121447" y="1165848"/>
                </a:lnTo>
                <a:lnTo>
                  <a:pt x="1121795" y="1165987"/>
                </a:lnTo>
                <a:lnTo>
                  <a:pt x="1122107" y="1166161"/>
                </a:lnTo>
                <a:lnTo>
                  <a:pt x="1122454" y="1166300"/>
                </a:lnTo>
                <a:lnTo>
                  <a:pt x="1122767" y="1166473"/>
                </a:lnTo>
                <a:lnTo>
                  <a:pt x="1123114" y="1166612"/>
                </a:lnTo>
                <a:lnTo>
                  <a:pt x="1123461" y="1166786"/>
                </a:lnTo>
                <a:lnTo>
                  <a:pt x="1123773" y="1166925"/>
                </a:lnTo>
                <a:lnTo>
                  <a:pt x="1124120" y="1167063"/>
                </a:lnTo>
                <a:lnTo>
                  <a:pt x="1124433" y="1167237"/>
                </a:lnTo>
                <a:lnTo>
                  <a:pt x="1124780" y="1167376"/>
                </a:lnTo>
                <a:lnTo>
                  <a:pt x="1125127" y="1167515"/>
                </a:lnTo>
                <a:lnTo>
                  <a:pt x="1125440" y="1167688"/>
                </a:lnTo>
                <a:lnTo>
                  <a:pt x="1125787" y="1167827"/>
                </a:lnTo>
                <a:lnTo>
                  <a:pt x="1126099" y="1167966"/>
                </a:lnTo>
                <a:lnTo>
                  <a:pt x="1126446" y="1168105"/>
                </a:lnTo>
                <a:lnTo>
                  <a:pt x="1126794" y="1168279"/>
                </a:lnTo>
                <a:lnTo>
                  <a:pt x="1127106" y="1168417"/>
                </a:lnTo>
                <a:lnTo>
                  <a:pt x="1127453" y="1168556"/>
                </a:lnTo>
                <a:lnTo>
                  <a:pt x="1127766" y="1168695"/>
                </a:lnTo>
                <a:lnTo>
                  <a:pt x="1128113" y="1168834"/>
                </a:lnTo>
                <a:lnTo>
                  <a:pt x="1128460" y="1168973"/>
                </a:lnTo>
                <a:lnTo>
                  <a:pt x="1128772" y="1169112"/>
                </a:lnTo>
                <a:lnTo>
                  <a:pt x="1129120" y="1169285"/>
                </a:lnTo>
                <a:lnTo>
                  <a:pt x="1129432" y="1169424"/>
                </a:lnTo>
                <a:lnTo>
                  <a:pt x="1129779" y="1169563"/>
                </a:lnTo>
                <a:lnTo>
                  <a:pt x="1130126" y="1169702"/>
                </a:lnTo>
                <a:lnTo>
                  <a:pt x="1130439" y="1169841"/>
                </a:lnTo>
                <a:lnTo>
                  <a:pt x="1130786" y="1169980"/>
                </a:lnTo>
                <a:lnTo>
                  <a:pt x="1131098" y="1170118"/>
                </a:lnTo>
                <a:lnTo>
                  <a:pt x="1131445" y="1170223"/>
                </a:lnTo>
                <a:lnTo>
                  <a:pt x="1131793" y="1170361"/>
                </a:lnTo>
                <a:lnTo>
                  <a:pt x="1132105" y="1170500"/>
                </a:lnTo>
                <a:lnTo>
                  <a:pt x="1132452" y="1170639"/>
                </a:lnTo>
                <a:lnTo>
                  <a:pt x="1132765" y="1170778"/>
                </a:lnTo>
                <a:lnTo>
                  <a:pt x="1133112" y="1170917"/>
                </a:lnTo>
                <a:lnTo>
                  <a:pt x="1133459" y="1171056"/>
                </a:lnTo>
                <a:lnTo>
                  <a:pt x="1133771" y="1171160"/>
                </a:lnTo>
                <a:lnTo>
                  <a:pt x="1134119" y="1171299"/>
                </a:lnTo>
                <a:lnTo>
                  <a:pt x="1134431" y="1171438"/>
                </a:lnTo>
                <a:lnTo>
                  <a:pt x="1134778" y="1171577"/>
                </a:lnTo>
                <a:lnTo>
                  <a:pt x="1135125" y="1171681"/>
                </a:lnTo>
                <a:lnTo>
                  <a:pt x="1135438" y="1171820"/>
                </a:lnTo>
                <a:lnTo>
                  <a:pt x="1135785" y="1171958"/>
                </a:lnTo>
                <a:lnTo>
                  <a:pt x="1136097" y="1172063"/>
                </a:lnTo>
                <a:lnTo>
                  <a:pt x="1136444" y="1172201"/>
                </a:lnTo>
                <a:lnTo>
                  <a:pt x="1136792" y="1172340"/>
                </a:lnTo>
                <a:lnTo>
                  <a:pt x="1137104" y="1172444"/>
                </a:lnTo>
                <a:lnTo>
                  <a:pt x="1137451" y="1172583"/>
                </a:lnTo>
                <a:lnTo>
                  <a:pt x="1137764" y="1172722"/>
                </a:lnTo>
                <a:lnTo>
                  <a:pt x="1138111" y="1172826"/>
                </a:lnTo>
                <a:lnTo>
                  <a:pt x="1138458" y="1172965"/>
                </a:lnTo>
                <a:lnTo>
                  <a:pt x="1138770" y="1173069"/>
                </a:lnTo>
                <a:lnTo>
                  <a:pt x="1139118" y="1173208"/>
                </a:lnTo>
                <a:lnTo>
                  <a:pt x="1139430" y="1173312"/>
                </a:lnTo>
                <a:lnTo>
                  <a:pt x="1139777" y="1173451"/>
                </a:lnTo>
                <a:lnTo>
                  <a:pt x="1140124" y="1173555"/>
                </a:lnTo>
                <a:lnTo>
                  <a:pt x="1140437" y="1173694"/>
                </a:lnTo>
                <a:lnTo>
                  <a:pt x="1140784" y="1173798"/>
                </a:lnTo>
                <a:lnTo>
                  <a:pt x="1141096" y="1173902"/>
                </a:lnTo>
                <a:lnTo>
                  <a:pt x="1141443" y="1174041"/>
                </a:lnTo>
                <a:lnTo>
                  <a:pt x="1141791" y="1174145"/>
                </a:lnTo>
                <a:lnTo>
                  <a:pt x="1142103" y="1174250"/>
                </a:lnTo>
                <a:lnTo>
                  <a:pt x="1142450" y="1174388"/>
                </a:lnTo>
                <a:lnTo>
                  <a:pt x="1142763" y="1174493"/>
                </a:lnTo>
                <a:lnTo>
                  <a:pt x="1143110" y="1174597"/>
                </a:lnTo>
                <a:lnTo>
                  <a:pt x="1143457" y="1174736"/>
                </a:lnTo>
                <a:lnTo>
                  <a:pt x="1143769" y="1174840"/>
                </a:lnTo>
                <a:lnTo>
                  <a:pt x="1144117" y="1174944"/>
                </a:lnTo>
                <a:lnTo>
                  <a:pt x="1144429" y="1175048"/>
                </a:lnTo>
                <a:lnTo>
                  <a:pt x="1144776" y="1175187"/>
                </a:lnTo>
                <a:lnTo>
                  <a:pt x="1145123" y="1175291"/>
                </a:lnTo>
                <a:lnTo>
                  <a:pt x="1145436" y="1175395"/>
                </a:lnTo>
                <a:lnTo>
                  <a:pt x="1145783" y="1175499"/>
                </a:lnTo>
                <a:lnTo>
                  <a:pt x="1146095" y="1175604"/>
                </a:lnTo>
                <a:lnTo>
                  <a:pt x="1146443" y="1175742"/>
                </a:lnTo>
                <a:lnTo>
                  <a:pt x="1146790" y="1175847"/>
                </a:lnTo>
                <a:lnTo>
                  <a:pt x="1147102" y="1175951"/>
                </a:lnTo>
                <a:lnTo>
                  <a:pt x="1147449" y="1176055"/>
                </a:lnTo>
                <a:lnTo>
                  <a:pt x="1147762" y="1176159"/>
                </a:lnTo>
                <a:lnTo>
                  <a:pt x="1148109" y="1176263"/>
                </a:lnTo>
                <a:lnTo>
                  <a:pt x="1148456" y="1176367"/>
                </a:lnTo>
                <a:lnTo>
                  <a:pt x="1148768" y="1176471"/>
                </a:lnTo>
                <a:lnTo>
                  <a:pt x="1149116" y="1176576"/>
                </a:lnTo>
                <a:lnTo>
                  <a:pt x="1149428" y="1176680"/>
                </a:lnTo>
                <a:lnTo>
                  <a:pt x="1149775" y="1176784"/>
                </a:lnTo>
                <a:lnTo>
                  <a:pt x="1150122" y="1176888"/>
                </a:lnTo>
                <a:lnTo>
                  <a:pt x="1150435" y="1176992"/>
                </a:lnTo>
                <a:lnTo>
                  <a:pt x="1150782" y="1177096"/>
                </a:lnTo>
                <a:lnTo>
                  <a:pt x="1151094" y="1177200"/>
                </a:lnTo>
                <a:lnTo>
                  <a:pt x="1151442" y="1177305"/>
                </a:lnTo>
                <a:lnTo>
                  <a:pt x="1151789" y="1177409"/>
                </a:lnTo>
                <a:lnTo>
                  <a:pt x="1152101" y="1177513"/>
                </a:lnTo>
                <a:lnTo>
                  <a:pt x="1152448" y="1177582"/>
                </a:lnTo>
                <a:lnTo>
                  <a:pt x="1152761" y="1177686"/>
                </a:lnTo>
                <a:lnTo>
                  <a:pt x="1153108" y="1177791"/>
                </a:lnTo>
                <a:lnTo>
                  <a:pt x="1153455" y="1177895"/>
                </a:lnTo>
                <a:lnTo>
                  <a:pt x="1153767" y="1177999"/>
                </a:lnTo>
                <a:lnTo>
                  <a:pt x="1154115" y="1178103"/>
                </a:lnTo>
                <a:lnTo>
                  <a:pt x="1154427" y="1178172"/>
                </a:lnTo>
                <a:lnTo>
                  <a:pt x="1154774" y="1178277"/>
                </a:lnTo>
                <a:lnTo>
                  <a:pt x="1155121" y="1178381"/>
                </a:lnTo>
                <a:lnTo>
                  <a:pt x="1155434" y="1178485"/>
                </a:lnTo>
                <a:lnTo>
                  <a:pt x="1155781" y="1178554"/>
                </a:lnTo>
                <a:lnTo>
                  <a:pt x="1156093" y="1178658"/>
                </a:lnTo>
                <a:lnTo>
                  <a:pt x="1156441" y="1178763"/>
                </a:lnTo>
                <a:lnTo>
                  <a:pt x="1156788" y="1178832"/>
                </a:lnTo>
                <a:lnTo>
                  <a:pt x="1157100" y="1178936"/>
                </a:lnTo>
                <a:lnTo>
                  <a:pt x="1157447" y="1179040"/>
                </a:lnTo>
                <a:lnTo>
                  <a:pt x="1157760" y="1179110"/>
                </a:lnTo>
                <a:lnTo>
                  <a:pt x="1158107" y="1179214"/>
                </a:lnTo>
                <a:lnTo>
                  <a:pt x="1158454" y="1179318"/>
                </a:lnTo>
                <a:lnTo>
                  <a:pt x="1158767" y="1179387"/>
                </a:lnTo>
                <a:lnTo>
                  <a:pt x="1159114" y="1179492"/>
                </a:lnTo>
                <a:lnTo>
                  <a:pt x="1159426" y="1179561"/>
                </a:lnTo>
                <a:lnTo>
                  <a:pt x="1159773" y="1179665"/>
                </a:lnTo>
                <a:lnTo>
                  <a:pt x="1160120" y="1179735"/>
                </a:lnTo>
                <a:lnTo>
                  <a:pt x="1160433" y="1179839"/>
                </a:lnTo>
                <a:lnTo>
                  <a:pt x="1160780" y="1179908"/>
                </a:lnTo>
                <a:lnTo>
                  <a:pt x="1161092" y="1180012"/>
                </a:lnTo>
                <a:lnTo>
                  <a:pt x="1161440" y="1180082"/>
                </a:lnTo>
                <a:lnTo>
                  <a:pt x="1161787" y="1180186"/>
                </a:lnTo>
                <a:lnTo>
                  <a:pt x="1162099" y="1180255"/>
                </a:lnTo>
                <a:lnTo>
                  <a:pt x="1162446" y="1180360"/>
                </a:lnTo>
                <a:lnTo>
                  <a:pt x="1162759" y="1180429"/>
                </a:lnTo>
                <a:lnTo>
                  <a:pt x="1163106" y="1180533"/>
                </a:lnTo>
                <a:lnTo>
                  <a:pt x="1163453" y="1180603"/>
                </a:lnTo>
                <a:lnTo>
                  <a:pt x="1163766" y="1180707"/>
                </a:lnTo>
                <a:lnTo>
                  <a:pt x="1164113" y="1180776"/>
                </a:lnTo>
                <a:lnTo>
                  <a:pt x="1164425" y="1180846"/>
                </a:lnTo>
                <a:lnTo>
                  <a:pt x="1164772" y="1180950"/>
                </a:lnTo>
                <a:lnTo>
                  <a:pt x="1165119" y="1181019"/>
                </a:lnTo>
                <a:lnTo>
                  <a:pt x="1165432" y="1181089"/>
                </a:lnTo>
                <a:lnTo>
                  <a:pt x="1165779" y="1181193"/>
                </a:lnTo>
                <a:lnTo>
                  <a:pt x="1166091" y="1181262"/>
                </a:lnTo>
                <a:lnTo>
                  <a:pt x="1166439" y="1181332"/>
                </a:lnTo>
                <a:lnTo>
                  <a:pt x="1166786" y="1181436"/>
                </a:lnTo>
                <a:lnTo>
                  <a:pt x="1167098" y="1181505"/>
                </a:lnTo>
                <a:lnTo>
                  <a:pt x="1167445" y="1181575"/>
                </a:lnTo>
                <a:lnTo>
                  <a:pt x="1167758" y="1181644"/>
                </a:lnTo>
                <a:lnTo>
                  <a:pt x="1168105" y="1181748"/>
                </a:lnTo>
                <a:lnTo>
                  <a:pt x="1168452" y="1181818"/>
                </a:lnTo>
                <a:lnTo>
                  <a:pt x="1168765" y="1181887"/>
                </a:lnTo>
                <a:lnTo>
                  <a:pt x="1169112" y="1181956"/>
                </a:lnTo>
                <a:lnTo>
                  <a:pt x="1169424" y="1182026"/>
                </a:lnTo>
                <a:lnTo>
                  <a:pt x="1169771" y="1182130"/>
                </a:lnTo>
                <a:lnTo>
                  <a:pt x="1170118" y="1182199"/>
                </a:lnTo>
                <a:lnTo>
                  <a:pt x="1170431" y="1182269"/>
                </a:lnTo>
                <a:lnTo>
                  <a:pt x="1170778" y="1182338"/>
                </a:lnTo>
                <a:lnTo>
                  <a:pt x="1171090" y="1182408"/>
                </a:lnTo>
                <a:lnTo>
                  <a:pt x="1171438" y="1182477"/>
                </a:lnTo>
                <a:lnTo>
                  <a:pt x="1171785" y="1182547"/>
                </a:lnTo>
                <a:lnTo>
                  <a:pt x="1172097" y="1182651"/>
                </a:lnTo>
                <a:lnTo>
                  <a:pt x="1172444" y="1182720"/>
                </a:lnTo>
                <a:lnTo>
                  <a:pt x="1172757" y="1182790"/>
                </a:lnTo>
                <a:lnTo>
                  <a:pt x="1173104" y="1182859"/>
                </a:lnTo>
                <a:lnTo>
                  <a:pt x="1173451" y="1182928"/>
                </a:lnTo>
                <a:lnTo>
                  <a:pt x="1173764" y="1182998"/>
                </a:lnTo>
                <a:lnTo>
                  <a:pt x="1174111" y="1183067"/>
                </a:lnTo>
                <a:lnTo>
                  <a:pt x="1174423" y="1183137"/>
                </a:lnTo>
                <a:lnTo>
                  <a:pt x="1174770" y="1183206"/>
                </a:lnTo>
                <a:lnTo>
                  <a:pt x="1175117" y="1183276"/>
                </a:lnTo>
                <a:lnTo>
                  <a:pt x="1175430" y="1183345"/>
                </a:lnTo>
                <a:lnTo>
                  <a:pt x="1175777" y="1183414"/>
                </a:lnTo>
                <a:lnTo>
                  <a:pt x="1176090" y="1183484"/>
                </a:lnTo>
                <a:lnTo>
                  <a:pt x="1176437" y="1183553"/>
                </a:lnTo>
                <a:lnTo>
                  <a:pt x="1176784" y="1183623"/>
                </a:lnTo>
                <a:lnTo>
                  <a:pt x="1177096" y="1183692"/>
                </a:lnTo>
                <a:lnTo>
                  <a:pt x="1177443" y="1183762"/>
                </a:lnTo>
                <a:lnTo>
                  <a:pt x="1177756" y="1183831"/>
                </a:lnTo>
                <a:lnTo>
                  <a:pt x="1178103" y="1183866"/>
                </a:lnTo>
                <a:lnTo>
                  <a:pt x="1178450" y="1183935"/>
                </a:lnTo>
                <a:lnTo>
                  <a:pt x="1178763" y="1184005"/>
                </a:lnTo>
                <a:lnTo>
                  <a:pt x="1179110" y="1184074"/>
                </a:lnTo>
                <a:lnTo>
                  <a:pt x="1179422" y="1184144"/>
                </a:lnTo>
                <a:lnTo>
                  <a:pt x="1179769" y="1184213"/>
                </a:lnTo>
                <a:lnTo>
                  <a:pt x="1180117" y="1184282"/>
                </a:lnTo>
                <a:lnTo>
                  <a:pt x="1180429" y="1184317"/>
                </a:lnTo>
                <a:lnTo>
                  <a:pt x="1180776" y="1184387"/>
                </a:lnTo>
                <a:lnTo>
                  <a:pt x="1181089" y="1184456"/>
                </a:lnTo>
                <a:lnTo>
                  <a:pt x="1181436" y="1184525"/>
                </a:lnTo>
                <a:lnTo>
                  <a:pt x="1181783" y="1184595"/>
                </a:lnTo>
                <a:lnTo>
                  <a:pt x="1182095" y="1184630"/>
                </a:lnTo>
                <a:lnTo>
                  <a:pt x="1182442" y="1184699"/>
                </a:lnTo>
                <a:lnTo>
                  <a:pt x="1182755" y="1184768"/>
                </a:lnTo>
                <a:lnTo>
                  <a:pt x="1183102" y="1184838"/>
                </a:lnTo>
                <a:lnTo>
                  <a:pt x="1183449" y="1184907"/>
                </a:lnTo>
                <a:lnTo>
                  <a:pt x="1183762" y="1184942"/>
                </a:lnTo>
                <a:lnTo>
                  <a:pt x="1184109" y="1185011"/>
                </a:lnTo>
                <a:lnTo>
                  <a:pt x="1184421" y="1185081"/>
                </a:lnTo>
                <a:lnTo>
                  <a:pt x="1184768" y="1185116"/>
                </a:lnTo>
                <a:lnTo>
                  <a:pt x="1185116" y="1185185"/>
                </a:lnTo>
                <a:lnTo>
                  <a:pt x="1185428" y="1185254"/>
                </a:lnTo>
                <a:lnTo>
                  <a:pt x="1185775" y="1185289"/>
                </a:lnTo>
                <a:lnTo>
                  <a:pt x="1186088" y="1185359"/>
                </a:lnTo>
                <a:lnTo>
                  <a:pt x="1186435" y="1185428"/>
                </a:lnTo>
                <a:lnTo>
                  <a:pt x="1186782" y="1185463"/>
                </a:lnTo>
                <a:lnTo>
                  <a:pt x="1187094" y="1185532"/>
                </a:lnTo>
                <a:lnTo>
                  <a:pt x="1187441" y="1185602"/>
                </a:lnTo>
                <a:lnTo>
                  <a:pt x="1187754" y="1185636"/>
                </a:lnTo>
                <a:lnTo>
                  <a:pt x="1188101" y="1185706"/>
                </a:lnTo>
                <a:lnTo>
                  <a:pt x="1188448" y="1185740"/>
                </a:lnTo>
                <a:lnTo>
                  <a:pt x="1188761" y="1185810"/>
                </a:lnTo>
                <a:lnTo>
                  <a:pt x="1189108" y="1185879"/>
                </a:lnTo>
                <a:lnTo>
                  <a:pt x="1189420" y="1185914"/>
                </a:lnTo>
                <a:lnTo>
                  <a:pt x="1189767" y="1185983"/>
                </a:lnTo>
                <a:lnTo>
                  <a:pt x="1190115" y="1186018"/>
                </a:lnTo>
                <a:lnTo>
                  <a:pt x="1190427" y="1186088"/>
                </a:lnTo>
                <a:lnTo>
                  <a:pt x="1190774" y="1186122"/>
                </a:lnTo>
                <a:lnTo>
                  <a:pt x="1191087" y="1186192"/>
                </a:lnTo>
                <a:lnTo>
                  <a:pt x="1191434" y="1186261"/>
                </a:lnTo>
                <a:lnTo>
                  <a:pt x="1191781" y="1186296"/>
                </a:lnTo>
                <a:lnTo>
                  <a:pt x="1192093" y="1186365"/>
                </a:lnTo>
                <a:lnTo>
                  <a:pt x="1192440" y="1186400"/>
                </a:lnTo>
                <a:lnTo>
                  <a:pt x="1192753" y="1186469"/>
                </a:lnTo>
                <a:lnTo>
                  <a:pt x="1193100" y="1186504"/>
                </a:lnTo>
                <a:lnTo>
                  <a:pt x="1193447" y="1186539"/>
                </a:lnTo>
                <a:lnTo>
                  <a:pt x="1193760" y="1186608"/>
                </a:lnTo>
                <a:lnTo>
                  <a:pt x="1194107" y="1186643"/>
                </a:lnTo>
                <a:lnTo>
                  <a:pt x="1194419" y="1186712"/>
                </a:lnTo>
                <a:lnTo>
                  <a:pt x="1194766" y="1186747"/>
                </a:lnTo>
                <a:lnTo>
                  <a:pt x="1195114" y="1186817"/>
                </a:lnTo>
                <a:lnTo>
                  <a:pt x="1195426" y="1186851"/>
                </a:lnTo>
                <a:lnTo>
                  <a:pt x="1195773" y="1186921"/>
                </a:lnTo>
                <a:lnTo>
                  <a:pt x="1196086" y="1186955"/>
                </a:lnTo>
                <a:lnTo>
                  <a:pt x="1196433" y="1186990"/>
                </a:lnTo>
                <a:lnTo>
                  <a:pt x="1196780" y="1187060"/>
                </a:lnTo>
                <a:lnTo>
                  <a:pt x="1197092" y="1187094"/>
                </a:lnTo>
                <a:lnTo>
                  <a:pt x="1197440" y="1187129"/>
                </a:lnTo>
                <a:lnTo>
                  <a:pt x="1197752" y="1187198"/>
                </a:lnTo>
                <a:lnTo>
                  <a:pt x="1198099" y="1187233"/>
                </a:lnTo>
                <a:lnTo>
                  <a:pt x="1198446" y="1187303"/>
                </a:lnTo>
                <a:lnTo>
                  <a:pt x="1198759" y="1187337"/>
                </a:lnTo>
                <a:lnTo>
                  <a:pt x="1199106" y="1187372"/>
                </a:lnTo>
                <a:lnTo>
                  <a:pt x="1199418" y="1187441"/>
                </a:lnTo>
                <a:lnTo>
                  <a:pt x="1199765" y="1187476"/>
                </a:lnTo>
                <a:lnTo>
                  <a:pt x="1200113" y="1187511"/>
                </a:lnTo>
                <a:lnTo>
                  <a:pt x="1200425" y="1187580"/>
                </a:lnTo>
                <a:lnTo>
                  <a:pt x="1200772" y="1187615"/>
                </a:lnTo>
                <a:lnTo>
                  <a:pt x="1201085" y="1187650"/>
                </a:lnTo>
                <a:lnTo>
                  <a:pt x="1201432" y="1187684"/>
                </a:lnTo>
                <a:lnTo>
                  <a:pt x="1201779" y="1187754"/>
                </a:lnTo>
                <a:lnTo>
                  <a:pt x="1202091" y="1187789"/>
                </a:lnTo>
                <a:lnTo>
                  <a:pt x="1202439" y="1187823"/>
                </a:lnTo>
                <a:lnTo>
                  <a:pt x="1202751" y="1187858"/>
                </a:lnTo>
                <a:lnTo>
                  <a:pt x="1203098" y="1187927"/>
                </a:lnTo>
                <a:lnTo>
                  <a:pt x="1203445" y="1187962"/>
                </a:lnTo>
                <a:lnTo>
                  <a:pt x="1203758" y="1187997"/>
                </a:lnTo>
                <a:lnTo>
                  <a:pt x="1204105" y="1188032"/>
                </a:lnTo>
                <a:lnTo>
                  <a:pt x="1204417" y="1188101"/>
                </a:lnTo>
                <a:lnTo>
                  <a:pt x="1204764" y="1188136"/>
                </a:lnTo>
                <a:lnTo>
                  <a:pt x="1205112" y="1188170"/>
                </a:lnTo>
                <a:lnTo>
                  <a:pt x="1205424" y="1188205"/>
                </a:lnTo>
                <a:lnTo>
                  <a:pt x="1205771" y="1188240"/>
                </a:lnTo>
                <a:lnTo>
                  <a:pt x="1206084" y="1188309"/>
                </a:lnTo>
                <a:lnTo>
                  <a:pt x="1206431" y="1188344"/>
                </a:lnTo>
                <a:lnTo>
                  <a:pt x="1206778" y="1188379"/>
                </a:lnTo>
                <a:lnTo>
                  <a:pt x="1207090" y="1188414"/>
                </a:lnTo>
                <a:lnTo>
                  <a:pt x="1207438" y="1188448"/>
                </a:lnTo>
                <a:lnTo>
                  <a:pt x="1207750" y="1188483"/>
                </a:lnTo>
                <a:lnTo>
                  <a:pt x="1208097" y="1188552"/>
                </a:lnTo>
                <a:lnTo>
                  <a:pt x="1208444" y="1188587"/>
                </a:lnTo>
                <a:lnTo>
                  <a:pt x="1208757" y="1188622"/>
                </a:lnTo>
                <a:lnTo>
                  <a:pt x="1209104" y="1188657"/>
                </a:lnTo>
                <a:lnTo>
                  <a:pt x="1209416" y="1188691"/>
                </a:lnTo>
                <a:lnTo>
                  <a:pt x="1209764" y="1188726"/>
                </a:lnTo>
                <a:lnTo>
                  <a:pt x="1210111" y="1188761"/>
                </a:lnTo>
                <a:lnTo>
                  <a:pt x="1210423" y="1188795"/>
                </a:lnTo>
                <a:lnTo>
                  <a:pt x="1210770" y="1188830"/>
                </a:lnTo>
                <a:lnTo>
                  <a:pt x="1211083" y="1188865"/>
                </a:lnTo>
                <a:lnTo>
                  <a:pt x="1211430" y="1188934"/>
                </a:lnTo>
                <a:lnTo>
                  <a:pt x="1211777" y="1188969"/>
                </a:lnTo>
                <a:lnTo>
                  <a:pt x="1212089" y="1189004"/>
                </a:lnTo>
                <a:lnTo>
                  <a:pt x="1212437" y="1189038"/>
                </a:lnTo>
                <a:lnTo>
                  <a:pt x="1212749" y="1189073"/>
                </a:lnTo>
                <a:lnTo>
                  <a:pt x="1213096" y="1189108"/>
                </a:lnTo>
                <a:lnTo>
                  <a:pt x="1213443" y="1189143"/>
                </a:lnTo>
                <a:lnTo>
                  <a:pt x="1213756" y="1189177"/>
                </a:lnTo>
                <a:lnTo>
                  <a:pt x="1214103" y="1189212"/>
                </a:lnTo>
                <a:lnTo>
                  <a:pt x="1214415" y="1189247"/>
                </a:lnTo>
                <a:lnTo>
                  <a:pt x="1214763" y="1189281"/>
                </a:lnTo>
                <a:lnTo>
                  <a:pt x="1215110" y="1189316"/>
                </a:lnTo>
                <a:lnTo>
                  <a:pt x="1215422" y="1189351"/>
                </a:lnTo>
                <a:lnTo>
                  <a:pt x="1215769" y="1189386"/>
                </a:lnTo>
                <a:lnTo>
                  <a:pt x="1216082" y="1189420"/>
                </a:lnTo>
                <a:lnTo>
                  <a:pt x="1216429" y="1189455"/>
                </a:lnTo>
                <a:lnTo>
                  <a:pt x="1216776" y="1189490"/>
                </a:lnTo>
                <a:lnTo>
                  <a:pt x="1217088" y="1189524"/>
                </a:lnTo>
                <a:lnTo>
                  <a:pt x="1217436" y="1189559"/>
                </a:lnTo>
                <a:lnTo>
                  <a:pt x="1217748" y="1189594"/>
                </a:lnTo>
                <a:lnTo>
                  <a:pt x="1218095" y="1189629"/>
                </a:lnTo>
                <a:lnTo>
                  <a:pt x="1218442" y="1189663"/>
                </a:lnTo>
                <a:lnTo>
                  <a:pt x="1218755" y="1189698"/>
                </a:lnTo>
                <a:lnTo>
                  <a:pt x="1219102" y="1189733"/>
                </a:lnTo>
                <a:lnTo>
                  <a:pt x="1219414" y="1189767"/>
                </a:lnTo>
                <a:lnTo>
                  <a:pt x="1219762" y="1189767"/>
                </a:lnTo>
                <a:lnTo>
                  <a:pt x="1220109" y="1189802"/>
                </a:lnTo>
                <a:lnTo>
                  <a:pt x="1220421" y="1189837"/>
                </a:lnTo>
                <a:lnTo>
                  <a:pt x="1220768" y="1189872"/>
                </a:lnTo>
                <a:lnTo>
                  <a:pt x="1221081" y="1189906"/>
                </a:lnTo>
                <a:lnTo>
                  <a:pt x="1221428" y="1189941"/>
                </a:lnTo>
                <a:lnTo>
                  <a:pt x="1221775" y="1189976"/>
                </a:lnTo>
                <a:lnTo>
                  <a:pt x="1222087" y="1190010"/>
                </a:lnTo>
                <a:lnTo>
                  <a:pt x="1222435" y="1190045"/>
                </a:lnTo>
                <a:lnTo>
                  <a:pt x="1222747" y="1190080"/>
                </a:lnTo>
                <a:lnTo>
                  <a:pt x="1223094" y="1190080"/>
                </a:lnTo>
                <a:lnTo>
                  <a:pt x="1223441" y="1190115"/>
                </a:lnTo>
                <a:lnTo>
                  <a:pt x="1223754" y="1190149"/>
                </a:lnTo>
                <a:lnTo>
                  <a:pt x="1224101" y="1190184"/>
                </a:lnTo>
                <a:lnTo>
                  <a:pt x="1224413" y="1190219"/>
                </a:lnTo>
                <a:lnTo>
                  <a:pt x="1224761" y="1190253"/>
                </a:lnTo>
                <a:lnTo>
                  <a:pt x="1225108" y="1190288"/>
                </a:lnTo>
                <a:lnTo>
                  <a:pt x="1225420" y="1190288"/>
                </a:lnTo>
                <a:lnTo>
                  <a:pt x="1225767" y="1190323"/>
                </a:lnTo>
                <a:lnTo>
                  <a:pt x="1226080" y="1190358"/>
                </a:lnTo>
                <a:lnTo>
                  <a:pt x="1226427" y="1190392"/>
                </a:lnTo>
                <a:lnTo>
                  <a:pt x="1226774" y="1190427"/>
                </a:lnTo>
                <a:lnTo>
                  <a:pt x="1227087" y="1190427"/>
                </a:lnTo>
                <a:lnTo>
                  <a:pt x="1227434" y="1190462"/>
                </a:lnTo>
                <a:lnTo>
                  <a:pt x="1227746" y="1190496"/>
                </a:lnTo>
                <a:lnTo>
                  <a:pt x="1228093" y="1190531"/>
                </a:lnTo>
                <a:lnTo>
                  <a:pt x="1228440" y="1190566"/>
                </a:lnTo>
                <a:lnTo>
                  <a:pt x="1228753" y="1190566"/>
                </a:lnTo>
                <a:lnTo>
                  <a:pt x="1229100" y="1190601"/>
                </a:lnTo>
                <a:lnTo>
                  <a:pt x="1229412" y="1190635"/>
                </a:lnTo>
                <a:lnTo>
                  <a:pt x="1229760" y="1190670"/>
                </a:lnTo>
                <a:lnTo>
                  <a:pt x="1230107" y="1190705"/>
                </a:lnTo>
                <a:lnTo>
                  <a:pt x="1230419" y="1190705"/>
                </a:lnTo>
                <a:lnTo>
                  <a:pt x="1230766" y="1190739"/>
                </a:lnTo>
                <a:lnTo>
                  <a:pt x="1231079" y="1190774"/>
                </a:lnTo>
                <a:lnTo>
                  <a:pt x="1231426" y="1190809"/>
                </a:lnTo>
                <a:lnTo>
                  <a:pt x="1231773" y="1190809"/>
                </a:lnTo>
                <a:lnTo>
                  <a:pt x="1232086" y="1190844"/>
                </a:lnTo>
                <a:lnTo>
                  <a:pt x="1232433" y="1190878"/>
                </a:lnTo>
                <a:lnTo>
                  <a:pt x="1232745" y="1190913"/>
                </a:lnTo>
                <a:lnTo>
                  <a:pt x="1233092" y="1190913"/>
                </a:lnTo>
                <a:lnTo>
                  <a:pt x="1233439" y="1190948"/>
                </a:lnTo>
                <a:lnTo>
                  <a:pt x="1233752" y="1190982"/>
                </a:lnTo>
                <a:lnTo>
                  <a:pt x="1234099" y="1190982"/>
                </a:lnTo>
                <a:lnTo>
                  <a:pt x="1234411" y="1191017"/>
                </a:lnTo>
                <a:lnTo>
                  <a:pt x="1234759" y="1191052"/>
                </a:lnTo>
                <a:lnTo>
                  <a:pt x="1235106" y="1191087"/>
                </a:lnTo>
                <a:lnTo>
                  <a:pt x="1235418" y="1191087"/>
                </a:lnTo>
                <a:lnTo>
                  <a:pt x="1235765" y="1191121"/>
                </a:lnTo>
                <a:lnTo>
                  <a:pt x="1236078" y="1191156"/>
                </a:lnTo>
                <a:lnTo>
                  <a:pt x="1236425" y="1191156"/>
                </a:lnTo>
                <a:lnTo>
                  <a:pt x="1236772" y="1191191"/>
                </a:lnTo>
                <a:lnTo>
                  <a:pt x="1237085" y="1191225"/>
                </a:lnTo>
                <a:lnTo>
                  <a:pt x="1237432" y="1191225"/>
                </a:lnTo>
                <a:lnTo>
                  <a:pt x="1237744" y="1191260"/>
                </a:lnTo>
                <a:lnTo>
                  <a:pt x="1238091" y="1191295"/>
                </a:lnTo>
                <a:lnTo>
                  <a:pt x="1238438" y="1191295"/>
                </a:lnTo>
                <a:lnTo>
                  <a:pt x="1238751" y="1191330"/>
                </a:lnTo>
                <a:lnTo>
                  <a:pt x="1239098" y="1191364"/>
                </a:lnTo>
                <a:lnTo>
                  <a:pt x="1239410" y="1191364"/>
                </a:lnTo>
                <a:lnTo>
                  <a:pt x="1239758" y="1191399"/>
                </a:lnTo>
                <a:lnTo>
                  <a:pt x="1240105" y="1191399"/>
                </a:lnTo>
                <a:lnTo>
                  <a:pt x="1240417" y="1191434"/>
                </a:lnTo>
                <a:lnTo>
                  <a:pt x="1240764" y="1191468"/>
                </a:lnTo>
                <a:lnTo>
                  <a:pt x="1241077" y="1191468"/>
                </a:lnTo>
                <a:lnTo>
                  <a:pt x="1241424" y="1191503"/>
                </a:lnTo>
                <a:lnTo>
                  <a:pt x="1241771" y="1191538"/>
                </a:lnTo>
                <a:lnTo>
                  <a:pt x="1242084" y="1191538"/>
                </a:lnTo>
                <a:lnTo>
                  <a:pt x="1242431" y="1191573"/>
                </a:lnTo>
                <a:lnTo>
                  <a:pt x="1242743" y="1191573"/>
                </a:lnTo>
                <a:lnTo>
                  <a:pt x="1243090" y="1191607"/>
                </a:lnTo>
                <a:lnTo>
                  <a:pt x="1243437" y="1191642"/>
                </a:lnTo>
                <a:lnTo>
                  <a:pt x="1243750" y="1191642"/>
                </a:lnTo>
                <a:lnTo>
                  <a:pt x="1244097" y="1191677"/>
                </a:lnTo>
                <a:lnTo>
                  <a:pt x="1244410" y="1191677"/>
                </a:lnTo>
                <a:lnTo>
                  <a:pt x="1244757" y="1191711"/>
                </a:lnTo>
                <a:lnTo>
                  <a:pt x="1245104" y="1191746"/>
                </a:lnTo>
                <a:lnTo>
                  <a:pt x="1245416" y="1191746"/>
                </a:lnTo>
                <a:lnTo>
                  <a:pt x="1245763" y="1191781"/>
                </a:lnTo>
                <a:lnTo>
                  <a:pt x="1246076" y="1191781"/>
                </a:lnTo>
                <a:lnTo>
                  <a:pt x="1246423" y="1191816"/>
                </a:lnTo>
                <a:lnTo>
                  <a:pt x="1246770" y="1191816"/>
                </a:lnTo>
                <a:lnTo>
                  <a:pt x="1247083" y="1191850"/>
                </a:lnTo>
                <a:lnTo>
                  <a:pt x="1247430" y="1191850"/>
                </a:lnTo>
                <a:lnTo>
                  <a:pt x="1247742" y="1191885"/>
                </a:lnTo>
                <a:lnTo>
                  <a:pt x="1248089" y="1191920"/>
                </a:lnTo>
                <a:lnTo>
                  <a:pt x="1248437" y="1191920"/>
                </a:lnTo>
                <a:lnTo>
                  <a:pt x="1248749" y="1191954"/>
                </a:lnTo>
                <a:lnTo>
                  <a:pt x="1249096" y="1191954"/>
                </a:lnTo>
                <a:lnTo>
                  <a:pt x="1249409" y="1191989"/>
                </a:lnTo>
                <a:lnTo>
                  <a:pt x="1249756" y="1191989"/>
                </a:lnTo>
                <a:lnTo>
                  <a:pt x="1250103" y="1192024"/>
                </a:lnTo>
                <a:lnTo>
                  <a:pt x="1250415" y="1192024"/>
                </a:lnTo>
                <a:lnTo>
                  <a:pt x="1250762" y="1192059"/>
                </a:lnTo>
                <a:lnTo>
                  <a:pt x="1251075" y="1192059"/>
                </a:lnTo>
                <a:lnTo>
                  <a:pt x="1251422" y="1192093"/>
                </a:lnTo>
                <a:lnTo>
                  <a:pt x="1251769" y="1192093"/>
                </a:lnTo>
                <a:lnTo>
                  <a:pt x="1252082" y="1192128"/>
                </a:lnTo>
                <a:lnTo>
                  <a:pt x="1252429" y="1192128"/>
                </a:lnTo>
                <a:lnTo>
                  <a:pt x="1252741" y="1192163"/>
                </a:lnTo>
                <a:lnTo>
                  <a:pt x="1253088" y="1192163"/>
                </a:lnTo>
                <a:lnTo>
                  <a:pt x="1253436" y="1192197"/>
                </a:lnTo>
                <a:lnTo>
                  <a:pt x="1253748" y="1192197"/>
                </a:lnTo>
                <a:lnTo>
                  <a:pt x="1254095" y="1192232"/>
                </a:lnTo>
                <a:lnTo>
                  <a:pt x="1254408" y="1192232"/>
                </a:lnTo>
                <a:lnTo>
                  <a:pt x="1254755" y="1192267"/>
                </a:lnTo>
                <a:lnTo>
                  <a:pt x="1255102" y="1192267"/>
                </a:lnTo>
                <a:lnTo>
                  <a:pt x="1255414" y="1192302"/>
                </a:lnTo>
                <a:lnTo>
                  <a:pt x="1255761" y="1192302"/>
                </a:lnTo>
                <a:lnTo>
                  <a:pt x="1256074" y="1192336"/>
                </a:lnTo>
                <a:lnTo>
                  <a:pt x="1256421" y="1192336"/>
                </a:lnTo>
                <a:lnTo>
                  <a:pt x="1256768" y="1192371"/>
                </a:lnTo>
                <a:lnTo>
                  <a:pt x="1257081" y="1192371"/>
                </a:lnTo>
                <a:lnTo>
                  <a:pt x="1257428" y="1192406"/>
                </a:lnTo>
                <a:lnTo>
                  <a:pt x="1257740" y="1192406"/>
                </a:lnTo>
                <a:lnTo>
                  <a:pt x="1258087" y="1192406"/>
                </a:lnTo>
                <a:lnTo>
                  <a:pt x="1258435" y="1192440"/>
                </a:lnTo>
                <a:lnTo>
                  <a:pt x="1258747" y="1192440"/>
                </a:lnTo>
                <a:lnTo>
                  <a:pt x="1259094" y="1192475"/>
                </a:lnTo>
                <a:lnTo>
                  <a:pt x="1259407" y="1192475"/>
                </a:lnTo>
                <a:lnTo>
                  <a:pt x="1259754" y="1192510"/>
                </a:lnTo>
                <a:lnTo>
                  <a:pt x="1260101" y="1192510"/>
                </a:lnTo>
                <a:lnTo>
                  <a:pt x="1260413" y="1192510"/>
                </a:lnTo>
                <a:lnTo>
                  <a:pt x="1260760" y="1192545"/>
                </a:lnTo>
                <a:lnTo>
                  <a:pt x="1261073" y="1192545"/>
                </a:lnTo>
                <a:lnTo>
                  <a:pt x="1261420" y="1192579"/>
                </a:lnTo>
                <a:lnTo>
                  <a:pt x="1261767" y="1192579"/>
                </a:lnTo>
                <a:lnTo>
                  <a:pt x="1262080" y="1192614"/>
                </a:lnTo>
                <a:lnTo>
                  <a:pt x="1262427" y="1192614"/>
                </a:lnTo>
                <a:lnTo>
                  <a:pt x="1262739" y="1192614"/>
                </a:lnTo>
                <a:lnTo>
                  <a:pt x="1263086" y="1192649"/>
                </a:lnTo>
                <a:lnTo>
                  <a:pt x="1263434" y="1192649"/>
                </a:lnTo>
                <a:lnTo>
                  <a:pt x="1263746" y="1192684"/>
                </a:lnTo>
                <a:lnTo>
                  <a:pt x="1264093" y="1192684"/>
                </a:lnTo>
                <a:lnTo>
                  <a:pt x="1264406" y="1192684"/>
                </a:lnTo>
                <a:lnTo>
                  <a:pt x="1264753" y="1192718"/>
                </a:lnTo>
                <a:lnTo>
                  <a:pt x="1265100" y="1192718"/>
                </a:lnTo>
                <a:lnTo>
                  <a:pt x="1265412" y="1192753"/>
                </a:lnTo>
                <a:lnTo>
                  <a:pt x="1265760" y="1192753"/>
                </a:lnTo>
                <a:lnTo>
                  <a:pt x="1266072" y="1192753"/>
                </a:lnTo>
                <a:lnTo>
                  <a:pt x="1266419" y="1192788"/>
                </a:lnTo>
                <a:lnTo>
                  <a:pt x="1266766" y="1192788"/>
                </a:lnTo>
                <a:lnTo>
                  <a:pt x="1267079" y="1192822"/>
                </a:lnTo>
                <a:lnTo>
                  <a:pt x="1267426" y="1192822"/>
                </a:lnTo>
                <a:lnTo>
                  <a:pt x="1267738" y="1192822"/>
                </a:lnTo>
                <a:lnTo>
                  <a:pt x="1268085" y="1192857"/>
                </a:lnTo>
                <a:lnTo>
                  <a:pt x="1268433" y="1192857"/>
                </a:lnTo>
                <a:lnTo>
                  <a:pt x="1268745" y="1192857"/>
                </a:lnTo>
                <a:lnTo>
                  <a:pt x="1269092" y="1192892"/>
                </a:lnTo>
                <a:lnTo>
                  <a:pt x="1269405" y="1192892"/>
                </a:lnTo>
                <a:lnTo>
                  <a:pt x="1269752" y="1192892"/>
                </a:lnTo>
                <a:lnTo>
                  <a:pt x="1270099" y="1192927"/>
                </a:lnTo>
                <a:lnTo>
                  <a:pt x="1270411" y="1192927"/>
                </a:lnTo>
                <a:lnTo>
                  <a:pt x="1270759" y="1192927"/>
                </a:lnTo>
                <a:lnTo>
                  <a:pt x="1271071" y="1192961"/>
                </a:lnTo>
                <a:lnTo>
                  <a:pt x="1271418" y="1192961"/>
                </a:lnTo>
                <a:lnTo>
                  <a:pt x="1271765" y="1192996"/>
                </a:lnTo>
                <a:lnTo>
                  <a:pt x="1272078" y="1192996"/>
                </a:lnTo>
                <a:lnTo>
                  <a:pt x="1272425" y="1192996"/>
                </a:lnTo>
                <a:lnTo>
                  <a:pt x="1272737" y="1193031"/>
                </a:lnTo>
                <a:lnTo>
                  <a:pt x="1273084" y="1193031"/>
                </a:lnTo>
                <a:lnTo>
                  <a:pt x="1273432" y="1193031"/>
                </a:lnTo>
                <a:lnTo>
                  <a:pt x="1273744" y="1193065"/>
                </a:lnTo>
                <a:lnTo>
                  <a:pt x="1274091" y="1193065"/>
                </a:lnTo>
                <a:lnTo>
                  <a:pt x="1274404" y="1193065"/>
                </a:lnTo>
                <a:lnTo>
                  <a:pt x="1274751" y="1193100"/>
                </a:lnTo>
                <a:lnTo>
                  <a:pt x="1275098" y="1193100"/>
                </a:lnTo>
                <a:lnTo>
                  <a:pt x="1275410" y="1193100"/>
                </a:lnTo>
                <a:lnTo>
                  <a:pt x="1275758" y="1193100"/>
                </a:lnTo>
                <a:lnTo>
                  <a:pt x="1276070" y="1193135"/>
                </a:lnTo>
                <a:lnTo>
                  <a:pt x="1276417" y="1193135"/>
                </a:lnTo>
                <a:lnTo>
                  <a:pt x="1276764" y="1193135"/>
                </a:lnTo>
                <a:lnTo>
                  <a:pt x="1277077" y="1193170"/>
                </a:lnTo>
                <a:lnTo>
                  <a:pt x="1277424" y="1193170"/>
                </a:lnTo>
                <a:lnTo>
                  <a:pt x="1277736" y="1193170"/>
                </a:lnTo>
                <a:lnTo>
                  <a:pt x="1278084" y="1193204"/>
                </a:lnTo>
                <a:lnTo>
                  <a:pt x="1278431" y="1193204"/>
                </a:lnTo>
                <a:lnTo>
                  <a:pt x="1278743" y="1193204"/>
                </a:lnTo>
                <a:lnTo>
                  <a:pt x="1279090" y="1193239"/>
                </a:lnTo>
                <a:lnTo>
                  <a:pt x="1279403" y="1193239"/>
                </a:lnTo>
                <a:lnTo>
                  <a:pt x="1279750" y="1193239"/>
                </a:lnTo>
                <a:lnTo>
                  <a:pt x="1280097" y="1193239"/>
                </a:lnTo>
                <a:lnTo>
                  <a:pt x="1280409" y="1193274"/>
                </a:lnTo>
                <a:lnTo>
                  <a:pt x="1280757" y="1193274"/>
                </a:lnTo>
                <a:lnTo>
                  <a:pt x="1281069" y="1193274"/>
                </a:lnTo>
                <a:lnTo>
                  <a:pt x="1281416" y="1193308"/>
                </a:lnTo>
                <a:lnTo>
                  <a:pt x="1281763" y="1193308"/>
                </a:lnTo>
                <a:lnTo>
                  <a:pt x="1282076" y="1193308"/>
                </a:lnTo>
                <a:lnTo>
                  <a:pt x="1282423" y="1193308"/>
                </a:lnTo>
                <a:lnTo>
                  <a:pt x="1282735" y="1193343"/>
                </a:lnTo>
                <a:lnTo>
                  <a:pt x="1283083" y="1193343"/>
                </a:lnTo>
                <a:lnTo>
                  <a:pt x="1283430" y="1193343"/>
                </a:lnTo>
                <a:lnTo>
                  <a:pt x="1283742" y="1193343"/>
                </a:lnTo>
                <a:lnTo>
                  <a:pt x="1284089" y="1193378"/>
                </a:lnTo>
                <a:lnTo>
                  <a:pt x="1284402" y="1193378"/>
                </a:lnTo>
                <a:lnTo>
                  <a:pt x="1284749" y="1193378"/>
                </a:lnTo>
                <a:lnTo>
                  <a:pt x="1285096" y="1193378"/>
                </a:lnTo>
                <a:lnTo>
                  <a:pt x="1285408" y="1193413"/>
                </a:lnTo>
                <a:lnTo>
                  <a:pt x="1285756" y="1193413"/>
                </a:lnTo>
                <a:lnTo>
                  <a:pt x="1286068" y="1193413"/>
                </a:lnTo>
                <a:lnTo>
                  <a:pt x="1286415" y="1193447"/>
                </a:lnTo>
                <a:lnTo>
                  <a:pt x="1286762" y="1193447"/>
                </a:lnTo>
                <a:lnTo>
                  <a:pt x="1287075" y="1193447"/>
                </a:lnTo>
                <a:lnTo>
                  <a:pt x="1287422" y="1193447"/>
                </a:lnTo>
                <a:lnTo>
                  <a:pt x="1287734" y="1193482"/>
                </a:lnTo>
                <a:lnTo>
                  <a:pt x="1288082" y="1193482"/>
                </a:lnTo>
                <a:lnTo>
                  <a:pt x="1288429" y="1193482"/>
                </a:lnTo>
                <a:lnTo>
                  <a:pt x="1288741" y="1193482"/>
                </a:lnTo>
                <a:lnTo>
                  <a:pt x="1289088" y="1193482"/>
                </a:lnTo>
                <a:lnTo>
                  <a:pt x="1289401" y="1193517"/>
                </a:lnTo>
                <a:lnTo>
                  <a:pt x="1289748" y="1193517"/>
                </a:lnTo>
                <a:lnTo>
                  <a:pt x="1290095" y="1193517"/>
                </a:lnTo>
                <a:lnTo>
                  <a:pt x="1290407" y="1193517"/>
                </a:lnTo>
                <a:lnTo>
                  <a:pt x="1290755" y="1193551"/>
                </a:lnTo>
                <a:lnTo>
                  <a:pt x="1291067" y="1193551"/>
                </a:lnTo>
                <a:lnTo>
                  <a:pt x="1291414" y="1193551"/>
                </a:lnTo>
                <a:lnTo>
                  <a:pt x="1291761" y="1193551"/>
                </a:lnTo>
                <a:lnTo>
                  <a:pt x="1292074" y="1193586"/>
                </a:lnTo>
                <a:lnTo>
                  <a:pt x="1292421" y="1193586"/>
                </a:lnTo>
                <a:lnTo>
                  <a:pt x="1292733" y="1193586"/>
                </a:lnTo>
                <a:lnTo>
                  <a:pt x="1293081" y="1193586"/>
                </a:lnTo>
                <a:lnTo>
                  <a:pt x="1293428" y="1193586"/>
                </a:lnTo>
                <a:lnTo>
                  <a:pt x="1293740" y="1193621"/>
                </a:lnTo>
                <a:lnTo>
                  <a:pt x="1294087" y="1193621"/>
                </a:lnTo>
                <a:lnTo>
                  <a:pt x="1294400" y="1193621"/>
                </a:lnTo>
                <a:lnTo>
                  <a:pt x="1294747" y="1193621"/>
                </a:lnTo>
                <a:lnTo>
                  <a:pt x="1295094" y="1193656"/>
                </a:lnTo>
                <a:lnTo>
                  <a:pt x="1295407" y="1193656"/>
                </a:lnTo>
                <a:lnTo>
                  <a:pt x="1295754" y="1193656"/>
                </a:lnTo>
                <a:lnTo>
                  <a:pt x="1296066" y="1193656"/>
                </a:lnTo>
                <a:lnTo>
                  <a:pt x="1296413" y="1193656"/>
                </a:lnTo>
                <a:lnTo>
                  <a:pt x="1296760" y="1193690"/>
                </a:lnTo>
                <a:lnTo>
                  <a:pt x="1297073" y="1193690"/>
                </a:lnTo>
                <a:lnTo>
                  <a:pt x="1297420" y="1193690"/>
                </a:lnTo>
                <a:lnTo>
                  <a:pt x="1297732" y="1193690"/>
                </a:lnTo>
                <a:lnTo>
                  <a:pt x="1298080" y="1193690"/>
                </a:lnTo>
                <a:lnTo>
                  <a:pt x="1298427" y="1193725"/>
                </a:lnTo>
                <a:lnTo>
                  <a:pt x="1298739" y="1193725"/>
                </a:lnTo>
                <a:lnTo>
                  <a:pt x="1299086" y="1193725"/>
                </a:lnTo>
                <a:lnTo>
                  <a:pt x="1299399" y="1193725"/>
                </a:lnTo>
                <a:lnTo>
                  <a:pt x="1299746" y="1193725"/>
                </a:lnTo>
                <a:lnTo>
                  <a:pt x="1300093" y="1193760"/>
                </a:lnTo>
                <a:lnTo>
                  <a:pt x="1301759" y="1193760"/>
                </a:lnTo>
                <a:lnTo>
                  <a:pt x="1302072" y="1193794"/>
                </a:lnTo>
                <a:lnTo>
                  <a:pt x="1302419" y="1193794"/>
                </a:lnTo>
                <a:lnTo>
                  <a:pt x="1302731" y="1193794"/>
                </a:lnTo>
                <a:lnTo>
                  <a:pt x="1303079" y="1193794"/>
                </a:lnTo>
                <a:lnTo>
                  <a:pt x="1303426" y="1193794"/>
                </a:lnTo>
                <a:lnTo>
                  <a:pt x="1303738" y="1193829"/>
                </a:lnTo>
                <a:lnTo>
                  <a:pt x="1305405" y="1193829"/>
                </a:lnTo>
                <a:lnTo>
                  <a:pt x="1305752" y="1193864"/>
                </a:lnTo>
                <a:lnTo>
                  <a:pt x="1307418" y="1193864"/>
                </a:lnTo>
                <a:lnTo>
                  <a:pt x="1307731" y="1193899"/>
                </a:lnTo>
                <a:lnTo>
                  <a:pt x="1309397" y="1193899"/>
                </a:lnTo>
                <a:lnTo>
                  <a:pt x="1309744" y="1193933"/>
                </a:lnTo>
                <a:lnTo>
                  <a:pt x="1311757" y="1193933"/>
                </a:lnTo>
                <a:lnTo>
                  <a:pt x="1312070" y="1193968"/>
                </a:lnTo>
                <a:lnTo>
                  <a:pt x="1314083" y="1193968"/>
                </a:lnTo>
                <a:lnTo>
                  <a:pt x="1314396" y="1194003"/>
                </a:lnTo>
                <a:lnTo>
                  <a:pt x="1316409" y="1194003"/>
                </a:lnTo>
                <a:lnTo>
                  <a:pt x="1316757" y="1194037"/>
                </a:lnTo>
                <a:lnTo>
                  <a:pt x="1319082" y="1194037"/>
                </a:lnTo>
                <a:lnTo>
                  <a:pt x="1319395" y="1194072"/>
                </a:lnTo>
                <a:lnTo>
                  <a:pt x="1321756" y="1194072"/>
                </a:lnTo>
                <a:lnTo>
                  <a:pt x="1322068" y="1194107"/>
                </a:lnTo>
                <a:lnTo>
                  <a:pt x="1324741" y="1194107"/>
                </a:lnTo>
                <a:lnTo>
                  <a:pt x="1325088" y="1194142"/>
                </a:lnTo>
                <a:lnTo>
                  <a:pt x="1327727" y="1194142"/>
                </a:lnTo>
                <a:lnTo>
                  <a:pt x="1328074" y="1194176"/>
                </a:lnTo>
                <a:lnTo>
                  <a:pt x="1331059" y="1194176"/>
                </a:lnTo>
                <a:lnTo>
                  <a:pt x="1331406" y="1194211"/>
                </a:lnTo>
                <a:lnTo>
                  <a:pt x="1331754" y="1194211"/>
                </a:lnTo>
                <a:lnTo>
                  <a:pt x="1332066" y="1194211"/>
                </a:lnTo>
                <a:lnTo>
                  <a:pt x="1332413" y="1194211"/>
                </a:lnTo>
                <a:lnTo>
                  <a:pt x="1332726" y="1194211"/>
                </a:lnTo>
                <a:lnTo>
                  <a:pt x="1333073" y="1194211"/>
                </a:lnTo>
              </a:path>
            </a:pathLst>
          </a:custGeom>
          <a:ln w="52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79717" y="6489450"/>
            <a:ext cx="128467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900" spc="10" dirty="0">
                <a:latin typeface="Arial"/>
                <a:cs typeface="Arial"/>
              </a:rPr>
              <a:t>X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943943" y="3805246"/>
            <a:ext cx="331250" cy="2366954"/>
          </a:xfrm>
          <a:custGeom>
            <a:avLst/>
            <a:gdLst/>
            <a:ahLst/>
            <a:cxnLst/>
            <a:rect l="l" t="t" r="r" b="b"/>
            <a:pathLst>
              <a:path w="167005" h="1194435">
                <a:moveTo>
                  <a:pt x="4339" y="0"/>
                </a:moveTo>
                <a:lnTo>
                  <a:pt x="0" y="0"/>
                </a:lnTo>
                <a:lnTo>
                  <a:pt x="0" y="1194211"/>
                </a:lnTo>
                <a:lnTo>
                  <a:pt x="166634" y="1194211"/>
                </a:lnTo>
                <a:lnTo>
                  <a:pt x="166634" y="472130"/>
                </a:lnTo>
                <a:lnTo>
                  <a:pt x="166287" y="468658"/>
                </a:lnTo>
                <a:lnTo>
                  <a:pt x="165627" y="468658"/>
                </a:lnTo>
                <a:lnTo>
                  <a:pt x="165314" y="465187"/>
                </a:lnTo>
                <a:lnTo>
                  <a:pt x="164620" y="461715"/>
                </a:lnTo>
                <a:lnTo>
                  <a:pt x="164308" y="461715"/>
                </a:lnTo>
                <a:lnTo>
                  <a:pt x="163961" y="458243"/>
                </a:lnTo>
                <a:lnTo>
                  <a:pt x="163301" y="458243"/>
                </a:lnTo>
                <a:lnTo>
                  <a:pt x="162954" y="454772"/>
                </a:lnTo>
                <a:lnTo>
                  <a:pt x="162641" y="454772"/>
                </a:lnTo>
                <a:lnTo>
                  <a:pt x="162294" y="451300"/>
                </a:lnTo>
                <a:lnTo>
                  <a:pt x="161982" y="451300"/>
                </a:lnTo>
                <a:lnTo>
                  <a:pt x="161287" y="447829"/>
                </a:lnTo>
                <a:lnTo>
                  <a:pt x="160975" y="447829"/>
                </a:lnTo>
                <a:lnTo>
                  <a:pt x="160628" y="444357"/>
                </a:lnTo>
                <a:lnTo>
                  <a:pt x="160315" y="444357"/>
                </a:lnTo>
                <a:lnTo>
                  <a:pt x="159968" y="440886"/>
                </a:lnTo>
                <a:lnTo>
                  <a:pt x="159309" y="440886"/>
                </a:lnTo>
                <a:lnTo>
                  <a:pt x="158962" y="437414"/>
                </a:lnTo>
                <a:lnTo>
                  <a:pt x="158649" y="437414"/>
                </a:lnTo>
                <a:lnTo>
                  <a:pt x="158302" y="433943"/>
                </a:lnTo>
                <a:lnTo>
                  <a:pt x="157642" y="433943"/>
                </a:lnTo>
                <a:lnTo>
                  <a:pt x="157295" y="430471"/>
                </a:lnTo>
                <a:lnTo>
                  <a:pt x="156983" y="430471"/>
                </a:lnTo>
                <a:lnTo>
                  <a:pt x="156636" y="427000"/>
                </a:lnTo>
                <a:lnTo>
                  <a:pt x="156288" y="427000"/>
                </a:lnTo>
                <a:lnTo>
                  <a:pt x="155976" y="423528"/>
                </a:lnTo>
                <a:lnTo>
                  <a:pt x="155316" y="423528"/>
                </a:lnTo>
                <a:lnTo>
                  <a:pt x="154969" y="420056"/>
                </a:lnTo>
                <a:lnTo>
                  <a:pt x="154622" y="420056"/>
                </a:lnTo>
                <a:lnTo>
                  <a:pt x="154310" y="416585"/>
                </a:lnTo>
                <a:lnTo>
                  <a:pt x="153650" y="416585"/>
                </a:lnTo>
                <a:lnTo>
                  <a:pt x="153303" y="413113"/>
                </a:lnTo>
                <a:lnTo>
                  <a:pt x="152956" y="413113"/>
                </a:lnTo>
                <a:lnTo>
                  <a:pt x="152643" y="409642"/>
                </a:lnTo>
                <a:lnTo>
                  <a:pt x="152296" y="409642"/>
                </a:lnTo>
                <a:lnTo>
                  <a:pt x="151984" y="406170"/>
                </a:lnTo>
                <a:lnTo>
                  <a:pt x="151289" y="406170"/>
                </a:lnTo>
                <a:lnTo>
                  <a:pt x="150977" y="402699"/>
                </a:lnTo>
                <a:lnTo>
                  <a:pt x="150630" y="402699"/>
                </a:lnTo>
                <a:lnTo>
                  <a:pt x="150317" y="399227"/>
                </a:lnTo>
                <a:lnTo>
                  <a:pt x="149623" y="399227"/>
                </a:lnTo>
                <a:lnTo>
                  <a:pt x="149311" y="395756"/>
                </a:lnTo>
                <a:lnTo>
                  <a:pt x="148963" y="395756"/>
                </a:lnTo>
                <a:lnTo>
                  <a:pt x="148651" y="392284"/>
                </a:lnTo>
                <a:lnTo>
                  <a:pt x="148304" y="392284"/>
                </a:lnTo>
                <a:lnTo>
                  <a:pt x="147957" y="388813"/>
                </a:lnTo>
                <a:lnTo>
                  <a:pt x="147297" y="388813"/>
                </a:lnTo>
                <a:lnTo>
                  <a:pt x="146985" y="385341"/>
                </a:lnTo>
                <a:lnTo>
                  <a:pt x="146290" y="381869"/>
                </a:lnTo>
                <a:lnTo>
                  <a:pt x="145631" y="381869"/>
                </a:lnTo>
                <a:lnTo>
                  <a:pt x="145318" y="378398"/>
                </a:lnTo>
                <a:lnTo>
                  <a:pt x="144624" y="374926"/>
                </a:lnTo>
                <a:lnTo>
                  <a:pt x="143964" y="374926"/>
                </a:lnTo>
                <a:lnTo>
                  <a:pt x="143652" y="371455"/>
                </a:lnTo>
                <a:lnTo>
                  <a:pt x="143305" y="371455"/>
                </a:lnTo>
                <a:lnTo>
                  <a:pt x="142958" y="367983"/>
                </a:lnTo>
                <a:lnTo>
                  <a:pt x="142298" y="367983"/>
                </a:lnTo>
                <a:lnTo>
                  <a:pt x="141986" y="364512"/>
                </a:lnTo>
                <a:lnTo>
                  <a:pt x="141639" y="364512"/>
                </a:lnTo>
                <a:lnTo>
                  <a:pt x="141291" y="361040"/>
                </a:lnTo>
                <a:lnTo>
                  <a:pt x="140979" y="361040"/>
                </a:lnTo>
                <a:lnTo>
                  <a:pt x="140632" y="357569"/>
                </a:lnTo>
                <a:lnTo>
                  <a:pt x="140319" y="357569"/>
                </a:lnTo>
                <a:lnTo>
                  <a:pt x="139625" y="354097"/>
                </a:lnTo>
                <a:lnTo>
                  <a:pt x="139313" y="354097"/>
                </a:lnTo>
                <a:lnTo>
                  <a:pt x="138965" y="350626"/>
                </a:lnTo>
                <a:lnTo>
                  <a:pt x="138306" y="350626"/>
                </a:lnTo>
                <a:lnTo>
                  <a:pt x="137959" y="347154"/>
                </a:lnTo>
                <a:lnTo>
                  <a:pt x="137646" y="347154"/>
                </a:lnTo>
                <a:lnTo>
                  <a:pt x="137299" y="343682"/>
                </a:lnTo>
                <a:lnTo>
                  <a:pt x="136640" y="343682"/>
                </a:lnTo>
                <a:lnTo>
                  <a:pt x="136292" y="340211"/>
                </a:lnTo>
                <a:lnTo>
                  <a:pt x="135980" y="340211"/>
                </a:lnTo>
                <a:lnTo>
                  <a:pt x="135633" y="336739"/>
                </a:lnTo>
                <a:lnTo>
                  <a:pt x="135320" y="336739"/>
                </a:lnTo>
                <a:lnTo>
                  <a:pt x="134626" y="333268"/>
                </a:lnTo>
                <a:lnTo>
                  <a:pt x="134314" y="333268"/>
                </a:lnTo>
                <a:lnTo>
                  <a:pt x="133966" y="329796"/>
                </a:lnTo>
                <a:lnTo>
                  <a:pt x="133654" y="329796"/>
                </a:lnTo>
                <a:lnTo>
                  <a:pt x="132960" y="326325"/>
                </a:lnTo>
                <a:lnTo>
                  <a:pt x="132647" y="326325"/>
                </a:lnTo>
                <a:lnTo>
                  <a:pt x="132300" y="322853"/>
                </a:lnTo>
                <a:lnTo>
                  <a:pt x="131988" y="322853"/>
                </a:lnTo>
                <a:lnTo>
                  <a:pt x="131293" y="319382"/>
                </a:lnTo>
                <a:lnTo>
                  <a:pt x="130981" y="319382"/>
                </a:lnTo>
                <a:lnTo>
                  <a:pt x="130634" y="315910"/>
                </a:lnTo>
                <a:lnTo>
                  <a:pt x="129974" y="315910"/>
                </a:lnTo>
                <a:lnTo>
                  <a:pt x="129627" y="312439"/>
                </a:lnTo>
                <a:lnTo>
                  <a:pt x="129315" y="312439"/>
                </a:lnTo>
                <a:lnTo>
                  <a:pt x="128967" y="308967"/>
                </a:lnTo>
                <a:lnTo>
                  <a:pt x="128308" y="308967"/>
                </a:lnTo>
                <a:lnTo>
                  <a:pt x="127961" y="305495"/>
                </a:lnTo>
                <a:lnTo>
                  <a:pt x="127648" y="305495"/>
                </a:lnTo>
                <a:lnTo>
                  <a:pt x="127301" y="302024"/>
                </a:lnTo>
                <a:lnTo>
                  <a:pt x="126989" y="302024"/>
                </a:lnTo>
                <a:lnTo>
                  <a:pt x="126294" y="298552"/>
                </a:lnTo>
                <a:lnTo>
                  <a:pt x="125635" y="298552"/>
                </a:lnTo>
                <a:lnTo>
                  <a:pt x="125322" y="295081"/>
                </a:lnTo>
                <a:lnTo>
                  <a:pt x="124628" y="291609"/>
                </a:lnTo>
                <a:lnTo>
                  <a:pt x="123968" y="291609"/>
                </a:lnTo>
                <a:lnTo>
                  <a:pt x="123656" y="288138"/>
                </a:lnTo>
                <a:lnTo>
                  <a:pt x="122962" y="284666"/>
                </a:lnTo>
                <a:lnTo>
                  <a:pt x="122302" y="284666"/>
                </a:lnTo>
                <a:lnTo>
                  <a:pt x="121990" y="281195"/>
                </a:lnTo>
                <a:lnTo>
                  <a:pt x="121642" y="281195"/>
                </a:lnTo>
                <a:lnTo>
                  <a:pt x="121295" y="277723"/>
                </a:lnTo>
                <a:lnTo>
                  <a:pt x="120636" y="277723"/>
                </a:lnTo>
                <a:lnTo>
                  <a:pt x="120323" y="274252"/>
                </a:lnTo>
                <a:lnTo>
                  <a:pt x="119629" y="274252"/>
                </a:lnTo>
                <a:lnTo>
                  <a:pt x="119317" y="270780"/>
                </a:lnTo>
                <a:lnTo>
                  <a:pt x="118969" y="270780"/>
                </a:lnTo>
                <a:lnTo>
                  <a:pt x="118657" y="267308"/>
                </a:lnTo>
                <a:lnTo>
                  <a:pt x="117963" y="267308"/>
                </a:lnTo>
                <a:lnTo>
                  <a:pt x="117650" y="263837"/>
                </a:lnTo>
                <a:lnTo>
                  <a:pt x="116991" y="263837"/>
                </a:lnTo>
                <a:lnTo>
                  <a:pt x="116643" y="260365"/>
                </a:lnTo>
                <a:lnTo>
                  <a:pt x="116296" y="260365"/>
                </a:lnTo>
                <a:lnTo>
                  <a:pt x="115984" y="256894"/>
                </a:lnTo>
                <a:lnTo>
                  <a:pt x="115324" y="256894"/>
                </a:lnTo>
                <a:lnTo>
                  <a:pt x="114977" y="253422"/>
                </a:lnTo>
                <a:lnTo>
                  <a:pt x="114317" y="253422"/>
                </a:lnTo>
                <a:lnTo>
                  <a:pt x="113970" y="249951"/>
                </a:lnTo>
                <a:lnTo>
                  <a:pt x="113658" y="249951"/>
                </a:lnTo>
                <a:lnTo>
                  <a:pt x="112964" y="246479"/>
                </a:lnTo>
                <a:lnTo>
                  <a:pt x="112651" y="246479"/>
                </a:lnTo>
                <a:lnTo>
                  <a:pt x="112304" y="243008"/>
                </a:lnTo>
                <a:lnTo>
                  <a:pt x="111992" y="243008"/>
                </a:lnTo>
                <a:lnTo>
                  <a:pt x="111297" y="239536"/>
                </a:lnTo>
                <a:lnTo>
                  <a:pt x="110985" y="239536"/>
                </a:lnTo>
                <a:lnTo>
                  <a:pt x="110638" y="236065"/>
                </a:lnTo>
                <a:lnTo>
                  <a:pt x="109978" y="236065"/>
                </a:lnTo>
                <a:lnTo>
                  <a:pt x="109631" y="232593"/>
                </a:lnTo>
                <a:lnTo>
                  <a:pt x="108971" y="232593"/>
                </a:lnTo>
                <a:lnTo>
                  <a:pt x="108659" y="229121"/>
                </a:lnTo>
                <a:lnTo>
                  <a:pt x="107965" y="229121"/>
                </a:lnTo>
                <a:lnTo>
                  <a:pt x="107652" y="225650"/>
                </a:lnTo>
                <a:lnTo>
                  <a:pt x="107305" y="225650"/>
                </a:lnTo>
                <a:lnTo>
                  <a:pt x="106993" y="222178"/>
                </a:lnTo>
                <a:lnTo>
                  <a:pt x="106298" y="222178"/>
                </a:lnTo>
                <a:lnTo>
                  <a:pt x="105986" y="218707"/>
                </a:lnTo>
                <a:lnTo>
                  <a:pt x="105326" y="218707"/>
                </a:lnTo>
                <a:lnTo>
                  <a:pt x="104979" y="215235"/>
                </a:lnTo>
                <a:lnTo>
                  <a:pt x="104319" y="215235"/>
                </a:lnTo>
                <a:lnTo>
                  <a:pt x="103972" y="211764"/>
                </a:lnTo>
                <a:lnTo>
                  <a:pt x="103660" y="211764"/>
                </a:lnTo>
                <a:lnTo>
                  <a:pt x="102966" y="208292"/>
                </a:lnTo>
                <a:lnTo>
                  <a:pt x="102653" y="208292"/>
                </a:lnTo>
                <a:lnTo>
                  <a:pt x="102306" y="204821"/>
                </a:lnTo>
                <a:lnTo>
                  <a:pt x="101993" y="204821"/>
                </a:lnTo>
                <a:lnTo>
                  <a:pt x="101299" y="201349"/>
                </a:lnTo>
                <a:lnTo>
                  <a:pt x="100640" y="201349"/>
                </a:lnTo>
                <a:lnTo>
                  <a:pt x="100327" y="197878"/>
                </a:lnTo>
                <a:lnTo>
                  <a:pt x="99633" y="197878"/>
                </a:lnTo>
                <a:lnTo>
                  <a:pt x="99320" y="194406"/>
                </a:lnTo>
                <a:lnTo>
                  <a:pt x="98661" y="194406"/>
                </a:lnTo>
                <a:lnTo>
                  <a:pt x="97967" y="190934"/>
                </a:lnTo>
                <a:lnTo>
                  <a:pt x="97654" y="190934"/>
                </a:lnTo>
                <a:lnTo>
                  <a:pt x="97307" y="187463"/>
                </a:lnTo>
                <a:lnTo>
                  <a:pt x="96647" y="187463"/>
                </a:lnTo>
                <a:lnTo>
                  <a:pt x="96300" y="183991"/>
                </a:lnTo>
                <a:lnTo>
                  <a:pt x="95641" y="183991"/>
                </a:lnTo>
                <a:lnTo>
                  <a:pt x="95328" y="180520"/>
                </a:lnTo>
                <a:lnTo>
                  <a:pt x="94634" y="180520"/>
                </a:lnTo>
                <a:lnTo>
                  <a:pt x="94321" y="177048"/>
                </a:lnTo>
                <a:lnTo>
                  <a:pt x="93662" y="177048"/>
                </a:lnTo>
                <a:lnTo>
                  <a:pt x="92967" y="173577"/>
                </a:lnTo>
                <a:lnTo>
                  <a:pt x="92655" y="173577"/>
                </a:lnTo>
                <a:lnTo>
                  <a:pt x="92308" y="170105"/>
                </a:lnTo>
                <a:lnTo>
                  <a:pt x="91648" y="170105"/>
                </a:lnTo>
                <a:lnTo>
                  <a:pt x="91301" y="166634"/>
                </a:lnTo>
                <a:lnTo>
                  <a:pt x="90642" y="166634"/>
                </a:lnTo>
                <a:lnTo>
                  <a:pt x="90329" y="163162"/>
                </a:lnTo>
                <a:lnTo>
                  <a:pt x="89635" y="163162"/>
                </a:lnTo>
                <a:lnTo>
                  <a:pt x="89322" y="159691"/>
                </a:lnTo>
                <a:lnTo>
                  <a:pt x="88663" y="159691"/>
                </a:lnTo>
                <a:lnTo>
                  <a:pt x="87968" y="156219"/>
                </a:lnTo>
                <a:lnTo>
                  <a:pt x="87309" y="156219"/>
                </a:lnTo>
                <a:lnTo>
                  <a:pt x="86996" y="152747"/>
                </a:lnTo>
                <a:lnTo>
                  <a:pt x="86302" y="152747"/>
                </a:lnTo>
                <a:lnTo>
                  <a:pt x="85990" y="149276"/>
                </a:lnTo>
                <a:lnTo>
                  <a:pt x="85330" y="149276"/>
                </a:lnTo>
                <a:lnTo>
                  <a:pt x="84983" y="145804"/>
                </a:lnTo>
                <a:lnTo>
                  <a:pt x="84323" y="145804"/>
                </a:lnTo>
                <a:lnTo>
                  <a:pt x="83976" y="142333"/>
                </a:lnTo>
                <a:lnTo>
                  <a:pt x="82969" y="142333"/>
                </a:lnTo>
                <a:lnTo>
                  <a:pt x="82657" y="138861"/>
                </a:lnTo>
                <a:lnTo>
                  <a:pt x="81997" y="138861"/>
                </a:lnTo>
                <a:lnTo>
                  <a:pt x="81303" y="135390"/>
                </a:lnTo>
                <a:lnTo>
                  <a:pt x="80991" y="135390"/>
                </a:lnTo>
                <a:lnTo>
                  <a:pt x="80643" y="131918"/>
                </a:lnTo>
                <a:lnTo>
                  <a:pt x="79637" y="131918"/>
                </a:lnTo>
                <a:lnTo>
                  <a:pt x="79324" y="128447"/>
                </a:lnTo>
                <a:lnTo>
                  <a:pt x="78665" y="128447"/>
                </a:lnTo>
                <a:lnTo>
                  <a:pt x="77970" y="124975"/>
                </a:lnTo>
                <a:lnTo>
                  <a:pt x="77658" y="124975"/>
                </a:lnTo>
                <a:lnTo>
                  <a:pt x="77311" y="121504"/>
                </a:lnTo>
                <a:lnTo>
                  <a:pt x="76304" y="121504"/>
                </a:lnTo>
                <a:lnTo>
                  <a:pt x="75992" y="118032"/>
                </a:lnTo>
                <a:lnTo>
                  <a:pt x="75332" y="118032"/>
                </a:lnTo>
                <a:lnTo>
                  <a:pt x="74638" y="114560"/>
                </a:lnTo>
                <a:lnTo>
                  <a:pt x="73978" y="114560"/>
                </a:lnTo>
                <a:lnTo>
                  <a:pt x="73666" y="111089"/>
                </a:lnTo>
                <a:lnTo>
                  <a:pt x="72659" y="111089"/>
                </a:lnTo>
                <a:lnTo>
                  <a:pt x="72312" y="107617"/>
                </a:lnTo>
                <a:lnTo>
                  <a:pt x="71999" y="107617"/>
                </a:lnTo>
                <a:lnTo>
                  <a:pt x="71305" y="104146"/>
                </a:lnTo>
                <a:lnTo>
                  <a:pt x="70333" y="104146"/>
                </a:lnTo>
                <a:lnTo>
                  <a:pt x="69986" y="100674"/>
                </a:lnTo>
                <a:lnTo>
                  <a:pt x="68979" y="100674"/>
                </a:lnTo>
                <a:lnTo>
                  <a:pt x="68667" y="97203"/>
                </a:lnTo>
                <a:lnTo>
                  <a:pt x="67660" y="97203"/>
                </a:lnTo>
                <a:lnTo>
                  <a:pt x="67313" y="93731"/>
                </a:lnTo>
                <a:lnTo>
                  <a:pt x="66306" y="93731"/>
                </a:lnTo>
                <a:lnTo>
                  <a:pt x="65994" y="90260"/>
                </a:lnTo>
                <a:lnTo>
                  <a:pt x="65334" y="90260"/>
                </a:lnTo>
                <a:lnTo>
                  <a:pt x="64640" y="86788"/>
                </a:lnTo>
                <a:lnTo>
                  <a:pt x="63668" y="86788"/>
                </a:lnTo>
                <a:lnTo>
                  <a:pt x="62973" y="83317"/>
                </a:lnTo>
                <a:lnTo>
                  <a:pt x="62314" y="83317"/>
                </a:lnTo>
                <a:lnTo>
                  <a:pt x="62001" y="79845"/>
                </a:lnTo>
                <a:lnTo>
                  <a:pt x="60995" y="79845"/>
                </a:lnTo>
                <a:lnTo>
                  <a:pt x="60647" y="76373"/>
                </a:lnTo>
                <a:lnTo>
                  <a:pt x="59328" y="76373"/>
                </a:lnTo>
                <a:lnTo>
                  <a:pt x="58981" y="72902"/>
                </a:lnTo>
                <a:lnTo>
                  <a:pt x="57974" y="72902"/>
                </a:lnTo>
                <a:lnTo>
                  <a:pt x="57662" y="69430"/>
                </a:lnTo>
                <a:lnTo>
                  <a:pt x="57002" y="69430"/>
                </a:lnTo>
                <a:lnTo>
                  <a:pt x="56308" y="65959"/>
                </a:lnTo>
                <a:lnTo>
                  <a:pt x="54989" y="65959"/>
                </a:lnTo>
                <a:lnTo>
                  <a:pt x="54642" y="62487"/>
                </a:lnTo>
                <a:lnTo>
                  <a:pt x="53670" y="62487"/>
                </a:lnTo>
                <a:lnTo>
                  <a:pt x="52975" y="59016"/>
                </a:lnTo>
                <a:lnTo>
                  <a:pt x="51656" y="59016"/>
                </a:lnTo>
                <a:lnTo>
                  <a:pt x="51309" y="55544"/>
                </a:lnTo>
                <a:lnTo>
                  <a:pt x="49990" y="55544"/>
                </a:lnTo>
                <a:lnTo>
                  <a:pt x="49643" y="52073"/>
                </a:lnTo>
                <a:lnTo>
                  <a:pt x="48671" y="52073"/>
                </a:lnTo>
                <a:lnTo>
                  <a:pt x="47976" y="48601"/>
                </a:lnTo>
                <a:lnTo>
                  <a:pt x="46657" y="48601"/>
                </a:lnTo>
                <a:lnTo>
                  <a:pt x="46310" y="45130"/>
                </a:lnTo>
                <a:lnTo>
                  <a:pt x="44644" y="45130"/>
                </a:lnTo>
                <a:lnTo>
                  <a:pt x="44331" y="41658"/>
                </a:lnTo>
                <a:lnTo>
                  <a:pt x="42977" y="41658"/>
                </a:lnTo>
                <a:lnTo>
                  <a:pt x="42665" y="38186"/>
                </a:lnTo>
                <a:lnTo>
                  <a:pt x="40998" y="38186"/>
                </a:lnTo>
                <a:lnTo>
                  <a:pt x="40651" y="34715"/>
                </a:lnTo>
                <a:lnTo>
                  <a:pt x="38673" y="34715"/>
                </a:lnTo>
                <a:lnTo>
                  <a:pt x="38325" y="31243"/>
                </a:lnTo>
                <a:lnTo>
                  <a:pt x="37006" y="31243"/>
                </a:lnTo>
                <a:lnTo>
                  <a:pt x="36312" y="27772"/>
                </a:lnTo>
                <a:lnTo>
                  <a:pt x="34333" y="27772"/>
                </a:lnTo>
                <a:lnTo>
                  <a:pt x="33986" y="24300"/>
                </a:lnTo>
                <a:lnTo>
                  <a:pt x="31660" y="24300"/>
                </a:lnTo>
                <a:lnTo>
                  <a:pt x="31313" y="20829"/>
                </a:lnTo>
                <a:lnTo>
                  <a:pt x="28987" y="20829"/>
                </a:lnTo>
                <a:lnTo>
                  <a:pt x="28674" y="17357"/>
                </a:lnTo>
                <a:lnTo>
                  <a:pt x="26001" y="17357"/>
                </a:lnTo>
                <a:lnTo>
                  <a:pt x="25654" y="13886"/>
                </a:lnTo>
                <a:lnTo>
                  <a:pt x="22669" y="13886"/>
                </a:lnTo>
                <a:lnTo>
                  <a:pt x="22322" y="10414"/>
                </a:lnTo>
                <a:lnTo>
                  <a:pt x="18676" y="10414"/>
                </a:lnTo>
                <a:lnTo>
                  <a:pt x="18329" y="6943"/>
                </a:lnTo>
                <a:lnTo>
                  <a:pt x="13677" y="6943"/>
                </a:lnTo>
                <a:lnTo>
                  <a:pt x="12983" y="3471"/>
                </a:lnTo>
                <a:lnTo>
                  <a:pt x="4651" y="3471"/>
                </a:lnTo>
                <a:lnTo>
                  <a:pt x="4339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43943" y="3765092"/>
            <a:ext cx="331250" cy="2368212"/>
          </a:xfrm>
          <a:custGeom>
            <a:avLst/>
            <a:gdLst/>
            <a:ahLst/>
            <a:cxnLst/>
            <a:rect l="l" t="t" r="r" b="b"/>
            <a:pathLst>
              <a:path w="167005" h="1195070">
                <a:moveTo>
                  <a:pt x="0" y="1194628"/>
                </a:moveTo>
                <a:lnTo>
                  <a:pt x="0" y="0"/>
                </a:lnTo>
                <a:lnTo>
                  <a:pt x="347" y="0"/>
                </a:lnTo>
                <a:lnTo>
                  <a:pt x="659" y="0"/>
                </a:lnTo>
                <a:lnTo>
                  <a:pt x="1006" y="34"/>
                </a:lnTo>
                <a:lnTo>
                  <a:pt x="1319" y="34"/>
                </a:lnTo>
                <a:lnTo>
                  <a:pt x="1666" y="69"/>
                </a:lnTo>
                <a:lnTo>
                  <a:pt x="2013" y="69"/>
                </a:lnTo>
                <a:lnTo>
                  <a:pt x="2325" y="104"/>
                </a:lnTo>
                <a:lnTo>
                  <a:pt x="2673" y="138"/>
                </a:lnTo>
                <a:lnTo>
                  <a:pt x="2985" y="208"/>
                </a:lnTo>
                <a:lnTo>
                  <a:pt x="3332" y="243"/>
                </a:lnTo>
                <a:lnTo>
                  <a:pt x="3679" y="277"/>
                </a:lnTo>
                <a:lnTo>
                  <a:pt x="3992" y="347"/>
                </a:lnTo>
                <a:lnTo>
                  <a:pt x="4339" y="416"/>
                </a:lnTo>
                <a:lnTo>
                  <a:pt x="4651" y="451"/>
                </a:lnTo>
                <a:lnTo>
                  <a:pt x="4999" y="520"/>
                </a:lnTo>
                <a:lnTo>
                  <a:pt x="5346" y="624"/>
                </a:lnTo>
                <a:lnTo>
                  <a:pt x="5658" y="694"/>
                </a:lnTo>
                <a:lnTo>
                  <a:pt x="6005" y="763"/>
                </a:lnTo>
                <a:lnTo>
                  <a:pt x="6318" y="867"/>
                </a:lnTo>
                <a:lnTo>
                  <a:pt x="6665" y="972"/>
                </a:lnTo>
                <a:lnTo>
                  <a:pt x="7012" y="1041"/>
                </a:lnTo>
                <a:lnTo>
                  <a:pt x="7324" y="1145"/>
                </a:lnTo>
                <a:lnTo>
                  <a:pt x="7672" y="1249"/>
                </a:lnTo>
                <a:lnTo>
                  <a:pt x="7984" y="1388"/>
                </a:lnTo>
                <a:lnTo>
                  <a:pt x="8331" y="1492"/>
                </a:lnTo>
                <a:lnTo>
                  <a:pt x="8678" y="1596"/>
                </a:lnTo>
                <a:lnTo>
                  <a:pt x="8991" y="1735"/>
                </a:lnTo>
                <a:lnTo>
                  <a:pt x="9338" y="1874"/>
                </a:lnTo>
                <a:lnTo>
                  <a:pt x="9650" y="2013"/>
                </a:lnTo>
                <a:lnTo>
                  <a:pt x="9998" y="2152"/>
                </a:lnTo>
                <a:lnTo>
                  <a:pt x="10345" y="2291"/>
                </a:lnTo>
                <a:lnTo>
                  <a:pt x="10657" y="2430"/>
                </a:lnTo>
                <a:lnTo>
                  <a:pt x="11004" y="2603"/>
                </a:lnTo>
                <a:lnTo>
                  <a:pt x="11317" y="2742"/>
                </a:lnTo>
                <a:lnTo>
                  <a:pt x="11664" y="2916"/>
                </a:lnTo>
                <a:lnTo>
                  <a:pt x="12011" y="3089"/>
                </a:lnTo>
                <a:lnTo>
                  <a:pt x="12323" y="3263"/>
                </a:lnTo>
                <a:lnTo>
                  <a:pt x="12671" y="3436"/>
                </a:lnTo>
                <a:lnTo>
                  <a:pt x="12983" y="3645"/>
                </a:lnTo>
                <a:lnTo>
                  <a:pt x="13330" y="3818"/>
                </a:lnTo>
                <a:lnTo>
                  <a:pt x="13677" y="3992"/>
                </a:lnTo>
                <a:lnTo>
                  <a:pt x="13990" y="4200"/>
                </a:lnTo>
                <a:lnTo>
                  <a:pt x="14337" y="4408"/>
                </a:lnTo>
                <a:lnTo>
                  <a:pt x="14649" y="4617"/>
                </a:lnTo>
                <a:lnTo>
                  <a:pt x="14997" y="4825"/>
                </a:lnTo>
                <a:lnTo>
                  <a:pt x="15344" y="5033"/>
                </a:lnTo>
                <a:lnTo>
                  <a:pt x="15656" y="5276"/>
                </a:lnTo>
                <a:lnTo>
                  <a:pt x="16003" y="5485"/>
                </a:lnTo>
                <a:lnTo>
                  <a:pt x="16316" y="5728"/>
                </a:lnTo>
                <a:lnTo>
                  <a:pt x="16663" y="5971"/>
                </a:lnTo>
                <a:lnTo>
                  <a:pt x="17010" y="6214"/>
                </a:lnTo>
                <a:lnTo>
                  <a:pt x="17323" y="6457"/>
                </a:lnTo>
                <a:lnTo>
                  <a:pt x="17670" y="6700"/>
                </a:lnTo>
                <a:lnTo>
                  <a:pt x="17982" y="6943"/>
                </a:lnTo>
                <a:lnTo>
                  <a:pt x="18329" y="7220"/>
                </a:lnTo>
                <a:lnTo>
                  <a:pt x="18676" y="7463"/>
                </a:lnTo>
                <a:lnTo>
                  <a:pt x="18989" y="7741"/>
                </a:lnTo>
                <a:lnTo>
                  <a:pt x="19336" y="8019"/>
                </a:lnTo>
                <a:lnTo>
                  <a:pt x="19648" y="8296"/>
                </a:lnTo>
                <a:lnTo>
                  <a:pt x="19996" y="8574"/>
                </a:lnTo>
                <a:lnTo>
                  <a:pt x="20343" y="8852"/>
                </a:lnTo>
                <a:lnTo>
                  <a:pt x="20655" y="9164"/>
                </a:lnTo>
                <a:lnTo>
                  <a:pt x="21002" y="9442"/>
                </a:lnTo>
                <a:lnTo>
                  <a:pt x="21315" y="9755"/>
                </a:lnTo>
                <a:lnTo>
                  <a:pt x="21662" y="10067"/>
                </a:lnTo>
                <a:lnTo>
                  <a:pt x="22009" y="10345"/>
                </a:lnTo>
                <a:lnTo>
                  <a:pt x="22322" y="10692"/>
                </a:lnTo>
                <a:lnTo>
                  <a:pt x="22669" y="11004"/>
                </a:lnTo>
                <a:lnTo>
                  <a:pt x="22981" y="11317"/>
                </a:lnTo>
                <a:lnTo>
                  <a:pt x="23328" y="11664"/>
                </a:lnTo>
                <a:lnTo>
                  <a:pt x="23675" y="11976"/>
                </a:lnTo>
                <a:lnTo>
                  <a:pt x="23988" y="12323"/>
                </a:lnTo>
                <a:lnTo>
                  <a:pt x="24335" y="12671"/>
                </a:lnTo>
                <a:lnTo>
                  <a:pt x="24647" y="13018"/>
                </a:lnTo>
                <a:lnTo>
                  <a:pt x="24995" y="13365"/>
                </a:lnTo>
                <a:lnTo>
                  <a:pt x="25342" y="13712"/>
                </a:lnTo>
                <a:lnTo>
                  <a:pt x="25654" y="14094"/>
                </a:lnTo>
                <a:lnTo>
                  <a:pt x="26001" y="14441"/>
                </a:lnTo>
                <a:lnTo>
                  <a:pt x="26314" y="14823"/>
                </a:lnTo>
                <a:lnTo>
                  <a:pt x="26661" y="15205"/>
                </a:lnTo>
                <a:lnTo>
                  <a:pt x="27008" y="15587"/>
                </a:lnTo>
                <a:lnTo>
                  <a:pt x="27321" y="15969"/>
                </a:lnTo>
                <a:lnTo>
                  <a:pt x="27668" y="16350"/>
                </a:lnTo>
                <a:lnTo>
                  <a:pt x="27980" y="16732"/>
                </a:lnTo>
                <a:lnTo>
                  <a:pt x="28327" y="17149"/>
                </a:lnTo>
                <a:lnTo>
                  <a:pt x="28674" y="17531"/>
                </a:lnTo>
                <a:lnTo>
                  <a:pt x="28987" y="17947"/>
                </a:lnTo>
                <a:lnTo>
                  <a:pt x="29334" y="18364"/>
                </a:lnTo>
                <a:lnTo>
                  <a:pt x="29646" y="18781"/>
                </a:lnTo>
                <a:lnTo>
                  <a:pt x="29994" y="19197"/>
                </a:lnTo>
                <a:lnTo>
                  <a:pt x="30341" y="19614"/>
                </a:lnTo>
                <a:lnTo>
                  <a:pt x="30653" y="20065"/>
                </a:lnTo>
                <a:lnTo>
                  <a:pt x="31000" y="20482"/>
                </a:lnTo>
                <a:lnTo>
                  <a:pt x="31313" y="20933"/>
                </a:lnTo>
                <a:lnTo>
                  <a:pt x="31660" y="21384"/>
                </a:lnTo>
                <a:lnTo>
                  <a:pt x="32007" y="21801"/>
                </a:lnTo>
                <a:lnTo>
                  <a:pt x="32320" y="22287"/>
                </a:lnTo>
                <a:lnTo>
                  <a:pt x="32667" y="22738"/>
                </a:lnTo>
                <a:lnTo>
                  <a:pt x="32979" y="23189"/>
                </a:lnTo>
                <a:lnTo>
                  <a:pt x="33326" y="23641"/>
                </a:lnTo>
                <a:lnTo>
                  <a:pt x="33673" y="24127"/>
                </a:lnTo>
                <a:lnTo>
                  <a:pt x="33986" y="24613"/>
                </a:lnTo>
                <a:lnTo>
                  <a:pt x="34333" y="25064"/>
                </a:lnTo>
                <a:lnTo>
                  <a:pt x="34646" y="25550"/>
                </a:lnTo>
                <a:lnTo>
                  <a:pt x="34993" y="26036"/>
                </a:lnTo>
                <a:lnTo>
                  <a:pt x="35340" y="26557"/>
                </a:lnTo>
                <a:lnTo>
                  <a:pt x="35652" y="27043"/>
                </a:lnTo>
                <a:lnTo>
                  <a:pt x="35999" y="27529"/>
                </a:lnTo>
                <a:lnTo>
                  <a:pt x="36312" y="28050"/>
                </a:lnTo>
                <a:lnTo>
                  <a:pt x="36659" y="28570"/>
                </a:lnTo>
                <a:lnTo>
                  <a:pt x="37006" y="29091"/>
                </a:lnTo>
                <a:lnTo>
                  <a:pt x="37319" y="29612"/>
                </a:lnTo>
                <a:lnTo>
                  <a:pt x="37666" y="30133"/>
                </a:lnTo>
                <a:lnTo>
                  <a:pt x="37978" y="30653"/>
                </a:lnTo>
                <a:lnTo>
                  <a:pt x="38325" y="31174"/>
                </a:lnTo>
                <a:lnTo>
                  <a:pt x="38673" y="31729"/>
                </a:lnTo>
                <a:lnTo>
                  <a:pt x="38985" y="32250"/>
                </a:lnTo>
                <a:lnTo>
                  <a:pt x="39332" y="32806"/>
                </a:lnTo>
                <a:lnTo>
                  <a:pt x="39645" y="33361"/>
                </a:lnTo>
                <a:lnTo>
                  <a:pt x="39992" y="33916"/>
                </a:lnTo>
                <a:lnTo>
                  <a:pt x="40339" y="34472"/>
                </a:lnTo>
                <a:lnTo>
                  <a:pt x="40651" y="35027"/>
                </a:lnTo>
                <a:lnTo>
                  <a:pt x="40998" y="35618"/>
                </a:lnTo>
                <a:lnTo>
                  <a:pt x="41311" y="36173"/>
                </a:lnTo>
                <a:lnTo>
                  <a:pt x="41658" y="36763"/>
                </a:lnTo>
                <a:lnTo>
                  <a:pt x="42005" y="37319"/>
                </a:lnTo>
                <a:lnTo>
                  <a:pt x="42318" y="37909"/>
                </a:lnTo>
                <a:lnTo>
                  <a:pt x="42665" y="38499"/>
                </a:lnTo>
                <a:lnTo>
                  <a:pt x="42977" y="39089"/>
                </a:lnTo>
                <a:lnTo>
                  <a:pt x="43324" y="39714"/>
                </a:lnTo>
                <a:lnTo>
                  <a:pt x="43672" y="40304"/>
                </a:lnTo>
                <a:lnTo>
                  <a:pt x="43984" y="40929"/>
                </a:lnTo>
                <a:lnTo>
                  <a:pt x="44331" y="41519"/>
                </a:lnTo>
                <a:lnTo>
                  <a:pt x="44644" y="42144"/>
                </a:lnTo>
                <a:lnTo>
                  <a:pt x="44991" y="42769"/>
                </a:lnTo>
                <a:lnTo>
                  <a:pt x="45338" y="43394"/>
                </a:lnTo>
                <a:lnTo>
                  <a:pt x="45650" y="44019"/>
                </a:lnTo>
                <a:lnTo>
                  <a:pt x="45997" y="44644"/>
                </a:lnTo>
                <a:lnTo>
                  <a:pt x="46310" y="45268"/>
                </a:lnTo>
                <a:lnTo>
                  <a:pt x="46657" y="45928"/>
                </a:lnTo>
                <a:lnTo>
                  <a:pt x="47004" y="46553"/>
                </a:lnTo>
                <a:lnTo>
                  <a:pt x="47317" y="47213"/>
                </a:lnTo>
                <a:lnTo>
                  <a:pt x="47664" y="47872"/>
                </a:lnTo>
                <a:lnTo>
                  <a:pt x="47976" y="48532"/>
                </a:lnTo>
                <a:lnTo>
                  <a:pt x="48323" y="49191"/>
                </a:lnTo>
                <a:lnTo>
                  <a:pt x="48671" y="49851"/>
                </a:lnTo>
                <a:lnTo>
                  <a:pt x="48983" y="50545"/>
                </a:lnTo>
                <a:lnTo>
                  <a:pt x="49330" y="51205"/>
                </a:lnTo>
                <a:lnTo>
                  <a:pt x="49643" y="51899"/>
                </a:lnTo>
                <a:lnTo>
                  <a:pt x="49990" y="52559"/>
                </a:lnTo>
                <a:lnTo>
                  <a:pt x="50337" y="53253"/>
                </a:lnTo>
                <a:lnTo>
                  <a:pt x="50649" y="53947"/>
                </a:lnTo>
                <a:lnTo>
                  <a:pt x="50996" y="54642"/>
                </a:lnTo>
                <a:lnTo>
                  <a:pt x="51309" y="55336"/>
                </a:lnTo>
                <a:lnTo>
                  <a:pt x="51656" y="56030"/>
                </a:lnTo>
                <a:lnTo>
                  <a:pt x="52003" y="56759"/>
                </a:lnTo>
                <a:lnTo>
                  <a:pt x="52316" y="57454"/>
                </a:lnTo>
                <a:lnTo>
                  <a:pt x="52663" y="58183"/>
                </a:lnTo>
                <a:lnTo>
                  <a:pt x="52975" y="58912"/>
                </a:lnTo>
                <a:lnTo>
                  <a:pt x="53322" y="59641"/>
                </a:lnTo>
                <a:lnTo>
                  <a:pt x="53670" y="60370"/>
                </a:lnTo>
                <a:lnTo>
                  <a:pt x="53982" y="61099"/>
                </a:lnTo>
                <a:lnTo>
                  <a:pt x="54329" y="61828"/>
                </a:lnTo>
                <a:lnTo>
                  <a:pt x="54642" y="62557"/>
                </a:lnTo>
                <a:lnTo>
                  <a:pt x="54989" y="63320"/>
                </a:lnTo>
                <a:lnTo>
                  <a:pt x="55336" y="64050"/>
                </a:lnTo>
                <a:lnTo>
                  <a:pt x="55648" y="64813"/>
                </a:lnTo>
                <a:lnTo>
                  <a:pt x="55996" y="65577"/>
                </a:lnTo>
                <a:lnTo>
                  <a:pt x="56308" y="66341"/>
                </a:lnTo>
                <a:lnTo>
                  <a:pt x="56655" y="67104"/>
                </a:lnTo>
                <a:lnTo>
                  <a:pt x="57002" y="67868"/>
                </a:lnTo>
                <a:lnTo>
                  <a:pt x="57315" y="68632"/>
                </a:lnTo>
                <a:lnTo>
                  <a:pt x="57662" y="69396"/>
                </a:lnTo>
                <a:lnTo>
                  <a:pt x="57974" y="70194"/>
                </a:lnTo>
                <a:lnTo>
                  <a:pt x="58321" y="70958"/>
                </a:lnTo>
                <a:lnTo>
                  <a:pt x="58669" y="71756"/>
                </a:lnTo>
                <a:lnTo>
                  <a:pt x="58981" y="72555"/>
                </a:lnTo>
                <a:lnTo>
                  <a:pt x="59328" y="73353"/>
                </a:lnTo>
                <a:lnTo>
                  <a:pt x="59641" y="74152"/>
                </a:lnTo>
                <a:lnTo>
                  <a:pt x="59988" y="74950"/>
                </a:lnTo>
                <a:lnTo>
                  <a:pt x="60335" y="75749"/>
                </a:lnTo>
                <a:lnTo>
                  <a:pt x="60647" y="76582"/>
                </a:lnTo>
                <a:lnTo>
                  <a:pt x="60995" y="77380"/>
                </a:lnTo>
                <a:lnTo>
                  <a:pt x="61307" y="78213"/>
                </a:lnTo>
                <a:lnTo>
                  <a:pt x="61654" y="79047"/>
                </a:lnTo>
                <a:lnTo>
                  <a:pt x="62001" y="79845"/>
                </a:lnTo>
                <a:lnTo>
                  <a:pt x="62314" y="80678"/>
                </a:lnTo>
                <a:lnTo>
                  <a:pt x="62661" y="81511"/>
                </a:lnTo>
                <a:lnTo>
                  <a:pt x="62973" y="82379"/>
                </a:lnTo>
                <a:lnTo>
                  <a:pt x="63320" y="83212"/>
                </a:lnTo>
                <a:lnTo>
                  <a:pt x="63668" y="84046"/>
                </a:lnTo>
                <a:lnTo>
                  <a:pt x="63980" y="84913"/>
                </a:lnTo>
                <a:lnTo>
                  <a:pt x="64327" y="85747"/>
                </a:lnTo>
                <a:lnTo>
                  <a:pt x="64640" y="86615"/>
                </a:lnTo>
                <a:lnTo>
                  <a:pt x="64987" y="87482"/>
                </a:lnTo>
                <a:lnTo>
                  <a:pt x="65334" y="88350"/>
                </a:lnTo>
                <a:lnTo>
                  <a:pt x="65646" y="89218"/>
                </a:lnTo>
                <a:lnTo>
                  <a:pt x="65994" y="90086"/>
                </a:lnTo>
                <a:lnTo>
                  <a:pt x="66306" y="90954"/>
                </a:lnTo>
                <a:lnTo>
                  <a:pt x="66653" y="91857"/>
                </a:lnTo>
                <a:lnTo>
                  <a:pt x="67000" y="92724"/>
                </a:lnTo>
                <a:lnTo>
                  <a:pt x="67313" y="93627"/>
                </a:lnTo>
                <a:lnTo>
                  <a:pt x="67660" y="94495"/>
                </a:lnTo>
                <a:lnTo>
                  <a:pt x="67972" y="95398"/>
                </a:lnTo>
                <a:lnTo>
                  <a:pt x="68320" y="96300"/>
                </a:lnTo>
                <a:lnTo>
                  <a:pt x="68667" y="97203"/>
                </a:lnTo>
                <a:lnTo>
                  <a:pt x="68979" y="98105"/>
                </a:lnTo>
                <a:lnTo>
                  <a:pt x="69326" y="99008"/>
                </a:lnTo>
                <a:lnTo>
                  <a:pt x="69639" y="99945"/>
                </a:lnTo>
                <a:lnTo>
                  <a:pt x="69986" y="100848"/>
                </a:lnTo>
                <a:lnTo>
                  <a:pt x="70333" y="101785"/>
                </a:lnTo>
                <a:lnTo>
                  <a:pt x="70645" y="102688"/>
                </a:lnTo>
                <a:lnTo>
                  <a:pt x="70993" y="103625"/>
                </a:lnTo>
                <a:lnTo>
                  <a:pt x="71305" y="104562"/>
                </a:lnTo>
                <a:lnTo>
                  <a:pt x="71652" y="105500"/>
                </a:lnTo>
                <a:lnTo>
                  <a:pt x="71999" y="106437"/>
                </a:lnTo>
                <a:lnTo>
                  <a:pt x="72312" y="107374"/>
                </a:lnTo>
                <a:lnTo>
                  <a:pt x="72659" y="108312"/>
                </a:lnTo>
                <a:lnTo>
                  <a:pt x="72971" y="109249"/>
                </a:lnTo>
                <a:lnTo>
                  <a:pt x="73319" y="110221"/>
                </a:lnTo>
                <a:lnTo>
                  <a:pt x="73666" y="111158"/>
                </a:lnTo>
                <a:lnTo>
                  <a:pt x="73978" y="112130"/>
                </a:lnTo>
                <a:lnTo>
                  <a:pt x="74325" y="113102"/>
                </a:lnTo>
                <a:lnTo>
                  <a:pt x="74638" y="114074"/>
                </a:lnTo>
                <a:lnTo>
                  <a:pt x="74985" y="115047"/>
                </a:lnTo>
                <a:lnTo>
                  <a:pt x="75332" y="116019"/>
                </a:lnTo>
                <a:lnTo>
                  <a:pt x="75644" y="116991"/>
                </a:lnTo>
                <a:lnTo>
                  <a:pt x="75992" y="117963"/>
                </a:lnTo>
                <a:lnTo>
                  <a:pt x="76304" y="118935"/>
                </a:lnTo>
                <a:lnTo>
                  <a:pt x="76651" y="119941"/>
                </a:lnTo>
                <a:lnTo>
                  <a:pt x="76998" y="120913"/>
                </a:lnTo>
                <a:lnTo>
                  <a:pt x="77311" y="121920"/>
                </a:lnTo>
                <a:lnTo>
                  <a:pt x="77658" y="122927"/>
                </a:lnTo>
                <a:lnTo>
                  <a:pt x="77970" y="123899"/>
                </a:lnTo>
                <a:lnTo>
                  <a:pt x="78318" y="124906"/>
                </a:lnTo>
                <a:lnTo>
                  <a:pt x="78665" y="125912"/>
                </a:lnTo>
                <a:lnTo>
                  <a:pt x="78977" y="126919"/>
                </a:lnTo>
                <a:lnTo>
                  <a:pt x="79324" y="127961"/>
                </a:lnTo>
                <a:lnTo>
                  <a:pt x="79637" y="128967"/>
                </a:lnTo>
                <a:lnTo>
                  <a:pt x="79984" y="129974"/>
                </a:lnTo>
                <a:lnTo>
                  <a:pt x="80331" y="131016"/>
                </a:lnTo>
                <a:lnTo>
                  <a:pt x="80643" y="132022"/>
                </a:lnTo>
                <a:lnTo>
                  <a:pt x="80991" y="133064"/>
                </a:lnTo>
                <a:lnTo>
                  <a:pt x="81303" y="134105"/>
                </a:lnTo>
                <a:lnTo>
                  <a:pt x="81650" y="135147"/>
                </a:lnTo>
                <a:lnTo>
                  <a:pt x="81997" y="136188"/>
                </a:lnTo>
                <a:lnTo>
                  <a:pt x="82310" y="137230"/>
                </a:lnTo>
                <a:lnTo>
                  <a:pt x="82657" y="138271"/>
                </a:lnTo>
                <a:lnTo>
                  <a:pt x="82969" y="139313"/>
                </a:lnTo>
                <a:lnTo>
                  <a:pt x="83317" y="140354"/>
                </a:lnTo>
                <a:lnTo>
                  <a:pt x="83664" y="141430"/>
                </a:lnTo>
                <a:lnTo>
                  <a:pt x="83976" y="142472"/>
                </a:lnTo>
                <a:lnTo>
                  <a:pt x="84323" y="143548"/>
                </a:lnTo>
                <a:lnTo>
                  <a:pt x="84636" y="144624"/>
                </a:lnTo>
                <a:lnTo>
                  <a:pt x="84983" y="145666"/>
                </a:lnTo>
                <a:lnTo>
                  <a:pt x="85330" y="146742"/>
                </a:lnTo>
                <a:lnTo>
                  <a:pt x="85643" y="147818"/>
                </a:lnTo>
                <a:lnTo>
                  <a:pt x="85990" y="148894"/>
                </a:lnTo>
                <a:lnTo>
                  <a:pt x="86302" y="149970"/>
                </a:lnTo>
                <a:lnTo>
                  <a:pt x="86649" y="151081"/>
                </a:lnTo>
                <a:lnTo>
                  <a:pt x="86996" y="152157"/>
                </a:lnTo>
                <a:lnTo>
                  <a:pt x="87309" y="153233"/>
                </a:lnTo>
                <a:lnTo>
                  <a:pt x="87656" y="154344"/>
                </a:lnTo>
                <a:lnTo>
                  <a:pt x="87968" y="155421"/>
                </a:lnTo>
                <a:lnTo>
                  <a:pt x="88316" y="156531"/>
                </a:lnTo>
                <a:lnTo>
                  <a:pt x="88663" y="157642"/>
                </a:lnTo>
                <a:lnTo>
                  <a:pt x="88975" y="158753"/>
                </a:lnTo>
                <a:lnTo>
                  <a:pt x="89322" y="159864"/>
                </a:lnTo>
                <a:lnTo>
                  <a:pt x="89635" y="160975"/>
                </a:lnTo>
                <a:lnTo>
                  <a:pt x="89982" y="162086"/>
                </a:lnTo>
                <a:lnTo>
                  <a:pt x="90329" y="163197"/>
                </a:lnTo>
                <a:lnTo>
                  <a:pt x="90642" y="164308"/>
                </a:lnTo>
                <a:lnTo>
                  <a:pt x="90989" y="165419"/>
                </a:lnTo>
                <a:lnTo>
                  <a:pt x="91301" y="166564"/>
                </a:lnTo>
                <a:lnTo>
                  <a:pt x="91648" y="167675"/>
                </a:lnTo>
                <a:lnTo>
                  <a:pt x="91995" y="168821"/>
                </a:lnTo>
                <a:lnTo>
                  <a:pt x="92308" y="169932"/>
                </a:lnTo>
                <a:lnTo>
                  <a:pt x="92655" y="171077"/>
                </a:lnTo>
                <a:lnTo>
                  <a:pt x="92967" y="172223"/>
                </a:lnTo>
                <a:lnTo>
                  <a:pt x="93315" y="173368"/>
                </a:lnTo>
                <a:lnTo>
                  <a:pt x="93662" y="174514"/>
                </a:lnTo>
                <a:lnTo>
                  <a:pt x="93974" y="175660"/>
                </a:lnTo>
                <a:lnTo>
                  <a:pt x="94321" y="176805"/>
                </a:lnTo>
                <a:lnTo>
                  <a:pt x="94634" y="177951"/>
                </a:lnTo>
                <a:lnTo>
                  <a:pt x="94981" y="179131"/>
                </a:lnTo>
                <a:lnTo>
                  <a:pt x="95328" y="180277"/>
                </a:lnTo>
                <a:lnTo>
                  <a:pt x="95641" y="181457"/>
                </a:lnTo>
                <a:lnTo>
                  <a:pt x="95988" y="182603"/>
                </a:lnTo>
                <a:lnTo>
                  <a:pt x="96300" y="183783"/>
                </a:lnTo>
                <a:lnTo>
                  <a:pt x="96647" y="184929"/>
                </a:lnTo>
                <a:lnTo>
                  <a:pt x="96994" y="186109"/>
                </a:lnTo>
                <a:lnTo>
                  <a:pt x="97307" y="187289"/>
                </a:lnTo>
                <a:lnTo>
                  <a:pt x="97654" y="188470"/>
                </a:lnTo>
                <a:lnTo>
                  <a:pt x="97967" y="189650"/>
                </a:lnTo>
                <a:lnTo>
                  <a:pt x="98314" y="190830"/>
                </a:lnTo>
                <a:lnTo>
                  <a:pt x="98661" y="192011"/>
                </a:lnTo>
                <a:lnTo>
                  <a:pt x="98973" y="193191"/>
                </a:lnTo>
                <a:lnTo>
                  <a:pt x="99320" y="194406"/>
                </a:lnTo>
                <a:lnTo>
                  <a:pt x="99633" y="195586"/>
                </a:lnTo>
                <a:lnTo>
                  <a:pt x="99980" y="196801"/>
                </a:lnTo>
                <a:lnTo>
                  <a:pt x="100327" y="197982"/>
                </a:lnTo>
                <a:lnTo>
                  <a:pt x="100640" y="199197"/>
                </a:lnTo>
                <a:lnTo>
                  <a:pt x="100987" y="200377"/>
                </a:lnTo>
                <a:lnTo>
                  <a:pt x="101299" y="201592"/>
                </a:lnTo>
                <a:lnTo>
                  <a:pt x="101646" y="202807"/>
                </a:lnTo>
                <a:lnTo>
                  <a:pt x="101993" y="204022"/>
                </a:lnTo>
                <a:lnTo>
                  <a:pt x="102306" y="205237"/>
                </a:lnTo>
                <a:lnTo>
                  <a:pt x="102653" y="206452"/>
                </a:lnTo>
                <a:lnTo>
                  <a:pt x="102966" y="207667"/>
                </a:lnTo>
                <a:lnTo>
                  <a:pt x="103313" y="208882"/>
                </a:lnTo>
                <a:lnTo>
                  <a:pt x="103660" y="210097"/>
                </a:lnTo>
                <a:lnTo>
                  <a:pt x="103972" y="211347"/>
                </a:lnTo>
                <a:lnTo>
                  <a:pt x="104319" y="212562"/>
                </a:lnTo>
                <a:lnTo>
                  <a:pt x="104632" y="213812"/>
                </a:lnTo>
                <a:lnTo>
                  <a:pt x="104979" y="215027"/>
                </a:lnTo>
                <a:lnTo>
                  <a:pt x="105326" y="216277"/>
                </a:lnTo>
                <a:lnTo>
                  <a:pt x="105639" y="217492"/>
                </a:lnTo>
                <a:lnTo>
                  <a:pt x="105986" y="218742"/>
                </a:lnTo>
                <a:lnTo>
                  <a:pt x="106298" y="219991"/>
                </a:lnTo>
                <a:lnTo>
                  <a:pt x="106645" y="221241"/>
                </a:lnTo>
                <a:lnTo>
                  <a:pt x="106993" y="222491"/>
                </a:lnTo>
                <a:lnTo>
                  <a:pt x="107305" y="223741"/>
                </a:lnTo>
                <a:lnTo>
                  <a:pt x="107652" y="224990"/>
                </a:lnTo>
                <a:lnTo>
                  <a:pt x="107965" y="226240"/>
                </a:lnTo>
                <a:lnTo>
                  <a:pt x="108312" y="227490"/>
                </a:lnTo>
                <a:lnTo>
                  <a:pt x="108659" y="228740"/>
                </a:lnTo>
                <a:lnTo>
                  <a:pt x="108971" y="229989"/>
                </a:lnTo>
                <a:lnTo>
                  <a:pt x="109318" y="231274"/>
                </a:lnTo>
                <a:lnTo>
                  <a:pt x="109631" y="232524"/>
                </a:lnTo>
                <a:lnTo>
                  <a:pt x="109978" y="233808"/>
                </a:lnTo>
                <a:lnTo>
                  <a:pt x="110325" y="235058"/>
                </a:lnTo>
                <a:lnTo>
                  <a:pt x="110638" y="236342"/>
                </a:lnTo>
                <a:lnTo>
                  <a:pt x="110985" y="237627"/>
                </a:lnTo>
                <a:lnTo>
                  <a:pt x="111297" y="238877"/>
                </a:lnTo>
                <a:lnTo>
                  <a:pt x="111644" y="240161"/>
                </a:lnTo>
                <a:lnTo>
                  <a:pt x="111992" y="241445"/>
                </a:lnTo>
                <a:lnTo>
                  <a:pt x="112304" y="242730"/>
                </a:lnTo>
                <a:lnTo>
                  <a:pt x="112651" y="244014"/>
                </a:lnTo>
                <a:lnTo>
                  <a:pt x="112964" y="245299"/>
                </a:lnTo>
                <a:lnTo>
                  <a:pt x="113311" y="246583"/>
                </a:lnTo>
                <a:lnTo>
                  <a:pt x="113658" y="247868"/>
                </a:lnTo>
                <a:lnTo>
                  <a:pt x="113970" y="249187"/>
                </a:lnTo>
                <a:lnTo>
                  <a:pt x="114317" y="250471"/>
                </a:lnTo>
                <a:lnTo>
                  <a:pt x="114630" y="251756"/>
                </a:lnTo>
                <a:lnTo>
                  <a:pt x="114977" y="253075"/>
                </a:lnTo>
                <a:lnTo>
                  <a:pt x="115324" y="254360"/>
                </a:lnTo>
                <a:lnTo>
                  <a:pt x="115637" y="255679"/>
                </a:lnTo>
                <a:lnTo>
                  <a:pt x="115984" y="256963"/>
                </a:lnTo>
                <a:lnTo>
                  <a:pt x="116296" y="258282"/>
                </a:lnTo>
                <a:lnTo>
                  <a:pt x="116643" y="259567"/>
                </a:lnTo>
                <a:lnTo>
                  <a:pt x="116991" y="260886"/>
                </a:lnTo>
                <a:lnTo>
                  <a:pt x="117303" y="262205"/>
                </a:lnTo>
                <a:lnTo>
                  <a:pt x="117650" y="263524"/>
                </a:lnTo>
                <a:lnTo>
                  <a:pt x="117963" y="264844"/>
                </a:lnTo>
                <a:lnTo>
                  <a:pt x="118310" y="266163"/>
                </a:lnTo>
                <a:lnTo>
                  <a:pt x="118657" y="267482"/>
                </a:lnTo>
                <a:lnTo>
                  <a:pt x="118969" y="268801"/>
                </a:lnTo>
                <a:lnTo>
                  <a:pt x="119317" y="270120"/>
                </a:lnTo>
                <a:lnTo>
                  <a:pt x="119629" y="271440"/>
                </a:lnTo>
                <a:lnTo>
                  <a:pt x="119976" y="272759"/>
                </a:lnTo>
                <a:lnTo>
                  <a:pt x="120323" y="274078"/>
                </a:lnTo>
                <a:lnTo>
                  <a:pt x="120636" y="275432"/>
                </a:lnTo>
                <a:lnTo>
                  <a:pt x="120983" y="276751"/>
                </a:lnTo>
                <a:lnTo>
                  <a:pt x="121295" y="278105"/>
                </a:lnTo>
                <a:lnTo>
                  <a:pt x="121642" y="279424"/>
                </a:lnTo>
                <a:lnTo>
                  <a:pt x="121990" y="280778"/>
                </a:lnTo>
                <a:lnTo>
                  <a:pt x="122302" y="282097"/>
                </a:lnTo>
                <a:lnTo>
                  <a:pt x="122649" y="283451"/>
                </a:lnTo>
                <a:lnTo>
                  <a:pt x="122962" y="284770"/>
                </a:lnTo>
                <a:lnTo>
                  <a:pt x="123309" y="286124"/>
                </a:lnTo>
                <a:lnTo>
                  <a:pt x="123656" y="287478"/>
                </a:lnTo>
                <a:lnTo>
                  <a:pt x="123968" y="288832"/>
                </a:lnTo>
                <a:lnTo>
                  <a:pt x="124316" y="290186"/>
                </a:lnTo>
                <a:lnTo>
                  <a:pt x="124628" y="291505"/>
                </a:lnTo>
                <a:lnTo>
                  <a:pt x="124975" y="292859"/>
                </a:lnTo>
                <a:lnTo>
                  <a:pt x="125322" y="294213"/>
                </a:lnTo>
                <a:lnTo>
                  <a:pt x="125635" y="295567"/>
                </a:lnTo>
                <a:lnTo>
                  <a:pt x="125982" y="296921"/>
                </a:lnTo>
                <a:lnTo>
                  <a:pt x="126294" y="298309"/>
                </a:lnTo>
                <a:lnTo>
                  <a:pt x="126641" y="299663"/>
                </a:lnTo>
                <a:lnTo>
                  <a:pt x="126989" y="301017"/>
                </a:lnTo>
                <a:lnTo>
                  <a:pt x="127301" y="302371"/>
                </a:lnTo>
                <a:lnTo>
                  <a:pt x="127648" y="303725"/>
                </a:lnTo>
                <a:lnTo>
                  <a:pt x="127961" y="305114"/>
                </a:lnTo>
                <a:lnTo>
                  <a:pt x="128308" y="306467"/>
                </a:lnTo>
                <a:lnTo>
                  <a:pt x="128655" y="307856"/>
                </a:lnTo>
                <a:lnTo>
                  <a:pt x="128967" y="309210"/>
                </a:lnTo>
                <a:lnTo>
                  <a:pt x="129315" y="310599"/>
                </a:lnTo>
                <a:lnTo>
                  <a:pt x="129627" y="311953"/>
                </a:lnTo>
                <a:lnTo>
                  <a:pt x="129974" y="313341"/>
                </a:lnTo>
                <a:lnTo>
                  <a:pt x="130321" y="314695"/>
                </a:lnTo>
                <a:lnTo>
                  <a:pt x="130634" y="316084"/>
                </a:lnTo>
                <a:lnTo>
                  <a:pt x="130981" y="317472"/>
                </a:lnTo>
                <a:lnTo>
                  <a:pt x="131293" y="318826"/>
                </a:lnTo>
                <a:lnTo>
                  <a:pt x="131640" y="320215"/>
                </a:lnTo>
                <a:lnTo>
                  <a:pt x="131988" y="321603"/>
                </a:lnTo>
                <a:lnTo>
                  <a:pt x="132300" y="322992"/>
                </a:lnTo>
                <a:lnTo>
                  <a:pt x="132647" y="324381"/>
                </a:lnTo>
                <a:lnTo>
                  <a:pt x="132960" y="325769"/>
                </a:lnTo>
                <a:lnTo>
                  <a:pt x="133307" y="327158"/>
                </a:lnTo>
                <a:lnTo>
                  <a:pt x="133654" y="328547"/>
                </a:lnTo>
                <a:lnTo>
                  <a:pt x="133966" y="329935"/>
                </a:lnTo>
                <a:lnTo>
                  <a:pt x="134314" y="331324"/>
                </a:lnTo>
                <a:lnTo>
                  <a:pt x="134626" y="332712"/>
                </a:lnTo>
                <a:lnTo>
                  <a:pt x="134973" y="334101"/>
                </a:lnTo>
                <a:lnTo>
                  <a:pt x="135320" y="335490"/>
                </a:lnTo>
                <a:lnTo>
                  <a:pt x="135633" y="336878"/>
                </a:lnTo>
                <a:lnTo>
                  <a:pt x="135980" y="338302"/>
                </a:lnTo>
                <a:lnTo>
                  <a:pt x="136292" y="339690"/>
                </a:lnTo>
                <a:lnTo>
                  <a:pt x="136640" y="341079"/>
                </a:lnTo>
                <a:lnTo>
                  <a:pt x="136987" y="342502"/>
                </a:lnTo>
                <a:lnTo>
                  <a:pt x="137299" y="343891"/>
                </a:lnTo>
                <a:lnTo>
                  <a:pt x="137646" y="345279"/>
                </a:lnTo>
                <a:lnTo>
                  <a:pt x="137959" y="346703"/>
                </a:lnTo>
                <a:lnTo>
                  <a:pt x="138306" y="348091"/>
                </a:lnTo>
                <a:lnTo>
                  <a:pt x="138653" y="349515"/>
                </a:lnTo>
                <a:lnTo>
                  <a:pt x="138965" y="350903"/>
                </a:lnTo>
                <a:lnTo>
                  <a:pt x="139313" y="352327"/>
                </a:lnTo>
                <a:lnTo>
                  <a:pt x="139625" y="353715"/>
                </a:lnTo>
                <a:lnTo>
                  <a:pt x="139972" y="355139"/>
                </a:lnTo>
                <a:lnTo>
                  <a:pt x="140319" y="356562"/>
                </a:lnTo>
                <a:lnTo>
                  <a:pt x="140632" y="357951"/>
                </a:lnTo>
                <a:lnTo>
                  <a:pt x="140979" y="359374"/>
                </a:lnTo>
                <a:lnTo>
                  <a:pt x="141291" y="360797"/>
                </a:lnTo>
                <a:lnTo>
                  <a:pt x="141639" y="362186"/>
                </a:lnTo>
                <a:lnTo>
                  <a:pt x="141986" y="363609"/>
                </a:lnTo>
                <a:lnTo>
                  <a:pt x="142298" y="365032"/>
                </a:lnTo>
                <a:lnTo>
                  <a:pt x="142645" y="366456"/>
                </a:lnTo>
                <a:lnTo>
                  <a:pt x="142958" y="367879"/>
                </a:lnTo>
                <a:lnTo>
                  <a:pt x="143305" y="369302"/>
                </a:lnTo>
                <a:lnTo>
                  <a:pt x="143652" y="370691"/>
                </a:lnTo>
                <a:lnTo>
                  <a:pt x="143964" y="372114"/>
                </a:lnTo>
                <a:lnTo>
                  <a:pt x="144312" y="373538"/>
                </a:lnTo>
                <a:lnTo>
                  <a:pt x="144624" y="374961"/>
                </a:lnTo>
                <a:lnTo>
                  <a:pt x="144971" y="376384"/>
                </a:lnTo>
                <a:lnTo>
                  <a:pt x="145318" y="377808"/>
                </a:lnTo>
                <a:lnTo>
                  <a:pt x="145631" y="379231"/>
                </a:lnTo>
                <a:lnTo>
                  <a:pt x="145978" y="380654"/>
                </a:lnTo>
                <a:lnTo>
                  <a:pt x="146290" y="382112"/>
                </a:lnTo>
                <a:lnTo>
                  <a:pt x="146638" y="383536"/>
                </a:lnTo>
                <a:lnTo>
                  <a:pt x="146985" y="384959"/>
                </a:lnTo>
                <a:lnTo>
                  <a:pt x="147297" y="386382"/>
                </a:lnTo>
                <a:lnTo>
                  <a:pt x="147644" y="387806"/>
                </a:lnTo>
                <a:lnTo>
                  <a:pt x="147957" y="389229"/>
                </a:lnTo>
                <a:lnTo>
                  <a:pt x="148304" y="390687"/>
                </a:lnTo>
                <a:lnTo>
                  <a:pt x="148651" y="392111"/>
                </a:lnTo>
                <a:lnTo>
                  <a:pt x="148963" y="393534"/>
                </a:lnTo>
                <a:lnTo>
                  <a:pt x="149311" y="394957"/>
                </a:lnTo>
                <a:lnTo>
                  <a:pt x="149623" y="396415"/>
                </a:lnTo>
                <a:lnTo>
                  <a:pt x="149970" y="397839"/>
                </a:lnTo>
                <a:lnTo>
                  <a:pt x="150317" y="399262"/>
                </a:lnTo>
                <a:lnTo>
                  <a:pt x="150630" y="400720"/>
                </a:lnTo>
                <a:lnTo>
                  <a:pt x="150977" y="402143"/>
                </a:lnTo>
                <a:lnTo>
                  <a:pt x="151289" y="403567"/>
                </a:lnTo>
                <a:lnTo>
                  <a:pt x="151637" y="405025"/>
                </a:lnTo>
                <a:lnTo>
                  <a:pt x="151984" y="406448"/>
                </a:lnTo>
                <a:lnTo>
                  <a:pt x="152296" y="407871"/>
                </a:lnTo>
                <a:lnTo>
                  <a:pt x="152643" y="409329"/>
                </a:lnTo>
                <a:lnTo>
                  <a:pt x="152956" y="410753"/>
                </a:lnTo>
                <a:lnTo>
                  <a:pt x="153303" y="412211"/>
                </a:lnTo>
                <a:lnTo>
                  <a:pt x="153650" y="413634"/>
                </a:lnTo>
                <a:lnTo>
                  <a:pt x="153963" y="415092"/>
                </a:lnTo>
                <a:lnTo>
                  <a:pt x="154310" y="416515"/>
                </a:lnTo>
                <a:lnTo>
                  <a:pt x="154622" y="417974"/>
                </a:lnTo>
                <a:lnTo>
                  <a:pt x="154969" y="419397"/>
                </a:lnTo>
                <a:lnTo>
                  <a:pt x="155316" y="420855"/>
                </a:lnTo>
                <a:lnTo>
                  <a:pt x="155629" y="422278"/>
                </a:lnTo>
                <a:lnTo>
                  <a:pt x="155976" y="423736"/>
                </a:lnTo>
                <a:lnTo>
                  <a:pt x="156288" y="425194"/>
                </a:lnTo>
                <a:lnTo>
                  <a:pt x="156636" y="426618"/>
                </a:lnTo>
                <a:lnTo>
                  <a:pt x="156983" y="428076"/>
                </a:lnTo>
                <a:lnTo>
                  <a:pt x="157295" y="429499"/>
                </a:lnTo>
                <a:lnTo>
                  <a:pt x="157642" y="430957"/>
                </a:lnTo>
                <a:lnTo>
                  <a:pt x="157955" y="432415"/>
                </a:lnTo>
                <a:lnTo>
                  <a:pt x="158302" y="433838"/>
                </a:lnTo>
                <a:lnTo>
                  <a:pt x="158649" y="435297"/>
                </a:lnTo>
                <a:lnTo>
                  <a:pt x="158962" y="436720"/>
                </a:lnTo>
                <a:lnTo>
                  <a:pt x="159309" y="438178"/>
                </a:lnTo>
                <a:lnTo>
                  <a:pt x="159621" y="439636"/>
                </a:lnTo>
                <a:lnTo>
                  <a:pt x="159968" y="441059"/>
                </a:lnTo>
                <a:lnTo>
                  <a:pt x="160315" y="442517"/>
                </a:lnTo>
                <a:lnTo>
                  <a:pt x="160628" y="443975"/>
                </a:lnTo>
                <a:lnTo>
                  <a:pt x="160975" y="445433"/>
                </a:lnTo>
                <a:lnTo>
                  <a:pt x="161287" y="446857"/>
                </a:lnTo>
                <a:lnTo>
                  <a:pt x="161635" y="448315"/>
                </a:lnTo>
                <a:lnTo>
                  <a:pt x="161982" y="449773"/>
                </a:lnTo>
                <a:lnTo>
                  <a:pt x="162294" y="451196"/>
                </a:lnTo>
                <a:lnTo>
                  <a:pt x="162641" y="452654"/>
                </a:lnTo>
                <a:lnTo>
                  <a:pt x="162954" y="454112"/>
                </a:lnTo>
                <a:lnTo>
                  <a:pt x="163301" y="455570"/>
                </a:lnTo>
                <a:lnTo>
                  <a:pt x="163648" y="456994"/>
                </a:lnTo>
                <a:lnTo>
                  <a:pt x="163961" y="458452"/>
                </a:lnTo>
                <a:lnTo>
                  <a:pt x="164308" y="459910"/>
                </a:lnTo>
                <a:lnTo>
                  <a:pt x="164620" y="461333"/>
                </a:lnTo>
                <a:lnTo>
                  <a:pt x="164967" y="462791"/>
                </a:lnTo>
                <a:lnTo>
                  <a:pt x="165314" y="464249"/>
                </a:lnTo>
                <a:lnTo>
                  <a:pt x="165627" y="465707"/>
                </a:lnTo>
                <a:lnTo>
                  <a:pt x="165974" y="467131"/>
                </a:lnTo>
                <a:lnTo>
                  <a:pt x="166287" y="468589"/>
                </a:lnTo>
                <a:lnTo>
                  <a:pt x="166634" y="470047"/>
                </a:lnTo>
                <a:lnTo>
                  <a:pt x="166634" y="1194628"/>
                </a:lnTo>
                <a:lnTo>
                  <a:pt x="0" y="119462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16156" y="6132428"/>
            <a:ext cx="2856555" cy="0"/>
          </a:xfrm>
          <a:custGeom>
            <a:avLst/>
            <a:gdLst/>
            <a:ahLst/>
            <a:cxnLst/>
            <a:rect l="l" t="t" r="r" b="b"/>
            <a:pathLst>
              <a:path w="1440180">
                <a:moveTo>
                  <a:pt x="0" y="0"/>
                </a:moveTo>
                <a:lnTo>
                  <a:pt x="1439719" y="0"/>
                </a:lnTo>
              </a:path>
            </a:pathLst>
          </a:custGeom>
          <a:ln w="317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52435" y="6226261"/>
            <a:ext cx="1983719" cy="0"/>
          </a:xfrm>
          <a:custGeom>
            <a:avLst/>
            <a:gdLst/>
            <a:ahLst/>
            <a:cxnLst/>
            <a:rect l="l" t="t" r="r" b="b"/>
            <a:pathLst>
              <a:path w="1000125">
                <a:moveTo>
                  <a:pt x="0" y="0"/>
                </a:moveTo>
                <a:lnTo>
                  <a:pt x="9998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52399" y="6226261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13427" y="6226261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74456" y="6226261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35484" y="6226261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881283" y="6329081"/>
            <a:ext cx="142324" cy="95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600" spc="30" dirty="0">
                <a:latin typeface="Arial"/>
                <a:cs typeface="Arial"/>
              </a:rPr>
              <a:t>10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42310" y="6329081"/>
            <a:ext cx="142324" cy="95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600" spc="30" dirty="0">
                <a:latin typeface="Arial"/>
                <a:cs typeface="Arial"/>
              </a:rPr>
              <a:t>20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03338" y="6329081"/>
            <a:ext cx="142324" cy="95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600" spc="30" dirty="0">
                <a:latin typeface="Arial"/>
                <a:cs typeface="Arial"/>
              </a:rPr>
              <a:t>30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64367" y="6329081"/>
            <a:ext cx="142324" cy="95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600" spc="30" dirty="0">
                <a:latin typeface="Arial"/>
                <a:cs typeface="Arial"/>
              </a:rPr>
              <a:t>40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16121" y="3758831"/>
            <a:ext cx="0" cy="2374504"/>
          </a:xfrm>
          <a:custGeom>
            <a:avLst/>
            <a:gdLst/>
            <a:ahLst/>
            <a:cxnLst/>
            <a:rect l="l" t="t" r="r" b="b"/>
            <a:pathLst>
              <a:path h="1198245">
                <a:moveTo>
                  <a:pt x="0" y="119778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66544" y="6132428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66544" y="5539011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66544" y="4945595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66544" y="4352178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66544" y="3758830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304996" y="6026899"/>
            <a:ext cx="92333" cy="211403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0.00</a:t>
            </a:r>
            <a:endParaRPr sz="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04996" y="5433484"/>
            <a:ext cx="92333" cy="211403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0.02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78784" y="4728233"/>
            <a:ext cx="335989" cy="440422"/>
          </a:xfrm>
          <a:prstGeom prst="rect">
            <a:avLst/>
          </a:prstGeom>
        </p:spPr>
        <p:txBody>
          <a:bodyPr vert="vert270" wrap="square" lIns="0" tIns="6293" rIns="0" bIns="0" rtlCol="0">
            <a:spAutoFit/>
          </a:bodyPr>
          <a:lstStyle/>
          <a:p>
            <a:pPr marL="25075">
              <a:spcBef>
                <a:spcPts val="50"/>
              </a:spcBef>
            </a:pPr>
            <a:r>
              <a:rPr sz="900" dirty="0">
                <a:latin typeface="Arial"/>
                <a:cs typeface="Arial"/>
              </a:rPr>
              <a:t>Density</a:t>
            </a:r>
            <a:endParaRPr sz="900">
              <a:latin typeface="Arial"/>
              <a:cs typeface="Arial"/>
            </a:endParaRPr>
          </a:p>
          <a:p>
            <a:pPr>
              <a:spcBef>
                <a:spcPts val="99"/>
              </a:spcBef>
            </a:pPr>
            <a:endParaRPr sz="600">
              <a:latin typeface="Times New Roman"/>
              <a:cs typeface="Times New Roman"/>
            </a:endParaRPr>
          </a:p>
          <a:p>
            <a:pPr marL="141674"/>
            <a:r>
              <a:rPr sz="600" dirty="0">
                <a:latin typeface="Arial"/>
                <a:cs typeface="Arial"/>
              </a:rPr>
              <a:t>0.04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04996" y="4246714"/>
            <a:ext cx="92333" cy="211403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0.06</a:t>
            </a:r>
            <a:endParaRPr sz="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04996" y="3653299"/>
            <a:ext cx="92333" cy="211403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0.08</a:t>
            </a:r>
            <a:endParaRPr sz="600">
              <a:latin typeface="Arial"/>
              <a:cs typeface="Arial"/>
            </a:endParaRPr>
          </a:p>
        </p:txBody>
      </p:sp>
      <p:sp>
        <p:nvSpPr>
          <p:cNvPr id="39" name="object 11"/>
          <p:cNvSpPr txBox="1">
            <a:spLocks noGrp="1"/>
          </p:cNvSpPr>
          <p:nvPr>
            <p:ph type="title"/>
          </p:nvPr>
        </p:nvSpPr>
        <p:spPr>
          <a:xfrm>
            <a:off x="457200" y="283458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4363" algn="l"/>
            <a:r>
              <a:rPr sz="4100" spc="-50" dirty="0"/>
              <a:t>Probability </a:t>
            </a:r>
            <a:r>
              <a:rPr sz="4100" spc="-119" dirty="0"/>
              <a:t>density</a:t>
            </a:r>
            <a:r>
              <a:rPr sz="4100" spc="258" dirty="0"/>
              <a:t> </a:t>
            </a:r>
            <a:r>
              <a:rPr sz="4100" spc="-40" dirty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388237002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Continuous Random Variable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35"/>
            <a:ext cx="8458200" cy="4525963"/>
          </a:xfrm>
        </p:spPr>
        <p:txBody>
          <a:bodyPr/>
          <a:lstStyle/>
          <a:p>
            <a:r>
              <a:rPr lang="en-US" altLang="en-US" i="1" smtClean="0"/>
              <a:t>f(x) </a:t>
            </a:r>
            <a:r>
              <a:rPr lang="en-US" altLang="en-US" smtClean="0"/>
              <a:t>- Probability density function for a continuous random variable X</a:t>
            </a:r>
          </a:p>
          <a:p>
            <a:r>
              <a:rPr lang="en-US" altLang="en-US" sz="2800"/>
              <a:t>Properties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Important Notes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016990E-9A47-41BD-9363-6D261E99906D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655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60" y="3200400"/>
            <a:ext cx="30765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8" y="5181600"/>
            <a:ext cx="38322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78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975586" y="1047493"/>
            <a:ext cx="7370618" cy="536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141674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0" dirty="0">
                <a:latin typeface="+mj-lt"/>
                <a:cs typeface="Arial"/>
              </a:rPr>
              <a:t>After </a:t>
            </a:r>
            <a:r>
              <a:rPr sz="2200" spc="-208" dirty="0">
                <a:latin typeface="+mj-lt"/>
                <a:cs typeface="Arial"/>
              </a:rPr>
              <a:t>we </a:t>
            </a:r>
            <a:r>
              <a:rPr sz="2200" spc="-109" dirty="0">
                <a:latin typeface="+mj-lt"/>
                <a:cs typeface="Arial"/>
              </a:rPr>
              <a:t>define </a:t>
            </a:r>
            <a:r>
              <a:rPr sz="2200" spc="-178" dirty="0">
                <a:latin typeface="+mj-lt"/>
                <a:cs typeface="Arial"/>
              </a:rPr>
              <a:t>a </a:t>
            </a:r>
            <a:r>
              <a:rPr sz="2200" spc="-109" dirty="0">
                <a:latin typeface="+mj-lt"/>
                <a:cs typeface="Arial"/>
              </a:rPr>
              <a:t>random </a:t>
            </a:r>
            <a:r>
              <a:rPr sz="2200" spc="-89" dirty="0">
                <a:latin typeface="+mj-lt"/>
                <a:cs typeface="Arial"/>
              </a:rPr>
              <a:t>variable, </a:t>
            </a:r>
            <a:r>
              <a:rPr sz="2200" spc="-218" dirty="0" smtClean="0">
                <a:latin typeface="+mj-lt"/>
                <a:cs typeface="Arial"/>
              </a:rPr>
              <a:t>we </a:t>
            </a:r>
            <a:r>
              <a:rPr sz="2200" spc="-139" dirty="0">
                <a:latin typeface="+mj-lt"/>
                <a:cs typeface="Arial"/>
              </a:rPr>
              <a:t>can </a:t>
            </a:r>
            <a:r>
              <a:rPr sz="2200" b="1" spc="-40" dirty="0">
                <a:latin typeface="+mj-lt"/>
                <a:cs typeface="Arial"/>
              </a:rPr>
              <a:t>find </a:t>
            </a:r>
            <a:r>
              <a:rPr sz="2200" b="1" spc="-59" dirty="0" smtClean="0">
                <a:latin typeface="+mj-lt"/>
                <a:cs typeface="Arial"/>
              </a:rPr>
              <a:t>the </a:t>
            </a:r>
            <a:r>
              <a:rPr sz="2200" b="1" spc="-69" dirty="0">
                <a:latin typeface="+mj-lt"/>
                <a:cs typeface="Arial"/>
              </a:rPr>
              <a:t>probabilities </a:t>
            </a:r>
            <a:r>
              <a:rPr sz="2200" spc="-50" dirty="0">
                <a:latin typeface="+mj-lt"/>
                <a:cs typeface="Arial"/>
              </a:rPr>
              <a:t>for </a:t>
            </a:r>
            <a:r>
              <a:rPr sz="2200" spc="-20" dirty="0">
                <a:latin typeface="+mj-lt"/>
                <a:cs typeface="Arial"/>
              </a:rPr>
              <a:t>its </a:t>
            </a:r>
            <a:r>
              <a:rPr sz="2200" spc="-129" dirty="0">
                <a:latin typeface="+mj-lt"/>
                <a:cs typeface="Arial"/>
              </a:rPr>
              <a:t>possible </a:t>
            </a:r>
            <a:r>
              <a:rPr sz="2200" spc="-149" dirty="0">
                <a:latin typeface="+mj-lt"/>
                <a:cs typeface="Arial"/>
              </a:rPr>
              <a:t>values </a:t>
            </a:r>
            <a:r>
              <a:rPr sz="2200" spc="-178" dirty="0">
                <a:latin typeface="+mj-lt"/>
                <a:cs typeface="Arial"/>
              </a:rPr>
              <a:t>based </a:t>
            </a:r>
            <a:r>
              <a:rPr sz="2200" spc="-119" dirty="0">
                <a:latin typeface="+mj-lt"/>
                <a:cs typeface="Arial"/>
              </a:rPr>
              <a:t>on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69" dirty="0">
                <a:latin typeface="+mj-lt"/>
                <a:cs typeface="Arial"/>
              </a:rPr>
              <a:t>probabilities </a:t>
            </a:r>
            <a:r>
              <a:rPr sz="2200" spc="-50" dirty="0" smtClean="0">
                <a:latin typeface="+mj-lt"/>
                <a:cs typeface="Arial"/>
              </a:rPr>
              <a:t>for </a:t>
            </a:r>
            <a:r>
              <a:rPr sz="2200" spc="-20" dirty="0">
                <a:latin typeface="+mj-lt"/>
                <a:cs typeface="Arial"/>
              </a:rPr>
              <a:t>its </a:t>
            </a:r>
            <a:r>
              <a:rPr sz="2200" b="1" spc="-79" dirty="0">
                <a:latin typeface="+mj-lt"/>
                <a:cs typeface="Arial"/>
              </a:rPr>
              <a:t>underlying </a:t>
            </a:r>
            <a:r>
              <a:rPr sz="2200" b="1" spc="-99" dirty="0" smtClean="0">
                <a:latin typeface="+mj-lt"/>
                <a:cs typeface="Arial"/>
              </a:rPr>
              <a:t>random</a:t>
            </a:r>
            <a:r>
              <a:rPr sz="2200" b="1" spc="-40" dirty="0" smtClean="0">
                <a:latin typeface="+mj-lt"/>
                <a:cs typeface="Arial"/>
              </a:rPr>
              <a:t> </a:t>
            </a:r>
            <a:r>
              <a:rPr sz="2200" b="1" spc="-129" dirty="0">
                <a:latin typeface="+mj-lt"/>
                <a:cs typeface="Arial"/>
              </a:rPr>
              <a:t>phenomenon</a:t>
            </a:r>
            <a:r>
              <a:rPr sz="2200" spc="-129" dirty="0">
                <a:latin typeface="+mj-lt"/>
                <a:cs typeface="Arial"/>
              </a:rPr>
              <a:t>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+mj-lt"/>
              <a:cs typeface="Times New Roman"/>
            </a:endParaRPr>
          </a:p>
          <a:p>
            <a:pPr marL="285865" marR="837546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50" dirty="0">
                <a:latin typeface="+mj-lt"/>
                <a:cs typeface="Arial"/>
              </a:rPr>
              <a:t>This </a:t>
            </a:r>
            <a:r>
              <a:rPr sz="2200" spc="-178" dirty="0">
                <a:latin typeface="+mj-lt"/>
                <a:cs typeface="Arial"/>
              </a:rPr>
              <a:t>way, </a:t>
            </a:r>
            <a:r>
              <a:rPr sz="2200" spc="-99" dirty="0">
                <a:latin typeface="+mj-lt"/>
                <a:cs typeface="Arial"/>
              </a:rPr>
              <a:t>instead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30" dirty="0">
                <a:latin typeface="+mj-lt"/>
                <a:cs typeface="Arial"/>
              </a:rPr>
              <a:t>talking </a:t>
            </a:r>
            <a:r>
              <a:rPr sz="2200" spc="-59" dirty="0">
                <a:latin typeface="+mj-lt"/>
                <a:cs typeface="Arial"/>
              </a:rPr>
              <a:t>about the </a:t>
            </a:r>
            <a:r>
              <a:rPr sz="2200" spc="-69" dirty="0">
                <a:latin typeface="+mj-lt"/>
                <a:cs typeface="Arial"/>
              </a:rPr>
              <a:t>probabilities </a:t>
            </a:r>
            <a:r>
              <a:rPr sz="2200" spc="-50" dirty="0">
                <a:latin typeface="+mj-lt"/>
                <a:cs typeface="Arial"/>
              </a:rPr>
              <a:t>for  different </a:t>
            </a:r>
            <a:r>
              <a:rPr sz="2200" b="1" spc="-119" dirty="0">
                <a:latin typeface="+mj-lt"/>
                <a:cs typeface="Arial"/>
              </a:rPr>
              <a:t>outcomes </a:t>
            </a:r>
            <a:r>
              <a:rPr sz="2200" b="1" spc="-129" dirty="0">
                <a:latin typeface="+mj-lt"/>
                <a:cs typeface="Arial"/>
              </a:rPr>
              <a:t>and </a:t>
            </a:r>
            <a:r>
              <a:rPr sz="2200" b="1" spc="-119" dirty="0">
                <a:latin typeface="+mj-lt"/>
                <a:cs typeface="Arial"/>
              </a:rPr>
              <a:t>events</a:t>
            </a:r>
            <a:r>
              <a:rPr sz="2200" spc="-119" dirty="0">
                <a:latin typeface="+mj-lt"/>
                <a:cs typeface="Arial"/>
              </a:rPr>
              <a:t>, </a:t>
            </a:r>
            <a:r>
              <a:rPr sz="2200" spc="-208" dirty="0">
                <a:latin typeface="+mj-lt"/>
                <a:cs typeface="Arial"/>
              </a:rPr>
              <a:t>we </a:t>
            </a:r>
            <a:r>
              <a:rPr sz="2200" spc="-139" dirty="0">
                <a:latin typeface="+mj-lt"/>
                <a:cs typeface="Arial"/>
              </a:rPr>
              <a:t>can </a:t>
            </a:r>
            <a:r>
              <a:rPr sz="2200" spc="-10" dirty="0">
                <a:latin typeface="+mj-lt"/>
                <a:cs typeface="Arial"/>
              </a:rPr>
              <a:t>talk </a:t>
            </a:r>
            <a:r>
              <a:rPr sz="2200" spc="-59" dirty="0">
                <a:latin typeface="+mj-lt"/>
                <a:cs typeface="Arial"/>
              </a:rPr>
              <a:t>about the  </a:t>
            </a:r>
            <a:r>
              <a:rPr sz="2200" spc="-50" dirty="0">
                <a:latin typeface="+mj-lt"/>
                <a:cs typeface="Arial"/>
              </a:rPr>
              <a:t>probability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50" dirty="0">
                <a:latin typeface="+mj-lt"/>
                <a:cs typeface="Arial"/>
              </a:rPr>
              <a:t>different </a:t>
            </a:r>
            <a:r>
              <a:rPr sz="2200" spc="-149" dirty="0">
                <a:latin typeface="+mj-lt"/>
                <a:cs typeface="Arial"/>
              </a:rPr>
              <a:t>values  </a:t>
            </a:r>
            <a:r>
              <a:rPr sz="2200" spc="-50" dirty="0">
                <a:latin typeface="+mj-lt"/>
                <a:cs typeface="Arial"/>
              </a:rPr>
              <a:t>for </a:t>
            </a:r>
            <a:r>
              <a:rPr sz="2200" b="1" spc="-178" dirty="0">
                <a:latin typeface="+mj-lt"/>
                <a:cs typeface="Arial"/>
              </a:rPr>
              <a:t>a  </a:t>
            </a:r>
            <a:r>
              <a:rPr sz="2200" b="1" spc="-99" dirty="0">
                <a:latin typeface="+mj-lt"/>
                <a:cs typeface="Arial"/>
              </a:rPr>
              <a:t>random</a:t>
            </a:r>
            <a:r>
              <a:rPr sz="2200" b="1" spc="297" dirty="0">
                <a:latin typeface="+mj-lt"/>
                <a:cs typeface="Arial"/>
              </a:rPr>
              <a:t> </a:t>
            </a:r>
            <a:r>
              <a:rPr sz="2200" b="1" spc="-89" dirty="0">
                <a:latin typeface="+mj-lt"/>
                <a:cs typeface="Arial"/>
              </a:rPr>
              <a:t>variable</a:t>
            </a:r>
            <a:r>
              <a:rPr sz="2200" spc="-89" dirty="0">
                <a:latin typeface="+mj-lt"/>
                <a:cs typeface="Arial"/>
              </a:rPr>
              <a:t>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+mj-lt"/>
              <a:cs typeface="Times New Roman"/>
            </a:endParaRPr>
          </a:p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29" dirty="0">
                <a:latin typeface="+mj-lt"/>
                <a:cs typeface="Arial"/>
              </a:rPr>
              <a:t>For </a:t>
            </a:r>
            <a:r>
              <a:rPr sz="2200" spc="-119" dirty="0">
                <a:latin typeface="+mj-lt"/>
                <a:cs typeface="Arial"/>
              </a:rPr>
              <a:t>example, </a:t>
            </a:r>
            <a:r>
              <a:rPr sz="2200" spc="-169" dirty="0">
                <a:latin typeface="+mj-lt"/>
                <a:cs typeface="Arial"/>
              </a:rPr>
              <a:t>suppose </a:t>
            </a:r>
            <a:r>
              <a:rPr sz="2200" i="1" spc="159" dirty="0">
                <a:latin typeface="+mj-lt"/>
                <a:cs typeface="Trebuchet MS"/>
              </a:rPr>
              <a:t>P</a:t>
            </a:r>
            <a:r>
              <a:rPr sz="2200" spc="159" dirty="0">
                <a:latin typeface="+mj-lt"/>
                <a:cs typeface="Arial"/>
              </a:rPr>
              <a:t>(</a:t>
            </a:r>
            <a:r>
              <a:rPr sz="2200" i="1" spc="159" dirty="0">
                <a:latin typeface="+mj-lt"/>
                <a:cs typeface="Trebuchet MS"/>
              </a:rPr>
              <a:t>AA</a:t>
            </a:r>
            <a:r>
              <a:rPr sz="2200" spc="159" dirty="0">
                <a:latin typeface="+mj-lt"/>
                <a:cs typeface="Arial"/>
              </a:rPr>
              <a:t>) </a:t>
            </a:r>
            <a:r>
              <a:rPr sz="2200" spc="404" dirty="0">
                <a:latin typeface="+mj-lt"/>
                <a:cs typeface="Arial"/>
              </a:rPr>
              <a:t>= </a:t>
            </a:r>
            <a:r>
              <a:rPr sz="2200" spc="-129" dirty="0">
                <a:latin typeface="+mj-lt"/>
                <a:cs typeface="Arial"/>
              </a:rPr>
              <a:t>0</a:t>
            </a:r>
            <a:r>
              <a:rPr sz="2200" i="1" spc="-129" dirty="0">
                <a:latin typeface="+mj-lt"/>
                <a:cs typeface="Verdana"/>
              </a:rPr>
              <a:t>.</a:t>
            </a:r>
            <a:r>
              <a:rPr sz="2200" spc="-129" dirty="0">
                <a:latin typeface="+mj-lt"/>
                <a:cs typeface="Arial"/>
              </a:rPr>
              <a:t>49, </a:t>
            </a:r>
            <a:r>
              <a:rPr sz="2200" i="1" spc="119" dirty="0">
                <a:latin typeface="+mj-lt"/>
                <a:cs typeface="Trebuchet MS"/>
              </a:rPr>
              <a:t>P</a:t>
            </a:r>
            <a:r>
              <a:rPr sz="2200" spc="119" dirty="0">
                <a:latin typeface="+mj-lt"/>
                <a:cs typeface="Arial"/>
              </a:rPr>
              <a:t>(</a:t>
            </a:r>
            <a:r>
              <a:rPr sz="2200" i="1" spc="119" dirty="0">
                <a:latin typeface="+mj-lt"/>
                <a:cs typeface="Trebuchet MS"/>
              </a:rPr>
              <a:t>Aa</a:t>
            </a:r>
            <a:r>
              <a:rPr sz="2200" spc="119" dirty="0">
                <a:latin typeface="+mj-lt"/>
                <a:cs typeface="Arial"/>
              </a:rPr>
              <a:t>) </a:t>
            </a:r>
            <a:r>
              <a:rPr sz="2200" spc="404" dirty="0">
                <a:latin typeface="+mj-lt"/>
                <a:cs typeface="Arial"/>
              </a:rPr>
              <a:t>= </a:t>
            </a:r>
            <a:r>
              <a:rPr sz="2200" spc="-129" dirty="0">
                <a:latin typeface="+mj-lt"/>
                <a:cs typeface="Arial"/>
              </a:rPr>
              <a:t>0</a:t>
            </a:r>
            <a:r>
              <a:rPr sz="2200" i="1" spc="-129" dirty="0">
                <a:latin typeface="+mj-lt"/>
                <a:cs typeface="Verdana"/>
              </a:rPr>
              <a:t>.</a:t>
            </a:r>
            <a:r>
              <a:rPr sz="2200" spc="-129" dirty="0">
                <a:latin typeface="+mj-lt"/>
                <a:cs typeface="Arial"/>
              </a:rPr>
              <a:t>42,</a:t>
            </a:r>
            <a:r>
              <a:rPr sz="2200" spc="-30" dirty="0">
                <a:latin typeface="+mj-lt"/>
                <a:cs typeface="Arial"/>
              </a:rPr>
              <a:t> </a:t>
            </a:r>
            <a:r>
              <a:rPr sz="2200" spc="-129" dirty="0">
                <a:latin typeface="+mj-lt"/>
                <a:cs typeface="Arial"/>
              </a:rPr>
              <a:t>and</a:t>
            </a:r>
            <a:endParaRPr sz="2200" dirty="0">
              <a:latin typeface="+mj-lt"/>
              <a:cs typeface="Arial"/>
            </a:endParaRPr>
          </a:p>
          <a:p>
            <a:pPr marL="285865">
              <a:spcBef>
                <a:spcPts val="69"/>
              </a:spcBef>
            </a:pPr>
            <a:r>
              <a:rPr sz="2200" i="1" spc="79" dirty="0">
                <a:latin typeface="+mj-lt"/>
                <a:cs typeface="Trebuchet MS"/>
              </a:rPr>
              <a:t>P</a:t>
            </a:r>
            <a:r>
              <a:rPr sz="2200" spc="79" dirty="0">
                <a:latin typeface="+mj-lt"/>
                <a:cs typeface="Arial"/>
              </a:rPr>
              <a:t>(</a:t>
            </a:r>
            <a:r>
              <a:rPr sz="2200" i="1" spc="79" dirty="0">
                <a:latin typeface="+mj-lt"/>
                <a:cs typeface="Trebuchet MS"/>
              </a:rPr>
              <a:t>aa</a:t>
            </a:r>
            <a:r>
              <a:rPr sz="2200" spc="79" dirty="0">
                <a:latin typeface="+mj-lt"/>
                <a:cs typeface="Arial"/>
              </a:rPr>
              <a:t>) </a:t>
            </a:r>
            <a:r>
              <a:rPr sz="2200" spc="404" dirty="0">
                <a:latin typeface="+mj-lt"/>
                <a:cs typeface="Arial"/>
              </a:rPr>
              <a:t>=</a:t>
            </a:r>
            <a:r>
              <a:rPr sz="2200" spc="-258" dirty="0">
                <a:latin typeface="+mj-lt"/>
                <a:cs typeface="Arial"/>
              </a:rPr>
              <a:t> </a:t>
            </a:r>
            <a:r>
              <a:rPr sz="2200" spc="-129" dirty="0">
                <a:latin typeface="+mj-lt"/>
                <a:cs typeface="Arial"/>
              </a:rPr>
              <a:t>0</a:t>
            </a:r>
            <a:r>
              <a:rPr sz="2200" i="1" spc="-129" dirty="0">
                <a:latin typeface="+mj-lt"/>
                <a:cs typeface="Verdana"/>
              </a:rPr>
              <a:t>.</a:t>
            </a:r>
            <a:r>
              <a:rPr sz="2200" spc="-129" dirty="0">
                <a:latin typeface="+mj-lt"/>
                <a:cs typeface="Arial"/>
              </a:rPr>
              <a:t>09.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10"/>
              </a:spcBef>
            </a:pPr>
            <a:endParaRPr sz="2500" dirty="0">
              <a:latin typeface="+mj-lt"/>
              <a:cs typeface="Times New Roman"/>
            </a:endParaRPr>
          </a:p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69" dirty="0">
                <a:latin typeface="+mj-lt"/>
                <a:cs typeface="Arial"/>
              </a:rPr>
              <a:t>Then, </a:t>
            </a:r>
            <a:r>
              <a:rPr sz="2200" spc="-218" dirty="0">
                <a:latin typeface="+mj-lt"/>
                <a:cs typeface="Arial"/>
              </a:rPr>
              <a:t>we </a:t>
            </a:r>
            <a:r>
              <a:rPr sz="2200" spc="-139" dirty="0">
                <a:latin typeface="+mj-lt"/>
                <a:cs typeface="Arial"/>
              </a:rPr>
              <a:t>can </a:t>
            </a:r>
            <a:r>
              <a:rPr sz="2200" spc="-198" dirty="0">
                <a:latin typeface="+mj-lt"/>
                <a:cs typeface="Arial"/>
              </a:rPr>
              <a:t>say </a:t>
            </a:r>
            <a:r>
              <a:rPr sz="2200" spc="10" dirty="0">
                <a:latin typeface="+mj-lt"/>
                <a:cs typeface="Arial"/>
              </a:rPr>
              <a:t>that </a:t>
            </a:r>
            <a:r>
              <a:rPr sz="2200" i="1" spc="226" dirty="0">
                <a:latin typeface="+mj-lt"/>
                <a:cs typeface="Trebuchet MS"/>
              </a:rPr>
              <a:t>P</a:t>
            </a:r>
            <a:r>
              <a:rPr sz="2200" spc="226" dirty="0">
                <a:latin typeface="+mj-lt"/>
                <a:cs typeface="Arial"/>
              </a:rPr>
              <a:t>(</a:t>
            </a:r>
            <a:r>
              <a:rPr sz="2200" i="1" spc="226" dirty="0">
                <a:latin typeface="+mj-lt"/>
                <a:cs typeface="Trebuchet MS"/>
              </a:rPr>
              <a:t>X </a:t>
            </a:r>
            <a:r>
              <a:rPr sz="2200" spc="404" dirty="0">
                <a:latin typeface="+mj-lt"/>
                <a:cs typeface="Arial"/>
              </a:rPr>
              <a:t>= </a:t>
            </a:r>
            <a:r>
              <a:rPr sz="2200" spc="-10" dirty="0">
                <a:latin typeface="+mj-lt"/>
                <a:cs typeface="Arial"/>
              </a:rPr>
              <a:t>0) </a:t>
            </a:r>
            <a:r>
              <a:rPr sz="2200" spc="404" dirty="0">
                <a:latin typeface="+mj-lt"/>
                <a:cs typeface="Arial"/>
              </a:rPr>
              <a:t>= </a:t>
            </a:r>
            <a:r>
              <a:rPr sz="2200" spc="-119" dirty="0">
                <a:latin typeface="+mj-lt"/>
                <a:cs typeface="Arial"/>
              </a:rPr>
              <a:t>0</a:t>
            </a:r>
            <a:r>
              <a:rPr sz="2200" i="1" spc="-119" dirty="0">
                <a:latin typeface="+mj-lt"/>
                <a:cs typeface="Verdana"/>
              </a:rPr>
              <a:t>.</a:t>
            </a:r>
            <a:r>
              <a:rPr sz="2200" spc="-119" dirty="0">
                <a:latin typeface="+mj-lt"/>
                <a:cs typeface="Arial"/>
              </a:rPr>
              <a:t>49, </a:t>
            </a:r>
            <a:r>
              <a:rPr sz="2200" spc="-50" dirty="0">
                <a:latin typeface="+mj-lt"/>
                <a:cs typeface="Arial"/>
              </a:rPr>
              <a:t>i.e., </a:t>
            </a:r>
            <a:r>
              <a:rPr sz="2200" i="1" spc="218" dirty="0">
                <a:latin typeface="+mj-lt"/>
                <a:cs typeface="Trebuchet MS"/>
              </a:rPr>
              <a:t>X </a:t>
            </a:r>
            <a:r>
              <a:rPr sz="2200" spc="-119" dirty="0">
                <a:latin typeface="+mj-lt"/>
                <a:cs typeface="Arial"/>
              </a:rPr>
              <a:t>is equal </a:t>
            </a:r>
            <a:r>
              <a:rPr sz="2200" spc="20" dirty="0">
                <a:latin typeface="+mj-lt"/>
                <a:cs typeface="Arial"/>
              </a:rPr>
              <a:t>to </a:t>
            </a:r>
            <a:r>
              <a:rPr sz="2200" spc="-139" dirty="0">
                <a:latin typeface="+mj-lt"/>
                <a:cs typeface="Arial"/>
              </a:rPr>
              <a:t>0  </a:t>
            </a:r>
            <a:r>
              <a:rPr sz="2200" dirty="0">
                <a:latin typeface="+mj-lt"/>
                <a:cs typeface="Arial"/>
              </a:rPr>
              <a:t>with </a:t>
            </a:r>
            <a:r>
              <a:rPr sz="2200" spc="-50" dirty="0">
                <a:latin typeface="+mj-lt"/>
                <a:cs typeface="Arial"/>
              </a:rPr>
              <a:t>probability </a:t>
            </a:r>
            <a:r>
              <a:rPr sz="2200" spc="-40" dirty="0">
                <a:latin typeface="+mj-lt"/>
                <a:cs typeface="Arial"/>
              </a:rPr>
              <a:t>of</a:t>
            </a:r>
            <a:r>
              <a:rPr sz="2200" spc="238" dirty="0">
                <a:latin typeface="+mj-lt"/>
                <a:cs typeface="Arial"/>
              </a:rPr>
              <a:t> </a:t>
            </a:r>
            <a:r>
              <a:rPr sz="2200" spc="-89" dirty="0">
                <a:latin typeface="+mj-lt"/>
                <a:cs typeface="Arial"/>
              </a:rPr>
              <a:t>0.49.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+mj-lt"/>
              <a:cs typeface="Times New Roman"/>
            </a:endParaRPr>
          </a:p>
          <a:p>
            <a:pPr marL="285865" marR="48895" indent="-260794">
              <a:lnSpc>
                <a:spcPct val="102699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69" dirty="0">
                <a:latin typeface="+mj-lt"/>
                <a:cs typeface="Arial"/>
              </a:rPr>
              <a:t>Note </a:t>
            </a:r>
            <a:r>
              <a:rPr sz="2200" spc="10" dirty="0">
                <a:latin typeface="+mj-lt"/>
                <a:cs typeface="Arial"/>
              </a:rPr>
              <a:t>that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10" dirty="0">
                <a:latin typeface="+mj-lt"/>
                <a:cs typeface="Arial"/>
              </a:rPr>
              <a:t>total </a:t>
            </a:r>
            <a:r>
              <a:rPr sz="2200" spc="-50" dirty="0">
                <a:latin typeface="+mj-lt"/>
                <a:cs typeface="Arial"/>
              </a:rPr>
              <a:t>probability for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99" dirty="0">
                <a:latin typeface="+mj-lt"/>
                <a:cs typeface="Arial"/>
              </a:rPr>
              <a:t>random variable </a:t>
            </a:r>
            <a:r>
              <a:rPr sz="2200" spc="-119" dirty="0">
                <a:latin typeface="+mj-lt"/>
                <a:cs typeface="Arial"/>
              </a:rPr>
              <a:t>is </a:t>
            </a:r>
            <a:r>
              <a:rPr sz="2200" dirty="0">
                <a:latin typeface="+mj-lt"/>
                <a:cs typeface="Arial"/>
              </a:rPr>
              <a:t>still  </a:t>
            </a:r>
            <a:r>
              <a:rPr sz="2200" spc="-69" dirty="0">
                <a:latin typeface="+mj-lt"/>
                <a:cs typeface="Arial"/>
              </a:rPr>
              <a:t>1.</a:t>
            </a:r>
            <a:endParaRPr sz="2200" dirty="0">
              <a:latin typeface="+mj-lt"/>
              <a:cs typeface="Arial"/>
            </a:endParaRPr>
          </a:p>
        </p:txBody>
      </p:sp>
      <p:sp>
        <p:nvSpPr>
          <p:cNvPr id="14" name="object 11"/>
          <p:cNvSpPr txBox="1">
            <a:spLocks/>
          </p:cNvSpPr>
          <p:nvPr/>
        </p:nvSpPr>
        <p:spPr bwMode="auto">
          <a:xfrm>
            <a:off x="457200" y="304800"/>
            <a:ext cx="82296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46558" algn="l"/>
            <a:r>
              <a:rPr lang="en-US" sz="4100" spc="-159"/>
              <a:t>Random</a:t>
            </a:r>
            <a:r>
              <a:rPr lang="en-US" sz="4100" spc="59"/>
              <a:t> </a:t>
            </a:r>
            <a:r>
              <a:rPr lang="en-US" sz="4100" spc="-149"/>
              <a:t>variables</a:t>
            </a:r>
            <a:endParaRPr lang="en-US" sz="4100" spc="-149" dirty="0"/>
          </a:p>
        </p:txBody>
      </p:sp>
    </p:spTree>
    <p:extLst>
      <p:ext uri="{BB962C8B-B14F-4D97-AF65-F5344CB8AC3E}">
        <p14:creationId xmlns:p14="http://schemas.microsoft.com/office/powerpoint/2010/main" val="27620961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7935" algn="l"/>
            <a:r>
              <a:rPr sz="4100" spc="-50" dirty="0"/>
              <a:t>Probability </a:t>
            </a:r>
            <a:r>
              <a:rPr sz="4100" spc="-40" dirty="0"/>
              <a:t>of</a:t>
            </a:r>
            <a:r>
              <a:rPr sz="4100" spc="258" dirty="0"/>
              <a:t> </a:t>
            </a:r>
            <a:r>
              <a:rPr sz="4100" spc="-89" dirty="0"/>
              <a:t>intervals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6" y="1260446"/>
            <a:ext cx="7287491" cy="30829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79" dirty="0">
                <a:latin typeface="+mj-lt"/>
                <a:cs typeface="Arial"/>
              </a:rPr>
              <a:t>The </a:t>
            </a:r>
            <a:r>
              <a:rPr sz="2200" spc="-50" dirty="0">
                <a:latin typeface="+mj-lt"/>
                <a:cs typeface="Arial"/>
              </a:rPr>
              <a:t>probability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129" dirty="0">
                <a:latin typeface="+mj-lt"/>
                <a:cs typeface="Arial"/>
              </a:rPr>
              <a:t>any </a:t>
            </a:r>
            <a:r>
              <a:rPr sz="2200" spc="-50" dirty="0">
                <a:latin typeface="+mj-lt"/>
                <a:cs typeface="Arial"/>
              </a:rPr>
              <a:t>interval from </a:t>
            </a:r>
            <a:r>
              <a:rPr sz="2200" i="1" spc="-50" dirty="0">
                <a:latin typeface="+mj-lt"/>
                <a:cs typeface="Trebuchet MS"/>
              </a:rPr>
              <a:t>x</a:t>
            </a:r>
            <a:r>
              <a:rPr sz="2400" spc="-73" baseline="-10416" dirty="0">
                <a:latin typeface="+mj-lt"/>
                <a:cs typeface="Trebuchet MS"/>
              </a:rPr>
              <a:t>1 </a:t>
            </a:r>
            <a:r>
              <a:rPr sz="2200" spc="20" dirty="0">
                <a:latin typeface="+mj-lt"/>
                <a:cs typeface="Arial"/>
              </a:rPr>
              <a:t>to </a:t>
            </a:r>
            <a:r>
              <a:rPr sz="2200" i="1" dirty="0">
                <a:latin typeface="+mj-lt"/>
                <a:cs typeface="Trebuchet MS"/>
              </a:rPr>
              <a:t>x</a:t>
            </a:r>
            <a:r>
              <a:rPr sz="2400" baseline="-10416" dirty="0">
                <a:latin typeface="+mj-lt"/>
                <a:cs typeface="Trebuchet MS"/>
              </a:rPr>
              <a:t>2</a:t>
            </a:r>
            <a:r>
              <a:rPr sz="2200" dirty="0">
                <a:latin typeface="+mj-lt"/>
                <a:cs typeface="Arial"/>
              </a:rPr>
              <a:t>, </a:t>
            </a:r>
            <a:r>
              <a:rPr sz="2200" spc="-139" dirty="0">
                <a:latin typeface="+mj-lt"/>
                <a:cs typeface="Arial"/>
              </a:rPr>
              <a:t>where </a:t>
            </a:r>
            <a:r>
              <a:rPr sz="2200" i="1" spc="-50" dirty="0">
                <a:latin typeface="+mj-lt"/>
                <a:cs typeface="Trebuchet MS"/>
              </a:rPr>
              <a:t>x</a:t>
            </a:r>
            <a:r>
              <a:rPr sz="2400" spc="-73" baseline="-10416" dirty="0">
                <a:latin typeface="+mj-lt"/>
                <a:cs typeface="Trebuchet MS"/>
              </a:rPr>
              <a:t>1 </a:t>
            </a:r>
            <a:r>
              <a:rPr sz="2200" i="1" spc="-109" dirty="0">
                <a:latin typeface="+mj-lt"/>
                <a:cs typeface="Verdana"/>
              </a:rPr>
              <a:t>&lt; </a:t>
            </a:r>
            <a:r>
              <a:rPr sz="2200" i="1" dirty="0">
                <a:latin typeface="+mj-lt"/>
                <a:cs typeface="Trebuchet MS"/>
              </a:rPr>
              <a:t>x</a:t>
            </a:r>
            <a:r>
              <a:rPr sz="2400" baseline="-10416" dirty="0">
                <a:latin typeface="+mj-lt"/>
                <a:cs typeface="Trebuchet MS"/>
              </a:rPr>
              <a:t>2</a:t>
            </a:r>
            <a:r>
              <a:rPr sz="2200" dirty="0">
                <a:latin typeface="+mj-lt"/>
                <a:cs typeface="Arial"/>
              </a:rPr>
              <a:t>,  </a:t>
            </a:r>
            <a:r>
              <a:rPr sz="2200" spc="-139" dirty="0">
                <a:latin typeface="+mj-lt"/>
                <a:cs typeface="Arial"/>
              </a:rPr>
              <a:t>can </a:t>
            </a:r>
            <a:r>
              <a:rPr sz="2200" spc="-149" dirty="0">
                <a:latin typeface="+mj-lt"/>
                <a:cs typeface="Arial"/>
              </a:rPr>
              <a:t>be </a:t>
            </a:r>
            <a:r>
              <a:rPr sz="2200" spc="-89" dirty="0">
                <a:latin typeface="+mj-lt"/>
                <a:cs typeface="Arial"/>
              </a:rPr>
              <a:t>obtained </a:t>
            </a:r>
            <a:r>
              <a:rPr sz="2200" spc="-119" dirty="0">
                <a:latin typeface="+mj-lt"/>
                <a:cs typeface="Arial"/>
              </a:rPr>
              <a:t>using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109" dirty="0">
                <a:latin typeface="+mj-lt"/>
                <a:cs typeface="Arial"/>
              </a:rPr>
              <a:t>corresponding </a:t>
            </a:r>
            <a:r>
              <a:rPr sz="2200" spc="-119" dirty="0">
                <a:latin typeface="+mj-lt"/>
                <a:cs typeface="Arial"/>
              </a:rPr>
              <a:t>lower </a:t>
            </a:r>
            <a:r>
              <a:rPr sz="2200" spc="10" dirty="0">
                <a:latin typeface="+mj-lt"/>
                <a:cs typeface="Arial"/>
              </a:rPr>
              <a:t>tail  </a:t>
            </a:r>
            <a:r>
              <a:rPr sz="2200" spc="-69" dirty="0">
                <a:latin typeface="+mj-lt"/>
                <a:cs typeface="Arial"/>
              </a:rPr>
              <a:t>probabilities </a:t>
            </a:r>
            <a:r>
              <a:rPr sz="2200" spc="-50" dirty="0">
                <a:latin typeface="+mj-lt"/>
                <a:cs typeface="Arial"/>
              </a:rPr>
              <a:t>for </a:t>
            </a:r>
            <a:r>
              <a:rPr sz="2200" spc="-139" dirty="0">
                <a:latin typeface="+mj-lt"/>
                <a:cs typeface="Arial"/>
              </a:rPr>
              <a:t>these  </a:t>
            </a:r>
            <a:r>
              <a:rPr sz="2200" spc="-69" dirty="0">
                <a:latin typeface="+mj-lt"/>
                <a:cs typeface="Arial"/>
              </a:rPr>
              <a:t>two </a:t>
            </a:r>
            <a:r>
              <a:rPr sz="2200" spc="-59" dirty="0">
                <a:latin typeface="+mj-lt"/>
                <a:cs typeface="Arial"/>
              </a:rPr>
              <a:t>points </a:t>
            </a:r>
            <a:r>
              <a:rPr sz="2200" spc="-226" dirty="0">
                <a:latin typeface="+mj-lt"/>
                <a:cs typeface="Arial"/>
              </a:rPr>
              <a:t>as  </a:t>
            </a:r>
            <a:r>
              <a:rPr sz="2200" spc="-188" dirty="0">
                <a:latin typeface="+mj-lt"/>
                <a:cs typeface="Arial"/>
              </a:rPr>
              <a:t> </a:t>
            </a:r>
            <a:r>
              <a:rPr sz="2200" spc="-79" dirty="0">
                <a:latin typeface="+mj-lt"/>
                <a:cs typeface="Arial"/>
              </a:rPr>
              <a:t>follows: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69"/>
              </a:spcBef>
              <a:buClr>
                <a:srgbClr val="3333B2"/>
              </a:buClr>
              <a:buFont typeface="Meiryo"/>
              <a:buChar char="•"/>
            </a:pPr>
            <a:endParaRPr sz="1900" dirty="0">
              <a:latin typeface="+mj-lt"/>
              <a:cs typeface="Times New Roman"/>
            </a:endParaRPr>
          </a:p>
          <a:p>
            <a:pPr marL="1300200"/>
            <a:r>
              <a:rPr sz="2200" i="1" spc="99" dirty="0">
                <a:latin typeface="+mj-lt"/>
                <a:cs typeface="Trebuchet MS"/>
              </a:rPr>
              <a:t>P</a:t>
            </a:r>
            <a:r>
              <a:rPr sz="2200" spc="99" dirty="0">
                <a:latin typeface="+mj-lt"/>
                <a:cs typeface="Arial"/>
              </a:rPr>
              <a:t>(</a:t>
            </a:r>
            <a:r>
              <a:rPr sz="2200" i="1" spc="99" dirty="0">
                <a:latin typeface="+mj-lt"/>
                <a:cs typeface="Trebuchet MS"/>
              </a:rPr>
              <a:t>x</a:t>
            </a:r>
            <a:r>
              <a:rPr sz="2400" spc="149" baseline="-10416" dirty="0">
                <a:latin typeface="+mj-lt"/>
                <a:cs typeface="Trebuchet MS"/>
              </a:rPr>
              <a:t>1</a:t>
            </a:r>
            <a:r>
              <a:rPr sz="2400" spc="311" baseline="-10416" dirty="0">
                <a:latin typeface="+mj-lt"/>
                <a:cs typeface="Trebuchet MS"/>
              </a:rPr>
              <a:t> </a:t>
            </a:r>
            <a:r>
              <a:rPr sz="2200" i="1" spc="-109" dirty="0">
                <a:latin typeface="+mj-lt"/>
                <a:cs typeface="Verdana"/>
              </a:rPr>
              <a:t>&lt;</a:t>
            </a:r>
            <a:r>
              <a:rPr sz="2200" i="1" spc="-178" dirty="0">
                <a:latin typeface="+mj-lt"/>
                <a:cs typeface="Verdana"/>
              </a:rPr>
              <a:t> </a:t>
            </a:r>
            <a:r>
              <a:rPr sz="2200" i="1" spc="218" dirty="0">
                <a:latin typeface="+mj-lt"/>
                <a:cs typeface="Trebuchet MS"/>
              </a:rPr>
              <a:t>X </a:t>
            </a:r>
            <a:r>
              <a:rPr sz="2200" i="1" spc="-79" dirty="0">
                <a:latin typeface="+mj-lt"/>
                <a:cs typeface="Meiryo"/>
              </a:rPr>
              <a:t>≤</a:t>
            </a:r>
            <a:r>
              <a:rPr sz="2200" i="1" spc="-149" dirty="0">
                <a:latin typeface="+mj-lt"/>
                <a:cs typeface="Meiryo"/>
              </a:rPr>
              <a:t> </a:t>
            </a:r>
            <a:r>
              <a:rPr sz="2200" i="1" spc="40" dirty="0">
                <a:latin typeface="+mj-lt"/>
                <a:cs typeface="Trebuchet MS"/>
              </a:rPr>
              <a:t>x</a:t>
            </a:r>
            <a:r>
              <a:rPr sz="2400" spc="59" baseline="-10416" dirty="0">
                <a:latin typeface="+mj-lt"/>
                <a:cs typeface="Trebuchet MS"/>
              </a:rPr>
              <a:t>2</a:t>
            </a:r>
            <a:r>
              <a:rPr sz="2200" spc="40" dirty="0">
                <a:latin typeface="+mj-lt"/>
                <a:cs typeface="Arial"/>
              </a:rPr>
              <a:t>)</a:t>
            </a:r>
            <a:r>
              <a:rPr sz="2200" spc="-20" dirty="0">
                <a:latin typeface="+mj-lt"/>
                <a:cs typeface="Arial"/>
              </a:rPr>
              <a:t> </a:t>
            </a:r>
            <a:r>
              <a:rPr sz="2200" spc="404" dirty="0">
                <a:latin typeface="+mj-lt"/>
                <a:cs typeface="Arial"/>
              </a:rPr>
              <a:t>=</a:t>
            </a:r>
            <a:r>
              <a:rPr sz="2200" spc="-20" dirty="0">
                <a:latin typeface="+mj-lt"/>
                <a:cs typeface="Arial"/>
              </a:rPr>
              <a:t> </a:t>
            </a:r>
            <a:r>
              <a:rPr sz="2200" i="1" spc="226" dirty="0">
                <a:latin typeface="+mj-lt"/>
                <a:cs typeface="Trebuchet MS"/>
              </a:rPr>
              <a:t>P</a:t>
            </a:r>
            <a:r>
              <a:rPr sz="2200" spc="226" dirty="0">
                <a:latin typeface="+mj-lt"/>
                <a:cs typeface="Arial"/>
              </a:rPr>
              <a:t>(</a:t>
            </a:r>
            <a:r>
              <a:rPr sz="2200" i="1" spc="226" dirty="0">
                <a:latin typeface="+mj-lt"/>
                <a:cs typeface="Trebuchet MS"/>
              </a:rPr>
              <a:t>X</a:t>
            </a:r>
            <a:r>
              <a:rPr sz="2200" i="1" spc="218" dirty="0">
                <a:latin typeface="+mj-lt"/>
                <a:cs typeface="Trebuchet MS"/>
              </a:rPr>
              <a:t> </a:t>
            </a:r>
            <a:r>
              <a:rPr sz="2200" i="1" spc="-79" dirty="0">
                <a:latin typeface="+mj-lt"/>
                <a:cs typeface="Meiryo"/>
              </a:rPr>
              <a:t>≤</a:t>
            </a:r>
            <a:r>
              <a:rPr sz="2200" i="1" spc="-149" dirty="0">
                <a:latin typeface="+mj-lt"/>
                <a:cs typeface="Meiryo"/>
              </a:rPr>
              <a:t> </a:t>
            </a:r>
            <a:r>
              <a:rPr sz="2200" i="1" spc="40" dirty="0">
                <a:latin typeface="+mj-lt"/>
                <a:cs typeface="Trebuchet MS"/>
              </a:rPr>
              <a:t>x</a:t>
            </a:r>
            <a:r>
              <a:rPr sz="2400" spc="59" baseline="-10416" dirty="0">
                <a:latin typeface="+mj-lt"/>
                <a:cs typeface="Trebuchet MS"/>
              </a:rPr>
              <a:t>2</a:t>
            </a:r>
            <a:r>
              <a:rPr sz="2200" spc="40" dirty="0">
                <a:latin typeface="+mj-lt"/>
                <a:cs typeface="Arial"/>
              </a:rPr>
              <a:t>)</a:t>
            </a:r>
            <a:r>
              <a:rPr sz="2200" spc="-139" dirty="0">
                <a:latin typeface="+mj-lt"/>
                <a:cs typeface="Arial"/>
              </a:rPr>
              <a:t> </a:t>
            </a:r>
            <a:r>
              <a:rPr sz="2200" i="1" spc="-79" dirty="0">
                <a:latin typeface="+mj-lt"/>
                <a:cs typeface="Meiryo"/>
              </a:rPr>
              <a:t>−</a:t>
            </a:r>
            <a:r>
              <a:rPr sz="2200" i="1" spc="-278" dirty="0">
                <a:latin typeface="+mj-lt"/>
                <a:cs typeface="Meiryo"/>
              </a:rPr>
              <a:t> </a:t>
            </a:r>
            <a:r>
              <a:rPr sz="2200" i="1" spc="226" dirty="0">
                <a:latin typeface="+mj-lt"/>
                <a:cs typeface="Trebuchet MS"/>
              </a:rPr>
              <a:t>P</a:t>
            </a:r>
            <a:r>
              <a:rPr sz="2200" spc="226" dirty="0">
                <a:latin typeface="+mj-lt"/>
                <a:cs typeface="Arial"/>
              </a:rPr>
              <a:t>(</a:t>
            </a:r>
            <a:r>
              <a:rPr sz="2200" i="1" spc="226" dirty="0">
                <a:latin typeface="+mj-lt"/>
                <a:cs typeface="Trebuchet MS"/>
              </a:rPr>
              <a:t>X</a:t>
            </a:r>
            <a:r>
              <a:rPr sz="2200" i="1" spc="218" dirty="0">
                <a:latin typeface="+mj-lt"/>
                <a:cs typeface="Trebuchet MS"/>
              </a:rPr>
              <a:t> </a:t>
            </a:r>
            <a:r>
              <a:rPr sz="2200" i="1" spc="-79" dirty="0">
                <a:latin typeface="+mj-lt"/>
                <a:cs typeface="Meiryo"/>
              </a:rPr>
              <a:t>≤</a:t>
            </a:r>
            <a:r>
              <a:rPr sz="2200" i="1" spc="-149" dirty="0">
                <a:latin typeface="+mj-lt"/>
                <a:cs typeface="Meiryo"/>
              </a:rPr>
              <a:t> </a:t>
            </a:r>
            <a:r>
              <a:rPr sz="2200" i="1" spc="-20" dirty="0">
                <a:latin typeface="+mj-lt"/>
                <a:cs typeface="Trebuchet MS"/>
              </a:rPr>
              <a:t>x</a:t>
            </a:r>
            <a:r>
              <a:rPr sz="2400" spc="-30" baseline="-10416" dirty="0">
                <a:latin typeface="+mj-lt"/>
                <a:cs typeface="Trebuchet MS"/>
              </a:rPr>
              <a:t>1</a:t>
            </a:r>
            <a:r>
              <a:rPr sz="2200" spc="-20" dirty="0">
                <a:latin typeface="+mj-lt"/>
                <a:cs typeface="Arial"/>
              </a:rPr>
              <a:t>)</a:t>
            </a:r>
            <a:r>
              <a:rPr sz="2200" i="1" spc="-20" dirty="0">
                <a:latin typeface="+mj-lt"/>
                <a:cs typeface="Verdana"/>
              </a:rPr>
              <a:t>.</a:t>
            </a:r>
            <a:endParaRPr sz="2200" dirty="0">
              <a:latin typeface="+mj-lt"/>
              <a:cs typeface="Verdana"/>
            </a:endParaRPr>
          </a:p>
          <a:p>
            <a:pPr>
              <a:spcBef>
                <a:spcPts val="79"/>
              </a:spcBef>
            </a:pPr>
            <a:endParaRPr sz="2500" dirty="0">
              <a:latin typeface="+mj-lt"/>
              <a:cs typeface="Times New Roman"/>
            </a:endParaRPr>
          </a:p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29" dirty="0">
                <a:latin typeface="+mj-lt"/>
                <a:cs typeface="Arial"/>
              </a:rPr>
              <a:t>For </a:t>
            </a:r>
            <a:r>
              <a:rPr sz="2200" spc="-119" dirty="0">
                <a:latin typeface="+mj-lt"/>
                <a:cs typeface="Arial"/>
              </a:rPr>
              <a:t>example,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50" dirty="0">
                <a:latin typeface="+mj-lt"/>
                <a:cs typeface="Arial"/>
              </a:rPr>
              <a:t>probability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178" dirty="0">
                <a:latin typeface="+mj-lt"/>
                <a:cs typeface="Arial"/>
              </a:rPr>
              <a:t>a  </a:t>
            </a:r>
            <a:r>
              <a:rPr sz="2200" spc="10" dirty="0">
                <a:latin typeface="+mj-lt"/>
                <a:cs typeface="Arial"/>
              </a:rPr>
              <a:t>BMI </a:t>
            </a:r>
            <a:r>
              <a:rPr sz="2200" spc="-139" dirty="0">
                <a:latin typeface="+mj-lt"/>
                <a:cs typeface="Arial"/>
              </a:rPr>
              <a:t>between  25  </a:t>
            </a:r>
            <a:r>
              <a:rPr sz="2200" spc="-129" dirty="0">
                <a:latin typeface="+mj-lt"/>
                <a:cs typeface="Arial"/>
              </a:rPr>
              <a:t>and </a:t>
            </a:r>
            <a:r>
              <a:rPr sz="2200" spc="-139" dirty="0">
                <a:latin typeface="+mj-lt"/>
                <a:cs typeface="Arial"/>
              </a:rPr>
              <a:t>30 </a:t>
            </a:r>
            <a:r>
              <a:rPr sz="2200" spc="278" dirty="0">
                <a:latin typeface="+mj-lt"/>
                <a:cs typeface="Arial"/>
              </a:rPr>
              <a:t> </a:t>
            </a:r>
            <a:r>
              <a:rPr sz="2200" spc="-119" dirty="0">
                <a:latin typeface="+mj-lt"/>
                <a:cs typeface="Arial"/>
              </a:rPr>
              <a:t>is</a:t>
            </a:r>
            <a:endParaRPr sz="2200" dirty="0">
              <a:latin typeface="+mj-lt"/>
              <a:cs typeface="Arial"/>
            </a:endParaRPr>
          </a:p>
          <a:p>
            <a:pPr marL="1242524">
              <a:spcBef>
                <a:spcPts val="2240"/>
              </a:spcBef>
            </a:pPr>
            <a:r>
              <a:rPr sz="2200" i="1" spc="50" dirty="0">
                <a:latin typeface="+mj-lt"/>
                <a:cs typeface="Trebuchet MS"/>
              </a:rPr>
              <a:t>P</a:t>
            </a:r>
            <a:r>
              <a:rPr sz="2200" spc="50" dirty="0">
                <a:latin typeface="+mj-lt"/>
                <a:cs typeface="Arial"/>
              </a:rPr>
              <a:t>(25</a:t>
            </a:r>
            <a:r>
              <a:rPr sz="2200" spc="-20" dirty="0">
                <a:latin typeface="+mj-lt"/>
                <a:cs typeface="Arial"/>
              </a:rPr>
              <a:t> </a:t>
            </a:r>
            <a:r>
              <a:rPr sz="2200" i="1" spc="-109" dirty="0">
                <a:latin typeface="+mj-lt"/>
                <a:cs typeface="Verdana"/>
              </a:rPr>
              <a:t>&lt;</a:t>
            </a:r>
            <a:r>
              <a:rPr sz="2200" i="1" spc="-178" dirty="0">
                <a:latin typeface="+mj-lt"/>
                <a:cs typeface="Verdana"/>
              </a:rPr>
              <a:t> </a:t>
            </a:r>
            <a:r>
              <a:rPr sz="2200" i="1" spc="218" dirty="0">
                <a:latin typeface="+mj-lt"/>
                <a:cs typeface="Trebuchet MS"/>
              </a:rPr>
              <a:t>X </a:t>
            </a:r>
            <a:r>
              <a:rPr sz="2200" i="1" spc="-79" dirty="0">
                <a:latin typeface="+mj-lt"/>
                <a:cs typeface="Meiryo"/>
              </a:rPr>
              <a:t>≤</a:t>
            </a:r>
            <a:r>
              <a:rPr sz="2200" i="1" spc="-149" dirty="0">
                <a:latin typeface="+mj-lt"/>
                <a:cs typeface="Meiryo"/>
              </a:rPr>
              <a:t> </a:t>
            </a:r>
            <a:r>
              <a:rPr sz="2200" spc="-59" dirty="0">
                <a:latin typeface="+mj-lt"/>
                <a:cs typeface="Arial"/>
              </a:rPr>
              <a:t>30)</a:t>
            </a:r>
            <a:r>
              <a:rPr sz="2200" spc="-20" dirty="0">
                <a:latin typeface="+mj-lt"/>
                <a:cs typeface="Arial"/>
              </a:rPr>
              <a:t> </a:t>
            </a:r>
            <a:r>
              <a:rPr sz="2200" spc="404" dirty="0">
                <a:latin typeface="+mj-lt"/>
                <a:cs typeface="Arial"/>
              </a:rPr>
              <a:t>=</a:t>
            </a:r>
            <a:r>
              <a:rPr sz="2200" spc="-20" dirty="0">
                <a:latin typeface="+mj-lt"/>
                <a:cs typeface="Arial"/>
              </a:rPr>
              <a:t> </a:t>
            </a:r>
            <a:r>
              <a:rPr sz="2200" i="1" spc="226" dirty="0">
                <a:latin typeface="+mj-lt"/>
                <a:cs typeface="Trebuchet MS"/>
              </a:rPr>
              <a:t>P</a:t>
            </a:r>
            <a:r>
              <a:rPr sz="2200" spc="226" dirty="0">
                <a:latin typeface="+mj-lt"/>
                <a:cs typeface="Arial"/>
              </a:rPr>
              <a:t>(</a:t>
            </a:r>
            <a:r>
              <a:rPr sz="2200" i="1" spc="226" dirty="0">
                <a:latin typeface="+mj-lt"/>
                <a:cs typeface="Trebuchet MS"/>
              </a:rPr>
              <a:t>X</a:t>
            </a:r>
            <a:r>
              <a:rPr sz="2200" i="1" spc="218" dirty="0">
                <a:latin typeface="+mj-lt"/>
                <a:cs typeface="Trebuchet MS"/>
              </a:rPr>
              <a:t> </a:t>
            </a:r>
            <a:r>
              <a:rPr sz="2200" i="1" spc="-79" dirty="0">
                <a:latin typeface="+mj-lt"/>
                <a:cs typeface="Meiryo"/>
              </a:rPr>
              <a:t>≤</a:t>
            </a:r>
            <a:r>
              <a:rPr sz="2200" i="1" spc="-149" dirty="0">
                <a:latin typeface="+mj-lt"/>
                <a:cs typeface="Meiryo"/>
              </a:rPr>
              <a:t> </a:t>
            </a:r>
            <a:r>
              <a:rPr sz="2200" spc="-59" dirty="0">
                <a:latin typeface="+mj-lt"/>
                <a:cs typeface="Arial"/>
              </a:rPr>
              <a:t>30)</a:t>
            </a:r>
            <a:r>
              <a:rPr sz="2200" spc="-139" dirty="0">
                <a:latin typeface="+mj-lt"/>
                <a:cs typeface="Arial"/>
              </a:rPr>
              <a:t> </a:t>
            </a:r>
            <a:r>
              <a:rPr sz="2200" i="1" spc="-79" dirty="0">
                <a:latin typeface="+mj-lt"/>
                <a:cs typeface="Meiryo"/>
              </a:rPr>
              <a:t>−</a:t>
            </a:r>
            <a:r>
              <a:rPr sz="2200" i="1" spc="-278" dirty="0">
                <a:latin typeface="+mj-lt"/>
                <a:cs typeface="Meiryo"/>
              </a:rPr>
              <a:t> </a:t>
            </a:r>
            <a:r>
              <a:rPr sz="2200" i="1" spc="226" dirty="0">
                <a:latin typeface="+mj-lt"/>
                <a:cs typeface="Trebuchet MS"/>
              </a:rPr>
              <a:t>P</a:t>
            </a:r>
            <a:r>
              <a:rPr sz="2200" spc="226" dirty="0">
                <a:latin typeface="+mj-lt"/>
                <a:cs typeface="Arial"/>
              </a:rPr>
              <a:t>(</a:t>
            </a:r>
            <a:r>
              <a:rPr sz="2200" i="1" spc="226" dirty="0">
                <a:latin typeface="+mj-lt"/>
                <a:cs typeface="Trebuchet MS"/>
              </a:rPr>
              <a:t>X</a:t>
            </a:r>
            <a:r>
              <a:rPr sz="2200" i="1" spc="218" dirty="0">
                <a:latin typeface="+mj-lt"/>
                <a:cs typeface="Trebuchet MS"/>
              </a:rPr>
              <a:t> </a:t>
            </a:r>
            <a:r>
              <a:rPr sz="2200" i="1" spc="-79" dirty="0">
                <a:latin typeface="+mj-lt"/>
                <a:cs typeface="Meiryo"/>
              </a:rPr>
              <a:t>≤</a:t>
            </a:r>
            <a:r>
              <a:rPr sz="2200" i="1" spc="-149" dirty="0">
                <a:latin typeface="+mj-lt"/>
                <a:cs typeface="Meiryo"/>
              </a:rPr>
              <a:t> </a:t>
            </a:r>
            <a:r>
              <a:rPr sz="2200" spc="-89" dirty="0">
                <a:latin typeface="+mj-lt"/>
                <a:cs typeface="Arial"/>
              </a:rPr>
              <a:t>25)</a:t>
            </a:r>
            <a:r>
              <a:rPr sz="2200" i="1" spc="-89" dirty="0">
                <a:latin typeface="+mj-lt"/>
                <a:cs typeface="Verdana"/>
              </a:rPr>
              <a:t>.</a:t>
            </a:r>
            <a:endParaRPr sz="2200" dirty="0">
              <a:latin typeface="+mj-lt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0513767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4905" algn="l"/>
            <a:r>
              <a:rPr sz="4100" spc="-99" dirty="0"/>
              <a:t>Normal</a:t>
            </a:r>
            <a:r>
              <a:rPr sz="4100" spc="10" dirty="0"/>
              <a:t> </a:t>
            </a:r>
            <a:r>
              <a:rPr sz="4100" spc="-30" dirty="0"/>
              <a:t>distribution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621" y="1489624"/>
            <a:ext cx="7476417" cy="3412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433819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50" dirty="0" smtClean="0">
                <a:latin typeface="+mj-lt"/>
                <a:cs typeface="Arial"/>
              </a:rPr>
              <a:t>This </a:t>
            </a:r>
            <a:r>
              <a:rPr sz="2400" spc="-30" dirty="0">
                <a:latin typeface="+mj-lt"/>
                <a:cs typeface="Arial"/>
              </a:rPr>
              <a:t>distribution </a:t>
            </a:r>
            <a:r>
              <a:rPr sz="2400" spc="-119" dirty="0">
                <a:latin typeface="+mj-lt"/>
                <a:cs typeface="Arial"/>
              </a:rPr>
              <a:t>is </a:t>
            </a:r>
            <a:r>
              <a:rPr sz="2400" spc="-109" dirty="0">
                <a:latin typeface="+mj-lt"/>
                <a:cs typeface="Arial"/>
              </a:rPr>
              <a:t>known </a:t>
            </a:r>
            <a:r>
              <a:rPr sz="2400" spc="-226" dirty="0">
                <a:latin typeface="+mj-lt"/>
                <a:cs typeface="Arial"/>
              </a:rPr>
              <a:t>as </a:t>
            </a:r>
            <a:r>
              <a:rPr sz="2400" b="1" spc="-178" dirty="0">
                <a:latin typeface="+mj-lt"/>
                <a:cs typeface="Tahoma"/>
              </a:rPr>
              <a:t>normal </a:t>
            </a:r>
            <a:r>
              <a:rPr sz="2400" spc="-30" dirty="0">
                <a:latin typeface="+mj-lt"/>
                <a:cs typeface="Arial"/>
              </a:rPr>
              <a:t>distribution, </a:t>
            </a:r>
            <a:r>
              <a:rPr sz="2400" spc="-79" dirty="0">
                <a:latin typeface="+mj-lt"/>
                <a:cs typeface="Arial"/>
              </a:rPr>
              <a:t>which </a:t>
            </a:r>
            <a:r>
              <a:rPr sz="2400" spc="-119" dirty="0">
                <a:latin typeface="+mj-lt"/>
                <a:cs typeface="Arial"/>
              </a:rPr>
              <a:t>is  </a:t>
            </a:r>
            <a:r>
              <a:rPr sz="2400" spc="-169" dirty="0">
                <a:latin typeface="+mj-lt"/>
                <a:cs typeface="Arial"/>
              </a:rPr>
              <a:t>one </a:t>
            </a:r>
            <a:r>
              <a:rPr sz="2400" spc="-40" dirty="0">
                <a:latin typeface="+mj-lt"/>
                <a:cs typeface="Arial"/>
              </a:rPr>
              <a:t>of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spc="-89" dirty="0">
                <a:latin typeface="+mj-lt"/>
                <a:cs typeface="Arial"/>
              </a:rPr>
              <a:t>most widely </a:t>
            </a:r>
            <a:r>
              <a:rPr sz="2400" spc="-178" dirty="0">
                <a:latin typeface="+mj-lt"/>
                <a:cs typeface="Arial"/>
              </a:rPr>
              <a:t>used </a:t>
            </a:r>
            <a:r>
              <a:rPr sz="2400" spc="-50" dirty="0">
                <a:latin typeface="+mj-lt"/>
                <a:cs typeface="Arial"/>
              </a:rPr>
              <a:t>distributions for </a:t>
            </a:r>
            <a:r>
              <a:rPr sz="2400" spc="-89" dirty="0">
                <a:latin typeface="+mj-lt"/>
                <a:cs typeface="Arial"/>
              </a:rPr>
              <a:t>continuous  </a:t>
            </a:r>
            <a:r>
              <a:rPr sz="2400" spc="-99" dirty="0">
                <a:latin typeface="+mj-lt"/>
                <a:cs typeface="Arial"/>
              </a:rPr>
              <a:t>random</a:t>
            </a:r>
            <a:r>
              <a:rPr sz="2400" spc="-50" dirty="0">
                <a:latin typeface="+mj-lt"/>
                <a:cs typeface="Arial"/>
              </a:rPr>
              <a:t> </a:t>
            </a:r>
            <a:r>
              <a:rPr sz="2400" spc="-109" dirty="0">
                <a:latin typeface="+mj-lt"/>
                <a:cs typeface="Arial"/>
              </a:rPr>
              <a:t>variables</a:t>
            </a:r>
            <a:r>
              <a:rPr sz="2400" spc="-109" dirty="0" smtClean="0">
                <a:latin typeface="+mj-lt"/>
                <a:cs typeface="Arial"/>
              </a:rPr>
              <a:t>.</a:t>
            </a:r>
            <a:r>
              <a:rPr lang="tr-TR" sz="2400" spc="-109" dirty="0" smtClean="0">
                <a:latin typeface="+mj-lt"/>
                <a:cs typeface="Arial"/>
              </a:rPr>
              <a:t> </a:t>
            </a:r>
          </a:p>
          <a:p>
            <a:pPr marL="285865" marR="433819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endParaRPr lang="tr-TR" sz="2400" spc="-109" dirty="0" smtClean="0">
              <a:latin typeface="+mj-lt"/>
              <a:cs typeface="Arial"/>
            </a:endParaRPr>
          </a:p>
          <a:p>
            <a:pPr marL="285865" marR="433819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lang="en-US" sz="2400" dirty="0">
                <a:latin typeface="+mj-lt"/>
                <a:cs typeface="Arial"/>
              </a:rPr>
              <a:t>Also known as the Gaussian distribution</a:t>
            </a:r>
          </a:p>
          <a:p>
            <a:pPr marL="285865" marR="433819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endParaRPr sz="24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285865" marR="351068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139" dirty="0">
                <a:latin typeface="+mj-lt"/>
                <a:cs typeface="Arial"/>
              </a:rPr>
              <a:t>Random </a:t>
            </a:r>
            <a:r>
              <a:rPr sz="2400" spc="-119" dirty="0">
                <a:latin typeface="+mj-lt"/>
                <a:cs typeface="Arial"/>
              </a:rPr>
              <a:t>variables </a:t>
            </a:r>
            <a:r>
              <a:rPr sz="2400" dirty="0">
                <a:latin typeface="+mj-lt"/>
                <a:cs typeface="Arial"/>
              </a:rPr>
              <a:t>with </a:t>
            </a:r>
            <a:r>
              <a:rPr sz="2400" spc="-40" dirty="0">
                <a:latin typeface="+mj-lt"/>
                <a:cs typeface="Arial"/>
              </a:rPr>
              <a:t>this </a:t>
            </a:r>
            <a:r>
              <a:rPr sz="2400" spc="-30" dirty="0">
                <a:latin typeface="+mj-lt"/>
                <a:cs typeface="Arial"/>
              </a:rPr>
              <a:t>distribution (or </a:t>
            </a:r>
            <a:r>
              <a:rPr sz="2400" spc="-109" dirty="0">
                <a:latin typeface="+mj-lt"/>
                <a:cs typeface="Arial"/>
              </a:rPr>
              <a:t>very </a:t>
            </a:r>
            <a:r>
              <a:rPr sz="2400" spc="-159" dirty="0">
                <a:latin typeface="+mj-lt"/>
                <a:cs typeface="Arial"/>
              </a:rPr>
              <a:t>close </a:t>
            </a:r>
            <a:r>
              <a:rPr sz="2400" spc="20" dirty="0">
                <a:latin typeface="+mj-lt"/>
                <a:cs typeface="Arial"/>
              </a:rPr>
              <a:t>to </a:t>
            </a:r>
            <a:r>
              <a:rPr sz="2400" spc="99" dirty="0">
                <a:latin typeface="+mj-lt"/>
                <a:cs typeface="Arial"/>
              </a:rPr>
              <a:t>it)  </a:t>
            </a:r>
            <a:r>
              <a:rPr sz="2400" spc="-89" dirty="0">
                <a:latin typeface="+mj-lt"/>
                <a:cs typeface="Arial"/>
              </a:rPr>
              <a:t>occur </a:t>
            </a:r>
            <a:r>
              <a:rPr sz="2400" spc="-59" dirty="0">
                <a:latin typeface="+mj-lt"/>
                <a:cs typeface="Arial"/>
              </a:rPr>
              <a:t>often </a:t>
            </a:r>
            <a:r>
              <a:rPr sz="2400" spc="-40" dirty="0">
                <a:latin typeface="+mj-lt"/>
                <a:cs typeface="Arial"/>
              </a:rPr>
              <a:t>in</a:t>
            </a:r>
            <a:r>
              <a:rPr sz="2400" spc="404" dirty="0">
                <a:latin typeface="+mj-lt"/>
                <a:cs typeface="Arial"/>
              </a:rPr>
              <a:t> </a:t>
            </a:r>
            <a:r>
              <a:rPr sz="2400" spc="-69" dirty="0">
                <a:latin typeface="+mj-lt"/>
                <a:cs typeface="Arial"/>
              </a:rPr>
              <a:t>nature.</a:t>
            </a:r>
            <a:endParaRPr sz="24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273697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975589" y="1288954"/>
            <a:ext cx="6978912" cy="2597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20" dirty="0">
                <a:latin typeface="+mj-lt"/>
                <a:cs typeface="Arial"/>
              </a:rPr>
              <a:t>A </a:t>
            </a:r>
            <a:r>
              <a:rPr sz="2400" b="1" spc="-178" dirty="0">
                <a:latin typeface="+mj-lt"/>
                <a:cs typeface="Tahoma"/>
              </a:rPr>
              <a:t>normal </a:t>
            </a:r>
            <a:r>
              <a:rPr sz="2400" b="1" spc="-139" dirty="0">
                <a:latin typeface="+mj-lt"/>
                <a:cs typeface="Tahoma"/>
              </a:rPr>
              <a:t>distribution </a:t>
            </a:r>
            <a:r>
              <a:rPr sz="2400" spc="-129" dirty="0">
                <a:latin typeface="+mj-lt"/>
                <a:cs typeface="Arial"/>
              </a:rPr>
              <a:t>and </a:t>
            </a:r>
            <a:r>
              <a:rPr sz="2400" spc="-20" dirty="0">
                <a:latin typeface="+mj-lt"/>
                <a:cs typeface="Arial"/>
              </a:rPr>
              <a:t>its </a:t>
            </a:r>
            <a:r>
              <a:rPr sz="2400" spc="-109" dirty="0">
                <a:latin typeface="+mj-lt"/>
                <a:cs typeface="Arial"/>
              </a:rPr>
              <a:t>corresponding </a:t>
            </a:r>
            <a:r>
              <a:rPr sz="2400" spc="-30" dirty="0">
                <a:latin typeface="+mj-lt"/>
                <a:cs typeface="Arial"/>
              </a:rPr>
              <a:t>pdf </a:t>
            </a:r>
            <a:r>
              <a:rPr sz="2400" spc="-159" dirty="0">
                <a:latin typeface="+mj-lt"/>
                <a:cs typeface="Arial"/>
              </a:rPr>
              <a:t>are </a:t>
            </a:r>
            <a:r>
              <a:rPr sz="2400" spc="-20" dirty="0">
                <a:latin typeface="+mj-lt"/>
                <a:cs typeface="Arial"/>
              </a:rPr>
              <a:t>fully  </a:t>
            </a:r>
            <a:r>
              <a:rPr sz="2400" spc="-109" dirty="0">
                <a:latin typeface="+mj-lt"/>
                <a:cs typeface="Arial"/>
              </a:rPr>
              <a:t>specified </a:t>
            </a:r>
            <a:r>
              <a:rPr sz="2400" spc="-129" dirty="0">
                <a:latin typeface="+mj-lt"/>
                <a:cs typeface="Arial"/>
              </a:rPr>
              <a:t>by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spc="-159" dirty="0">
                <a:latin typeface="+mj-lt"/>
                <a:cs typeface="Arial"/>
              </a:rPr>
              <a:t>mean  </a:t>
            </a:r>
            <a:r>
              <a:rPr sz="2400" i="1" spc="-99" dirty="0">
                <a:latin typeface="+mj-lt"/>
                <a:cs typeface="Verdana"/>
              </a:rPr>
              <a:t>µ </a:t>
            </a:r>
            <a:r>
              <a:rPr sz="2400" spc="-129" dirty="0">
                <a:latin typeface="+mj-lt"/>
                <a:cs typeface="Arial"/>
              </a:rPr>
              <a:t>and </a:t>
            </a:r>
            <a:r>
              <a:rPr sz="2400" spc="-119" dirty="0">
                <a:latin typeface="+mj-lt"/>
                <a:cs typeface="Arial"/>
              </a:rPr>
              <a:t>variance </a:t>
            </a:r>
            <a:r>
              <a:rPr sz="2400" spc="258" dirty="0">
                <a:latin typeface="+mj-lt"/>
                <a:cs typeface="Arial"/>
              </a:rPr>
              <a:t> </a:t>
            </a:r>
            <a:r>
              <a:rPr sz="2400" i="1" spc="10" dirty="0">
                <a:latin typeface="+mj-lt"/>
                <a:cs typeface="Verdana"/>
              </a:rPr>
              <a:t>σ</a:t>
            </a:r>
            <a:r>
              <a:rPr sz="2400" spc="14" baseline="27777" dirty="0">
                <a:latin typeface="+mj-lt"/>
                <a:cs typeface="Trebuchet MS"/>
              </a:rPr>
              <a:t>2</a:t>
            </a:r>
            <a:r>
              <a:rPr sz="2400" spc="10" dirty="0">
                <a:latin typeface="+mj-lt"/>
                <a:cs typeface="Arial"/>
              </a:rPr>
              <a:t>.</a:t>
            </a:r>
            <a:endParaRPr sz="24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buClr>
                <a:srgbClr val="3333B2"/>
              </a:buClr>
              <a:buFont typeface="Meiryo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20" dirty="0">
                <a:latin typeface="+mj-lt"/>
                <a:cs typeface="Arial"/>
              </a:rPr>
              <a:t>A </a:t>
            </a:r>
            <a:r>
              <a:rPr sz="2400" spc="-99" dirty="0">
                <a:latin typeface="+mj-lt"/>
                <a:cs typeface="Arial"/>
              </a:rPr>
              <a:t>random variable </a:t>
            </a:r>
            <a:r>
              <a:rPr sz="2400" i="1" spc="218" dirty="0">
                <a:latin typeface="+mj-lt"/>
                <a:cs typeface="Trebuchet MS"/>
              </a:rPr>
              <a:t>X </a:t>
            </a:r>
            <a:r>
              <a:rPr sz="2400" dirty="0">
                <a:latin typeface="+mj-lt"/>
                <a:cs typeface="Arial"/>
              </a:rPr>
              <a:t>with </a:t>
            </a:r>
            <a:r>
              <a:rPr sz="2400" spc="-89" dirty="0">
                <a:latin typeface="+mj-lt"/>
                <a:cs typeface="Arial"/>
              </a:rPr>
              <a:t>normal </a:t>
            </a:r>
            <a:r>
              <a:rPr sz="2400" spc="-30" dirty="0">
                <a:latin typeface="+mj-lt"/>
                <a:cs typeface="Arial"/>
              </a:rPr>
              <a:t>distribution </a:t>
            </a:r>
            <a:r>
              <a:rPr sz="2400" spc="-119" dirty="0">
                <a:latin typeface="+mj-lt"/>
                <a:cs typeface="Arial"/>
              </a:rPr>
              <a:t>is  </a:t>
            </a:r>
            <a:r>
              <a:rPr sz="2400" spc="149" dirty="0">
                <a:latin typeface="+mj-lt"/>
                <a:cs typeface="Arial"/>
              </a:rPr>
              <a:t> </a:t>
            </a:r>
            <a:r>
              <a:rPr sz="2400" spc="-109" dirty="0">
                <a:latin typeface="+mj-lt"/>
                <a:cs typeface="Arial"/>
              </a:rPr>
              <a:t>denoted</a:t>
            </a:r>
            <a:endParaRPr sz="2400" dirty="0">
              <a:latin typeface="+mj-lt"/>
              <a:cs typeface="Arial"/>
            </a:endParaRPr>
          </a:p>
          <a:p>
            <a:pPr marL="285865">
              <a:spcBef>
                <a:spcPts val="69"/>
              </a:spcBef>
            </a:pPr>
            <a:r>
              <a:rPr sz="2400" i="1" spc="218" dirty="0">
                <a:latin typeface="+mj-lt"/>
                <a:cs typeface="Trebuchet MS"/>
              </a:rPr>
              <a:t>X </a:t>
            </a:r>
            <a:r>
              <a:rPr sz="2400" i="1" spc="-79" dirty="0">
                <a:latin typeface="+mj-lt"/>
                <a:cs typeface="Meiryo"/>
              </a:rPr>
              <a:t>∼ </a:t>
            </a:r>
            <a:r>
              <a:rPr sz="2400" i="1" spc="30" dirty="0">
                <a:latin typeface="+mj-lt"/>
                <a:cs typeface="Trebuchet MS"/>
              </a:rPr>
              <a:t>N</a:t>
            </a:r>
            <a:r>
              <a:rPr sz="2400" spc="30" dirty="0">
                <a:latin typeface="+mj-lt"/>
                <a:cs typeface="Arial"/>
              </a:rPr>
              <a:t>(</a:t>
            </a:r>
            <a:r>
              <a:rPr sz="2400" i="1" spc="30" dirty="0">
                <a:latin typeface="+mj-lt"/>
                <a:cs typeface="Verdana"/>
              </a:rPr>
              <a:t>µ,</a:t>
            </a:r>
            <a:r>
              <a:rPr sz="2400" i="1" spc="-615" dirty="0">
                <a:latin typeface="+mj-lt"/>
                <a:cs typeface="Verdana"/>
              </a:rPr>
              <a:t> </a:t>
            </a:r>
            <a:r>
              <a:rPr sz="2400" i="1" spc="30" dirty="0">
                <a:latin typeface="+mj-lt"/>
                <a:cs typeface="Verdana"/>
              </a:rPr>
              <a:t>σ</a:t>
            </a:r>
            <a:r>
              <a:rPr sz="2400" spc="44" baseline="27777" dirty="0">
                <a:latin typeface="+mj-lt"/>
                <a:cs typeface="Trebuchet MS"/>
              </a:rPr>
              <a:t>2</a:t>
            </a:r>
            <a:r>
              <a:rPr sz="2400" spc="30" dirty="0">
                <a:latin typeface="+mj-lt"/>
                <a:cs typeface="Arial"/>
              </a:rPr>
              <a:t>).</a:t>
            </a:r>
            <a:endParaRPr sz="2400" dirty="0">
              <a:latin typeface="+mj-lt"/>
              <a:cs typeface="Arial"/>
            </a:endParaRPr>
          </a:p>
          <a:p>
            <a:pPr marL="285865" indent="-260794">
              <a:spcBef>
                <a:spcPts val="2733"/>
              </a:spcBef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i="1" spc="20" dirty="0">
                <a:latin typeface="+mj-lt"/>
                <a:cs typeface="Trebuchet MS"/>
              </a:rPr>
              <a:t>N</a:t>
            </a:r>
            <a:r>
              <a:rPr sz="2400" spc="20" dirty="0">
                <a:latin typeface="+mj-lt"/>
                <a:cs typeface="Arial"/>
              </a:rPr>
              <a:t>(0</a:t>
            </a:r>
            <a:r>
              <a:rPr sz="2400" i="1" spc="20" dirty="0">
                <a:latin typeface="+mj-lt"/>
                <a:cs typeface="Verdana"/>
              </a:rPr>
              <a:t>, </a:t>
            </a:r>
            <a:r>
              <a:rPr sz="2400" spc="-10" dirty="0">
                <a:latin typeface="+mj-lt"/>
                <a:cs typeface="Arial"/>
              </a:rPr>
              <a:t>1) </a:t>
            </a:r>
            <a:r>
              <a:rPr sz="2400" spc="-119" dirty="0">
                <a:latin typeface="+mj-lt"/>
                <a:cs typeface="Arial"/>
              </a:rPr>
              <a:t>is </a:t>
            </a:r>
            <a:r>
              <a:rPr sz="2400" spc="-99" dirty="0">
                <a:latin typeface="+mj-lt"/>
                <a:cs typeface="Arial"/>
              </a:rPr>
              <a:t>called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i="1" spc="-119" dirty="0">
                <a:latin typeface="+mj-lt"/>
                <a:cs typeface="Trebuchet MS"/>
              </a:rPr>
              <a:t>standard </a:t>
            </a:r>
            <a:r>
              <a:rPr sz="2400" i="1" spc="-139" dirty="0">
                <a:latin typeface="+mj-lt"/>
                <a:cs typeface="Trebuchet MS"/>
              </a:rPr>
              <a:t>normal </a:t>
            </a:r>
            <a:r>
              <a:rPr sz="2400" i="1" spc="50" dirty="0">
                <a:latin typeface="+mj-lt"/>
                <a:cs typeface="Trebuchet MS"/>
              </a:rPr>
              <a:t> </a:t>
            </a:r>
            <a:r>
              <a:rPr sz="2400" i="1" spc="-119" dirty="0">
                <a:latin typeface="+mj-lt"/>
                <a:cs typeface="Trebuchet MS"/>
              </a:rPr>
              <a:t>distribution</a:t>
            </a:r>
            <a:r>
              <a:rPr sz="2400" spc="-119" dirty="0">
                <a:latin typeface="+mj-lt"/>
                <a:cs typeface="Arial"/>
              </a:rPr>
              <a:t>.</a:t>
            </a:r>
            <a:endParaRPr sz="2400" dirty="0">
              <a:latin typeface="+mj-lt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82990" y="5180333"/>
            <a:ext cx="2350235" cy="1046946"/>
          </a:xfrm>
          <a:custGeom>
            <a:avLst/>
            <a:gdLst/>
            <a:ahLst/>
            <a:cxnLst/>
            <a:rect l="l" t="t" r="r" b="b"/>
            <a:pathLst>
              <a:path w="1184910" h="528319">
                <a:moveTo>
                  <a:pt x="0" y="528182"/>
                </a:moveTo>
                <a:lnTo>
                  <a:pt x="833" y="528182"/>
                </a:lnTo>
                <a:lnTo>
                  <a:pt x="1697" y="528151"/>
                </a:lnTo>
                <a:lnTo>
                  <a:pt x="2530" y="528120"/>
                </a:lnTo>
                <a:lnTo>
                  <a:pt x="3394" y="528120"/>
                </a:lnTo>
                <a:lnTo>
                  <a:pt x="4227" y="528089"/>
                </a:lnTo>
                <a:lnTo>
                  <a:pt x="5091" y="528059"/>
                </a:lnTo>
                <a:lnTo>
                  <a:pt x="5924" y="528059"/>
                </a:lnTo>
                <a:lnTo>
                  <a:pt x="6757" y="528028"/>
                </a:lnTo>
                <a:lnTo>
                  <a:pt x="7621" y="527997"/>
                </a:lnTo>
                <a:lnTo>
                  <a:pt x="8454" y="527966"/>
                </a:lnTo>
                <a:lnTo>
                  <a:pt x="9318" y="527966"/>
                </a:lnTo>
                <a:lnTo>
                  <a:pt x="10152" y="527935"/>
                </a:lnTo>
                <a:lnTo>
                  <a:pt x="11016" y="527904"/>
                </a:lnTo>
                <a:lnTo>
                  <a:pt x="11849" y="527873"/>
                </a:lnTo>
                <a:lnTo>
                  <a:pt x="12682" y="527843"/>
                </a:lnTo>
                <a:lnTo>
                  <a:pt x="13546" y="527843"/>
                </a:lnTo>
                <a:lnTo>
                  <a:pt x="14379" y="527812"/>
                </a:lnTo>
                <a:lnTo>
                  <a:pt x="15243" y="527781"/>
                </a:lnTo>
                <a:lnTo>
                  <a:pt x="16076" y="527750"/>
                </a:lnTo>
                <a:lnTo>
                  <a:pt x="16940" y="527719"/>
                </a:lnTo>
                <a:lnTo>
                  <a:pt x="17773" y="527688"/>
                </a:lnTo>
                <a:lnTo>
                  <a:pt x="18606" y="527657"/>
                </a:lnTo>
                <a:lnTo>
                  <a:pt x="19470" y="527627"/>
                </a:lnTo>
                <a:lnTo>
                  <a:pt x="20304" y="527596"/>
                </a:lnTo>
                <a:lnTo>
                  <a:pt x="21168" y="527565"/>
                </a:lnTo>
                <a:lnTo>
                  <a:pt x="22001" y="527534"/>
                </a:lnTo>
                <a:lnTo>
                  <a:pt x="22865" y="527503"/>
                </a:lnTo>
                <a:lnTo>
                  <a:pt x="23698" y="527472"/>
                </a:lnTo>
                <a:lnTo>
                  <a:pt x="24531" y="527441"/>
                </a:lnTo>
                <a:lnTo>
                  <a:pt x="25395" y="527411"/>
                </a:lnTo>
                <a:lnTo>
                  <a:pt x="26228" y="527380"/>
                </a:lnTo>
                <a:lnTo>
                  <a:pt x="27092" y="527349"/>
                </a:lnTo>
                <a:lnTo>
                  <a:pt x="27925" y="527318"/>
                </a:lnTo>
                <a:lnTo>
                  <a:pt x="28789" y="527287"/>
                </a:lnTo>
                <a:lnTo>
                  <a:pt x="29622" y="527256"/>
                </a:lnTo>
                <a:lnTo>
                  <a:pt x="30456" y="527225"/>
                </a:lnTo>
                <a:lnTo>
                  <a:pt x="31320" y="527195"/>
                </a:lnTo>
                <a:lnTo>
                  <a:pt x="32153" y="527133"/>
                </a:lnTo>
                <a:lnTo>
                  <a:pt x="33017" y="527102"/>
                </a:lnTo>
                <a:lnTo>
                  <a:pt x="33850" y="527071"/>
                </a:lnTo>
                <a:lnTo>
                  <a:pt x="34714" y="527040"/>
                </a:lnTo>
                <a:lnTo>
                  <a:pt x="35547" y="526979"/>
                </a:lnTo>
                <a:lnTo>
                  <a:pt x="36380" y="526948"/>
                </a:lnTo>
                <a:lnTo>
                  <a:pt x="37244" y="526917"/>
                </a:lnTo>
                <a:lnTo>
                  <a:pt x="38077" y="526886"/>
                </a:lnTo>
                <a:lnTo>
                  <a:pt x="38941" y="526824"/>
                </a:lnTo>
                <a:lnTo>
                  <a:pt x="39774" y="526793"/>
                </a:lnTo>
                <a:lnTo>
                  <a:pt x="40638" y="526763"/>
                </a:lnTo>
                <a:lnTo>
                  <a:pt x="41472" y="526701"/>
                </a:lnTo>
                <a:lnTo>
                  <a:pt x="42305" y="526670"/>
                </a:lnTo>
                <a:lnTo>
                  <a:pt x="43169" y="526608"/>
                </a:lnTo>
                <a:lnTo>
                  <a:pt x="44002" y="526577"/>
                </a:lnTo>
                <a:lnTo>
                  <a:pt x="44866" y="526516"/>
                </a:lnTo>
                <a:lnTo>
                  <a:pt x="45699" y="526485"/>
                </a:lnTo>
                <a:lnTo>
                  <a:pt x="46563" y="526423"/>
                </a:lnTo>
                <a:lnTo>
                  <a:pt x="47396" y="526392"/>
                </a:lnTo>
                <a:lnTo>
                  <a:pt x="48229" y="526331"/>
                </a:lnTo>
                <a:lnTo>
                  <a:pt x="49093" y="526300"/>
                </a:lnTo>
                <a:lnTo>
                  <a:pt x="49926" y="526238"/>
                </a:lnTo>
                <a:lnTo>
                  <a:pt x="50790" y="526176"/>
                </a:lnTo>
                <a:lnTo>
                  <a:pt x="51624" y="526145"/>
                </a:lnTo>
                <a:lnTo>
                  <a:pt x="52488" y="526084"/>
                </a:lnTo>
                <a:lnTo>
                  <a:pt x="53321" y="526022"/>
                </a:lnTo>
                <a:lnTo>
                  <a:pt x="54154" y="525991"/>
                </a:lnTo>
                <a:lnTo>
                  <a:pt x="55018" y="525929"/>
                </a:lnTo>
                <a:lnTo>
                  <a:pt x="55851" y="525868"/>
                </a:lnTo>
                <a:lnTo>
                  <a:pt x="56715" y="525806"/>
                </a:lnTo>
                <a:lnTo>
                  <a:pt x="57548" y="525775"/>
                </a:lnTo>
                <a:lnTo>
                  <a:pt x="58412" y="525713"/>
                </a:lnTo>
                <a:lnTo>
                  <a:pt x="59245" y="525652"/>
                </a:lnTo>
                <a:lnTo>
                  <a:pt x="60078" y="525590"/>
                </a:lnTo>
                <a:lnTo>
                  <a:pt x="60942" y="525528"/>
                </a:lnTo>
                <a:lnTo>
                  <a:pt x="61776" y="525467"/>
                </a:lnTo>
                <a:lnTo>
                  <a:pt x="62640" y="525405"/>
                </a:lnTo>
                <a:lnTo>
                  <a:pt x="63473" y="525343"/>
                </a:lnTo>
                <a:lnTo>
                  <a:pt x="64337" y="525281"/>
                </a:lnTo>
                <a:lnTo>
                  <a:pt x="65170" y="525220"/>
                </a:lnTo>
                <a:lnTo>
                  <a:pt x="66003" y="525158"/>
                </a:lnTo>
                <a:lnTo>
                  <a:pt x="66867" y="525096"/>
                </a:lnTo>
                <a:lnTo>
                  <a:pt x="67700" y="525035"/>
                </a:lnTo>
                <a:lnTo>
                  <a:pt x="68564" y="524942"/>
                </a:lnTo>
                <a:lnTo>
                  <a:pt x="69397" y="524880"/>
                </a:lnTo>
                <a:lnTo>
                  <a:pt x="70261" y="524819"/>
                </a:lnTo>
                <a:lnTo>
                  <a:pt x="71094" y="524757"/>
                </a:lnTo>
                <a:lnTo>
                  <a:pt x="71928" y="524664"/>
                </a:lnTo>
                <a:lnTo>
                  <a:pt x="72792" y="524603"/>
                </a:lnTo>
                <a:lnTo>
                  <a:pt x="73625" y="524541"/>
                </a:lnTo>
                <a:lnTo>
                  <a:pt x="74489" y="524448"/>
                </a:lnTo>
                <a:lnTo>
                  <a:pt x="75322" y="524387"/>
                </a:lnTo>
                <a:lnTo>
                  <a:pt x="76186" y="524294"/>
                </a:lnTo>
                <a:lnTo>
                  <a:pt x="77019" y="524232"/>
                </a:lnTo>
                <a:lnTo>
                  <a:pt x="77852" y="524140"/>
                </a:lnTo>
                <a:lnTo>
                  <a:pt x="78716" y="524078"/>
                </a:lnTo>
                <a:lnTo>
                  <a:pt x="79549" y="523985"/>
                </a:lnTo>
                <a:lnTo>
                  <a:pt x="80413" y="523893"/>
                </a:lnTo>
                <a:lnTo>
                  <a:pt x="81246" y="523831"/>
                </a:lnTo>
                <a:lnTo>
                  <a:pt x="82110" y="523739"/>
                </a:lnTo>
                <a:lnTo>
                  <a:pt x="82944" y="523646"/>
                </a:lnTo>
                <a:lnTo>
                  <a:pt x="83777" y="523553"/>
                </a:lnTo>
                <a:lnTo>
                  <a:pt x="84641" y="523461"/>
                </a:lnTo>
                <a:lnTo>
                  <a:pt x="85474" y="523399"/>
                </a:lnTo>
                <a:lnTo>
                  <a:pt x="86338" y="523307"/>
                </a:lnTo>
                <a:lnTo>
                  <a:pt x="87171" y="523214"/>
                </a:lnTo>
                <a:lnTo>
                  <a:pt x="88035" y="523121"/>
                </a:lnTo>
                <a:lnTo>
                  <a:pt x="88868" y="523029"/>
                </a:lnTo>
                <a:lnTo>
                  <a:pt x="89701" y="522936"/>
                </a:lnTo>
                <a:lnTo>
                  <a:pt x="90565" y="522813"/>
                </a:lnTo>
                <a:lnTo>
                  <a:pt x="91398" y="522720"/>
                </a:lnTo>
                <a:lnTo>
                  <a:pt x="92262" y="522628"/>
                </a:lnTo>
                <a:lnTo>
                  <a:pt x="93096" y="522535"/>
                </a:lnTo>
                <a:lnTo>
                  <a:pt x="93960" y="522443"/>
                </a:lnTo>
                <a:lnTo>
                  <a:pt x="94793" y="522319"/>
                </a:lnTo>
                <a:lnTo>
                  <a:pt x="95626" y="522227"/>
                </a:lnTo>
                <a:lnTo>
                  <a:pt x="96490" y="522103"/>
                </a:lnTo>
                <a:lnTo>
                  <a:pt x="97323" y="522011"/>
                </a:lnTo>
                <a:lnTo>
                  <a:pt x="98187" y="521918"/>
                </a:lnTo>
                <a:lnTo>
                  <a:pt x="99020" y="521795"/>
                </a:lnTo>
                <a:lnTo>
                  <a:pt x="99884" y="521671"/>
                </a:lnTo>
                <a:lnTo>
                  <a:pt x="100717" y="521579"/>
                </a:lnTo>
                <a:lnTo>
                  <a:pt x="101551" y="521455"/>
                </a:lnTo>
                <a:lnTo>
                  <a:pt x="102415" y="521332"/>
                </a:lnTo>
                <a:lnTo>
                  <a:pt x="103248" y="521239"/>
                </a:lnTo>
                <a:lnTo>
                  <a:pt x="104112" y="521116"/>
                </a:lnTo>
                <a:lnTo>
                  <a:pt x="104945" y="520992"/>
                </a:lnTo>
                <a:lnTo>
                  <a:pt x="105809" y="520869"/>
                </a:lnTo>
                <a:lnTo>
                  <a:pt x="106642" y="520745"/>
                </a:lnTo>
                <a:lnTo>
                  <a:pt x="107475" y="520622"/>
                </a:lnTo>
                <a:lnTo>
                  <a:pt x="108339" y="520499"/>
                </a:lnTo>
                <a:lnTo>
                  <a:pt x="109172" y="520375"/>
                </a:lnTo>
                <a:lnTo>
                  <a:pt x="110036" y="520221"/>
                </a:lnTo>
                <a:lnTo>
                  <a:pt x="110869" y="520097"/>
                </a:lnTo>
                <a:lnTo>
                  <a:pt x="111733" y="519974"/>
                </a:lnTo>
                <a:lnTo>
                  <a:pt x="112567" y="519851"/>
                </a:lnTo>
                <a:lnTo>
                  <a:pt x="113400" y="519696"/>
                </a:lnTo>
                <a:lnTo>
                  <a:pt x="114264" y="519573"/>
                </a:lnTo>
                <a:lnTo>
                  <a:pt x="115097" y="519419"/>
                </a:lnTo>
                <a:lnTo>
                  <a:pt x="115961" y="519295"/>
                </a:lnTo>
                <a:lnTo>
                  <a:pt x="116794" y="519141"/>
                </a:lnTo>
                <a:lnTo>
                  <a:pt x="117658" y="518987"/>
                </a:lnTo>
                <a:lnTo>
                  <a:pt x="118491" y="518863"/>
                </a:lnTo>
                <a:lnTo>
                  <a:pt x="119324" y="518709"/>
                </a:lnTo>
                <a:lnTo>
                  <a:pt x="120188" y="518555"/>
                </a:lnTo>
                <a:lnTo>
                  <a:pt x="121021" y="518400"/>
                </a:lnTo>
                <a:lnTo>
                  <a:pt x="121885" y="518246"/>
                </a:lnTo>
                <a:lnTo>
                  <a:pt x="122719" y="518092"/>
                </a:lnTo>
                <a:lnTo>
                  <a:pt x="123583" y="517937"/>
                </a:lnTo>
                <a:lnTo>
                  <a:pt x="124416" y="517783"/>
                </a:lnTo>
                <a:lnTo>
                  <a:pt x="125249" y="517629"/>
                </a:lnTo>
                <a:lnTo>
                  <a:pt x="126113" y="517444"/>
                </a:lnTo>
                <a:lnTo>
                  <a:pt x="126946" y="517289"/>
                </a:lnTo>
                <a:lnTo>
                  <a:pt x="127810" y="517135"/>
                </a:lnTo>
                <a:lnTo>
                  <a:pt x="128643" y="516950"/>
                </a:lnTo>
                <a:lnTo>
                  <a:pt x="129507" y="516796"/>
                </a:lnTo>
                <a:lnTo>
                  <a:pt x="130340" y="516611"/>
                </a:lnTo>
                <a:lnTo>
                  <a:pt x="131173" y="516425"/>
                </a:lnTo>
                <a:lnTo>
                  <a:pt x="132037" y="516271"/>
                </a:lnTo>
                <a:lnTo>
                  <a:pt x="132871" y="516086"/>
                </a:lnTo>
                <a:lnTo>
                  <a:pt x="133735" y="515901"/>
                </a:lnTo>
                <a:lnTo>
                  <a:pt x="134568" y="515716"/>
                </a:lnTo>
                <a:lnTo>
                  <a:pt x="135432" y="515531"/>
                </a:lnTo>
                <a:lnTo>
                  <a:pt x="136265" y="515345"/>
                </a:lnTo>
                <a:lnTo>
                  <a:pt x="137098" y="515160"/>
                </a:lnTo>
                <a:lnTo>
                  <a:pt x="137962" y="514944"/>
                </a:lnTo>
                <a:lnTo>
                  <a:pt x="138795" y="514759"/>
                </a:lnTo>
                <a:lnTo>
                  <a:pt x="139659" y="514574"/>
                </a:lnTo>
                <a:lnTo>
                  <a:pt x="140492" y="514358"/>
                </a:lnTo>
                <a:lnTo>
                  <a:pt x="141356" y="514173"/>
                </a:lnTo>
                <a:lnTo>
                  <a:pt x="142189" y="513957"/>
                </a:lnTo>
                <a:lnTo>
                  <a:pt x="143023" y="513772"/>
                </a:lnTo>
                <a:lnTo>
                  <a:pt x="143887" y="513556"/>
                </a:lnTo>
                <a:lnTo>
                  <a:pt x="144720" y="513340"/>
                </a:lnTo>
                <a:lnTo>
                  <a:pt x="145584" y="513124"/>
                </a:lnTo>
                <a:lnTo>
                  <a:pt x="146417" y="512908"/>
                </a:lnTo>
                <a:lnTo>
                  <a:pt x="147281" y="512692"/>
                </a:lnTo>
                <a:lnTo>
                  <a:pt x="148114" y="512476"/>
                </a:lnTo>
                <a:lnTo>
                  <a:pt x="148947" y="512260"/>
                </a:lnTo>
                <a:lnTo>
                  <a:pt x="149811" y="512013"/>
                </a:lnTo>
                <a:lnTo>
                  <a:pt x="150644" y="511797"/>
                </a:lnTo>
                <a:lnTo>
                  <a:pt x="151508" y="511550"/>
                </a:lnTo>
                <a:lnTo>
                  <a:pt x="152341" y="511334"/>
                </a:lnTo>
                <a:lnTo>
                  <a:pt x="153205" y="511087"/>
                </a:lnTo>
                <a:lnTo>
                  <a:pt x="154039" y="510871"/>
                </a:lnTo>
                <a:lnTo>
                  <a:pt x="154872" y="510624"/>
                </a:lnTo>
                <a:lnTo>
                  <a:pt x="155736" y="510377"/>
                </a:lnTo>
                <a:lnTo>
                  <a:pt x="156569" y="510131"/>
                </a:lnTo>
                <a:lnTo>
                  <a:pt x="157433" y="509884"/>
                </a:lnTo>
                <a:lnTo>
                  <a:pt x="158266" y="509637"/>
                </a:lnTo>
                <a:lnTo>
                  <a:pt x="159130" y="509359"/>
                </a:lnTo>
                <a:lnTo>
                  <a:pt x="159963" y="509112"/>
                </a:lnTo>
                <a:lnTo>
                  <a:pt x="160796" y="508865"/>
                </a:lnTo>
                <a:lnTo>
                  <a:pt x="161660" y="508588"/>
                </a:lnTo>
                <a:lnTo>
                  <a:pt x="162493" y="508341"/>
                </a:lnTo>
                <a:lnTo>
                  <a:pt x="163357" y="508063"/>
                </a:lnTo>
                <a:lnTo>
                  <a:pt x="164191" y="507785"/>
                </a:lnTo>
                <a:lnTo>
                  <a:pt x="165055" y="507508"/>
                </a:lnTo>
                <a:lnTo>
                  <a:pt x="165888" y="507230"/>
                </a:lnTo>
                <a:lnTo>
                  <a:pt x="166721" y="506952"/>
                </a:lnTo>
                <a:lnTo>
                  <a:pt x="167585" y="506675"/>
                </a:lnTo>
                <a:lnTo>
                  <a:pt x="168418" y="506397"/>
                </a:lnTo>
                <a:lnTo>
                  <a:pt x="169282" y="506088"/>
                </a:lnTo>
                <a:lnTo>
                  <a:pt x="170115" y="505811"/>
                </a:lnTo>
                <a:lnTo>
                  <a:pt x="170979" y="505502"/>
                </a:lnTo>
                <a:lnTo>
                  <a:pt x="171812" y="505224"/>
                </a:lnTo>
                <a:lnTo>
                  <a:pt x="172645" y="504916"/>
                </a:lnTo>
                <a:lnTo>
                  <a:pt x="173509" y="504607"/>
                </a:lnTo>
                <a:lnTo>
                  <a:pt x="174343" y="504299"/>
                </a:lnTo>
                <a:lnTo>
                  <a:pt x="175207" y="503990"/>
                </a:lnTo>
                <a:lnTo>
                  <a:pt x="176040" y="503681"/>
                </a:lnTo>
                <a:lnTo>
                  <a:pt x="176904" y="503342"/>
                </a:lnTo>
                <a:lnTo>
                  <a:pt x="177737" y="503033"/>
                </a:lnTo>
                <a:lnTo>
                  <a:pt x="178570" y="502694"/>
                </a:lnTo>
                <a:lnTo>
                  <a:pt x="179434" y="502385"/>
                </a:lnTo>
                <a:lnTo>
                  <a:pt x="180267" y="502046"/>
                </a:lnTo>
                <a:lnTo>
                  <a:pt x="181131" y="501707"/>
                </a:lnTo>
                <a:lnTo>
                  <a:pt x="181964" y="501367"/>
                </a:lnTo>
                <a:lnTo>
                  <a:pt x="182828" y="501028"/>
                </a:lnTo>
                <a:lnTo>
                  <a:pt x="183661" y="500688"/>
                </a:lnTo>
                <a:lnTo>
                  <a:pt x="184495" y="500349"/>
                </a:lnTo>
                <a:lnTo>
                  <a:pt x="185359" y="500009"/>
                </a:lnTo>
                <a:lnTo>
                  <a:pt x="186192" y="499639"/>
                </a:lnTo>
                <a:lnTo>
                  <a:pt x="187056" y="499269"/>
                </a:lnTo>
                <a:lnTo>
                  <a:pt x="187889" y="498929"/>
                </a:lnTo>
                <a:lnTo>
                  <a:pt x="188753" y="498559"/>
                </a:lnTo>
                <a:lnTo>
                  <a:pt x="189586" y="498189"/>
                </a:lnTo>
                <a:lnTo>
                  <a:pt x="190419" y="497819"/>
                </a:lnTo>
                <a:lnTo>
                  <a:pt x="191283" y="497448"/>
                </a:lnTo>
                <a:lnTo>
                  <a:pt x="192116" y="497047"/>
                </a:lnTo>
                <a:lnTo>
                  <a:pt x="192980" y="496677"/>
                </a:lnTo>
                <a:lnTo>
                  <a:pt x="193814" y="496276"/>
                </a:lnTo>
                <a:lnTo>
                  <a:pt x="194678" y="495905"/>
                </a:lnTo>
                <a:lnTo>
                  <a:pt x="195511" y="495504"/>
                </a:lnTo>
                <a:lnTo>
                  <a:pt x="196344" y="495103"/>
                </a:lnTo>
                <a:lnTo>
                  <a:pt x="197208" y="494702"/>
                </a:lnTo>
                <a:lnTo>
                  <a:pt x="198041" y="494301"/>
                </a:lnTo>
                <a:lnTo>
                  <a:pt x="198905" y="493869"/>
                </a:lnTo>
                <a:lnTo>
                  <a:pt x="199738" y="493468"/>
                </a:lnTo>
                <a:lnTo>
                  <a:pt x="200602" y="493036"/>
                </a:lnTo>
                <a:lnTo>
                  <a:pt x="201435" y="492635"/>
                </a:lnTo>
                <a:lnTo>
                  <a:pt x="202268" y="492203"/>
                </a:lnTo>
                <a:lnTo>
                  <a:pt x="203132" y="491771"/>
                </a:lnTo>
                <a:lnTo>
                  <a:pt x="203966" y="491339"/>
                </a:lnTo>
                <a:lnTo>
                  <a:pt x="204830" y="490907"/>
                </a:lnTo>
                <a:lnTo>
                  <a:pt x="205663" y="490444"/>
                </a:lnTo>
                <a:lnTo>
                  <a:pt x="206527" y="490012"/>
                </a:lnTo>
                <a:lnTo>
                  <a:pt x="207360" y="489549"/>
                </a:lnTo>
                <a:lnTo>
                  <a:pt x="208193" y="489117"/>
                </a:lnTo>
                <a:lnTo>
                  <a:pt x="209057" y="488654"/>
                </a:lnTo>
                <a:lnTo>
                  <a:pt x="209890" y="488191"/>
                </a:lnTo>
                <a:lnTo>
                  <a:pt x="210754" y="487697"/>
                </a:lnTo>
                <a:lnTo>
                  <a:pt x="211587" y="487235"/>
                </a:lnTo>
                <a:lnTo>
                  <a:pt x="212451" y="486772"/>
                </a:lnTo>
                <a:lnTo>
                  <a:pt x="213284" y="486278"/>
                </a:lnTo>
                <a:lnTo>
                  <a:pt x="214118" y="485815"/>
                </a:lnTo>
                <a:lnTo>
                  <a:pt x="214982" y="485321"/>
                </a:lnTo>
                <a:lnTo>
                  <a:pt x="215815" y="484828"/>
                </a:lnTo>
                <a:lnTo>
                  <a:pt x="216679" y="484334"/>
                </a:lnTo>
                <a:lnTo>
                  <a:pt x="217512" y="483809"/>
                </a:lnTo>
                <a:lnTo>
                  <a:pt x="218376" y="483316"/>
                </a:lnTo>
                <a:lnTo>
                  <a:pt x="219209" y="482791"/>
                </a:lnTo>
                <a:lnTo>
                  <a:pt x="220042" y="482297"/>
                </a:lnTo>
                <a:lnTo>
                  <a:pt x="220906" y="481773"/>
                </a:lnTo>
                <a:lnTo>
                  <a:pt x="221739" y="481248"/>
                </a:lnTo>
                <a:lnTo>
                  <a:pt x="222603" y="480724"/>
                </a:lnTo>
                <a:lnTo>
                  <a:pt x="223436" y="480168"/>
                </a:lnTo>
                <a:lnTo>
                  <a:pt x="224300" y="479644"/>
                </a:lnTo>
                <a:lnTo>
                  <a:pt x="225134" y="479088"/>
                </a:lnTo>
                <a:lnTo>
                  <a:pt x="225967" y="478564"/>
                </a:lnTo>
                <a:lnTo>
                  <a:pt x="226831" y="478008"/>
                </a:lnTo>
                <a:lnTo>
                  <a:pt x="227664" y="477453"/>
                </a:lnTo>
                <a:lnTo>
                  <a:pt x="228528" y="476867"/>
                </a:lnTo>
                <a:lnTo>
                  <a:pt x="229361" y="476311"/>
                </a:lnTo>
                <a:lnTo>
                  <a:pt x="230225" y="475725"/>
                </a:lnTo>
                <a:lnTo>
                  <a:pt x="231058" y="475169"/>
                </a:lnTo>
                <a:lnTo>
                  <a:pt x="231891" y="474583"/>
                </a:lnTo>
                <a:lnTo>
                  <a:pt x="232755" y="473997"/>
                </a:lnTo>
                <a:lnTo>
                  <a:pt x="233588" y="473411"/>
                </a:lnTo>
                <a:lnTo>
                  <a:pt x="234452" y="472824"/>
                </a:lnTo>
                <a:lnTo>
                  <a:pt x="235286" y="472207"/>
                </a:lnTo>
                <a:lnTo>
                  <a:pt x="236150" y="471590"/>
                </a:lnTo>
                <a:lnTo>
                  <a:pt x="236983" y="471004"/>
                </a:lnTo>
                <a:lnTo>
                  <a:pt x="237816" y="470387"/>
                </a:lnTo>
                <a:lnTo>
                  <a:pt x="238680" y="469769"/>
                </a:lnTo>
                <a:lnTo>
                  <a:pt x="239513" y="469121"/>
                </a:lnTo>
                <a:lnTo>
                  <a:pt x="240377" y="468504"/>
                </a:lnTo>
                <a:lnTo>
                  <a:pt x="241210" y="467856"/>
                </a:lnTo>
                <a:lnTo>
                  <a:pt x="242074" y="467239"/>
                </a:lnTo>
                <a:lnTo>
                  <a:pt x="242907" y="466591"/>
                </a:lnTo>
                <a:lnTo>
                  <a:pt x="243740" y="465943"/>
                </a:lnTo>
                <a:lnTo>
                  <a:pt x="244604" y="465264"/>
                </a:lnTo>
                <a:lnTo>
                  <a:pt x="245438" y="464616"/>
                </a:lnTo>
                <a:lnTo>
                  <a:pt x="246302" y="463937"/>
                </a:lnTo>
                <a:lnTo>
                  <a:pt x="247135" y="463289"/>
                </a:lnTo>
                <a:lnTo>
                  <a:pt x="247999" y="462611"/>
                </a:lnTo>
                <a:lnTo>
                  <a:pt x="248832" y="461932"/>
                </a:lnTo>
                <a:lnTo>
                  <a:pt x="249665" y="461222"/>
                </a:lnTo>
                <a:lnTo>
                  <a:pt x="250529" y="460543"/>
                </a:lnTo>
                <a:lnTo>
                  <a:pt x="251362" y="459833"/>
                </a:lnTo>
                <a:lnTo>
                  <a:pt x="252226" y="459124"/>
                </a:lnTo>
                <a:lnTo>
                  <a:pt x="253059" y="458445"/>
                </a:lnTo>
                <a:lnTo>
                  <a:pt x="253923" y="457704"/>
                </a:lnTo>
                <a:lnTo>
                  <a:pt x="254756" y="456994"/>
                </a:lnTo>
                <a:lnTo>
                  <a:pt x="255590" y="456285"/>
                </a:lnTo>
                <a:lnTo>
                  <a:pt x="256454" y="455544"/>
                </a:lnTo>
                <a:lnTo>
                  <a:pt x="257287" y="454804"/>
                </a:lnTo>
                <a:lnTo>
                  <a:pt x="258151" y="454063"/>
                </a:lnTo>
                <a:lnTo>
                  <a:pt x="258984" y="453322"/>
                </a:lnTo>
                <a:lnTo>
                  <a:pt x="259848" y="452582"/>
                </a:lnTo>
                <a:lnTo>
                  <a:pt x="260681" y="451810"/>
                </a:lnTo>
                <a:lnTo>
                  <a:pt x="261514" y="451039"/>
                </a:lnTo>
                <a:lnTo>
                  <a:pt x="262378" y="450268"/>
                </a:lnTo>
                <a:lnTo>
                  <a:pt x="263211" y="449496"/>
                </a:lnTo>
                <a:lnTo>
                  <a:pt x="267439" y="445546"/>
                </a:lnTo>
                <a:lnTo>
                  <a:pt x="268303" y="444744"/>
                </a:lnTo>
                <a:lnTo>
                  <a:pt x="269136" y="443942"/>
                </a:lnTo>
                <a:lnTo>
                  <a:pt x="270000" y="443109"/>
                </a:lnTo>
                <a:lnTo>
                  <a:pt x="270833" y="442306"/>
                </a:lnTo>
                <a:lnTo>
                  <a:pt x="271697" y="441473"/>
                </a:lnTo>
                <a:lnTo>
                  <a:pt x="272530" y="440640"/>
                </a:lnTo>
                <a:lnTo>
                  <a:pt x="273363" y="439776"/>
                </a:lnTo>
                <a:lnTo>
                  <a:pt x="274227" y="438943"/>
                </a:lnTo>
                <a:lnTo>
                  <a:pt x="275060" y="438079"/>
                </a:lnTo>
                <a:lnTo>
                  <a:pt x="275924" y="437215"/>
                </a:lnTo>
                <a:lnTo>
                  <a:pt x="276758" y="436351"/>
                </a:lnTo>
                <a:lnTo>
                  <a:pt x="277622" y="435487"/>
                </a:lnTo>
                <a:lnTo>
                  <a:pt x="278455" y="434623"/>
                </a:lnTo>
                <a:lnTo>
                  <a:pt x="279288" y="433728"/>
                </a:lnTo>
                <a:lnTo>
                  <a:pt x="280152" y="432833"/>
                </a:lnTo>
                <a:lnTo>
                  <a:pt x="280985" y="431969"/>
                </a:lnTo>
                <a:lnTo>
                  <a:pt x="281849" y="431044"/>
                </a:lnTo>
                <a:lnTo>
                  <a:pt x="282682" y="430149"/>
                </a:lnTo>
                <a:lnTo>
                  <a:pt x="283546" y="429254"/>
                </a:lnTo>
                <a:lnTo>
                  <a:pt x="284379" y="428328"/>
                </a:lnTo>
                <a:lnTo>
                  <a:pt x="285213" y="427402"/>
                </a:lnTo>
                <a:lnTo>
                  <a:pt x="286077" y="426477"/>
                </a:lnTo>
                <a:lnTo>
                  <a:pt x="286910" y="425551"/>
                </a:lnTo>
                <a:lnTo>
                  <a:pt x="287774" y="424594"/>
                </a:lnTo>
                <a:lnTo>
                  <a:pt x="288607" y="423638"/>
                </a:lnTo>
                <a:lnTo>
                  <a:pt x="289471" y="422712"/>
                </a:lnTo>
                <a:lnTo>
                  <a:pt x="290304" y="421756"/>
                </a:lnTo>
                <a:lnTo>
                  <a:pt x="291137" y="420768"/>
                </a:lnTo>
                <a:lnTo>
                  <a:pt x="292001" y="419812"/>
                </a:lnTo>
                <a:lnTo>
                  <a:pt x="292834" y="418824"/>
                </a:lnTo>
                <a:lnTo>
                  <a:pt x="293698" y="417868"/>
                </a:lnTo>
                <a:lnTo>
                  <a:pt x="294531" y="416880"/>
                </a:lnTo>
                <a:lnTo>
                  <a:pt x="295395" y="415862"/>
                </a:lnTo>
                <a:lnTo>
                  <a:pt x="296229" y="414874"/>
                </a:lnTo>
                <a:lnTo>
                  <a:pt x="297062" y="413887"/>
                </a:lnTo>
                <a:lnTo>
                  <a:pt x="297926" y="412869"/>
                </a:lnTo>
                <a:lnTo>
                  <a:pt x="298759" y="411850"/>
                </a:lnTo>
                <a:lnTo>
                  <a:pt x="299623" y="410832"/>
                </a:lnTo>
                <a:lnTo>
                  <a:pt x="300456" y="409783"/>
                </a:lnTo>
                <a:lnTo>
                  <a:pt x="301320" y="408765"/>
                </a:lnTo>
                <a:lnTo>
                  <a:pt x="302153" y="407716"/>
                </a:lnTo>
                <a:lnTo>
                  <a:pt x="302986" y="406666"/>
                </a:lnTo>
                <a:lnTo>
                  <a:pt x="303850" y="405617"/>
                </a:lnTo>
                <a:lnTo>
                  <a:pt x="304683" y="404568"/>
                </a:lnTo>
                <a:lnTo>
                  <a:pt x="305547" y="403488"/>
                </a:lnTo>
                <a:lnTo>
                  <a:pt x="306381" y="402439"/>
                </a:lnTo>
                <a:lnTo>
                  <a:pt x="307245" y="401359"/>
                </a:lnTo>
                <a:lnTo>
                  <a:pt x="308078" y="400279"/>
                </a:lnTo>
                <a:lnTo>
                  <a:pt x="308911" y="399199"/>
                </a:lnTo>
                <a:lnTo>
                  <a:pt x="309775" y="398088"/>
                </a:lnTo>
                <a:lnTo>
                  <a:pt x="310608" y="397008"/>
                </a:lnTo>
                <a:lnTo>
                  <a:pt x="311472" y="395897"/>
                </a:lnTo>
                <a:lnTo>
                  <a:pt x="312305" y="394786"/>
                </a:lnTo>
                <a:lnTo>
                  <a:pt x="313169" y="393676"/>
                </a:lnTo>
                <a:lnTo>
                  <a:pt x="314002" y="392534"/>
                </a:lnTo>
                <a:lnTo>
                  <a:pt x="314835" y="391423"/>
                </a:lnTo>
                <a:lnTo>
                  <a:pt x="315699" y="390281"/>
                </a:lnTo>
                <a:lnTo>
                  <a:pt x="316533" y="389140"/>
                </a:lnTo>
                <a:lnTo>
                  <a:pt x="317397" y="387998"/>
                </a:lnTo>
                <a:lnTo>
                  <a:pt x="318230" y="386856"/>
                </a:lnTo>
                <a:lnTo>
                  <a:pt x="319094" y="385684"/>
                </a:lnTo>
                <a:lnTo>
                  <a:pt x="319927" y="384511"/>
                </a:lnTo>
                <a:lnTo>
                  <a:pt x="320760" y="383338"/>
                </a:lnTo>
                <a:lnTo>
                  <a:pt x="321624" y="382166"/>
                </a:lnTo>
                <a:lnTo>
                  <a:pt x="322457" y="380993"/>
                </a:lnTo>
                <a:lnTo>
                  <a:pt x="323321" y="379821"/>
                </a:lnTo>
                <a:lnTo>
                  <a:pt x="324154" y="378617"/>
                </a:lnTo>
                <a:lnTo>
                  <a:pt x="325018" y="377414"/>
                </a:lnTo>
                <a:lnTo>
                  <a:pt x="325851" y="376210"/>
                </a:lnTo>
                <a:lnTo>
                  <a:pt x="326685" y="375007"/>
                </a:lnTo>
                <a:lnTo>
                  <a:pt x="327549" y="373804"/>
                </a:lnTo>
                <a:lnTo>
                  <a:pt x="328382" y="372569"/>
                </a:lnTo>
                <a:lnTo>
                  <a:pt x="329246" y="371366"/>
                </a:lnTo>
                <a:lnTo>
                  <a:pt x="330079" y="370132"/>
                </a:lnTo>
                <a:lnTo>
                  <a:pt x="330943" y="368897"/>
                </a:lnTo>
                <a:lnTo>
                  <a:pt x="331776" y="367632"/>
                </a:lnTo>
                <a:lnTo>
                  <a:pt x="332609" y="366398"/>
                </a:lnTo>
                <a:lnTo>
                  <a:pt x="333473" y="365133"/>
                </a:lnTo>
                <a:lnTo>
                  <a:pt x="334306" y="363867"/>
                </a:lnTo>
                <a:lnTo>
                  <a:pt x="335170" y="362602"/>
                </a:lnTo>
                <a:lnTo>
                  <a:pt x="336003" y="361337"/>
                </a:lnTo>
                <a:lnTo>
                  <a:pt x="336867" y="360072"/>
                </a:lnTo>
                <a:lnTo>
                  <a:pt x="337701" y="358776"/>
                </a:lnTo>
                <a:lnTo>
                  <a:pt x="338534" y="357511"/>
                </a:lnTo>
                <a:lnTo>
                  <a:pt x="339398" y="356215"/>
                </a:lnTo>
                <a:lnTo>
                  <a:pt x="340231" y="354919"/>
                </a:lnTo>
                <a:lnTo>
                  <a:pt x="341095" y="353623"/>
                </a:lnTo>
                <a:lnTo>
                  <a:pt x="341928" y="352296"/>
                </a:lnTo>
                <a:lnTo>
                  <a:pt x="342792" y="351000"/>
                </a:lnTo>
                <a:lnTo>
                  <a:pt x="343625" y="349673"/>
                </a:lnTo>
                <a:lnTo>
                  <a:pt x="344458" y="348346"/>
                </a:lnTo>
                <a:lnTo>
                  <a:pt x="345322" y="347019"/>
                </a:lnTo>
                <a:lnTo>
                  <a:pt x="346155" y="345693"/>
                </a:lnTo>
                <a:lnTo>
                  <a:pt x="347019" y="344335"/>
                </a:lnTo>
                <a:lnTo>
                  <a:pt x="347853" y="343008"/>
                </a:lnTo>
                <a:lnTo>
                  <a:pt x="348717" y="341650"/>
                </a:lnTo>
                <a:lnTo>
                  <a:pt x="349550" y="340293"/>
                </a:lnTo>
                <a:lnTo>
                  <a:pt x="350383" y="338935"/>
                </a:lnTo>
                <a:lnTo>
                  <a:pt x="351247" y="337577"/>
                </a:lnTo>
                <a:lnTo>
                  <a:pt x="352080" y="336219"/>
                </a:lnTo>
                <a:lnTo>
                  <a:pt x="352944" y="334831"/>
                </a:lnTo>
                <a:lnTo>
                  <a:pt x="353777" y="333473"/>
                </a:lnTo>
                <a:lnTo>
                  <a:pt x="354641" y="332085"/>
                </a:lnTo>
                <a:lnTo>
                  <a:pt x="355474" y="330696"/>
                </a:lnTo>
                <a:lnTo>
                  <a:pt x="356307" y="329307"/>
                </a:lnTo>
                <a:lnTo>
                  <a:pt x="357171" y="327888"/>
                </a:lnTo>
                <a:lnTo>
                  <a:pt x="358005" y="326499"/>
                </a:lnTo>
                <a:lnTo>
                  <a:pt x="358869" y="325080"/>
                </a:lnTo>
                <a:lnTo>
                  <a:pt x="359702" y="323661"/>
                </a:lnTo>
                <a:lnTo>
                  <a:pt x="360566" y="322272"/>
                </a:lnTo>
                <a:lnTo>
                  <a:pt x="361399" y="320853"/>
                </a:lnTo>
                <a:lnTo>
                  <a:pt x="362232" y="319402"/>
                </a:lnTo>
                <a:lnTo>
                  <a:pt x="363096" y="317983"/>
                </a:lnTo>
                <a:lnTo>
                  <a:pt x="363929" y="316563"/>
                </a:lnTo>
                <a:lnTo>
                  <a:pt x="364793" y="315113"/>
                </a:lnTo>
                <a:lnTo>
                  <a:pt x="365626" y="313663"/>
                </a:lnTo>
                <a:lnTo>
                  <a:pt x="366490" y="312213"/>
                </a:lnTo>
                <a:lnTo>
                  <a:pt x="367323" y="310762"/>
                </a:lnTo>
                <a:lnTo>
                  <a:pt x="368157" y="309312"/>
                </a:lnTo>
                <a:lnTo>
                  <a:pt x="369021" y="307862"/>
                </a:lnTo>
                <a:lnTo>
                  <a:pt x="369854" y="306381"/>
                </a:lnTo>
                <a:lnTo>
                  <a:pt x="370718" y="304930"/>
                </a:lnTo>
                <a:lnTo>
                  <a:pt x="371551" y="303449"/>
                </a:lnTo>
                <a:lnTo>
                  <a:pt x="372415" y="301968"/>
                </a:lnTo>
                <a:lnTo>
                  <a:pt x="373248" y="300487"/>
                </a:lnTo>
                <a:lnTo>
                  <a:pt x="374081" y="299006"/>
                </a:lnTo>
                <a:lnTo>
                  <a:pt x="374945" y="297525"/>
                </a:lnTo>
                <a:lnTo>
                  <a:pt x="375778" y="296043"/>
                </a:lnTo>
                <a:lnTo>
                  <a:pt x="376642" y="294531"/>
                </a:lnTo>
                <a:lnTo>
                  <a:pt x="377476" y="293050"/>
                </a:lnTo>
                <a:lnTo>
                  <a:pt x="378340" y="291538"/>
                </a:lnTo>
                <a:lnTo>
                  <a:pt x="379173" y="290026"/>
                </a:lnTo>
                <a:lnTo>
                  <a:pt x="380006" y="288514"/>
                </a:lnTo>
                <a:lnTo>
                  <a:pt x="380870" y="287002"/>
                </a:lnTo>
                <a:lnTo>
                  <a:pt x="381703" y="285490"/>
                </a:lnTo>
                <a:lnTo>
                  <a:pt x="382567" y="283978"/>
                </a:lnTo>
                <a:lnTo>
                  <a:pt x="383400" y="282435"/>
                </a:lnTo>
                <a:lnTo>
                  <a:pt x="384264" y="280923"/>
                </a:lnTo>
                <a:lnTo>
                  <a:pt x="385097" y="279381"/>
                </a:lnTo>
                <a:lnTo>
                  <a:pt x="385930" y="277869"/>
                </a:lnTo>
                <a:lnTo>
                  <a:pt x="386794" y="276326"/>
                </a:lnTo>
                <a:lnTo>
                  <a:pt x="387628" y="274783"/>
                </a:lnTo>
                <a:lnTo>
                  <a:pt x="388492" y="273240"/>
                </a:lnTo>
                <a:lnTo>
                  <a:pt x="389325" y="271697"/>
                </a:lnTo>
                <a:lnTo>
                  <a:pt x="390189" y="270154"/>
                </a:lnTo>
                <a:lnTo>
                  <a:pt x="391022" y="268611"/>
                </a:lnTo>
                <a:lnTo>
                  <a:pt x="391855" y="267038"/>
                </a:lnTo>
                <a:lnTo>
                  <a:pt x="392719" y="265495"/>
                </a:lnTo>
                <a:lnTo>
                  <a:pt x="393552" y="263921"/>
                </a:lnTo>
                <a:lnTo>
                  <a:pt x="394416" y="262378"/>
                </a:lnTo>
                <a:lnTo>
                  <a:pt x="395249" y="260804"/>
                </a:lnTo>
                <a:lnTo>
                  <a:pt x="396113" y="259231"/>
                </a:lnTo>
                <a:lnTo>
                  <a:pt x="396946" y="257688"/>
                </a:lnTo>
                <a:lnTo>
                  <a:pt x="397780" y="256114"/>
                </a:lnTo>
                <a:lnTo>
                  <a:pt x="398644" y="254540"/>
                </a:lnTo>
                <a:lnTo>
                  <a:pt x="399477" y="252967"/>
                </a:lnTo>
                <a:lnTo>
                  <a:pt x="400341" y="251393"/>
                </a:lnTo>
                <a:lnTo>
                  <a:pt x="401174" y="249819"/>
                </a:lnTo>
                <a:lnTo>
                  <a:pt x="402038" y="248215"/>
                </a:lnTo>
                <a:lnTo>
                  <a:pt x="402871" y="246641"/>
                </a:lnTo>
                <a:lnTo>
                  <a:pt x="403704" y="245067"/>
                </a:lnTo>
                <a:lnTo>
                  <a:pt x="404568" y="243463"/>
                </a:lnTo>
                <a:lnTo>
                  <a:pt x="405401" y="241889"/>
                </a:lnTo>
                <a:lnTo>
                  <a:pt x="406265" y="240284"/>
                </a:lnTo>
                <a:lnTo>
                  <a:pt x="407098" y="238711"/>
                </a:lnTo>
                <a:lnTo>
                  <a:pt x="407962" y="237106"/>
                </a:lnTo>
                <a:lnTo>
                  <a:pt x="408796" y="235532"/>
                </a:lnTo>
                <a:lnTo>
                  <a:pt x="409629" y="233928"/>
                </a:lnTo>
                <a:lnTo>
                  <a:pt x="410493" y="232323"/>
                </a:lnTo>
                <a:lnTo>
                  <a:pt x="411326" y="230719"/>
                </a:lnTo>
                <a:lnTo>
                  <a:pt x="412190" y="229145"/>
                </a:lnTo>
                <a:lnTo>
                  <a:pt x="413023" y="227540"/>
                </a:lnTo>
                <a:lnTo>
                  <a:pt x="413887" y="225936"/>
                </a:lnTo>
                <a:lnTo>
                  <a:pt x="414720" y="224331"/>
                </a:lnTo>
                <a:lnTo>
                  <a:pt x="415553" y="222727"/>
                </a:lnTo>
                <a:lnTo>
                  <a:pt x="416417" y="221122"/>
                </a:lnTo>
                <a:lnTo>
                  <a:pt x="417250" y="219518"/>
                </a:lnTo>
                <a:lnTo>
                  <a:pt x="418114" y="217913"/>
                </a:lnTo>
                <a:lnTo>
                  <a:pt x="418948" y="216308"/>
                </a:lnTo>
                <a:lnTo>
                  <a:pt x="419812" y="214704"/>
                </a:lnTo>
                <a:lnTo>
                  <a:pt x="420645" y="213099"/>
                </a:lnTo>
                <a:lnTo>
                  <a:pt x="421478" y="211495"/>
                </a:lnTo>
                <a:lnTo>
                  <a:pt x="422342" y="209890"/>
                </a:lnTo>
                <a:lnTo>
                  <a:pt x="423175" y="208286"/>
                </a:lnTo>
                <a:lnTo>
                  <a:pt x="424039" y="206681"/>
                </a:lnTo>
                <a:lnTo>
                  <a:pt x="424872" y="205076"/>
                </a:lnTo>
                <a:lnTo>
                  <a:pt x="425736" y="203472"/>
                </a:lnTo>
                <a:lnTo>
                  <a:pt x="426569" y="201867"/>
                </a:lnTo>
                <a:lnTo>
                  <a:pt x="427402" y="200263"/>
                </a:lnTo>
                <a:lnTo>
                  <a:pt x="428266" y="198658"/>
                </a:lnTo>
                <a:lnTo>
                  <a:pt x="429100" y="197054"/>
                </a:lnTo>
                <a:lnTo>
                  <a:pt x="429964" y="195449"/>
                </a:lnTo>
                <a:lnTo>
                  <a:pt x="430797" y="193844"/>
                </a:lnTo>
                <a:lnTo>
                  <a:pt x="431661" y="192240"/>
                </a:lnTo>
                <a:lnTo>
                  <a:pt x="432494" y="190666"/>
                </a:lnTo>
                <a:lnTo>
                  <a:pt x="433327" y="189062"/>
                </a:lnTo>
                <a:lnTo>
                  <a:pt x="434191" y="187457"/>
                </a:lnTo>
                <a:lnTo>
                  <a:pt x="435024" y="185852"/>
                </a:lnTo>
                <a:lnTo>
                  <a:pt x="435888" y="184248"/>
                </a:lnTo>
                <a:lnTo>
                  <a:pt x="436721" y="182674"/>
                </a:lnTo>
                <a:lnTo>
                  <a:pt x="437585" y="181069"/>
                </a:lnTo>
                <a:lnTo>
                  <a:pt x="438418" y="179465"/>
                </a:lnTo>
                <a:lnTo>
                  <a:pt x="439252" y="177891"/>
                </a:lnTo>
                <a:lnTo>
                  <a:pt x="440116" y="176287"/>
                </a:lnTo>
                <a:lnTo>
                  <a:pt x="440949" y="174713"/>
                </a:lnTo>
                <a:lnTo>
                  <a:pt x="441813" y="173108"/>
                </a:lnTo>
                <a:lnTo>
                  <a:pt x="442646" y="171535"/>
                </a:lnTo>
                <a:lnTo>
                  <a:pt x="443510" y="169961"/>
                </a:lnTo>
                <a:lnTo>
                  <a:pt x="444343" y="168387"/>
                </a:lnTo>
                <a:lnTo>
                  <a:pt x="445176" y="166783"/>
                </a:lnTo>
                <a:lnTo>
                  <a:pt x="446040" y="165209"/>
                </a:lnTo>
                <a:lnTo>
                  <a:pt x="446873" y="163635"/>
                </a:lnTo>
                <a:lnTo>
                  <a:pt x="447737" y="162061"/>
                </a:lnTo>
                <a:lnTo>
                  <a:pt x="448570" y="160519"/>
                </a:lnTo>
                <a:lnTo>
                  <a:pt x="449434" y="158945"/>
                </a:lnTo>
                <a:lnTo>
                  <a:pt x="450268" y="157371"/>
                </a:lnTo>
                <a:lnTo>
                  <a:pt x="451101" y="155828"/>
                </a:lnTo>
                <a:lnTo>
                  <a:pt x="451965" y="154255"/>
                </a:lnTo>
                <a:lnTo>
                  <a:pt x="452798" y="152712"/>
                </a:lnTo>
                <a:lnTo>
                  <a:pt x="453662" y="151138"/>
                </a:lnTo>
                <a:lnTo>
                  <a:pt x="454495" y="149595"/>
                </a:lnTo>
                <a:lnTo>
                  <a:pt x="455359" y="148052"/>
                </a:lnTo>
                <a:lnTo>
                  <a:pt x="456192" y="146509"/>
                </a:lnTo>
                <a:lnTo>
                  <a:pt x="457025" y="144967"/>
                </a:lnTo>
                <a:lnTo>
                  <a:pt x="457889" y="143424"/>
                </a:lnTo>
                <a:lnTo>
                  <a:pt x="458722" y="141912"/>
                </a:lnTo>
                <a:lnTo>
                  <a:pt x="459586" y="140369"/>
                </a:lnTo>
                <a:lnTo>
                  <a:pt x="460420" y="138857"/>
                </a:lnTo>
                <a:lnTo>
                  <a:pt x="461284" y="137345"/>
                </a:lnTo>
                <a:lnTo>
                  <a:pt x="462117" y="135802"/>
                </a:lnTo>
                <a:lnTo>
                  <a:pt x="462950" y="134290"/>
                </a:lnTo>
                <a:lnTo>
                  <a:pt x="463814" y="132778"/>
                </a:lnTo>
                <a:lnTo>
                  <a:pt x="464647" y="131297"/>
                </a:lnTo>
                <a:lnTo>
                  <a:pt x="465511" y="129785"/>
                </a:lnTo>
                <a:lnTo>
                  <a:pt x="466344" y="128304"/>
                </a:lnTo>
                <a:lnTo>
                  <a:pt x="467208" y="126792"/>
                </a:lnTo>
                <a:lnTo>
                  <a:pt x="468041" y="125311"/>
                </a:lnTo>
                <a:lnTo>
                  <a:pt x="468875" y="123829"/>
                </a:lnTo>
                <a:lnTo>
                  <a:pt x="469739" y="122348"/>
                </a:lnTo>
                <a:lnTo>
                  <a:pt x="470572" y="120867"/>
                </a:lnTo>
                <a:lnTo>
                  <a:pt x="471436" y="119417"/>
                </a:lnTo>
                <a:lnTo>
                  <a:pt x="472269" y="117936"/>
                </a:lnTo>
                <a:lnTo>
                  <a:pt x="473133" y="116485"/>
                </a:lnTo>
                <a:lnTo>
                  <a:pt x="473966" y="115035"/>
                </a:lnTo>
                <a:lnTo>
                  <a:pt x="474799" y="113585"/>
                </a:lnTo>
                <a:lnTo>
                  <a:pt x="475663" y="112135"/>
                </a:lnTo>
                <a:lnTo>
                  <a:pt x="476496" y="110715"/>
                </a:lnTo>
                <a:lnTo>
                  <a:pt x="477360" y="109296"/>
                </a:lnTo>
                <a:lnTo>
                  <a:pt x="478193" y="107845"/>
                </a:lnTo>
                <a:lnTo>
                  <a:pt x="479057" y="106426"/>
                </a:lnTo>
                <a:lnTo>
                  <a:pt x="479891" y="105007"/>
                </a:lnTo>
                <a:lnTo>
                  <a:pt x="480724" y="103618"/>
                </a:lnTo>
                <a:lnTo>
                  <a:pt x="481588" y="102199"/>
                </a:lnTo>
                <a:lnTo>
                  <a:pt x="482421" y="100810"/>
                </a:lnTo>
                <a:lnTo>
                  <a:pt x="483285" y="99421"/>
                </a:lnTo>
                <a:lnTo>
                  <a:pt x="484118" y="98033"/>
                </a:lnTo>
                <a:lnTo>
                  <a:pt x="484982" y="96675"/>
                </a:lnTo>
                <a:lnTo>
                  <a:pt x="485815" y="95287"/>
                </a:lnTo>
                <a:lnTo>
                  <a:pt x="486648" y="93929"/>
                </a:lnTo>
                <a:lnTo>
                  <a:pt x="487512" y="92571"/>
                </a:lnTo>
                <a:lnTo>
                  <a:pt x="488345" y="91213"/>
                </a:lnTo>
                <a:lnTo>
                  <a:pt x="489209" y="89886"/>
                </a:lnTo>
                <a:lnTo>
                  <a:pt x="490043" y="88529"/>
                </a:lnTo>
                <a:lnTo>
                  <a:pt x="490907" y="87202"/>
                </a:lnTo>
                <a:lnTo>
                  <a:pt x="491740" y="85875"/>
                </a:lnTo>
                <a:lnTo>
                  <a:pt x="492573" y="84579"/>
                </a:lnTo>
                <a:lnTo>
                  <a:pt x="493437" y="83252"/>
                </a:lnTo>
                <a:lnTo>
                  <a:pt x="494270" y="81956"/>
                </a:lnTo>
                <a:lnTo>
                  <a:pt x="495134" y="80660"/>
                </a:lnTo>
                <a:lnTo>
                  <a:pt x="495967" y="79395"/>
                </a:lnTo>
                <a:lnTo>
                  <a:pt x="496831" y="78099"/>
                </a:lnTo>
                <a:lnTo>
                  <a:pt x="497664" y="76834"/>
                </a:lnTo>
                <a:lnTo>
                  <a:pt x="498497" y="75569"/>
                </a:lnTo>
                <a:lnTo>
                  <a:pt x="499361" y="74304"/>
                </a:lnTo>
                <a:lnTo>
                  <a:pt x="500195" y="73069"/>
                </a:lnTo>
                <a:lnTo>
                  <a:pt x="501059" y="71835"/>
                </a:lnTo>
                <a:lnTo>
                  <a:pt x="501892" y="70601"/>
                </a:lnTo>
                <a:lnTo>
                  <a:pt x="502756" y="69366"/>
                </a:lnTo>
                <a:lnTo>
                  <a:pt x="503589" y="68163"/>
                </a:lnTo>
                <a:lnTo>
                  <a:pt x="504422" y="66960"/>
                </a:lnTo>
                <a:lnTo>
                  <a:pt x="505286" y="65756"/>
                </a:lnTo>
                <a:lnTo>
                  <a:pt x="506119" y="64553"/>
                </a:lnTo>
                <a:lnTo>
                  <a:pt x="506983" y="63380"/>
                </a:lnTo>
                <a:lnTo>
                  <a:pt x="507816" y="62208"/>
                </a:lnTo>
                <a:lnTo>
                  <a:pt x="508680" y="61035"/>
                </a:lnTo>
                <a:lnTo>
                  <a:pt x="509513" y="59893"/>
                </a:lnTo>
                <a:lnTo>
                  <a:pt x="510347" y="58752"/>
                </a:lnTo>
                <a:lnTo>
                  <a:pt x="511211" y="57610"/>
                </a:lnTo>
                <a:lnTo>
                  <a:pt x="512044" y="56499"/>
                </a:lnTo>
                <a:lnTo>
                  <a:pt x="512908" y="55357"/>
                </a:lnTo>
                <a:lnTo>
                  <a:pt x="513741" y="54246"/>
                </a:lnTo>
                <a:lnTo>
                  <a:pt x="514605" y="53166"/>
                </a:lnTo>
                <a:lnTo>
                  <a:pt x="515438" y="52056"/>
                </a:lnTo>
                <a:lnTo>
                  <a:pt x="516271" y="50976"/>
                </a:lnTo>
                <a:lnTo>
                  <a:pt x="517135" y="49926"/>
                </a:lnTo>
                <a:lnTo>
                  <a:pt x="517968" y="48846"/>
                </a:lnTo>
                <a:lnTo>
                  <a:pt x="518832" y="47797"/>
                </a:lnTo>
                <a:lnTo>
                  <a:pt x="519665" y="46748"/>
                </a:lnTo>
                <a:lnTo>
                  <a:pt x="520529" y="45730"/>
                </a:lnTo>
                <a:lnTo>
                  <a:pt x="521363" y="44712"/>
                </a:lnTo>
                <a:lnTo>
                  <a:pt x="522196" y="43693"/>
                </a:lnTo>
                <a:lnTo>
                  <a:pt x="523060" y="42675"/>
                </a:lnTo>
                <a:lnTo>
                  <a:pt x="523893" y="41688"/>
                </a:lnTo>
                <a:lnTo>
                  <a:pt x="524757" y="40700"/>
                </a:lnTo>
                <a:lnTo>
                  <a:pt x="525590" y="39744"/>
                </a:lnTo>
                <a:lnTo>
                  <a:pt x="526454" y="38787"/>
                </a:lnTo>
                <a:lnTo>
                  <a:pt x="527287" y="37830"/>
                </a:lnTo>
                <a:lnTo>
                  <a:pt x="528120" y="36874"/>
                </a:lnTo>
                <a:lnTo>
                  <a:pt x="528984" y="35948"/>
                </a:lnTo>
                <a:lnTo>
                  <a:pt x="529817" y="35022"/>
                </a:lnTo>
                <a:lnTo>
                  <a:pt x="530681" y="34128"/>
                </a:lnTo>
                <a:lnTo>
                  <a:pt x="531515" y="33233"/>
                </a:lnTo>
                <a:lnTo>
                  <a:pt x="532379" y="32338"/>
                </a:lnTo>
                <a:lnTo>
                  <a:pt x="533212" y="31474"/>
                </a:lnTo>
                <a:lnTo>
                  <a:pt x="534045" y="30610"/>
                </a:lnTo>
                <a:lnTo>
                  <a:pt x="534909" y="29746"/>
                </a:lnTo>
                <a:lnTo>
                  <a:pt x="535742" y="28913"/>
                </a:lnTo>
                <a:lnTo>
                  <a:pt x="536606" y="28080"/>
                </a:lnTo>
                <a:lnTo>
                  <a:pt x="537439" y="27246"/>
                </a:lnTo>
                <a:lnTo>
                  <a:pt x="538303" y="26444"/>
                </a:lnTo>
                <a:lnTo>
                  <a:pt x="539136" y="25642"/>
                </a:lnTo>
                <a:lnTo>
                  <a:pt x="539969" y="24840"/>
                </a:lnTo>
                <a:lnTo>
                  <a:pt x="540833" y="24068"/>
                </a:lnTo>
                <a:lnTo>
                  <a:pt x="541667" y="23297"/>
                </a:lnTo>
                <a:lnTo>
                  <a:pt x="542531" y="22556"/>
                </a:lnTo>
                <a:lnTo>
                  <a:pt x="543364" y="21816"/>
                </a:lnTo>
                <a:lnTo>
                  <a:pt x="544228" y="21075"/>
                </a:lnTo>
                <a:lnTo>
                  <a:pt x="545061" y="20365"/>
                </a:lnTo>
                <a:lnTo>
                  <a:pt x="545894" y="19656"/>
                </a:lnTo>
                <a:lnTo>
                  <a:pt x="546758" y="18977"/>
                </a:lnTo>
                <a:lnTo>
                  <a:pt x="547591" y="18267"/>
                </a:lnTo>
                <a:lnTo>
                  <a:pt x="548455" y="17619"/>
                </a:lnTo>
                <a:lnTo>
                  <a:pt x="549288" y="16940"/>
                </a:lnTo>
                <a:lnTo>
                  <a:pt x="550152" y="16292"/>
                </a:lnTo>
                <a:lnTo>
                  <a:pt x="550985" y="15675"/>
                </a:lnTo>
                <a:lnTo>
                  <a:pt x="551819" y="15027"/>
                </a:lnTo>
                <a:lnTo>
                  <a:pt x="552683" y="14441"/>
                </a:lnTo>
                <a:lnTo>
                  <a:pt x="553516" y="13824"/>
                </a:lnTo>
                <a:lnTo>
                  <a:pt x="554380" y="13237"/>
                </a:lnTo>
                <a:lnTo>
                  <a:pt x="555213" y="12682"/>
                </a:lnTo>
                <a:lnTo>
                  <a:pt x="556077" y="12096"/>
                </a:lnTo>
                <a:lnTo>
                  <a:pt x="556910" y="11571"/>
                </a:lnTo>
                <a:lnTo>
                  <a:pt x="557743" y="11016"/>
                </a:lnTo>
                <a:lnTo>
                  <a:pt x="558607" y="10491"/>
                </a:lnTo>
                <a:lnTo>
                  <a:pt x="559440" y="9997"/>
                </a:lnTo>
                <a:lnTo>
                  <a:pt x="560304" y="9473"/>
                </a:lnTo>
                <a:lnTo>
                  <a:pt x="561138" y="9010"/>
                </a:lnTo>
                <a:lnTo>
                  <a:pt x="562002" y="8516"/>
                </a:lnTo>
                <a:lnTo>
                  <a:pt x="562835" y="8053"/>
                </a:lnTo>
                <a:lnTo>
                  <a:pt x="563668" y="7621"/>
                </a:lnTo>
                <a:lnTo>
                  <a:pt x="564532" y="7158"/>
                </a:lnTo>
                <a:lnTo>
                  <a:pt x="565365" y="6757"/>
                </a:lnTo>
                <a:lnTo>
                  <a:pt x="566229" y="6325"/>
                </a:lnTo>
                <a:lnTo>
                  <a:pt x="567062" y="5924"/>
                </a:lnTo>
                <a:lnTo>
                  <a:pt x="567926" y="5554"/>
                </a:lnTo>
                <a:lnTo>
                  <a:pt x="568759" y="5184"/>
                </a:lnTo>
                <a:lnTo>
                  <a:pt x="569592" y="4813"/>
                </a:lnTo>
                <a:lnTo>
                  <a:pt x="570456" y="4474"/>
                </a:lnTo>
                <a:lnTo>
                  <a:pt x="571290" y="4134"/>
                </a:lnTo>
                <a:lnTo>
                  <a:pt x="572154" y="3826"/>
                </a:lnTo>
                <a:lnTo>
                  <a:pt x="572987" y="3517"/>
                </a:lnTo>
                <a:lnTo>
                  <a:pt x="573851" y="3209"/>
                </a:lnTo>
                <a:lnTo>
                  <a:pt x="574684" y="2931"/>
                </a:lnTo>
                <a:lnTo>
                  <a:pt x="575517" y="2653"/>
                </a:lnTo>
                <a:lnTo>
                  <a:pt x="576381" y="2406"/>
                </a:lnTo>
                <a:lnTo>
                  <a:pt x="577214" y="2160"/>
                </a:lnTo>
                <a:lnTo>
                  <a:pt x="578078" y="1913"/>
                </a:lnTo>
                <a:lnTo>
                  <a:pt x="578911" y="1697"/>
                </a:lnTo>
                <a:lnTo>
                  <a:pt x="579775" y="1512"/>
                </a:lnTo>
                <a:lnTo>
                  <a:pt x="580608" y="1296"/>
                </a:lnTo>
                <a:lnTo>
                  <a:pt x="581442" y="1141"/>
                </a:lnTo>
                <a:lnTo>
                  <a:pt x="582306" y="956"/>
                </a:lnTo>
                <a:lnTo>
                  <a:pt x="583139" y="802"/>
                </a:lnTo>
                <a:lnTo>
                  <a:pt x="584003" y="678"/>
                </a:lnTo>
                <a:lnTo>
                  <a:pt x="584836" y="555"/>
                </a:lnTo>
                <a:lnTo>
                  <a:pt x="585700" y="432"/>
                </a:lnTo>
                <a:lnTo>
                  <a:pt x="586533" y="339"/>
                </a:lnTo>
                <a:lnTo>
                  <a:pt x="587366" y="246"/>
                </a:lnTo>
                <a:lnTo>
                  <a:pt x="588230" y="185"/>
                </a:lnTo>
                <a:lnTo>
                  <a:pt x="589063" y="123"/>
                </a:lnTo>
                <a:lnTo>
                  <a:pt x="589927" y="61"/>
                </a:lnTo>
                <a:lnTo>
                  <a:pt x="590760" y="30"/>
                </a:lnTo>
                <a:lnTo>
                  <a:pt x="591624" y="30"/>
                </a:lnTo>
                <a:lnTo>
                  <a:pt x="592458" y="0"/>
                </a:lnTo>
                <a:lnTo>
                  <a:pt x="593291" y="30"/>
                </a:lnTo>
                <a:lnTo>
                  <a:pt x="594155" y="30"/>
                </a:lnTo>
                <a:lnTo>
                  <a:pt x="594988" y="61"/>
                </a:lnTo>
                <a:lnTo>
                  <a:pt x="595852" y="123"/>
                </a:lnTo>
                <a:lnTo>
                  <a:pt x="596685" y="185"/>
                </a:lnTo>
                <a:lnTo>
                  <a:pt x="597549" y="246"/>
                </a:lnTo>
                <a:lnTo>
                  <a:pt x="598382" y="339"/>
                </a:lnTo>
                <a:lnTo>
                  <a:pt x="599215" y="432"/>
                </a:lnTo>
                <a:lnTo>
                  <a:pt x="600079" y="555"/>
                </a:lnTo>
                <a:lnTo>
                  <a:pt x="600912" y="678"/>
                </a:lnTo>
                <a:lnTo>
                  <a:pt x="601776" y="802"/>
                </a:lnTo>
                <a:lnTo>
                  <a:pt x="602610" y="956"/>
                </a:lnTo>
                <a:lnTo>
                  <a:pt x="603474" y="1141"/>
                </a:lnTo>
                <a:lnTo>
                  <a:pt x="604307" y="1296"/>
                </a:lnTo>
                <a:lnTo>
                  <a:pt x="605140" y="1512"/>
                </a:lnTo>
                <a:lnTo>
                  <a:pt x="606004" y="1697"/>
                </a:lnTo>
                <a:lnTo>
                  <a:pt x="606837" y="1913"/>
                </a:lnTo>
                <a:lnTo>
                  <a:pt x="607701" y="2160"/>
                </a:lnTo>
                <a:lnTo>
                  <a:pt x="608534" y="2406"/>
                </a:lnTo>
                <a:lnTo>
                  <a:pt x="609398" y="2653"/>
                </a:lnTo>
                <a:lnTo>
                  <a:pt x="610231" y="2931"/>
                </a:lnTo>
                <a:lnTo>
                  <a:pt x="611064" y="3209"/>
                </a:lnTo>
                <a:lnTo>
                  <a:pt x="611928" y="3517"/>
                </a:lnTo>
                <a:lnTo>
                  <a:pt x="612762" y="3826"/>
                </a:lnTo>
                <a:lnTo>
                  <a:pt x="613626" y="4134"/>
                </a:lnTo>
                <a:lnTo>
                  <a:pt x="614459" y="4474"/>
                </a:lnTo>
                <a:lnTo>
                  <a:pt x="615323" y="4813"/>
                </a:lnTo>
                <a:lnTo>
                  <a:pt x="616156" y="5184"/>
                </a:lnTo>
                <a:lnTo>
                  <a:pt x="616989" y="5554"/>
                </a:lnTo>
                <a:lnTo>
                  <a:pt x="617853" y="5924"/>
                </a:lnTo>
                <a:lnTo>
                  <a:pt x="618686" y="6325"/>
                </a:lnTo>
                <a:lnTo>
                  <a:pt x="619550" y="6757"/>
                </a:lnTo>
                <a:lnTo>
                  <a:pt x="620383" y="7158"/>
                </a:lnTo>
                <a:lnTo>
                  <a:pt x="621247" y="7621"/>
                </a:lnTo>
                <a:lnTo>
                  <a:pt x="622080" y="8053"/>
                </a:lnTo>
                <a:lnTo>
                  <a:pt x="622914" y="8516"/>
                </a:lnTo>
                <a:lnTo>
                  <a:pt x="623778" y="9010"/>
                </a:lnTo>
                <a:lnTo>
                  <a:pt x="624611" y="9473"/>
                </a:lnTo>
                <a:lnTo>
                  <a:pt x="625475" y="9997"/>
                </a:lnTo>
                <a:lnTo>
                  <a:pt x="626308" y="10491"/>
                </a:lnTo>
                <a:lnTo>
                  <a:pt x="627172" y="11016"/>
                </a:lnTo>
                <a:lnTo>
                  <a:pt x="628005" y="11571"/>
                </a:lnTo>
                <a:lnTo>
                  <a:pt x="628838" y="12096"/>
                </a:lnTo>
                <a:lnTo>
                  <a:pt x="629702" y="12682"/>
                </a:lnTo>
                <a:lnTo>
                  <a:pt x="630535" y="13237"/>
                </a:lnTo>
                <a:lnTo>
                  <a:pt x="631399" y="13824"/>
                </a:lnTo>
                <a:lnTo>
                  <a:pt x="632232" y="14441"/>
                </a:lnTo>
                <a:lnTo>
                  <a:pt x="633096" y="15027"/>
                </a:lnTo>
                <a:lnTo>
                  <a:pt x="633930" y="15675"/>
                </a:lnTo>
                <a:lnTo>
                  <a:pt x="634763" y="16292"/>
                </a:lnTo>
                <a:lnTo>
                  <a:pt x="635627" y="16940"/>
                </a:lnTo>
                <a:lnTo>
                  <a:pt x="636460" y="17619"/>
                </a:lnTo>
                <a:lnTo>
                  <a:pt x="637324" y="18267"/>
                </a:lnTo>
                <a:lnTo>
                  <a:pt x="638157" y="18977"/>
                </a:lnTo>
                <a:lnTo>
                  <a:pt x="642384" y="22556"/>
                </a:lnTo>
                <a:lnTo>
                  <a:pt x="643248" y="23297"/>
                </a:lnTo>
                <a:lnTo>
                  <a:pt x="644082" y="24068"/>
                </a:lnTo>
                <a:lnTo>
                  <a:pt x="644946" y="24840"/>
                </a:lnTo>
                <a:lnTo>
                  <a:pt x="645779" y="25642"/>
                </a:lnTo>
                <a:lnTo>
                  <a:pt x="646612" y="26444"/>
                </a:lnTo>
                <a:lnTo>
                  <a:pt x="647476" y="27246"/>
                </a:lnTo>
                <a:lnTo>
                  <a:pt x="648309" y="28080"/>
                </a:lnTo>
                <a:lnTo>
                  <a:pt x="652537" y="32338"/>
                </a:lnTo>
                <a:lnTo>
                  <a:pt x="653401" y="33233"/>
                </a:lnTo>
                <a:lnTo>
                  <a:pt x="654234" y="34128"/>
                </a:lnTo>
                <a:lnTo>
                  <a:pt x="655098" y="35022"/>
                </a:lnTo>
                <a:lnTo>
                  <a:pt x="655931" y="35948"/>
                </a:lnTo>
                <a:lnTo>
                  <a:pt x="656795" y="36874"/>
                </a:lnTo>
                <a:lnTo>
                  <a:pt x="657628" y="37830"/>
                </a:lnTo>
                <a:lnTo>
                  <a:pt x="658461" y="38787"/>
                </a:lnTo>
                <a:lnTo>
                  <a:pt x="659325" y="39744"/>
                </a:lnTo>
                <a:lnTo>
                  <a:pt x="660158" y="40700"/>
                </a:lnTo>
                <a:lnTo>
                  <a:pt x="661022" y="41688"/>
                </a:lnTo>
                <a:lnTo>
                  <a:pt x="661855" y="42675"/>
                </a:lnTo>
                <a:lnTo>
                  <a:pt x="662719" y="43693"/>
                </a:lnTo>
                <a:lnTo>
                  <a:pt x="663553" y="44712"/>
                </a:lnTo>
                <a:lnTo>
                  <a:pt x="664386" y="45730"/>
                </a:lnTo>
                <a:lnTo>
                  <a:pt x="665250" y="46748"/>
                </a:lnTo>
                <a:lnTo>
                  <a:pt x="666083" y="47797"/>
                </a:lnTo>
                <a:lnTo>
                  <a:pt x="666947" y="48846"/>
                </a:lnTo>
                <a:lnTo>
                  <a:pt x="667780" y="49926"/>
                </a:lnTo>
                <a:lnTo>
                  <a:pt x="668644" y="50976"/>
                </a:lnTo>
                <a:lnTo>
                  <a:pt x="669477" y="52056"/>
                </a:lnTo>
                <a:lnTo>
                  <a:pt x="670310" y="53166"/>
                </a:lnTo>
                <a:lnTo>
                  <a:pt x="671174" y="54246"/>
                </a:lnTo>
                <a:lnTo>
                  <a:pt x="672007" y="55357"/>
                </a:lnTo>
                <a:lnTo>
                  <a:pt x="672871" y="56499"/>
                </a:lnTo>
                <a:lnTo>
                  <a:pt x="673705" y="57610"/>
                </a:lnTo>
                <a:lnTo>
                  <a:pt x="674569" y="58752"/>
                </a:lnTo>
                <a:lnTo>
                  <a:pt x="675402" y="59893"/>
                </a:lnTo>
                <a:lnTo>
                  <a:pt x="676235" y="61035"/>
                </a:lnTo>
                <a:lnTo>
                  <a:pt x="677099" y="62208"/>
                </a:lnTo>
                <a:lnTo>
                  <a:pt x="677932" y="63380"/>
                </a:lnTo>
                <a:lnTo>
                  <a:pt x="678796" y="64553"/>
                </a:lnTo>
                <a:lnTo>
                  <a:pt x="679629" y="65756"/>
                </a:lnTo>
                <a:lnTo>
                  <a:pt x="680493" y="66960"/>
                </a:lnTo>
                <a:lnTo>
                  <a:pt x="681326" y="68163"/>
                </a:lnTo>
                <a:lnTo>
                  <a:pt x="682159" y="69366"/>
                </a:lnTo>
                <a:lnTo>
                  <a:pt x="683023" y="70601"/>
                </a:lnTo>
                <a:lnTo>
                  <a:pt x="683857" y="71835"/>
                </a:lnTo>
                <a:lnTo>
                  <a:pt x="684721" y="73069"/>
                </a:lnTo>
                <a:lnTo>
                  <a:pt x="685554" y="74304"/>
                </a:lnTo>
                <a:lnTo>
                  <a:pt x="686418" y="75569"/>
                </a:lnTo>
                <a:lnTo>
                  <a:pt x="687251" y="76834"/>
                </a:lnTo>
                <a:lnTo>
                  <a:pt x="688084" y="78099"/>
                </a:lnTo>
                <a:lnTo>
                  <a:pt x="688948" y="79395"/>
                </a:lnTo>
                <a:lnTo>
                  <a:pt x="689781" y="80660"/>
                </a:lnTo>
                <a:lnTo>
                  <a:pt x="690645" y="81956"/>
                </a:lnTo>
                <a:lnTo>
                  <a:pt x="691478" y="83252"/>
                </a:lnTo>
                <a:lnTo>
                  <a:pt x="692342" y="84579"/>
                </a:lnTo>
                <a:lnTo>
                  <a:pt x="693175" y="85875"/>
                </a:lnTo>
                <a:lnTo>
                  <a:pt x="694009" y="87202"/>
                </a:lnTo>
                <a:lnTo>
                  <a:pt x="694873" y="88529"/>
                </a:lnTo>
                <a:lnTo>
                  <a:pt x="695706" y="89886"/>
                </a:lnTo>
                <a:lnTo>
                  <a:pt x="696570" y="91213"/>
                </a:lnTo>
                <a:lnTo>
                  <a:pt x="697403" y="92571"/>
                </a:lnTo>
                <a:lnTo>
                  <a:pt x="698267" y="93929"/>
                </a:lnTo>
                <a:lnTo>
                  <a:pt x="699100" y="95287"/>
                </a:lnTo>
                <a:lnTo>
                  <a:pt x="699933" y="96675"/>
                </a:lnTo>
                <a:lnTo>
                  <a:pt x="700797" y="98033"/>
                </a:lnTo>
                <a:lnTo>
                  <a:pt x="701630" y="99421"/>
                </a:lnTo>
                <a:lnTo>
                  <a:pt x="702494" y="100810"/>
                </a:lnTo>
                <a:lnTo>
                  <a:pt x="703327" y="102199"/>
                </a:lnTo>
                <a:lnTo>
                  <a:pt x="704191" y="103618"/>
                </a:lnTo>
                <a:lnTo>
                  <a:pt x="705025" y="105007"/>
                </a:lnTo>
                <a:lnTo>
                  <a:pt x="705858" y="106426"/>
                </a:lnTo>
                <a:lnTo>
                  <a:pt x="706722" y="107845"/>
                </a:lnTo>
                <a:lnTo>
                  <a:pt x="707555" y="109296"/>
                </a:lnTo>
                <a:lnTo>
                  <a:pt x="708419" y="110715"/>
                </a:lnTo>
                <a:lnTo>
                  <a:pt x="709252" y="112135"/>
                </a:lnTo>
                <a:lnTo>
                  <a:pt x="710116" y="113585"/>
                </a:lnTo>
                <a:lnTo>
                  <a:pt x="710949" y="115035"/>
                </a:lnTo>
                <a:lnTo>
                  <a:pt x="711782" y="116485"/>
                </a:lnTo>
                <a:lnTo>
                  <a:pt x="712646" y="117936"/>
                </a:lnTo>
                <a:lnTo>
                  <a:pt x="713479" y="119417"/>
                </a:lnTo>
                <a:lnTo>
                  <a:pt x="714343" y="120867"/>
                </a:lnTo>
                <a:lnTo>
                  <a:pt x="715177" y="122348"/>
                </a:lnTo>
                <a:lnTo>
                  <a:pt x="716041" y="123829"/>
                </a:lnTo>
                <a:lnTo>
                  <a:pt x="716874" y="125311"/>
                </a:lnTo>
                <a:lnTo>
                  <a:pt x="717707" y="126792"/>
                </a:lnTo>
                <a:lnTo>
                  <a:pt x="718571" y="128304"/>
                </a:lnTo>
                <a:lnTo>
                  <a:pt x="719404" y="129785"/>
                </a:lnTo>
                <a:lnTo>
                  <a:pt x="720268" y="131297"/>
                </a:lnTo>
                <a:lnTo>
                  <a:pt x="721101" y="132778"/>
                </a:lnTo>
                <a:lnTo>
                  <a:pt x="721965" y="134290"/>
                </a:lnTo>
                <a:lnTo>
                  <a:pt x="722798" y="135802"/>
                </a:lnTo>
                <a:lnTo>
                  <a:pt x="723631" y="137345"/>
                </a:lnTo>
                <a:lnTo>
                  <a:pt x="724495" y="138857"/>
                </a:lnTo>
                <a:lnTo>
                  <a:pt x="725329" y="140369"/>
                </a:lnTo>
                <a:lnTo>
                  <a:pt x="726193" y="141912"/>
                </a:lnTo>
                <a:lnTo>
                  <a:pt x="727026" y="143424"/>
                </a:lnTo>
                <a:lnTo>
                  <a:pt x="727890" y="144967"/>
                </a:lnTo>
                <a:lnTo>
                  <a:pt x="728723" y="146509"/>
                </a:lnTo>
                <a:lnTo>
                  <a:pt x="729556" y="148052"/>
                </a:lnTo>
                <a:lnTo>
                  <a:pt x="730420" y="149595"/>
                </a:lnTo>
                <a:lnTo>
                  <a:pt x="731253" y="151138"/>
                </a:lnTo>
                <a:lnTo>
                  <a:pt x="732117" y="152712"/>
                </a:lnTo>
                <a:lnTo>
                  <a:pt x="732950" y="154255"/>
                </a:lnTo>
                <a:lnTo>
                  <a:pt x="733814" y="155828"/>
                </a:lnTo>
                <a:lnTo>
                  <a:pt x="734647" y="157371"/>
                </a:lnTo>
                <a:lnTo>
                  <a:pt x="735481" y="158945"/>
                </a:lnTo>
                <a:lnTo>
                  <a:pt x="736345" y="160519"/>
                </a:lnTo>
                <a:lnTo>
                  <a:pt x="737178" y="162061"/>
                </a:lnTo>
                <a:lnTo>
                  <a:pt x="738042" y="163635"/>
                </a:lnTo>
                <a:lnTo>
                  <a:pt x="738875" y="165209"/>
                </a:lnTo>
                <a:lnTo>
                  <a:pt x="739739" y="166783"/>
                </a:lnTo>
                <a:lnTo>
                  <a:pt x="740572" y="168387"/>
                </a:lnTo>
                <a:lnTo>
                  <a:pt x="741405" y="169961"/>
                </a:lnTo>
                <a:lnTo>
                  <a:pt x="742269" y="171535"/>
                </a:lnTo>
                <a:lnTo>
                  <a:pt x="743102" y="173108"/>
                </a:lnTo>
                <a:lnTo>
                  <a:pt x="743966" y="174713"/>
                </a:lnTo>
                <a:lnTo>
                  <a:pt x="744800" y="176287"/>
                </a:lnTo>
                <a:lnTo>
                  <a:pt x="745664" y="177891"/>
                </a:lnTo>
                <a:lnTo>
                  <a:pt x="746497" y="179465"/>
                </a:lnTo>
                <a:lnTo>
                  <a:pt x="747330" y="181069"/>
                </a:lnTo>
                <a:lnTo>
                  <a:pt x="748194" y="182674"/>
                </a:lnTo>
                <a:lnTo>
                  <a:pt x="749027" y="184248"/>
                </a:lnTo>
                <a:lnTo>
                  <a:pt x="749891" y="185852"/>
                </a:lnTo>
                <a:lnTo>
                  <a:pt x="750724" y="187457"/>
                </a:lnTo>
                <a:lnTo>
                  <a:pt x="751588" y="189062"/>
                </a:lnTo>
                <a:lnTo>
                  <a:pt x="752421" y="190666"/>
                </a:lnTo>
                <a:lnTo>
                  <a:pt x="753254" y="192240"/>
                </a:lnTo>
                <a:lnTo>
                  <a:pt x="754118" y="193844"/>
                </a:lnTo>
                <a:lnTo>
                  <a:pt x="754952" y="195449"/>
                </a:lnTo>
                <a:lnTo>
                  <a:pt x="755816" y="197054"/>
                </a:lnTo>
                <a:lnTo>
                  <a:pt x="756649" y="198658"/>
                </a:lnTo>
                <a:lnTo>
                  <a:pt x="757513" y="200263"/>
                </a:lnTo>
                <a:lnTo>
                  <a:pt x="758346" y="201867"/>
                </a:lnTo>
                <a:lnTo>
                  <a:pt x="759179" y="203472"/>
                </a:lnTo>
                <a:lnTo>
                  <a:pt x="760043" y="205076"/>
                </a:lnTo>
                <a:lnTo>
                  <a:pt x="760876" y="206681"/>
                </a:lnTo>
                <a:lnTo>
                  <a:pt x="761740" y="208286"/>
                </a:lnTo>
                <a:lnTo>
                  <a:pt x="762573" y="209890"/>
                </a:lnTo>
                <a:lnTo>
                  <a:pt x="763437" y="211495"/>
                </a:lnTo>
                <a:lnTo>
                  <a:pt x="764270" y="213099"/>
                </a:lnTo>
                <a:lnTo>
                  <a:pt x="765104" y="214704"/>
                </a:lnTo>
                <a:lnTo>
                  <a:pt x="765968" y="216308"/>
                </a:lnTo>
                <a:lnTo>
                  <a:pt x="766801" y="217913"/>
                </a:lnTo>
                <a:lnTo>
                  <a:pt x="767665" y="219518"/>
                </a:lnTo>
                <a:lnTo>
                  <a:pt x="768498" y="221122"/>
                </a:lnTo>
                <a:lnTo>
                  <a:pt x="769362" y="222727"/>
                </a:lnTo>
                <a:lnTo>
                  <a:pt x="770195" y="224331"/>
                </a:lnTo>
                <a:lnTo>
                  <a:pt x="771028" y="225936"/>
                </a:lnTo>
                <a:lnTo>
                  <a:pt x="771892" y="227540"/>
                </a:lnTo>
                <a:lnTo>
                  <a:pt x="772725" y="229145"/>
                </a:lnTo>
                <a:lnTo>
                  <a:pt x="773589" y="230719"/>
                </a:lnTo>
                <a:lnTo>
                  <a:pt x="774422" y="232323"/>
                </a:lnTo>
                <a:lnTo>
                  <a:pt x="775286" y="233928"/>
                </a:lnTo>
                <a:lnTo>
                  <a:pt x="776120" y="235532"/>
                </a:lnTo>
                <a:lnTo>
                  <a:pt x="776953" y="237106"/>
                </a:lnTo>
                <a:lnTo>
                  <a:pt x="777817" y="238711"/>
                </a:lnTo>
                <a:lnTo>
                  <a:pt x="778650" y="240284"/>
                </a:lnTo>
                <a:lnTo>
                  <a:pt x="779514" y="241889"/>
                </a:lnTo>
                <a:lnTo>
                  <a:pt x="780347" y="243463"/>
                </a:lnTo>
                <a:lnTo>
                  <a:pt x="781211" y="245067"/>
                </a:lnTo>
                <a:lnTo>
                  <a:pt x="782044" y="246641"/>
                </a:lnTo>
                <a:lnTo>
                  <a:pt x="782877" y="248215"/>
                </a:lnTo>
                <a:lnTo>
                  <a:pt x="783741" y="249819"/>
                </a:lnTo>
                <a:lnTo>
                  <a:pt x="784574" y="251393"/>
                </a:lnTo>
                <a:lnTo>
                  <a:pt x="785438" y="252967"/>
                </a:lnTo>
                <a:lnTo>
                  <a:pt x="786272" y="254540"/>
                </a:lnTo>
                <a:lnTo>
                  <a:pt x="787136" y="256114"/>
                </a:lnTo>
                <a:lnTo>
                  <a:pt x="787969" y="257688"/>
                </a:lnTo>
                <a:lnTo>
                  <a:pt x="788802" y="259231"/>
                </a:lnTo>
                <a:lnTo>
                  <a:pt x="789666" y="260804"/>
                </a:lnTo>
                <a:lnTo>
                  <a:pt x="790499" y="262378"/>
                </a:lnTo>
                <a:lnTo>
                  <a:pt x="791363" y="263921"/>
                </a:lnTo>
                <a:lnTo>
                  <a:pt x="792196" y="265495"/>
                </a:lnTo>
                <a:lnTo>
                  <a:pt x="793060" y="267038"/>
                </a:lnTo>
                <a:lnTo>
                  <a:pt x="793893" y="268611"/>
                </a:lnTo>
                <a:lnTo>
                  <a:pt x="794726" y="270154"/>
                </a:lnTo>
                <a:lnTo>
                  <a:pt x="795590" y="271697"/>
                </a:lnTo>
                <a:lnTo>
                  <a:pt x="796424" y="273240"/>
                </a:lnTo>
                <a:lnTo>
                  <a:pt x="797288" y="274783"/>
                </a:lnTo>
                <a:lnTo>
                  <a:pt x="798121" y="276326"/>
                </a:lnTo>
                <a:lnTo>
                  <a:pt x="798985" y="277869"/>
                </a:lnTo>
                <a:lnTo>
                  <a:pt x="799818" y="279381"/>
                </a:lnTo>
                <a:lnTo>
                  <a:pt x="800651" y="280923"/>
                </a:lnTo>
                <a:lnTo>
                  <a:pt x="801515" y="282435"/>
                </a:lnTo>
                <a:lnTo>
                  <a:pt x="802348" y="283978"/>
                </a:lnTo>
                <a:lnTo>
                  <a:pt x="803212" y="285490"/>
                </a:lnTo>
                <a:lnTo>
                  <a:pt x="804045" y="287002"/>
                </a:lnTo>
                <a:lnTo>
                  <a:pt x="804909" y="288514"/>
                </a:lnTo>
                <a:lnTo>
                  <a:pt x="805742" y="290026"/>
                </a:lnTo>
                <a:lnTo>
                  <a:pt x="806576" y="291538"/>
                </a:lnTo>
                <a:lnTo>
                  <a:pt x="807440" y="293050"/>
                </a:lnTo>
                <a:lnTo>
                  <a:pt x="808273" y="294531"/>
                </a:lnTo>
                <a:lnTo>
                  <a:pt x="809137" y="296043"/>
                </a:lnTo>
                <a:lnTo>
                  <a:pt x="809970" y="297525"/>
                </a:lnTo>
                <a:lnTo>
                  <a:pt x="810834" y="299006"/>
                </a:lnTo>
                <a:lnTo>
                  <a:pt x="811667" y="300487"/>
                </a:lnTo>
                <a:lnTo>
                  <a:pt x="812500" y="301968"/>
                </a:lnTo>
                <a:lnTo>
                  <a:pt x="813364" y="303449"/>
                </a:lnTo>
                <a:lnTo>
                  <a:pt x="814197" y="304930"/>
                </a:lnTo>
                <a:lnTo>
                  <a:pt x="815061" y="306381"/>
                </a:lnTo>
                <a:lnTo>
                  <a:pt x="815894" y="307862"/>
                </a:lnTo>
                <a:lnTo>
                  <a:pt x="816758" y="309312"/>
                </a:lnTo>
                <a:lnTo>
                  <a:pt x="817592" y="310762"/>
                </a:lnTo>
                <a:lnTo>
                  <a:pt x="818425" y="312213"/>
                </a:lnTo>
                <a:lnTo>
                  <a:pt x="819289" y="313663"/>
                </a:lnTo>
                <a:lnTo>
                  <a:pt x="820122" y="315113"/>
                </a:lnTo>
                <a:lnTo>
                  <a:pt x="820986" y="316563"/>
                </a:lnTo>
                <a:lnTo>
                  <a:pt x="821819" y="317983"/>
                </a:lnTo>
                <a:lnTo>
                  <a:pt x="822683" y="319402"/>
                </a:lnTo>
                <a:lnTo>
                  <a:pt x="823516" y="320853"/>
                </a:lnTo>
                <a:lnTo>
                  <a:pt x="824349" y="322272"/>
                </a:lnTo>
                <a:lnTo>
                  <a:pt x="825213" y="323661"/>
                </a:lnTo>
                <a:lnTo>
                  <a:pt x="826046" y="325080"/>
                </a:lnTo>
                <a:lnTo>
                  <a:pt x="826910" y="326499"/>
                </a:lnTo>
                <a:lnTo>
                  <a:pt x="827744" y="327888"/>
                </a:lnTo>
                <a:lnTo>
                  <a:pt x="828608" y="329307"/>
                </a:lnTo>
                <a:lnTo>
                  <a:pt x="829441" y="330696"/>
                </a:lnTo>
                <a:lnTo>
                  <a:pt x="830274" y="332085"/>
                </a:lnTo>
                <a:lnTo>
                  <a:pt x="831138" y="333473"/>
                </a:lnTo>
                <a:lnTo>
                  <a:pt x="831971" y="334831"/>
                </a:lnTo>
                <a:lnTo>
                  <a:pt x="832835" y="336219"/>
                </a:lnTo>
                <a:lnTo>
                  <a:pt x="833668" y="337577"/>
                </a:lnTo>
                <a:lnTo>
                  <a:pt x="834532" y="338935"/>
                </a:lnTo>
                <a:lnTo>
                  <a:pt x="835365" y="340293"/>
                </a:lnTo>
                <a:lnTo>
                  <a:pt x="836199" y="341650"/>
                </a:lnTo>
                <a:lnTo>
                  <a:pt x="837063" y="343008"/>
                </a:lnTo>
                <a:lnTo>
                  <a:pt x="837896" y="344335"/>
                </a:lnTo>
                <a:lnTo>
                  <a:pt x="838760" y="345693"/>
                </a:lnTo>
                <a:lnTo>
                  <a:pt x="839593" y="347019"/>
                </a:lnTo>
                <a:lnTo>
                  <a:pt x="840457" y="348346"/>
                </a:lnTo>
                <a:lnTo>
                  <a:pt x="841290" y="349673"/>
                </a:lnTo>
                <a:lnTo>
                  <a:pt x="842123" y="351000"/>
                </a:lnTo>
                <a:lnTo>
                  <a:pt x="842987" y="352296"/>
                </a:lnTo>
                <a:lnTo>
                  <a:pt x="843820" y="353623"/>
                </a:lnTo>
                <a:lnTo>
                  <a:pt x="844684" y="354919"/>
                </a:lnTo>
                <a:lnTo>
                  <a:pt x="845517" y="356215"/>
                </a:lnTo>
                <a:lnTo>
                  <a:pt x="846381" y="357511"/>
                </a:lnTo>
                <a:lnTo>
                  <a:pt x="847215" y="358776"/>
                </a:lnTo>
                <a:lnTo>
                  <a:pt x="848048" y="360072"/>
                </a:lnTo>
                <a:lnTo>
                  <a:pt x="848912" y="361337"/>
                </a:lnTo>
                <a:lnTo>
                  <a:pt x="849745" y="362602"/>
                </a:lnTo>
                <a:lnTo>
                  <a:pt x="850609" y="363867"/>
                </a:lnTo>
                <a:lnTo>
                  <a:pt x="851442" y="365133"/>
                </a:lnTo>
                <a:lnTo>
                  <a:pt x="852306" y="366398"/>
                </a:lnTo>
                <a:lnTo>
                  <a:pt x="853139" y="367632"/>
                </a:lnTo>
                <a:lnTo>
                  <a:pt x="853972" y="368897"/>
                </a:lnTo>
                <a:lnTo>
                  <a:pt x="854836" y="370132"/>
                </a:lnTo>
                <a:lnTo>
                  <a:pt x="855669" y="371366"/>
                </a:lnTo>
                <a:lnTo>
                  <a:pt x="856533" y="372569"/>
                </a:lnTo>
                <a:lnTo>
                  <a:pt x="857367" y="373804"/>
                </a:lnTo>
                <a:lnTo>
                  <a:pt x="858231" y="375007"/>
                </a:lnTo>
                <a:lnTo>
                  <a:pt x="859064" y="376210"/>
                </a:lnTo>
                <a:lnTo>
                  <a:pt x="859897" y="377414"/>
                </a:lnTo>
                <a:lnTo>
                  <a:pt x="860761" y="378617"/>
                </a:lnTo>
                <a:lnTo>
                  <a:pt x="861594" y="379821"/>
                </a:lnTo>
                <a:lnTo>
                  <a:pt x="862458" y="380993"/>
                </a:lnTo>
                <a:lnTo>
                  <a:pt x="863291" y="382166"/>
                </a:lnTo>
                <a:lnTo>
                  <a:pt x="864155" y="383338"/>
                </a:lnTo>
                <a:lnTo>
                  <a:pt x="864988" y="384511"/>
                </a:lnTo>
                <a:lnTo>
                  <a:pt x="865821" y="385684"/>
                </a:lnTo>
                <a:lnTo>
                  <a:pt x="866685" y="386856"/>
                </a:lnTo>
                <a:lnTo>
                  <a:pt x="867519" y="387998"/>
                </a:lnTo>
                <a:lnTo>
                  <a:pt x="868383" y="389140"/>
                </a:lnTo>
                <a:lnTo>
                  <a:pt x="869216" y="390281"/>
                </a:lnTo>
                <a:lnTo>
                  <a:pt x="870080" y="391423"/>
                </a:lnTo>
                <a:lnTo>
                  <a:pt x="870913" y="392534"/>
                </a:lnTo>
                <a:lnTo>
                  <a:pt x="871746" y="393676"/>
                </a:lnTo>
                <a:lnTo>
                  <a:pt x="872610" y="394786"/>
                </a:lnTo>
                <a:lnTo>
                  <a:pt x="873443" y="395897"/>
                </a:lnTo>
                <a:lnTo>
                  <a:pt x="874307" y="397008"/>
                </a:lnTo>
                <a:lnTo>
                  <a:pt x="875140" y="398088"/>
                </a:lnTo>
                <a:lnTo>
                  <a:pt x="876004" y="399199"/>
                </a:lnTo>
                <a:lnTo>
                  <a:pt x="876837" y="400279"/>
                </a:lnTo>
                <a:lnTo>
                  <a:pt x="877671" y="401359"/>
                </a:lnTo>
                <a:lnTo>
                  <a:pt x="878535" y="402439"/>
                </a:lnTo>
                <a:lnTo>
                  <a:pt x="879368" y="403488"/>
                </a:lnTo>
                <a:lnTo>
                  <a:pt x="880232" y="404568"/>
                </a:lnTo>
                <a:lnTo>
                  <a:pt x="881065" y="405617"/>
                </a:lnTo>
                <a:lnTo>
                  <a:pt x="881929" y="406666"/>
                </a:lnTo>
                <a:lnTo>
                  <a:pt x="882762" y="407716"/>
                </a:lnTo>
                <a:lnTo>
                  <a:pt x="883595" y="408765"/>
                </a:lnTo>
                <a:lnTo>
                  <a:pt x="884459" y="409783"/>
                </a:lnTo>
                <a:lnTo>
                  <a:pt x="885292" y="410832"/>
                </a:lnTo>
                <a:lnTo>
                  <a:pt x="886156" y="411850"/>
                </a:lnTo>
                <a:lnTo>
                  <a:pt x="886989" y="412869"/>
                </a:lnTo>
                <a:lnTo>
                  <a:pt x="887853" y="413887"/>
                </a:lnTo>
                <a:lnTo>
                  <a:pt x="888687" y="414874"/>
                </a:lnTo>
                <a:lnTo>
                  <a:pt x="889520" y="415862"/>
                </a:lnTo>
                <a:lnTo>
                  <a:pt x="890384" y="416880"/>
                </a:lnTo>
                <a:lnTo>
                  <a:pt x="891217" y="417868"/>
                </a:lnTo>
                <a:lnTo>
                  <a:pt x="892081" y="418824"/>
                </a:lnTo>
                <a:lnTo>
                  <a:pt x="892914" y="419812"/>
                </a:lnTo>
                <a:lnTo>
                  <a:pt x="893778" y="420768"/>
                </a:lnTo>
                <a:lnTo>
                  <a:pt x="894611" y="421756"/>
                </a:lnTo>
                <a:lnTo>
                  <a:pt x="895444" y="422712"/>
                </a:lnTo>
                <a:lnTo>
                  <a:pt x="896308" y="423638"/>
                </a:lnTo>
                <a:lnTo>
                  <a:pt x="897141" y="424594"/>
                </a:lnTo>
                <a:lnTo>
                  <a:pt x="898005" y="425551"/>
                </a:lnTo>
                <a:lnTo>
                  <a:pt x="898839" y="426477"/>
                </a:lnTo>
                <a:lnTo>
                  <a:pt x="899703" y="427402"/>
                </a:lnTo>
                <a:lnTo>
                  <a:pt x="900536" y="428328"/>
                </a:lnTo>
                <a:lnTo>
                  <a:pt x="901369" y="429254"/>
                </a:lnTo>
                <a:lnTo>
                  <a:pt x="902233" y="430149"/>
                </a:lnTo>
                <a:lnTo>
                  <a:pt x="903066" y="431044"/>
                </a:lnTo>
                <a:lnTo>
                  <a:pt x="903930" y="431969"/>
                </a:lnTo>
                <a:lnTo>
                  <a:pt x="904763" y="432833"/>
                </a:lnTo>
                <a:lnTo>
                  <a:pt x="905627" y="433728"/>
                </a:lnTo>
                <a:lnTo>
                  <a:pt x="906460" y="434623"/>
                </a:lnTo>
                <a:lnTo>
                  <a:pt x="907293" y="435487"/>
                </a:lnTo>
                <a:lnTo>
                  <a:pt x="908157" y="436351"/>
                </a:lnTo>
                <a:lnTo>
                  <a:pt x="908991" y="437215"/>
                </a:lnTo>
                <a:lnTo>
                  <a:pt x="909855" y="438079"/>
                </a:lnTo>
                <a:lnTo>
                  <a:pt x="910688" y="438943"/>
                </a:lnTo>
                <a:lnTo>
                  <a:pt x="911552" y="439776"/>
                </a:lnTo>
                <a:lnTo>
                  <a:pt x="912385" y="440640"/>
                </a:lnTo>
                <a:lnTo>
                  <a:pt x="913218" y="441473"/>
                </a:lnTo>
                <a:lnTo>
                  <a:pt x="914082" y="442306"/>
                </a:lnTo>
                <a:lnTo>
                  <a:pt x="914915" y="443109"/>
                </a:lnTo>
                <a:lnTo>
                  <a:pt x="915779" y="443942"/>
                </a:lnTo>
                <a:lnTo>
                  <a:pt x="916612" y="444744"/>
                </a:lnTo>
                <a:lnTo>
                  <a:pt x="917476" y="445546"/>
                </a:lnTo>
                <a:lnTo>
                  <a:pt x="918309" y="446349"/>
                </a:lnTo>
                <a:lnTo>
                  <a:pt x="919143" y="447151"/>
                </a:lnTo>
                <a:lnTo>
                  <a:pt x="920007" y="447953"/>
                </a:lnTo>
                <a:lnTo>
                  <a:pt x="920840" y="448725"/>
                </a:lnTo>
                <a:lnTo>
                  <a:pt x="921704" y="449496"/>
                </a:lnTo>
                <a:lnTo>
                  <a:pt x="922537" y="450268"/>
                </a:lnTo>
                <a:lnTo>
                  <a:pt x="923401" y="451039"/>
                </a:lnTo>
                <a:lnTo>
                  <a:pt x="924234" y="451810"/>
                </a:lnTo>
                <a:lnTo>
                  <a:pt x="925067" y="452582"/>
                </a:lnTo>
                <a:lnTo>
                  <a:pt x="925931" y="453322"/>
                </a:lnTo>
                <a:lnTo>
                  <a:pt x="926764" y="454063"/>
                </a:lnTo>
                <a:lnTo>
                  <a:pt x="927628" y="454804"/>
                </a:lnTo>
                <a:lnTo>
                  <a:pt x="928462" y="455544"/>
                </a:lnTo>
                <a:lnTo>
                  <a:pt x="929326" y="456285"/>
                </a:lnTo>
                <a:lnTo>
                  <a:pt x="930159" y="456994"/>
                </a:lnTo>
                <a:lnTo>
                  <a:pt x="930992" y="457704"/>
                </a:lnTo>
                <a:lnTo>
                  <a:pt x="931856" y="458445"/>
                </a:lnTo>
                <a:lnTo>
                  <a:pt x="932689" y="459124"/>
                </a:lnTo>
                <a:lnTo>
                  <a:pt x="933553" y="459833"/>
                </a:lnTo>
                <a:lnTo>
                  <a:pt x="934386" y="460543"/>
                </a:lnTo>
                <a:lnTo>
                  <a:pt x="935250" y="461222"/>
                </a:lnTo>
                <a:lnTo>
                  <a:pt x="936083" y="461932"/>
                </a:lnTo>
                <a:lnTo>
                  <a:pt x="936916" y="462611"/>
                </a:lnTo>
                <a:lnTo>
                  <a:pt x="937780" y="463289"/>
                </a:lnTo>
                <a:lnTo>
                  <a:pt x="938614" y="463937"/>
                </a:lnTo>
                <a:lnTo>
                  <a:pt x="939478" y="464616"/>
                </a:lnTo>
                <a:lnTo>
                  <a:pt x="940311" y="465264"/>
                </a:lnTo>
                <a:lnTo>
                  <a:pt x="941175" y="465943"/>
                </a:lnTo>
                <a:lnTo>
                  <a:pt x="942008" y="466591"/>
                </a:lnTo>
                <a:lnTo>
                  <a:pt x="942841" y="467239"/>
                </a:lnTo>
                <a:lnTo>
                  <a:pt x="943705" y="467856"/>
                </a:lnTo>
                <a:lnTo>
                  <a:pt x="944538" y="468504"/>
                </a:lnTo>
                <a:lnTo>
                  <a:pt x="945402" y="469121"/>
                </a:lnTo>
                <a:lnTo>
                  <a:pt x="946235" y="469769"/>
                </a:lnTo>
                <a:lnTo>
                  <a:pt x="947099" y="470387"/>
                </a:lnTo>
                <a:lnTo>
                  <a:pt x="947932" y="471004"/>
                </a:lnTo>
                <a:lnTo>
                  <a:pt x="948766" y="471590"/>
                </a:lnTo>
                <a:lnTo>
                  <a:pt x="949630" y="472207"/>
                </a:lnTo>
                <a:lnTo>
                  <a:pt x="950463" y="472824"/>
                </a:lnTo>
                <a:lnTo>
                  <a:pt x="951327" y="473411"/>
                </a:lnTo>
                <a:lnTo>
                  <a:pt x="952160" y="473997"/>
                </a:lnTo>
                <a:lnTo>
                  <a:pt x="953024" y="474583"/>
                </a:lnTo>
                <a:lnTo>
                  <a:pt x="953857" y="475169"/>
                </a:lnTo>
                <a:lnTo>
                  <a:pt x="954690" y="475725"/>
                </a:lnTo>
                <a:lnTo>
                  <a:pt x="955554" y="476311"/>
                </a:lnTo>
                <a:lnTo>
                  <a:pt x="956387" y="476867"/>
                </a:lnTo>
                <a:lnTo>
                  <a:pt x="957251" y="477453"/>
                </a:lnTo>
                <a:lnTo>
                  <a:pt x="958084" y="478008"/>
                </a:lnTo>
                <a:lnTo>
                  <a:pt x="958948" y="478564"/>
                </a:lnTo>
                <a:lnTo>
                  <a:pt x="959782" y="479088"/>
                </a:lnTo>
                <a:lnTo>
                  <a:pt x="960615" y="479644"/>
                </a:lnTo>
                <a:lnTo>
                  <a:pt x="961479" y="480168"/>
                </a:lnTo>
                <a:lnTo>
                  <a:pt x="962312" y="480724"/>
                </a:lnTo>
                <a:lnTo>
                  <a:pt x="963176" y="481248"/>
                </a:lnTo>
                <a:lnTo>
                  <a:pt x="964009" y="481773"/>
                </a:lnTo>
                <a:lnTo>
                  <a:pt x="964873" y="482297"/>
                </a:lnTo>
                <a:lnTo>
                  <a:pt x="965706" y="482791"/>
                </a:lnTo>
                <a:lnTo>
                  <a:pt x="966539" y="483316"/>
                </a:lnTo>
                <a:lnTo>
                  <a:pt x="967403" y="483809"/>
                </a:lnTo>
                <a:lnTo>
                  <a:pt x="968236" y="484334"/>
                </a:lnTo>
                <a:lnTo>
                  <a:pt x="969100" y="484828"/>
                </a:lnTo>
                <a:lnTo>
                  <a:pt x="969934" y="485321"/>
                </a:lnTo>
                <a:lnTo>
                  <a:pt x="970798" y="485815"/>
                </a:lnTo>
                <a:lnTo>
                  <a:pt x="971631" y="486278"/>
                </a:lnTo>
                <a:lnTo>
                  <a:pt x="972464" y="486772"/>
                </a:lnTo>
                <a:lnTo>
                  <a:pt x="973328" y="487235"/>
                </a:lnTo>
                <a:lnTo>
                  <a:pt x="974161" y="487697"/>
                </a:lnTo>
                <a:lnTo>
                  <a:pt x="975025" y="488191"/>
                </a:lnTo>
                <a:lnTo>
                  <a:pt x="975858" y="488654"/>
                </a:lnTo>
                <a:lnTo>
                  <a:pt x="976722" y="489117"/>
                </a:lnTo>
                <a:lnTo>
                  <a:pt x="977555" y="489549"/>
                </a:lnTo>
                <a:lnTo>
                  <a:pt x="978388" y="490012"/>
                </a:lnTo>
                <a:lnTo>
                  <a:pt x="979252" y="490444"/>
                </a:lnTo>
                <a:lnTo>
                  <a:pt x="980086" y="490907"/>
                </a:lnTo>
                <a:lnTo>
                  <a:pt x="980950" y="491339"/>
                </a:lnTo>
                <a:lnTo>
                  <a:pt x="981783" y="491771"/>
                </a:lnTo>
                <a:lnTo>
                  <a:pt x="982647" y="492203"/>
                </a:lnTo>
                <a:lnTo>
                  <a:pt x="983480" y="492635"/>
                </a:lnTo>
                <a:lnTo>
                  <a:pt x="984313" y="493036"/>
                </a:lnTo>
                <a:lnTo>
                  <a:pt x="985177" y="493468"/>
                </a:lnTo>
                <a:lnTo>
                  <a:pt x="986010" y="493869"/>
                </a:lnTo>
                <a:lnTo>
                  <a:pt x="986874" y="494301"/>
                </a:lnTo>
                <a:lnTo>
                  <a:pt x="987707" y="494702"/>
                </a:lnTo>
                <a:lnTo>
                  <a:pt x="988571" y="495103"/>
                </a:lnTo>
                <a:lnTo>
                  <a:pt x="989404" y="495504"/>
                </a:lnTo>
                <a:lnTo>
                  <a:pt x="990238" y="495905"/>
                </a:lnTo>
                <a:lnTo>
                  <a:pt x="991102" y="496276"/>
                </a:lnTo>
                <a:lnTo>
                  <a:pt x="991935" y="496677"/>
                </a:lnTo>
                <a:lnTo>
                  <a:pt x="992799" y="497047"/>
                </a:lnTo>
                <a:lnTo>
                  <a:pt x="993632" y="497448"/>
                </a:lnTo>
                <a:lnTo>
                  <a:pt x="994496" y="497819"/>
                </a:lnTo>
                <a:lnTo>
                  <a:pt x="995329" y="498189"/>
                </a:lnTo>
                <a:lnTo>
                  <a:pt x="996162" y="498559"/>
                </a:lnTo>
                <a:lnTo>
                  <a:pt x="997026" y="498929"/>
                </a:lnTo>
                <a:lnTo>
                  <a:pt x="997859" y="499269"/>
                </a:lnTo>
                <a:lnTo>
                  <a:pt x="998723" y="499639"/>
                </a:lnTo>
                <a:lnTo>
                  <a:pt x="999556" y="500009"/>
                </a:lnTo>
                <a:lnTo>
                  <a:pt x="1000420" y="500349"/>
                </a:lnTo>
                <a:lnTo>
                  <a:pt x="1001254" y="500688"/>
                </a:lnTo>
                <a:lnTo>
                  <a:pt x="1002087" y="501028"/>
                </a:lnTo>
                <a:lnTo>
                  <a:pt x="1002951" y="501367"/>
                </a:lnTo>
                <a:lnTo>
                  <a:pt x="1003784" y="501707"/>
                </a:lnTo>
                <a:lnTo>
                  <a:pt x="1004648" y="502046"/>
                </a:lnTo>
                <a:lnTo>
                  <a:pt x="1005481" y="502385"/>
                </a:lnTo>
                <a:lnTo>
                  <a:pt x="1006345" y="502694"/>
                </a:lnTo>
                <a:lnTo>
                  <a:pt x="1007178" y="503033"/>
                </a:lnTo>
                <a:lnTo>
                  <a:pt x="1008011" y="503342"/>
                </a:lnTo>
                <a:lnTo>
                  <a:pt x="1008875" y="503681"/>
                </a:lnTo>
                <a:lnTo>
                  <a:pt x="1009708" y="503990"/>
                </a:lnTo>
                <a:lnTo>
                  <a:pt x="1010572" y="504299"/>
                </a:lnTo>
                <a:lnTo>
                  <a:pt x="1011406" y="504607"/>
                </a:lnTo>
                <a:lnTo>
                  <a:pt x="1012270" y="504916"/>
                </a:lnTo>
                <a:lnTo>
                  <a:pt x="1013103" y="505224"/>
                </a:lnTo>
                <a:lnTo>
                  <a:pt x="1013936" y="505502"/>
                </a:lnTo>
                <a:lnTo>
                  <a:pt x="1014800" y="505811"/>
                </a:lnTo>
                <a:lnTo>
                  <a:pt x="1015633" y="506088"/>
                </a:lnTo>
                <a:lnTo>
                  <a:pt x="1016497" y="506397"/>
                </a:lnTo>
                <a:lnTo>
                  <a:pt x="1017330" y="506675"/>
                </a:lnTo>
                <a:lnTo>
                  <a:pt x="1018194" y="506952"/>
                </a:lnTo>
                <a:lnTo>
                  <a:pt x="1019027" y="507230"/>
                </a:lnTo>
                <a:lnTo>
                  <a:pt x="1019861" y="507508"/>
                </a:lnTo>
                <a:lnTo>
                  <a:pt x="1020725" y="507785"/>
                </a:lnTo>
                <a:lnTo>
                  <a:pt x="1021558" y="508063"/>
                </a:lnTo>
                <a:lnTo>
                  <a:pt x="1022422" y="508341"/>
                </a:lnTo>
                <a:lnTo>
                  <a:pt x="1023255" y="508588"/>
                </a:lnTo>
                <a:lnTo>
                  <a:pt x="1024119" y="508865"/>
                </a:lnTo>
                <a:lnTo>
                  <a:pt x="1024952" y="509112"/>
                </a:lnTo>
                <a:lnTo>
                  <a:pt x="1025785" y="509359"/>
                </a:lnTo>
                <a:lnTo>
                  <a:pt x="1026649" y="509637"/>
                </a:lnTo>
                <a:lnTo>
                  <a:pt x="1027482" y="509884"/>
                </a:lnTo>
                <a:lnTo>
                  <a:pt x="1028346" y="510131"/>
                </a:lnTo>
                <a:lnTo>
                  <a:pt x="1029179" y="510377"/>
                </a:lnTo>
                <a:lnTo>
                  <a:pt x="1030043" y="510624"/>
                </a:lnTo>
                <a:lnTo>
                  <a:pt x="1030877" y="510871"/>
                </a:lnTo>
                <a:lnTo>
                  <a:pt x="1031710" y="511087"/>
                </a:lnTo>
                <a:lnTo>
                  <a:pt x="1032574" y="511334"/>
                </a:lnTo>
                <a:lnTo>
                  <a:pt x="1033407" y="511550"/>
                </a:lnTo>
                <a:lnTo>
                  <a:pt x="1034271" y="511797"/>
                </a:lnTo>
                <a:lnTo>
                  <a:pt x="1035104" y="512013"/>
                </a:lnTo>
                <a:lnTo>
                  <a:pt x="1035968" y="512260"/>
                </a:lnTo>
                <a:lnTo>
                  <a:pt x="1036801" y="512476"/>
                </a:lnTo>
                <a:lnTo>
                  <a:pt x="1037634" y="512692"/>
                </a:lnTo>
                <a:lnTo>
                  <a:pt x="1038498" y="512908"/>
                </a:lnTo>
                <a:lnTo>
                  <a:pt x="1039331" y="513124"/>
                </a:lnTo>
                <a:lnTo>
                  <a:pt x="1040195" y="513340"/>
                </a:lnTo>
                <a:lnTo>
                  <a:pt x="1041029" y="513556"/>
                </a:lnTo>
                <a:lnTo>
                  <a:pt x="1041893" y="513772"/>
                </a:lnTo>
                <a:lnTo>
                  <a:pt x="1042726" y="513957"/>
                </a:lnTo>
                <a:lnTo>
                  <a:pt x="1043559" y="514173"/>
                </a:lnTo>
                <a:lnTo>
                  <a:pt x="1044423" y="514358"/>
                </a:lnTo>
                <a:lnTo>
                  <a:pt x="1045256" y="514574"/>
                </a:lnTo>
                <a:lnTo>
                  <a:pt x="1046120" y="514759"/>
                </a:lnTo>
                <a:lnTo>
                  <a:pt x="1046953" y="514944"/>
                </a:lnTo>
                <a:lnTo>
                  <a:pt x="1047817" y="515160"/>
                </a:lnTo>
                <a:lnTo>
                  <a:pt x="1048650" y="515345"/>
                </a:lnTo>
                <a:lnTo>
                  <a:pt x="1049483" y="515531"/>
                </a:lnTo>
                <a:lnTo>
                  <a:pt x="1050347" y="515716"/>
                </a:lnTo>
                <a:lnTo>
                  <a:pt x="1051181" y="515901"/>
                </a:lnTo>
                <a:lnTo>
                  <a:pt x="1052045" y="516086"/>
                </a:lnTo>
                <a:lnTo>
                  <a:pt x="1052878" y="516271"/>
                </a:lnTo>
                <a:lnTo>
                  <a:pt x="1053742" y="516425"/>
                </a:lnTo>
                <a:lnTo>
                  <a:pt x="1054575" y="516611"/>
                </a:lnTo>
                <a:lnTo>
                  <a:pt x="1055408" y="516796"/>
                </a:lnTo>
                <a:lnTo>
                  <a:pt x="1056272" y="516950"/>
                </a:lnTo>
                <a:lnTo>
                  <a:pt x="1057105" y="517135"/>
                </a:lnTo>
                <a:lnTo>
                  <a:pt x="1057969" y="517289"/>
                </a:lnTo>
                <a:lnTo>
                  <a:pt x="1058802" y="517444"/>
                </a:lnTo>
                <a:lnTo>
                  <a:pt x="1059666" y="517629"/>
                </a:lnTo>
                <a:lnTo>
                  <a:pt x="1060499" y="517783"/>
                </a:lnTo>
                <a:lnTo>
                  <a:pt x="1061333" y="517937"/>
                </a:lnTo>
                <a:lnTo>
                  <a:pt x="1062197" y="518092"/>
                </a:lnTo>
                <a:lnTo>
                  <a:pt x="1063030" y="518246"/>
                </a:lnTo>
                <a:lnTo>
                  <a:pt x="1063894" y="518400"/>
                </a:lnTo>
                <a:lnTo>
                  <a:pt x="1064727" y="518555"/>
                </a:lnTo>
                <a:lnTo>
                  <a:pt x="1065591" y="518709"/>
                </a:lnTo>
                <a:lnTo>
                  <a:pt x="1066424" y="518863"/>
                </a:lnTo>
                <a:lnTo>
                  <a:pt x="1067257" y="518987"/>
                </a:lnTo>
                <a:lnTo>
                  <a:pt x="1068121" y="519141"/>
                </a:lnTo>
                <a:lnTo>
                  <a:pt x="1068954" y="519295"/>
                </a:lnTo>
                <a:lnTo>
                  <a:pt x="1069818" y="519419"/>
                </a:lnTo>
                <a:lnTo>
                  <a:pt x="1070651" y="519573"/>
                </a:lnTo>
                <a:lnTo>
                  <a:pt x="1071515" y="519696"/>
                </a:lnTo>
                <a:lnTo>
                  <a:pt x="1072349" y="519851"/>
                </a:lnTo>
                <a:lnTo>
                  <a:pt x="1073182" y="519974"/>
                </a:lnTo>
                <a:lnTo>
                  <a:pt x="1074046" y="520097"/>
                </a:lnTo>
                <a:lnTo>
                  <a:pt x="1074879" y="520221"/>
                </a:lnTo>
                <a:lnTo>
                  <a:pt x="1075743" y="520375"/>
                </a:lnTo>
                <a:lnTo>
                  <a:pt x="1076576" y="520499"/>
                </a:lnTo>
                <a:lnTo>
                  <a:pt x="1077440" y="520622"/>
                </a:lnTo>
                <a:lnTo>
                  <a:pt x="1078273" y="520745"/>
                </a:lnTo>
                <a:lnTo>
                  <a:pt x="1079106" y="520869"/>
                </a:lnTo>
                <a:lnTo>
                  <a:pt x="1079970" y="520992"/>
                </a:lnTo>
                <a:lnTo>
                  <a:pt x="1080803" y="521116"/>
                </a:lnTo>
                <a:lnTo>
                  <a:pt x="1081667" y="521239"/>
                </a:lnTo>
                <a:lnTo>
                  <a:pt x="1082501" y="521332"/>
                </a:lnTo>
                <a:lnTo>
                  <a:pt x="1083365" y="521455"/>
                </a:lnTo>
                <a:lnTo>
                  <a:pt x="1084198" y="521579"/>
                </a:lnTo>
                <a:lnTo>
                  <a:pt x="1085031" y="521671"/>
                </a:lnTo>
                <a:lnTo>
                  <a:pt x="1085895" y="521795"/>
                </a:lnTo>
                <a:lnTo>
                  <a:pt x="1086728" y="521918"/>
                </a:lnTo>
                <a:lnTo>
                  <a:pt x="1087592" y="522011"/>
                </a:lnTo>
                <a:lnTo>
                  <a:pt x="1088425" y="522103"/>
                </a:lnTo>
                <a:lnTo>
                  <a:pt x="1089289" y="522227"/>
                </a:lnTo>
                <a:lnTo>
                  <a:pt x="1090122" y="522319"/>
                </a:lnTo>
                <a:lnTo>
                  <a:pt x="1090955" y="522443"/>
                </a:lnTo>
                <a:lnTo>
                  <a:pt x="1091819" y="522535"/>
                </a:lnTo>
                <a:lnTo>
                  <a:pt x="1092653" y="522628"/>
                </a:lnTo>
                <a:lnTo>
                  <a:pt x="1093517" y="522720"/>
                </a:lnTo>
                <a:lnTo>
                  <a:pt x="1094350" y="522813"/>
                </a:lnTo>
                <a:lnTo>
                  <a:pt x="1095214" y="522936"/>
                </a:lnTo>
                <a:lnTo>
                  <a:pt x="1096047" y="523029"/>
                </a:lnTo>
                <a:lnTo>
                  <a:pt x="1096880" y="523121"/>
                </a:lnTo>
                <a:lnTo>
                  <a:pt x="1097744" y="523214"/>
                </a:lnTo>
                <a:lnTo>
                  <a:pt x="1098577" y="523307"/>
                </a:lnTo>
                <a:lnTo>
                  <a:pt x="1099441" y="523399"/>
                </a:lnTo>
                <a:lnTo>
                  <a:pt x="1100274" y="523461"/>
                </a:lnTo>
                <a:lnTo>
                  <a:pt x="1101138" y="523553"/>
                </a:lnTo>
                <a:lnTo>
                  <a:pt x="1101971" y="523646"/>
                </a:lnTo>
                <a:lnTo>
                  <a:pt x="1102805" y="523739"/>
                </a:lnTo>
                <a:lnTo>
                  <a:pt x="1103669" y="523831"/>
                </a:lnTo>
                <a:lnTo>
                  <a:pt x="1104502" y="523893"/>
                </a:lnTo>
                <a:lnTo>
                  <a:pt x="1105366" y="523985"/>
                </a:lnTo>
                <a:lnTo>
                  <a:pt x="1106199" y="524078"/>
                </a:lnTo>
                <a:lnTo>
                  <a:pt x="1107063" y="524140"/>
                </a:lnTo>
                <a:lnTo>
                  <a:pt x="1107896" y="524232"/>
                </a:lnTo>
                <a:lnTo>
                  <a:pt x="1108729" y="524294"/>
                </a:lnTo>
                <a:lnTo>
                  <a:pt x="1109593" y="524387"/>
                </a:lnTo>
                <a:lnTo>
                  <a:pt x="1110426" y="524448"/>
                </a:lnTo>
                <a:lnTo>
                  <a:pt x="1111290" y="524541"/>
                </a:lnTo>
                <a:lnTo>
                  <a:pt x="1112124" y="524603"/>
                </a:lnTo>
                <a:lnTo>
                  <a:pt x="1112988" y="524664"/>
                </a:lnTo>
                <a:lnTo>
                  <a:pt x="1113821" y="524757"/>
                </a:lnTo>
                <a:lnTo>
                  <a:pt x="1114654" y="524819"/>
                </a:lnTo>
                <a:lnTo>
                  <a:pt x="1115518" y="524880"/>
                </a:lnTo>
                <a:lnTo>
                  <a:pt x="1116351" y="524942"/>
                </a:lnTo>
                <a:lnTo>
                  <a:pt x="1117215" y="525035"/>
                </a:lnTo>
                <a:lnTo>
                  <a:pt x="1118048" y="525096"/>
                </a:lnTo>
                <a:lnTo>
                  <a:pt x="1118912" y="525158"/>
                </a:lnTo>
                <a:lnTo>
                  <a:pt x="1119745" y="525220"/>
                </a:lnTo>
                <a:lnTo>
                  <a:pt x="1120578" y="525281"/>
                </a:lnTo>
                <a:lnTo>
                  <a:pt x="1121442" y="525343"/>
                </a:lnTo>
                <a:lnTo>
                  <a:pt x="1122276" y="525405"/>
                </a:lnTo>
                <a:lnTo>
                  <a:pt x="1123140" y="525467"/>
                </a:lnTo>
                <a:lnTo>
                  <a:pt x="1123973" y="525528"/>
                </a:lnTo>
                <a:lnTo>
                  <a:pt x="1124837" y="525590"/>
                </a:lnTo>
                <a:lnTo>
                  <a:pt x="1125670" y="525652"/>
                </a:lnTo>
                <a:lnTo>
                  <a:pt x="1126503" y="525713"/>
                </a:lnTo>
                <a:lnTo>
                  <a:pt x="1127367" y="525775"/>
                </a:lnTo>
                <a:lnTo>
                  <a:pt x="1128200" y="525806"/>
                </a:lnTo>
                <a:lnTo>
                  <a:pt x="1129064" y="525868"/>
                </a:lnTo>
                <a:lnTo>
                  <a:pt x="1129897" y="525929"/>
                </a:lnTo>
                <a:lnTo>
                  <a:pt x="1130761" y="525991"/>
                </a:lnTo>
                <a:lnTo>
                  <a:pt x="1131594" y="526022"/>
                </a:lnTo>
                <a:lnTo>
                  <a:pt x="1132428" y="526084"/>
                </a:lnTo>
                <a:lnTo>
                  <a:pt x="1133292" y="526145"/>
                </a:lnTo>
                <a:lnTo>
                  <a:pt x="1134125" y="526176"/>
                </a:lnTo>
                <a:lnTo>
                  <a:pt x="1134989" y="526238"/>
                </a:lnTo>
                <a:lnTo>
                  <a:pt x="1135822" y="526300"/>
                </a:lnTo>
                <a:lnTo>
                  <a:pt x="1136686" y="526331"/>
                </a:lnTo>
                <a:lnTo>
                  <a:pt x="1137519" y="526392"/>
                </a:lnTo>
                <a:lnTo>
                  <a:pt x="1138352" y="526423"/>
                </a:lnTo>
                <a:lnTo>
                  <a:pt x="1139216" y="526485"/>
                </a:lnTo>
                <a:lnTo>
                  <a:pt x="1140049" y="526516"/>
                </a:lnTo>
                <a:lnTo>
                  <a:pt x="1140913" y="526577"/>
                </a:lnTo>
                <a:lnTo>
                  <a:pt x="1141746" y="526608"/>
                </a:lnTo>
                <a:lnTo>
                  <a:pt x="1142610" y="526670"/>
                </a:lnTo>
                <a:lnTo>
                  <a:pt x="1143444" y="526701"/>
                </a:lnTo>
                <a:lnTo>
                  <a:pt x="1144277" y="526763"/>
                </a:lnTo>
                <a:lnTo>
                  <a:pt x="1145141" y="526793"/>
                </a:lnTo>
                <a:lnTo>
                  <a:pt x="1145974" y="526824"/>
                </a:lnTo>
                <a:lnTo>
                  <a:pt x="1146838" y="526886"/>
                </a:lnTo>
                <a:lnTo>
                  <a:pt x="1147671" y="526917"/>
                </a:lnTo>
                <a:lnTo>
                  <a:pt x="1148535" y="526948"/>
                </a:lnTo>
                <a:lnTo>
                  <a:pt x="1149368" y="526979"/>
                </a:lnTo>
                <a:lnTo>
                  <a:pt x="1150201" y="527040"/>
                </a:lnTo>
                <a:lnTo>
                  <a:pt x="1151065" y="527071"/>
                </a:lnTo>
                <a:lnTo>
                  <a:pt x="1151898" y="527102"/>
                </a:lnTo>
                <a:lnTo>
                  <a:pt x="1152762" y="527133"/>
                </a:lnTo>
                <a:lnTo>
                  <a:pt x="1153596" y="527195"/>
                </a:lnTo>
                <a:lnTo>
                  <a:pt x="1154460" y="527225"/>
                </a:lnTo>
                <a:lnTo>
                  <a:pt x="1155293" y="527256"/>
                </a:lnTo>
                <a:lnTo>
                  <a:pt x="1156126" y="527287"/>
                </a:lnTo>
                <a:lnTo>
                  <a:pt x="1156990" y="527318"/>
                </a:lnTo>
                <a:lnTo>
                  <a:pt x="1157823" y="527349"/>
                </a:lnTo>
                <a:lnTo>
                  <a:pt x="1158687" y="527380"/>
                </a:lnTo>
                <a:lnTo>
                  <a:pt x="1159520" y="527411"/>
                </a:lnTo>
                <a:lnTo>
                  <a:pt x="1160384" y="527441"/>
                </a:lnTo>
                <a:lnTo>
                  <a:pt x="1161217" y="527472"/>
                </a:lnTo>
                <a:lnTo>
                  <a:pt x="1162050" y="527503"/>
                </a:lnTo>
                <a:lnTo>
                  <a:pt x="1162914" y="527534"/>
                </a:lnTo>
                <a:lnTo>
                  <a:pt x="1163748" y="527565"/>
                </a:lnTo>
                <a:lnTo>
                  <a:pt x="1164612" y="527596"/>
                </a:lnTo>
                <a:lnTo>
                  <a:pt x="1165445" y="527627"/>
                </a:lnTo>
                <a:lnTo>
                  <a:pt x="1166309" y="527657"/>
                </a:lnTo>
                <a:lnTo>
                  <a:pt x="1167142" y="527688"/>
                </a:lnTo>
                <a:lnTo>
                  <a:pt x="1167975" y="527719"/>
                </a:lnTo>
                <a:lnTo>
                  <a:pt x="1168839" y="527750"/>
                </a:lnTo>
                <a:lnTo>
                  <a:pt x="1169672" y="527781"/>
                </a:lnTo>
                <a:lnTo>
                  <a:pt x="1170536" y="527812"/>
                </a:lnTo>
                <a:lnTo>
                  <a:pt x="1171369" y="527843"/>
                </a:lnTo>
                <a:lnTo>
                  <a:pt x="1172233" y="527843"/>
                </a:lnTo>
                <a:lnTo>
                  <a:pt x="1173066" y="527873"/>
                </a:lnTo>
                <a:lnTo>
                  <a:pt x="1173900" y="527904"/>
                </a:lnTo>
                <a:lnTo>
                  <a:pt x="1174764" y="527935"/>
                </a:lnTo>
                <a:lnTo>
                  <a:pt x="1175597" y="527966"/>
                </a:lnTo>
                <a:lnTo>
                  <a:pt x="1176461" y="527966"/>
                </a:lnTo>
                <a:lnTo>
                  <a:pt x="1177294" y="527997"/>
                </a:lnTo>
                <a:lnTo>
                  <a:pt x="1178158" y="528028"/>
                </a:lnTo>
                <a:lnTo>
                  <a:pt x="1178991" y="528059"/>
                </a:lnTo>
                <a:lnTo>
                  <a:pt x="1179824" y="528059"/>
                </a:lnTo>
                <a:lnTo>
                  <a:pt x="1180688" y="528089"/>
                </a:lnTo>
                <a:lnTo>
                  <a:pt x="1181521" y="528120"/>
                </a:lnTo>
                <a:lnTo>
                  <a:pt x="1182385" y="528120"/>
                </a:lnTo>
                <a:lnTo>
                  <a:pt x="1183218" y="528151"/>
                </a:lnTo>
                <a:lnTo>
                  <a:pt x="1184082" y="528182"/>
                </a:lnTo>
                <a:lnTo>
                  <a:pt x="1184916" y="528182"/>
                </a:lnTo>
              </a:path>
            </a:pathLst>
          </a:custGeom>
          <a:ln w="4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82990" y="6313468"/>
            <a:ext cx="2350235" cy="0"/>
          </a:xfrm>
          <a:custGeom>
            <a:avLst/>
            <a:gdLst/>
            <a:ahLst/>
            <a:cxnLst/>
            <a:rect l="l" t="t" r="r" b="b"/>
            <a:pathLst>
              <a:path w="1184910">
                <a:moveTo>
                  <a:pt x="0" y="0"/>
                </a:moveTo>
                <a:lnTo>
                  <a:pt x="11849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82955" y="6313469"/>
            <a:ext cx="0" cy="44042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0"/>
                </a:moveTo>
                <a:lnTo>
                  <a:pt x="0" y="222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18721" y="6313469"/>
            <a:ext cx="0" cy="44042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0"/>
                </a:moveTo>
                <a:lnTo>
                  <a:pt x="0" y="222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54428" y="6313469"/>
            <a:ext cx="0" cy="44042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0"/>
                </a:moveTo>
                <a:lnTo>
                  <a:pt x="0" y="222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90196" y="6313469"/>
            <a:ext cx="0" cy="44042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0"/>
                </a:moveTo>
                <a:lnTo>
                  <a:pt x="0" y="222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25962" y="6313469"/>
            <a:ext cx="0" cy="44042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0"/>
                </a:moveTo>
                <a:lnTo>
                  <a:pt x="0" y="222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61730" y="6313469"/>
            <a:ext cx="0" cy="44042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0"/>
                </a:moveTo>
                <a:lnTo>
                  <a:pt x="0" y="222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97436" y="6313469"/>
            <a:ext cx="0" cy="44042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0"/>
                </a:moveTo>
                <a:lnTo>
                  <a:pt x="0" y="222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33202" y="6313469"/>
            <a:ext cx="0" cy="44042"/>
          </a:xfrm>
          <a:custGeom>
            <a:avLst/>
            <a:gdLst/>
            <a:ahLst/>
            <a:cxnLst/>
            <a:rect l="l" t="t" r="r" b="b"/>
            <a:pathLst>
              <a:path h="22225">
                <a:moveTo>
                  <a:pt x="0" y="0"/>
                </a:moveTo>
                <a:lnTo>
                  <a:pt x="0" y="222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88945" y="4125865"/>
            <a:ext cx="0" cy="2103959"/>
          </a:xfrm>
          <a:custGeom>
            <a:avLst/>
            <a:gdLst/>
            <a:ahLst/>
            <a:cxnLst/>
            <a:rect l="l" t="t" r="r" b="b"/>
            <a:pathLst>
              <a:path h="1061720">
                <a:moveTo>
                  <a:pt x="0" y="106148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44914" y="6229329"/>
            <a:ext cx="44083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22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44914" y="5703454"/>
            <a:ext cx="44083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22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44914" y="5177579"/>
            <a:ext cx="44083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22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44914" y="4651705"/>
            <a:ext cx="44083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22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44914" y="4125830"/>
            <a:ext cx="44083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222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198486" y="6153168"/>
            <a:ext cx="92333" cy="153519"/>
          </a:xfrm>
          <a:prstGeom prst="rect">
            <a:avLst/>
          </a:prstGeom>
        </p:spPr>
        <p:txBody>
          <a:bodyPr vert="vert270" wrap="square" lIns="0" tIns="8778" rIns="0" bIns="0" rtlCol="0">
            <a:spAutoFit/>
          </a:bodyPr>
          <a:lstStyle/>
          <a:p>
            <a:pPr marL="25075">
              <a:spcBef>
                <a:spcPts val="69"/>
              </a:spcBef>
            </a:pPr>
            <a:r>
              <a:rPr sz="600" dirty="0">
                <a:latin typeface="Arial"/>
                <a:cs typeface="Arial"/>
              </a:rPr>
              <a:t>0.0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98486" y="5627291"/>
            <a:ext cx="92333" cy="153519"/>
          </a:xfrm>
          <a:prstGeom prst="rect">
            <a:avLst/>
          </a:prstGeom>
        </p:spPr>
        <p:txBody>
          <a:bodyPr vert="vert270" wrap="square" lIns="0" tIns="8778" rIns="0" bIns="0" rtlCol="0">
            <a:spAutoFit/>
          </a:bodyPr>
          <a:lstStyle/>
          <a:p>
            <a:pPr marL="25075">
              <a:spcBef>
                <a:spcPts val="69"/>
              </a:spcBef>
            </a:pPr>
            <a:r>
              <a:rPr sz="600" dirty="0">
                <a:latin typeface="Arial"/>
                <a:cs typeface="Arial"/>
              </a:rPr>
              <a:t>0.1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98486" y="4575543"/>
            <a:ext cx="92333" cy="153519"/>
          </a:xfrm>
          <a:prstGeom prst="rect">
            <a:avLst/>
          </a:prstGeom>
        </p:spPr>
        <p:txBody>
          <a:bodyPr vert="vert270" wrap="square" lIns="0" tIns="8778" rIns="0" bIns="0" rtlCol="0">
            <a:spAutoFit/>
          </a:bodyPr>
          <a:lstStyle/>
          <a:p>
            <a:pPr marL="25075">
              <a:spcBef>
                <a:spcPts val="69"/>
              </a:spcBef>
            </a:pPr>
            <a:r>
              <a:rPr sz="600" dirty="0">
                <a:latin typeface="Arial"/>
                <a:cs typeface="Arial"/>
              </a:rPr>
              <a:t>0.3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98486" y="4049667"/>
            <a:ext cx="92333" cy="153519"/>
          </a:xfrm>
          <a:prstGeom prst="rect">
            <a:avLst/>
          </a:prstGeom>
        </p:spPr>
        <p:txBody>
          <a:bodyPr vert="vert270" wrap="square" lIns="0" tIns="8778" rIns="0" bIns="0" rtlCol="0">
            <a:spAutoFit/>
          </a:bodyPr>
          <a:lstStyle/>
          <a:p>
            <a:pPr marL="25075">
              <a:spcBef>
                <a:spcPts val="69"/>
              </a:spcBef>
            </a:pPr>
            <a:r>
              <a:rPr sz="600" dirty="0">
                <a:latin typeface="Arial"/>
                <a:cs typeface="Arial"/>
              </a:rPr>
              <a:t>0.4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388945" y="4041691"/>
            <a:ext cx="2539160" cy="2272578"/>
          </a:xfrm>
          <a:custGeom>
            <a:avLst/>
            <a:gdLst/>
            <a:ahLst/>
            <a:cxnLst/>
            <a:rect l="l" t="t" r="r" b="b"/>
            <a:pathLst>
              <a:path w="1280160" h="1146810">
                <a:moveTo>
                  <a:pt x="0" y="1146406"/>
                </a:moveTo>
                <a:lnTo>
                  <a:pt x="1279709" y="1146406"/>
                </a:lnTo>
                <a:lnTo>
                  <a:pt x="1279709" y="0"/>
                </a:lnTo>
                <a:lnTo>
                  <a:pt x="0" y="0"/>
                </a:lnTo>
                <a:lnTo>
                  <a:pt x="0" y="114640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415902" y="6396464"/>
            <a:ext cx="2463590" cy="279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tabLst>
                <a:tab pos="333512" algn="l"/>
                <a:tab pos="1023108" algn="l"/>
                <a:tab pos="1357877" algn="l"/>
                <a:tab pos="1691389" algn="l"/>
                <a:tab pos="2026160" algn="l"/>
                <a:tab pos="2359671" algn="l"/>
              </a:tabLst>
            </a:pPr>
            <a:r>
              <a:rPr sz="600" spc="-10" dirty="0">
                <a:latin typeface="Arial"/>
                <a:cs typeface="Arial"/>
              </a:rPr>
              <a:t>−6	−4            −2	0	2	4	6	8</a:t>
            </a:r>
            <a:endParaRPr sz="600">
              <a:latin typeface="Arial"/>
              <a:cs typeface="Arial"/>
            </a:endParaRPr>
          </a:p>
          <a:p>
            <a:pPr marL="21320" algn="ctr">
              <a:spcBef>
                <a:spcPts val="476"/>
              </a:spcBef>
            </a:pPr>
            <a:r>
              <a:rPr sz="800" spc="10" dirty="0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97418" y="4979131"/>
            <a:ext cx="292388" cy="397638"/>
          </a:xfrm>
          <a:prstGeom prst="rect">
            <a:avLst/>
          </a:prstGeom>
        </p:spPr>
        <p:txBody>
          <a:bodyPr vert="vert270" wrap="square" lIns="0" tIns="8778" rIns="0" bIns="0" rtlCol="0">
            <a:spAutoFit/>
          </a:bodyPr>
          <a:lstStyle/>
          <a:p>
            <a:pPr algn="ctr">
              <a:spcBef>
                <a:spcPts val="69"/>
              </a:spcBef>
            </a:pPr>
            <a:r>
              <a:rPr sz="800" dirty="0">
                <a:latin typeface="Arial"/>
                <a:cs typeface="Arial"/>
              </a:rPr>
              <a:t>Density</a:t>
            </a:r>
            <a:endParaRPr sz="800">
              <a:latin typeface="Arial"/>
              <a:cs typeface="Arial"/>
            </a:endParaRPr>
          </a:p>
          <a:p>
            <a:pPr algn="ctr">
              <a:spcBef>
                <a:spcPts val="634"/>
              </a:spcBef>
            </a:pPr>
            <a:r>
              <a:rPr sz="600" dirty="0">
                <a:latin typeface="Arial"/>
                <a:cs typeface="Arial"/>
              </a:rPr>
              <a:t>0.2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482990" y="4131394"/>
            <a:ext cx="2350235" cy="2098926"/>
          </a:xfrm>
          <a:custGeom>
            <a:avLst/>
            <a:gdLst/>
            <a:ahLst/>
            <a:cxnLst/>
            <a:rect l="l" t="t" r="r" b="b"/>
            <a:pathLst>
              <a:path w="1184910" h="1059180">
                <a:moveTo>
                  <a:pt x="0" y="1058679"/>
                </a:moveTo>
                <a:lnTo>
                  <a:pt x="0" y="1058679"/>
                </a:lnTo>
                <a:lnTo>
                  <a:pt x="23698" y="1058679"/>
                </a:lnTo>
                <a:lnTo>
                  <a:pt x="24531" y="1058648"/>
                </a:lnTo>
                <a:lnTo>
                  <a:pt x="43169" y="1058648"/>
                </a:lnTo>
                <a:lnTo>
                  <a:pt x="44002" y="1058617"/>
                </a:lnTo>
                <a:lnTo>
                  <a:pt x="53321" y="1058617"/>
                </a:lnTo>
                <a:lnTo>
                  <a:pt x="54154" y="1058586"/>
                </a:lnTo>
                <a:lnTo>
                  <a:pt x="60078" y="1058586"/>
                </a:lnTo>
                <a:lnTo>
                  <a:pt x="60942" y="1058555"/>
                </a:lnTo>
                <a:lnTo>
                  <a:pt x="65170" y="1058555"/>
                </a:lnTo>
                <a:lnTo>
                  <a:pt x="66003" y="1058525"/>
                </a:lnTo>
                <a:lnTo>
                  <a:pt x="66867" y="1058525"/>
                </a:lnTo>
                <a:lnTo>
                  <a:pt x="67700" y="1058525"/>
                </a:lnTo>
                <a:lnTo>
                  <a:pt x="68564" y="1058525"/>
                </a:lnTo>
                <a:lnTo>
                  <a:pt x="69397" y="1058494"/>
                </a:lnTo>
                <a:lnTo>
                  <a:pt x="70261" y="1058494"/>
                </a:lnTo>
                <a:lnTo>
                  <a:pt x="71094" y="1058494"/>
                </a:lnTo>
                <a:lnTo>
                  <a:pt x="71928" y="1058494"/>
                </a:lnTo>
                <a:lnTo>
                  <a:pt x="72792" y="1058463"/>
                </a:lnTo>
                <a:lnTo>
                  <a:pt x="73625" y="1058463"/>
                </a:lnTo>
                <a:lnTo>
                  <a:pt x="74489" y="1058463"/>
                </a:lnTo>
                <a:lnTo>
                  <a:pt x="75322" y="1058463"/>
                </a:lnTo>
                <a:lnTo>
                  <a:pt x="76186" y="1058432"/>
                </a:lnTo>
                <a:lnTo>
                  <a:pt x="77019" y="1058432"/>
                </a:lnTo>
                <a:lnTo>
                  <a:pt x="77852" y="1058432"/>
                </a:lnTo>
                <a:lnTo>
                  <a:pt x="78716" y="1058401"/>
                </a:lnTo>
                <a:lnTo>
                  <a:pt x="79549" y="1058401"/>
                </a:lnTo>
                <a:lnTo>
                  <a:pt x="80413" y="1058401"/>
                </a:lnTo>
                <a:lnTo>
                  <a:pt x="81246" y="1058370"/>
                </a:lnTo>
                <a:lnTo>
                  <a:pt x="82110" y="1058370"/>
                </a:lnTo>
                <a:lnTo>
                  <a:pt x="82944" y="1058339"/>
                </a:lnTo>
                <a:lnTo>
                  <a:pt x="83777" y="1058339"/>
                </a:lnTo>
                <a:lnTo>
                  <a:pt x="84641" y="1058309"/>
                </a:lnTo>
                <a:lnTo>
                  <a:pt x="85474" y="1058309"/>
                </a:lnTo>
                <a:lnTo>
                  <a:pt x="86338" y="1058309"/>
                </a:lnTo>
                <a:lnTo>
                  <a:pt x="87171" y="1058278"/>
                </a:lnTo>
                <a:lnTo>
                  <a:pt x="88035" y="1058278"/>
                </a:lnTo>
                <a:lnTo>
                  <a:pt x="88868" y="1058247"/>
                </a:lnTo>
                <a:lnTo>
                  <a:pt x="89701" y="1058216"/>
                </a:lnTo>
                <a:lnTo>
                  <a:pt x="90565" y="1058216"/>
                </a:lnTo>
                <a:lnTo>
                  <a:pt x="91398" y="1058185"/>
                </a:lnTo>
                <a:lnTo>
                  <a:pt x="92262" y="1058185"/>
                </a:lnTo>
                <a:lnTo>
                  <a:pt x="93096" y="1058154"/>
                </a:lnTo>
                <a:lnTo>
                  <a:pt x="93960" y="1058123"/>
                </a:lnTo>
                <a:lnTo>
                  <a:pt x="94793" y="1058123"/>
                </a:lnTo>
                <a:lnTo>
                  <a:pt x="95626" y="1058093"/>
                </a:lnTo>
                <a:lnTo>
                  <a:pt x="96490" y="1058062"/>
                </a:lnTo>
                <a:lnTo>
                  <a:pt x="97323" y="1058031"/>
                </a:lnTo>
                <a:lnTo>
                  <a:pt x="98187" y="1058000"/>
                </a:lnTo>
                <a:lnTo>
                  <a:pt x="99020" y="1058000"/>
                </a:lnTo>
                <a:lnTo>
                  <a:pt x="99884" y="1057969"/>
                </a:lnTo>
                <a:lnTo>
                  <a:pt x="100717" y="1057938"/>
                </a:lnTo>
                <a:lnTo>
                  <a:pt x="101551" y="1057907"/>
                </a:lnTo>
                <a:lnTo>
                  <a:pt x="102415" y="1057877"/>
                </a:lnTo>
                <a:lnTo>
                  <a:pt x="103248" y="1057846"/>
                </a:lnTo>
                <a:lnTo>
                  <a:pt x="104112" y="1057815"/>
                </a:lnTo>
                <a:lnTo>
                  <a:pt x="104945" y="1057784"/>
                </a:lnTo>
                <a:lnTo>
                  <a:pt x="105809" y="1057753"/>
                </a:lnTo>
                <a:lnTo>
                  <a:pt x="106642" y="1057722"/>
                </a:lnTo>
                <a:lnTo>
                  <a:pt x="107475" y="1057661"/>
                </a:lnTo>
                <a:lnTo>
                  <a:pt x="108339" y="1057630"/>
                </a:lnTo>
                <a:lnTo>
                  <a:pt x="109172" y="1057599"/>
                </a:lnTo>
                <a:lnTo>
                  <a:pt x="110036" y="1057537"/>
                </a:lnTo>
                <a:lnTo>
                  <a:pt x="110869" y="1057506"/>
                </a:lnTo>
                <a:lnTo>
                  <a:pt x="111733" y="1057475"/>
                </a:lnTo>
                <a:lnTo>
                  <a:pt x="112567" y="1057414"/>
                </a:lnTo>
                <a:lnTo>
                  <a:pt x="113400" y="1057383"/>
                </a:lnTo>
                <a:lnTo>
                  <a:pt x="114264" y="1057321"/>
                </a:lnTo>
                <a:lnTo>
                  <a:pt x="115097" y="1057259"/>
                </a:lnTo>
                <a:lnTo>
                  <a:pt x="115961" y="1057229"/>
                </a:lnTo>
                <a:lnTo>
                  <a:pt x="116794" y="1057167"/>
                </a:lnTo>
                <a:lnTo>
                  <a:pt x="117658" y="1057105"/>
                </a:lnTo>
                <a:lnTo>
                  <a:pt x="118491" y="1057043"/>
                </a:lnTo>
                <a:lnTo>
                  <a:pt x="119324" y="1056982"/>
                </a:lnTo>
                <a:lnTo>
                  <a:pt x="120188" y="1056920"/>
                </a:lnTo>
                <a:lnTo>
                  <a:pt x="121021" y="1056858"/>
                </a:lnTo>
                <a:lnTo>
                  <a:pt x="121885" y="1056797"/>
                </a:lnTo>
                <a:lnTo>
                  <a:pt x="122719" y="1056735"/>
                </a:lnTo>
                <a:lnTo>
                  <a:pt x="123583" y="1056673"/>
                </a:lnTo>
                <a:lnTo>
                  <a:pt x="124416" y="1056581"/>
                </a:lnTo>
                <a:lnTo>
                  <a:pt x="125249" y="1056519"/>
                </a:lnTo>
                <a:lnTo>
                  <a:pt x="126113" y="1056457"/>
                </a:lnTo>
                <a:lnTo>
                  <a:pt x="126946" y="1056365"/>
                </a:lnTo>
                <a:lnTo>
                  <a:pt x="127810" y="1056272"/>
                </a:lnTo>
                <a:lnTo>
                  <a:pt x="128643" y="1056210"/>
                </a:lnTo>
                <a:lnTo>
                  <a:pt x="129507" y="1056118"/>
                </a:lnTo>
                <a:lnTo>
                  <a:pt x="130340" y="1056025"/>
                </a:lnTo>
                <a:lnTo>
                  <a:pt x="131173" y="1055933"/>
                </a:lnTo>
                <a:lnTo>
                  <a:pt x="132037" y="1055840"/>
                </a:lnTo>
                <a:lnTo>
                  <a:pt x="132871" y="1055717"/>
                </a:lnTo>
                <a:lnTo>
                  <a:pt x="133735" y="1055624"/>
                </a:lnTo>
                <a:lnTo>
                  <a:pt x="134568" y="1055531"/>
                </a:lnTo>
                <a:lnTo>
                  <a:pt x="135432" y="1055408"/>
                </a:lnTo>
                <a:lnTo>
                  <a:pt x="136265" y="1055285"/>
                </a:lnTo>
                <a:lnTo>
                  <a:pt x="137098" y="1055192"/>
                </a:lnTo>
                <a:lnTo>
                  <a:pt x="137962" y="1055069"/>
                </a:lnTo>
                <a:lnTo>
                  <a:pt x="138795" y="1054945"/>
                </a:lnTo>
                <a:lnTo>
                  <a:pt x="139659" y="1054822"/>
                </a:lnTo>
                <a:lnTo>
                  <a:pt x="140492" y="1054667"/>
                </a:lnTo>
                <a:lnTo>
                  <a:pt x="141356" y="1054544"/>
                </a:lnTo>
                <a:lnTo>
                  <a:pt x="142189" y="1054390"/>
                </a:lnTo>
                <a:lnTo>
                  <a:pt x="143023" y="1054266"/>
                </a:lnTo>
                <a:lnTo>
                  <a:pt x="143887" y="1054112"/>
                </a:lnTo>
                <a:lnTo>
                  <a:pt x="144720" y="1053958"/>
                </a:lnTo>
                <a:lnTo>
                  <a:pt x="145584" y="1053803"/>
                </a:lnTo>
                <a:lnTo>
                  <a:pt x="146417" y="1053649"/>
                </a:lnTo>
                <a:lnTo>
                  <a:pt x="147281" y="1053464"/>
                </a:lnTo>
                <a:lnTo>
                  <a:pt x="148114" y="1053310"/>
                </a:lnTo>
                <a:lnTo>
                  <a:pt x="148947" y="1053125"/>
                </a:lnTo>
                <a:lnTo>
                  <a:pt x="149811" y="1052939"/>
                </a:lnTo>
                <a:lnTo>
                  <a:pt x="150644" y="1052754"/>
                </a:lnTo>
                <a:lnTo>
                  <a:pt x="151508" y="1052538"/>
                </a:lnTo>
                <a:lnTo>
                  <a:pt x="152341" y="1052353"/>
                </a:lnTo>
                <a:lnTo>
                  <a:pt x="153205" y="1052137"/>
                </a:lnTo>
                <a:lnTo>
                  <a:pt x="154039" y="1051921"/>
                </a:lnTo>
                <a:lnTo>
                  <a:pt x="154872" y="1051705"/>
                </a:lnTo>
                <a:lnTo>
                  <a:pt x="155736" y="1051489"/>
                </a:lnTo>
                <a:lnTo>
                  <a:pt x="156569" y="1051273"/>
                </a:lnTo>
                <a:lnTo>
                  <a:pt x="157433" y="1051026"/>
                </a:lnTo>
                <a:lnTo>
                  <a:pt x="158266" y="1050779"/>
                </a:lnTo>
                <a:lnTo>
                  <a:pt x="159130" y="1050533"/>
                </a:lnTo>
                <a:lnTo>
                  <a:pt x="159963" y="1050286"/>
                </a:lnTo>
                <a:lnTo>
                  <a:pt x="160796" y="1050008"/>
                </a:lnTo>
                <a:lnTo>
                  <a:pt x="161660" y="1049730"/>
                </a:lnTo>
                <a:lnTo>
                  <a:pt x="162493" y="1049453"/>
                </a:lnTo>
                <a:lnTo>
                  <a:pt x="163357" y="1049175"/>
                </a:lnTo>
                <a:lnTo>
                  <a:pt x="164191" y="1048866"/>
                </a:lnTo>
                <a:lnTo>
                  <a:pt x="168418" y="1047262"/>
                </a:lnTo>
                <a:lnTo>
                  <a:pt x="169282" y="1046922"/>
                </a:lnTo>
                <a:lnTo>
                  <a:pt x="170115" y="1046552"/>
                </a:lnTo>
                <a:lnTo>
                  <a:pt x="170979" y="1046182"/>
                </a:lnTo>
                <a:lnTo>
                  <a:pt x="171812" y="1045811"/>
                </a:lnTo>
                <a:lnTo>
                  <a:pt x="176040" y="1043775"/>
                </a:lnTo>
                <a:lnTo>
                  <a:pt x="176904" y="1043343"/>
                </a:lnTo>
                <a:lnTo>
                  <a:pt x="177737" y="1042880"/>
                </a:lnTo>
                <a:lnTo>
                  <a:pt x="178570" y="1042417"/>
                </a:lnTo>
                <a:lnTo>
                  <a:pt x="179434" y="1041954"/>
                </a:lnTo>
                <a:lnTo>
                  <a:pt x="180267" y="1041461"/>
                </a:lnTo>
                <a:lnTo>
                  <a:pt x="181131" y="1040967"/>
                </a:lnTo>
                <a:lnTo>
                  <a:pt x="181964" y="1040442"/>
                </a:lnTo>
                <a:lnTo>
                  <a:pt x="182828" y="1039918"/>
                </a:lnTo>
                <a:lnTo>
                  <a:pt x="183661" y="1039362"/>
                </a:lnTo>
                <a:lnTo>
                  <a:pt x="184495" y="1038807"/>
                </a:lnTo>
                <a:lnTo>
                  <a:pt x="185359" y="1038251"/>
                </a:lnTo>
                <a:lnTo>
                  <a:pt x="186192" y="1037665"/>
                </a:lnTo>
                <a:lnTo>
                  <a:pt x="187056" y="1037079"/>
                </a:lnTo>
                <a:lnTo>
                  <a:pt x="187889" y="1036462"/>
                </a:lnTo>
                <a:lnTo>
                  <a:pt x="188753" y="1035845"/>
                </a:lnTo>
                <a:lnTo>
                  <a:pt x="189586" y="1035197"/>
                </a:lnTo>
                <a:lnTo>
                  <a:pt x="190419" y="1034549"/>
                </a:lnTo>
                <a:lnTo>
                  <a:pt x="195511" y="1030259"/>
                </a:lnTo>
                <a:lnTo>
                  <a:pt x="196344" y="1029488"/>
                </a:lnTo>
                <a:lnTo>
                  <a:pt x="197208" y="1028717"/>
                </a:lnTo>
                <a:lnTo>
                  <a:pt x="198041" y="1027883"/>
                </a:lnTo>
                <a:lnTo>
                  <a:pt x="198905" y="1027081"/>
                </a:lnTo>
                <a:lnTo>
                  <a:pt x="199738" y="1026217"/>
                </a:lnTo>
                <a:lnTo>
                  <a:pt x="200602" y="1025353"/>
                </a:lnTo>
                <a:lnTo>
                  <a:pt x="201435" y="1024458"/>
                </a:lnTo>
                <a:lnTo>
                  <a:pt x="202268" y="1023563"/>
                </a:lnTo>
                <a:lnTo>
                  <a:pt x="203132" y="1022638"/>
                </a:lnTo>
                <a:lnTo>
                  <a:pt x="203966" y="1021681"/>
                </a:lnTo>
                <a:lnTo>
                  <a:pt x="204830" y="1020725"/>
                </a:lnTo>
                <a:lnTo>
                  <a:pt x="205663" y="1019737"/>
                </a:lnTo>
                <a:lnTo>
                  <a:pt x="206527" y="1018719"/>
                </a:lnTo>
                <a:lnTo>
                  <a:pt x="207360" y="1017670"/>
                </a:lnTo>
                <a:lnTo>
                  <a:pt x="208193" y="1016621"/>
                </a:lnTo>
                <a:lnTo>
                  <a:pt x="209057" y="1015540"/>
                </a:lnTo>
                <a:lnTo>
                  <a:pt x="209890" y="1014430"/>
                </a:lnTo>
                <a:lnTo>
                  <a:pt x="214118" y="1008567"/>
                </a:lnTo>
                <a:lnTo>
                  <a:pt x="214982" y="1007302"/>
                </a:lnTo>
                <a:lnTo>
                  <a:pt x="215815" y="1006036"/>
                </a:lnTo>
                <a:lnTo>
                  <a:pt x="216679" y="1004740"/>
                </a:lnTo>
                <a:lnTo>
                  <a:pt x="217512" y="1003414"/>
                </a:lnTo>
                <a:lnTo>
                  <a:pt x="218376" y="1002056"/>
                </a:lnTo>
                <a:lnTo>
                  <a:pt x="219209" y="1000667"/>
                </a:lnTo>
                <a:lnTo>
                  <a:pt x="220042" y="999248"/>
                </a:lnTo>
                <a:lnTo>
                  <a:pt x="220906" y="997798"/>
                </a:lnTo>
                <a:lnTo>
                  <a:pt x="225967" y="988540"/>
                </a:lnTo>
                <a:lnTo>
                  <a:pt x="226831" y="986905"/>
                </a:lnTo>
                <a:lnTo>
                  <a:pt x="227664" y="985208"/>
                </a:lnTo>
                <a:lnTo>
                  <a:pt x="228528" y="983511"/>
                </a:lnTo>
                <a:lnTo>
                  <a:pt x="229361" y="981752"/>
                </a:lnTo>
                <a:lnTo>
                  <a:pt x="230225" y="979993"/>
                </a:lnTo>
                <a:lnTo>
                  <a:pt x="231058" y="978172"/>
                </a:lnTo>
                <a:lnTo>
                  <a:pt x="231891" y="976321"/>
                </a:lnTo>
                <a:lnTo>
                  <a:pt x="232755" y="974439"/>
                </a:lnTo>
                <a:lnTo>
                  <a:pt x="233588" y="972526"/>
                </a:lnTo>
                <a:lnTo>
                  <a:pt x="234452" y="970582"/>
                </a:lnTo>
                <a:lnTo>
                  <a:pt x="235286" y="968607"/>
                </a:lnTo>
                <a:lnTo>
                  <a:pt x="236150" y="966601"/>
                </a:lnTo>
                <a:lnTo>
                  <a:pt x="236983" y="964534"/>
                </a:lnTo>
                <a:lnTo>
                  <a:pt x="237816" y="962435"/>
                </a:lnTo>
                <a:lnTo>
                  <a:pt x="238680" y="960337"/>
                </a:lnTo>
                <a:lnTo>
                  <a:pt x="239513" y="958177"/>
                </a:lnTo>
                <a:lnTo>
                  <a:pt x="240377" y="955955"/>
                </a:lnTo>
                <a:lnTo>
                  <a:pt x="241210" y="953734"/>
                </a:lnTo>
                <a:lnTo>
                  <a:pt x="242074" y="951450"/>
                </a:lnTo>
                <a:lnTo>
                  <a:pt x="242907" y="949136"/>
                </a:lnTo>
                <a:lnTo>
                  <a:pt x="243740" y="946791"/>
                </a:lnTo>
                <a:lnTo>
                  <a:pt x="244604" y="944384"/>
                </a:lnTo>
                <a:lnTo>
                  <a:pt x="245438" y="941946"/>
                </a:lnTo>
                <a:lnTo>
                  <a:pt x="246302" y="939478"/>
                </a:lnTo>
                <a:lnTo>
                  <a:pt x="247135" y="936978"/>
                </a:lnTo>
                <a:lnTo>
                  <a:pt x="247999" y="934417"/>
                </a:lnTo>
                <a:lnTo>
                  <a:pt x="248832" y="931825"/>
                </a:lnTo>
                <a:lnTo>
                  <a:pt x="249665" y="929202"/>
                </a:lnTo>
                <a:lnTo>
                  <a:pt x="250529" y="926518"/>
                </a:lnTo>
                <a:lnTo>
                  <a:pt x="251362" y="923802"/>
                </a:lnTo>
                <a:lnTo>
                  <a:pt x="252226" y="921056"/>
                </a:lnTo>
                <a:lnTo>
                  <a:pt x="253059" y="918248"/>
                </a:lnTo>
                <a:lnTo>
                  <a:pt x="253923" y="915409"/>
                </a:lnTo>
                <a:lnTo>
                  <a:pt x="254756" y="912508"/>
                </a:lnTo>
                <a:lnTo>
                  <a:pt x="255590" y="909577"/>
                </a:lnTo>
                <a:lnTo>
                  <a:pt x="256454" y="906615"/>
                </a:lnTo>
                <a:lnTo>
                  <a:pt x="257287" y="903591"/>
                </a:lnTo>
                <a:lnTo>
                  <a:pt x="258151" y="900536"/>
                </a:lnTo>
                <a:lnTo>
                  <a:pt x="258984" y="897419"/>
                </a:lnTo>
                <a:lnTo>
                  <a:pt x="259848" y="894272"/>
                </a:lnTo>
                <a:lnTo>
                  <a:pt x="260681" y="891093"/>
                </a:lnTo>
                <a:lnTo>
                  <a:pt x="261514" y="887853"/>
                </a:lnTo>
                <a:lnTo>
                  <a:pt x="262378" y="884552"/>
                </a:lnTo>
                <a:lnTo>
                  <a:pt x="263211" y="881219"/>
                </a:lnTo>
                <a:lnTo>
                  <a:pt x="264075" y="877856"/>
                </a:lnTo>
                <a:lnTo>
                  <a:pt x="264908" y="874431"/>
                </a:lnTo>
                <a:lnTo>
                  <a:pt x="265772" y="870944"/>
                </a:lnTo>
                <a:lnTo>
                  <a:pt x="266606" y="867426"/>
                </a:lnTo>
                <a:lnTo>
                  <a:pt x="267439" y="863877"/>
                </a:lnTo>
                <a:lnTo>
                  <a:pt x="268303" y="860267"/>
                </a:lnTo>
                <a:lnTo>
                  <a:pt x="269136" y="856626"/>
                </a:lnTo>
                <a:lnTo>
                  <a:pt x="270000" y="852923"/>
                </a:lnTo>
                <a:lnTo>
                  <a:pt x="270833" y="849159"/>
                </a:lnTo>
                <a:lnTo>
                  <a:pt x="271697" y="845363"/>
                </a:lnTo>
                <a:lnTo>
                  <a:pt x="272530" y="841537"/>
                </a:lnTo>
                <a:lnTo>
                  <a:pt x="273363" y="837649"/>
                </a:lnTo>
                <a:lnTo>
                  <a:pt x="274227" y="833699"/>
                </a:lnTo>
                <a:lnTo>
                  <a:pt x="275060" y="829718"/>
                </a:lnTo>
                <a:lnTo>
                  <a:pt x="275924" y="825707"/>
                </a:lnTo>
                <a:lnTo>
                  <a:pt x="276758" y="821603"/>
                </a:lnTo>
                <a:lnTo>
                  <a:pt x="277622" y="817499"/>
                </a:lnTo>
                <a:lnTo>
                  <a:pt x="278455" y="813333"/>
                </a:lnTo>
                <a:lnTo>
                  <a:pt x="279288" y="809106"/>
                </a:lnTo>
                <a:lnTo>
                  <a:pt x="280152" y="804848"/>
                </a:lnTo>
                <a:lnTo>
                  <a:pt x="280985" y="800528"/>
                </a:lnTo>
                <a:lnTo>
                  <a:pt x="281849" y="796146"/>
                </a:lnTo>
                <a:lnTo>
                  <a:pt x="282682" y="791764"/>
                </a:lnTo>
                <a:lnTo>
                  <a:pt x="283546" y="787290"/>
                </a:lnTo>
                <a:lnTo>
                  <a:pt x="284379" y="782785"/>
                </a:lnTo>
                <a:lnTo>
                  <a:pt x="285213" y="778249"/>
                </a:lnTo>
                <a:lnTo>
                  <a:pt x="286077" y="773651"/>
                </a:lnTo>
                <a:lnTo>
                  <a:pt x="286910" y="769022"/>
                </a:lnTo>
                <a:lnTo>
                  <a:pt x="287774" y="764332"/>
                </a:lnTo>
                <a:lnTo>
                  <a:pt x="288607" y="759580"/>
                </a:lnTo>
                <a:lnTo>
                  <a:pt x="289471" y="754828"/>
                </a:lnTo>
                <a:lnTo>
                  <a:pt x="290304" y="749984"/>
                </a:lnTo>
                <a:lnTo>
                  <a:pt x="291137" y="745108"/>
                </a:lnTo>
                <a:lnTo>
                  <a:pt x="292001" y="740202"/>
                </a:lnTo>
                <a:lnTo>
                  <a:pt x="292834" y="735265"/>
                </a:lnTo>
                <a:lnTo>
                  <a:pt x="293698" y="730235"/>
                </a:lnTo>
                <a:lnTo>
                  <a:pt x="294531" y="725205"/>
                </a:lnTo>
                <a:lnTo>
                  <a:pt x="295395" y="720114"/>
                </a:lnTo>
                <a:lnTo>
                  <a:pt x="296229" y="714961"/>
                </a:lnTo>
                <a:lnTo>
                  <a:pt x="297062" y="709807"/>
                </a:lnTo>
                <a:lnTo>
                  <a:pt x="297926" y="704593"/>
                </a:lnTo>
                <a:lnTo>
                  <a:pt x="298759" y="699316"/>
                </a:lnTo>
                <a:lnTo>
                  <a:pt x="299623" y="694009"/>
                </a:lnTo>
                <a:lnTo>
                  <a:pt x="300456" y="688670"/>
                </a:lnTo>
                <a:lnTo>
                  <a:pt x="301320" y="683270"/>
                </a:lnTo>
                <a:lnTo>
                  <a:pt x="302153" y="677870"/>
                </a:lnTo>
                <a:lnTo>
                  <a:pt x="302986" y="672378"/>
                </a:lnTo>
                <a:lnTo>
                  <a:pt x="303850" y="666885"/>
                </a:lnTo>
                <a:lnTo>
                  <a:pt x="304683" y="661331"/>
                </a:lnTo>
                <a:lnTo>
                  <a:pt x="305547" y="655777"/>
                </a:lnTo>
                <a:lnTo>
                  <a:pt x="306381" y="650130"/>
                </a:lnTo>
                <a:lnTo>
                  <a:pt x="307245" y="644483"/>
                </a:lnTo>
                <a:lnTo>
                  <a:pt x="308078" y="638805"/>
                </a:lnTo>
                <a:lnTo>
                  <a:pt x="308911" y="633066"/>
                </a:lnTo>
                <a:lnTo>
                  <a:pt x="309775" y="627295"/>
                </a:lnTo>
                <a:lnTo>
                  <a:pt x="310608" y="621494"/>
                </a:lnTo>
                <a:lnTo>
                  <a:pt x="311472" y="615662"/>
                </a:lnTo>
                <a:lnTo>
                  <a:pt x="312305" y="609799"/>
                </a:lnTo>
                <a:lnTo>
                  <a:pt x="313169" y="603906"/>
                </a:lnTo>
                <a:lnTo>
                  <a:pt x="314002" y="597981"/>
                </a:lnTo>
                <a:lnTo>
                  <a:pt x="314835" y="592026"/>
                </a:lnTo>
                <a:lnTo>
                  <a:pt x="315699" y="586039"/>
                </a:lnTo>
                <a:lnTo>
                  <a:pt x="316533" y="580022"/>
                </a:lnTo>
                <a:lnTo>
                  <a:pt x="317397" y="573974"/>
                </a:lnTo>
                <a:lnTo>
                  <a:pt x="318230" y="567895"/>
                </a:lnTo>
                <a:lnTo>
                  <a:pt x="319094" y="561816"/>
                </a:lnTo>
                <a:lnTo>
                  <a:pt x="319927" y="555676"/>
                </a:lnTo>
                <a:lnTo>
                  <a:pt x="320760" y="549535"/>
                </a:lnTo>
                <a:lnTo>
                  <a:pt x="321624" y="543364"/>
                </a:lnTo>
                <a:lnTo>
                  <a:pt x="322457" y="537161"/>
                </a:lnTo>
                <a:lnTo>
                  <a:pt x="323321" y="530959"/>
                </a:lnTo>
                <a:lnTo>
                  <a:pt x="324154" y="524726"/>
                </a:lnTo>
                <a:lnTo>
                  <a:pt x="325018" y="518462"/>
                </a:lnTo>
                <a:lnTo>
                  <a:pt x="325851" y="512167"/>
                </a:lnTo>
                <a:lnTo>
                  <a:pt x="326685" y="505903"/>
                </a:lnTo>
                <a:lnTo>
                  <a:pt x="327549" y="499577"/>
                </a:lnTo>
                <a:lnTo>
                  <a:pt x="328382" y="493252"/>
                </a:lnTo>
                <a:lnTo>
                  <a:pt x="329246" y="486926"/>
                </a:lnTo>
                <a:lnTo>
                  <a:pt x="330079" y="480569"/>
                </a:lnTo>
                <a:lnTo>
                  <a:pt x="330943" y="474182"/>
                </a:lnTo>
                <a:lnTo>
                  <a:pt x="331776" y="467825"/>
                </a:lnTo>
                <a:lnTo>
                  <a:pt x="332609" y="461438"/>
                </a:lnTo>
                <a:lnTo>
                  <a:pt x="333473" y="455050"/>
                </a:lnTo>
                <a:lnTo>
                  <a:pt x="334306" y="448632"/>
                </a:lnTo>
                <a:lnTo>
                  <a:pt x="335170" y="442214"/>
                </a:lnTo>
                <a:lnTo>
                  <a:pt x="336003" y="435826"/>
                </a:lnTo>
                <a:lnTo>
                  <a:pt x="336867" y="429408"/>
                </a:lnTo>
                <a:lnTo>
                  <a:pt x="337701" y="422990"/>
                </a:lnTo>
                <a:lnTo>
                  <a:pt x="338534" y="416572"/>
                </a:lnTo>
                <a:lnTo>
                  <a:pt x="339398" y="410122"/>
                </a:lnTo>
                <a:lnTo>
                  <a:pt x="340231" y="403704"/>
                </a:lnTo>
                <a:lnTo>
                  <a:pt x="341095" y="397286"/>
                </a:lnTo>
                <a:lnTo>
                  <a:pt x="341928" y="390898"/>
                </a:lnTo>
                <a:lnTo>
                  <a:pt x="342792" y="384480"/>
                </a:lnTo>
                <a:lnTo>
                  <a:pt x="343625" y="378062"/>
                </a:lnTo>
                <a:lnTo>
                  <a:pt x="344458" y="371674"/>
                </a:lnTo>
                <a:lnTo>
                  <a:pt x="345322" y="365287"/>
                </a:lnTo>
                <a:lnTo>
                  <a:pt x="346155" y="358930"/>
                </a:lnTo>
                <a:lnTo>
                  <a:pt x="347019" y="352574"/>
                </a:lnTo>
                <a:lnTo>
                  <a:pt x="347853" y="346217"/>
                </a:lnTo>
                <a:lnTo>
                  <a:pt x="348717" y="339891"/>
                </a:lnTo>
                <a:lnTo>
                  <a:pt x="349550" y="333566"/>
                </a:lnTo>
                <a:lnTo>
                  <a:pt x="350383" y="327271"/>
                </a:lnTo>
                <a:lnTo>
                  <a:pt x="351247" y="320976"/>
                </a:lnTo>
                <a:lnTo>
                  <a:pt x="352080" y="314712"/>
                </a:lnTo>
                <a:lnTo>
                  <a:pt x="352944" y="308479"/>
                </a:lnTo>
                <a:lnTo>
                  <a:pt x="353777" y="302277"/>
                </a:lnTo>
                <a:lnTo>
                  <a:pt x="354641" y="296074"/>
                </a:lnTo>
                <a:lnTo>
                  <a:pt x="355474" y="289934"/>
                </a:lnTo>
                <a:lnTo>
                  <a:pt x="356307" y="283793"/>
                </a:lnTo>
                <a:lnTo>
                  <a:pt x="357171" y="277683"/>
                </a:lnTo>
                <a:lnTo>
                  <a:pt x="358005" y="271604"/>
                </a:lnTo>
                <a:lnTo>
                  <a:pt x="358869" y="265556"/>
                </a:lnTo>
                <a:lnTo>
                  <a:pt x="359702" y="259539"/>
                </a:lnTo>
                <a:lnTo>
                  <a:pt x="360566" y="253584"/>
                </a:lnTo>
                <a:lnTo>
                  <a:pt x="361399" y="247628"/>
                </a:lnTo>
                <a:lnTo>
                  <a:pt x="362232" y="241735"/>
                </a:lnTo>
                <a:lnTo>
                  <a:pt x="363096" y="235872"/>
                </a:lnTo>
                <a:lnTo>
                  <a:pt x="363929" y="230040"/>
                </a:lnTo>
                <a:lnTo>
                  <a:pt x="364793" y="224270"/>
                </a:lnTo>
                <a:lnTo>
                  <a:pt x="365626" y="218530"/>
                </a:lnTo>
                <a:lnTo>
                  <a:pt x="366490" y="212852"/>
                </a:lnTo>
                <a:lnTo>
                  <a:pt x="367323" y="207206"/>
                </a:lnTo>
                <a:lnTo>
                  <a:pt x="368157" y="201590"/>
                </a:lnTo>
                <a:lnTo>
                  <a:pt x="369021" y="196066"/>
                </a:lnTo>
                <a:lnTo>
                  <a:pt x="369854" y="190574"/>
                </a:lnTo>
                <a:lnTo>
                  <a:pt x="370718" y="185112"/>
                </a:lnTo>
                <a:lnTo>
                  <a:pt x="371551" y="179743"/>
                </a:lnTo>
                <a:lnTo>
                  <a:pt x="372415" y="174404"/>
                </a:lnTo>
                <a:lnTo>
                  <a:pt x="373248" y="169128"/>
                </a:lnTo>
                <a:lnTo>
                  <a:pt x="374081" y="163913"/>
                </a:lnTo>
                <a:lnTo>
                  <a:pt x="374945" y="158729"/>
                </a:lnTo>
                <a:lnTo>
                  <a:pt x="375778" y="153637"/>
                </a:lnTo>
                <a:lnTo>
                  <a:pt x="376642" y="148608"/>
                </a:lnTo>
                <a:lnTo>
                  <a:pt x="377476" y="143640"/>
                </a:lnTo>
                <a:lnTo>
                  <a:pt x="378340" y="138733"/>
                </a:lnTo>
                <a:lnTo>
                  <a:pt x="379173" y="133889"/>
                </a:lnTo>
                <a:lnTo>
                  <a:pt x="380006" y="129106"/>
                </a:lnTo>
                <a:lnTo>
                  <a:pt x="380870" y="124385"/>
                </a:lnTo>
                <a:lnTo>
                  <a:pt x="381703" y="119756"/>
                </a:lnTo>
                <a:lnTo>
                  <a:pt x="382567" y="115189"/>
                </a:lnTo>
                <a:lnTo>
                  <a:pt x="383400" y="110715"/>
                </a:lnTo>
                <a:lnTo>
                  <a:pt x="384264" y="106272"/>
                </a:lnTo>
                <a:lnTo>
                  <a:pt x="385097" y="101952"/>
                </a:lnTo>
                <a:lnTo>
                  <a:pt x="385930" y="97663"/>
                </a:lnTo>
                <a:lnTo>
                  <a:pt x="386794" y="93497"/>
                </a:lnTo>
                <a:lnTo>
                  <a:pt x="387628" y="89362"/>
                </a:lnTo>
                <a:lnTo>
                  <a:pt x="388492" y="85350"/>
                </a:lnTo>
                <a:lnTo>
                  <a:pt x="389325" y="81401"/>
                </a:lnTo>
                <a:lnTo>
                  <a:pt x="390189" y="77513"/>
                </a:lnTo>
                <a:lnTo>
                  <a:pt x="391022" y="73748"/>
                </a:lnTo>
                <a:lnTo>
                  <a:pt x="391855" y="70045"/>
                </a:lnTo>
                <a:lnTo>
                  <a:pt x="392719" y="66435"/>
                </a:lnTo>
                <a:lnTo>
                  <a:pt x="393552" y="62886"/>
                </a:lnTo>
                <a:lnTo>
                  <a:pt x="394416" y="59461"/>
                </a:lnTo>
                <a:lnTo>
                  <a:pt x="395249" y="56098"/>
                </a:lnTo>
                <a:lnTo>
                  <a:pt x="396113" y="52827"/>
                </a:lnTo>
                <a:lnTo>
                  <a:pt x="396946" y="49680"/>
                </a:lnTo>
                <a:lnTo>
                  <a:pt x="397780" y="46594"/>
                </a:lnTo>
                <a:lnTo>
                  <a:pt x="398644" y="43601"/>
                </a:lnTo>
                <a:lnTo>
                  <a:pt x="399477" y="40700"/>
                </a:lnTo>
                <a:lnTo>
                  <a:pt x="400341" y="37892"/>
                </a:lnTo>
                <a:lnTo>
                  <a:pt x="401174" y="35177"/>
                </a:lnTo>
                <a:lnTo>
                  <a:pt x="402038" y="32585"/>
                </a:lnTo>
                <a:lnTo>
                  <a:pt x="422342" y="61"/>
                </a:lnTo>
                <a:lnTo>
                  <a:pt x="423175" y="0"/>
                </a:lnTo>
                <a:lnTo>
                  <a:pt x="424039" y="61"/>
                </a:lnTo>
                <a:lnTo>
                  <a:pt x="439252" y="18946"/>
                </a:lnTo>
                <a:lnTo>
                  <a:pt x="440116" y="20952"/>
                </a:lnTo>
                <a:lnTo>
                  <a:pt x="440949" y="23081"/>
                </a:lnTo>
                <a:lnTo>
                  <a:pt x="441813" y="25302"/>
                </a:lnTo>
                <a:lnTo>
                  <a:pt x="442646" y="27648"/>
                </a:lnTo>
                <a:lnTo>
                  <a:pt x="443510" y="30054"/>
                </a:lnTo>
                <a:lnTo>
                  <a:pt x="444343" y="32585"/>
                </a:lnTo>
                <a:lnTo>
                  <a:pt x="445176" y="35177"/>
                </a:lnTo>
                <a:lnTo>
                  <a:pt x="446040" y="37892"/>
                </a:lnTo>
                <a:lnTo>
                  <a:pt x="446873" y="40700"/>
                </a:lnTo>
                <a:lnTo>
                  <a:pt x="447737" y="43601"/>
                </a:lnTo>
                <a:lnTo>
                  <a:pt x="448570" y="46594"/>
                </a:lnTo>
                <a:lnTo>
                  <a:pt x="449434" y="49680"/>
                </a:lnTo>
                <a:lnTo>
                  <a:pt x="450268" y="52827"/>
                </a:lnTo>
                <a:lnTo>
                  <a:pt x="451101" y="56098"/>
                </a:lnTo>
                <a:lnTo>
                  <a:pt x="451965" y="59461"/>
                </a:lnTo>
                <a:lnTo>
                  <a:pt x="452798" y="62886"/>
                </a:lnTo>
                <a:lnTo>
                  <a:pt x="453662" y="66435"/>
                </a:lnTo>
                <a:lnTo>
                  <a:pt x="454495" y="70045"/>
                </a:lnTo>
                <a:lnTo>
                  <a:pt x="455359" y="73748"/>
                </a:lnTo>
                <a:lnTo>
                  <a:pt x="456192" y="77513"/>
                </a:lnTo>
                <a:lnTo>
                  <a:pt x="457025" y="81401"/>
                </a:lnTo>
                <a:lnTo>
                  <a:pt x="457889" y="85350"/>
                </a:lnTo>
                <a:lnTo>
                  <a:pt x="458722" y="89362"/>
                </a:lnTo>
                <a:lnTo>
                  <a:pt x="459586" y="93497"/>
                </a:lnTo>
                <a:lnTo>
                  <a:pt x="460420" y="97663"/>
                </a:lnTo>
                <a:lnTo>
                  <a:pt x="461284" y="101952"/>
                </a:lnTo>
                <a:lnTo>
                  <a:pt x="462117" y="106272"/>
                </a:lnTo>
                <a:lnTo>
                  <a:pt x="462950" y="110715"/>
                </a:lnTo>
                <a:lnTo>
                  <a:pt x="463814" y="115189"/>
                </a:lnTo>
                <a:lnTo>
                  <a:pt x="464647" y="119756"/>
                </a:lnTo>
                <a:lnTo>
                  <a:pt x="465511" y="124385"/>
                </a:lnTo>
                <a:lnTo>
                  <a:pt x="466344" y="129106"/>
                </a:lnTo>
                <a:lnTo>
                  <a:pt x="467208" y="133889"/>
                </a:lnTo>
                <a:lnTo>
                  <a:pt x="468041" y="138733"/>
                </a:lnTo>
                <a:lnTo>
                  <a:pt x="468875" y="143640"/>
                </a:lnTo>
                <a:lnTo>
                  <a:pt x="469739" y="148608"/>
                </a:lnTo>
                <a:lnTo>
                  <a:pt x="470572" y="153637"/>
                </a:lnTo>
                <a:lnTo>
                  <a:pt x="471436" y="158729"/>
                </a:lnTo>
                <a:lnTo>
                  <a:pt x="472269" y="163913"/>
                </a:lnTo>
                <a:lnTo>
                  <a:pt x="473133" y="169128"/>
                </a:lnTo>
                <a:lnTo>
                  <a:pt x="473966" y="174404"/>
                </a:lnTo>
                <a:lnTo>
                  <a:pt x="474799" y="179743"/>
                </a:lnTo>
                <a:lnTo>
                  <a:pt x="475663" y="185112"/>
                </a:lnTo>
                <a:lnTo>
                  <a:pt x="476496" y="190574"/>
                </a:lnTo>
                <a:lnTo>
                  <a:pt x="477360" y="196066"/>
                </a:lnTo>
                <a:lnTo>
                  <a:pt x="478193" y="201590"/>
                </a:lnTo>
                <a:lnTo>
                  <a:pt x="479057" y="207206"/>
                </a:lnTo>
                <a:lnTo>
                  <a:pt x="479891" y="212852"/>
                </a:lnTo>
                <a:lnTo>
                  <a:pt x="480724" y="218530"/>
                </a:lnTo>
                <a:lnTo>
                  <a:pt x="481588" y="224270"/>
                </a:lnTo>
                <a:lnTo>
                  <a:pt x="482421" y="230040"/>
                </a:lnTo>
                <a:lnTo>
                  <a:pt x="483285" y="235872"/>
                </a:lnTo>
                <a:lnTo>
                  <a:pt x="484118" y="241735"/>
                </a:lnTo>
                <a:lnTo>
                  <a:pt x="484982" y="247628"/>
                </a:lnTo>
                <a:lnTo>
                  <a:pt x="485815" y="253584"/>
                </a:lnTo>
                <a:lnTo>
                  <a:pt x="486648" y="259539"/>
                </a:lnTo>
                <a:lnTo>
                  <a:pt x="487512" y="265556"/>
                </a:lnTo>
                <a:lnTo>
                  <a:pt x="488345" y="271604"/>
                </a:lnTo>
                <a:lnTo>
                  <a:pt x="489209" y="277683"/>
                </a:lnTo>
                <a:lnTo>
                  <a:pt x="490043" y="283793"/>
                </a:lnTo>
                <a:lnTo>
                  <a:pt x="490907" y="289934"/>
                </a:lnTo>
                <a:lnTo>
                  <a:pt x="491740" y="296074"/>
                </a:lnTo>
                <a:lnTo>
                  <a:pt x="492573" y="302277"/>
                </a:lnTo>
                <a:lnTo>
                  <a:pt x="493437" y="308479"/>
                </a:lnTo>
                <a:lnTo>
                  <a:pt x="494270" y="314712"/>
                </a:lnTo>
                <a:lnTo>
                  <a:pt x="495134" y="320976"/>
                </a:lnTo>
                <a:lnTo>
                  <a:pt x="495967" y="327271"/>
                </a:lnTo>
                <a:lnTo>
                  <a:pt x="496831" y="333566"/>
                </a:lnTo>
                <a:lnTo>
                  <a:pt x="497664" y="339891"/>
                </a:lnTo>
                <a:lnTo>
                  <a:pt x="498497" y="346217"/>
                </a:lnTo>
                <a:lnTo>
                  <a:pt x="499361" y="352574"/>
                </a:lnTo>
                <a:lnTo>
                  <a:pt x="500195" y="358930"/>
                </a:lnTo>
                <a:lnTo>
                  <a:pt x="501059" y="365287"/>
                </a:lnTo>
                <a:lnTo>
                  <a:pt x="501892" y="371674"/>
                </a:lnTo>
                <a:lnTo>
                  <a:pt x="502756" y="378062"/>
                </a:lnTo>
                <a:lnTo>
                  <a:pt x="503589" y="384480"/>
                </a:lnTo>
                <a:lnTo>
                  <a:pt x="504422" y="390898"/>
                </a:lnTo>
                <a:lnTo>
                  <a:pt x="505286" y="397286"/>
                </a:lnTo>
                <a:lnTo>
                  <a:pt x="506119" y="403704"/>
                </a:lnTo>
                <a:lnTo>
                  <a:pt x="506983" y="410122"/>
                </a:lnTo>
                <a:lnTo>
                  <a:pt x="507816" y="416572"/>
                </a:lnTo>
                <a:lnTo>
                  <a:pt x="508680" y="422990"/>
                </a:lnTo>
                <a:lnTo>
                  <a:pt x="509513" y="429408"/>
                </a:lnTo>
                <a:lnTo>
                  <a:pt x="510347" y="435826"/>
                </a:lnTo>
                <a:lnTo>
                  <a:pt x="511211" y="442214"/>
                </a:lnTo>
                <a:lnTo>
                  <a:pt x="512044" y="448632"/>
                </a:lnTo>
                <a:lnTo>
                  <a:pt x="512908" y="455050"/>
                </a:lnTo>
                <a:lnTo>
                  <a:pt x="513741" y="461438"/>
                </a:lnTo>
                <a:lnTo>
                  <a:pt x="514605" y="467825"/>
                </a:lnTo>
                <a:lnTo>
                  <a:pt x="515438" y="474182"/>
                </a:lnTo>
                <a:lnTo>
                  <a:pt x="516271" y="480569"/>
                </a:lnTo>
                <a:lnTo>
                  <a:pt x="517135" y="486926"/>
                </a:lnTo>
                <a:lnTo>
                  <a:pt x="517968" y="493252"/>
                </a:lnTo>
                <a:lnTo>
                  <a:pt x="518832" y="499577"/>
                </a:lnTo>
                <a:lnTo>
                  <a:pt x="519665" y="505903"/>
                </a:lnTo>
                <a:lnTo>
                  <a:pt x="520529" y="512167"/>
                </a:lnTo>
                <a:lnTo>
                  <a:pt x="521363" y="518462"/>
                </a:lnTo>
                <a:lnTo>
                  <a:pt x="522196" y="524726"/>
                </a:lnTo>
                <a:lnTo>
                  <a:pt x="523060" y="530959"/>
                </a:lnTo>
                <a:lnTo>
                  <a:pt x="523893" y="537161"/>
                </a:lnTo>
                <a:lnTo>
                  <a:pt x="524757" y="543364"/>
                </a:lnTo>
                <a:lnTo>
                  <a:pt x="525590" y="549535"/>
                </a:lnTo>
                <a:lnTo>
                  <a:pt x="526454" y="555676"/>
                </a:lnTo>
                <a:lnTo>
                  <a:pt x="527287" y="561816"/>
                </a:lnTo>
                <a:lnTo>
                  <a:pt x="528120" y="567895"/>
                </a:lnTo>
                <a:lnTo>
                  <a:pt x="528984" y="573974"/>
                </a:lnTo>
                <a:lnTo>
                  <a:pt x="529817" y="580022"/>
                </a:lnTo>
                <a:lnTo>
                  <a:pt x="530681" y="586039"/>
                </a:lnTo>
                <a:lnTo>
                  <a:pt x="531515" y="592026"/>
                </a:lnTo>
                <a:lnTo>
                  <a:pt x="532379" y="597981"/>
                </a:lnTo>
                <a:lnTo>
                  <a:pt x="533212" y="603906"/>
                </a:lnTo>
                <a:lnTo>
                  <a:pt x="534045" y="609799"/>
                </a:lnTo>
                <a:lnTo>
                  <a:pt x="534909" y="615662"/>
                </a:lnTo>
                <a:lnTo>
                  <a:pt x="535742" y="621494"/>
                </a:lnTo>
                <a:lnTo>
                  <a:pt x="536606" y="627295"/>
                </a:lnTo>
                <a:lnTo>
                  <a:pt x="537439" y="633066"/>
                </a:lnTo>
                <a:lnTo>
                  <a:pt x="538303" y="638805"/>
                </a:lnTo>
                <a:lnTo>
                  <a:pt x="539136" y="644483"/>
                </a:lnTo>
                <a:lnTo>
                  <a:pt x="539969" y="650130"/>
                </a:lnTo>
                <a:lnTo>
                  <a:pt x="540833" y="655777"/>
                </a:lnTo>
                <a:lnTo>
                  <a:pt x="541667" y="661331"/>
                </a:lnTo>
                <a:lnTo>
                  <a:pt x="542531" y="666885"/>
                </a:lnTo>
                <a:lnTo>
                  <a:pt x="543364" y="672378"/>
                </a:lnTo>
                <a:lnTo>
                  <a:pt x="544228" y="677870"/>
                </a:lnTo>
                <a:lnTo>
                  <a:pt x="545061" y="683270"/>
                </a:lnTo>
                <a:lnTo>
                  <a:pt x="545894" y="688670"/>
                </a:lnTo>
                <a:lnTo>
                  <a:pt x="546758" y="694009"/>
                </a:lnTo>
                <a:lnTo>
                  <a:pt x="547591" y="699316"/>
                </a:lnTo>
                <a:lnTo>
                  <a:pt x="548455" y="704593"/>
                </a:lnTo>
                <a:lnTo>
                  <a:pt x="549288" y="709807"/>
                </a:lnTo>
                <a:lnTo>
                  <a:pt x="550152" y="714961"/>
                </a:lnTo>
                <a:lnTo>
                  <a:pt x="550985" y="720114"/>
                </a:lnTo>
                <a:lnTo>
                  <a:pt x="551819" y="725205"/>
                </a:lnTo>
                <a:lnTo>
                  <a:pt x="552683" y="730235"/>
                </a:lnTo>
                <a:lnTo>
                  <a:pt x="553516" y="735265"/>
                </a:lnTo>
                <a:lnTo>
                  <a:pt x="554380" y="740202"/>
                </a:lnTo>
                <a:lnTo>
                  <a:pt x="555213" y="745108"/>
                </a:lnTo>
                <a:lnTo>
                  <a:pt x="556077" y="749984"/>
                </a:lnTo>
                <a:lnTo>
                  <a:pt x="556910" y="754828"/>
                </a:lnTo>
                <a:lnTo>
                  <a:pt x="557743" y="759580"/>
                </a:lnTo>
                <a:lnTo>
                  <a:pt x="558607" y="764332"/>
                </a:lnTo>
                <a:lnTo>
                  <a:pt x="559440" y="769022"/>
                </a:lnTo>
                <a:lnTo>
                  <a:pt x="560304" y="773651"/>
                </a:lnTo>
                <a:lnTo>
                  <a:pt x="561138" y="778249"/>
                </a:lnTo>
                <a:lnTo>
                  <a:pt x="562002" y="782785"/>
                </a:lnTo>
                <a:lnTo>
                  <a:pt x="562835" y="787290"/>
                </a:lnTo>
                <a:lnTo>
                  <a:pt x="563668" y="791764"/>
                </a:lnTo>
                <a:lnTo>
                  <a:pt x="564532" y="796146"/>
                </a:lnTo>
                <a:lnTo>
                  <a:pt x="565365" y="800528"/>
                </a:lnTo>
                <a:lnTo>
                  <a:pt x="566229" y="804848"/>
                </a:lnTo>
                <a:lnTo>
                  <a:pt x="567062" y="809106"/>
                </a:lnTo>
                <a:lnTo>
                  <a:pt x="567926" y="813333"/>
                </a:lnTo>
                <a:lnTo>
                  <a:pt x="568759" y="817499"/>
                </a:lnTo>
                <a:lnTo>
                  <a:pt x="569592" y="821603"/>
                </a:lnTo>
                <a:lnTo>
                  <a:pt x="570456" y="825707"/>
                </a:lnTo>
                <a:lnTo>
                  <a:pt x="571290" y="829718"/>
                </a:lnTo>
                <a:lnTo>
                  <a:pt x="572154" y="833699"/>
                </a:lnTo>
                <a:lnTo>
                  <a:pt x="572987" y="837649"/>
                </a:lnTo>
                <a:lnTo>
                  <a:pt x="573851" y="841537"/>
                </a:lnTo>
                <a:lnTo>
                  <a:pt x="574684" y="845363"/>
                </a:lnTo>
                <a:lnTo>
                  <a:pt x="575517" y="849159"/>
                </a:lnTo>
                <a:lnTo>
                  <a:pt x="576381" y="852923"/>
                </a:lnTo>
                <a:lnTo>
                  <a:pt x="577214" y="856626"/>
                </a:lnTo>
                <a:lnTo>
                  <a:pt x="578078" y="860267"/>
                </a:lnTo>
                <a:lnTo>
                  <a:pt x="578911" y="863877"/>
                </a:lnTo>
                <a:lnTo>
                  <a:pt x="579775" y="867426"/>
                </a:lnTo>
                <a:lnTo>
                  <a:pt x="580608" y="870944"/>
                </a:lnTo>
                <a:lnTo>
                  <a:pt x="581442" y="874431"/>
                </a:lnTo>
                <a:lnTo>
                  <a:pt x="582306" y="877856"/>
                </a:lnTo>
                <a:lnTo>
                  <a:pt x="583139" y="881219"/>
                </a:lnTo>
                <a:lnTo>
                  <a:pt x="584003" y="884552"/>
                </a:lnTo>
                <a:lnTo>
                  <a:pt x="584836" y="887853"/>
                </a:lnTo>
                <a:lnTo>
                  <a:pt x="585700" y="891093"/>
                </a:lnTo>
                <a:lnTo>
                  <a:pt x="586533" y="894272"/>
                </a:lnTo>
                <a:lnTo>
                  <a:pt x="587366" y="897419"/>
                </a:lnTo>
                <a:lnTo>
                  <a:pt x="588230" y="900536"/>
                </a:lnTo>
                <a:lnTo>
                  <a:pt x="589063" y="903591"/>
                </a:lnTo>
                <a:lnTo>
                  <a:pt x="589927" y="906615"/>
                </a:lnTo>
                <a:lnTo>
                  <a:pt x="590760" y="909577"/>
                </a:lnTo>
                <a:lnTo>
                  <a:pt x="591624" y="912508"/>
                </a:lnTo>
                <a:lnTo>
                  <a:pt x="592458" y="915409"/>
                </a:lnTo>
                <a:lnTo>
                  <a:pt x="593291" y="918248"/>
                </a:lnTo>
                <a:lnTo>
                  <a:pt x="594155" y="921056"/>
                </a:lnTo>
                <a:lnTo>
                  <a:pt x="594988" y="923802"/>
                </a:lnTo>
                <a:lnTo>
                  <a:pt x="595852" y="926518"/>
                </a:lnTo>
                <a:lnTo>
                  <a:pt x="596685" y="929202"/>
                </a:lnTo>
                <a:lnTo>
                  <a:pt x="597549" y="931825"/>
                </a:lnTo>
                <a:lnTo>
                  <a:pt x="598382" y="934417"/>
                </a:lnTo>
                <a:lnTo>
                  <a:pt x="599215" y="936978"/>
                </a:lnTo>
                <a:lnTo>
                  <a:pt x="600079" y="939478"/>
                </a:lnTo>
                <a:lnTo>
                  <a:pt x="600912" y="941946"/>
                </a:lnTo>
                <a:lnTo>
                  <a:pt x="601776" y="944384"/>
                </a:lnTo>
                <a:lnTo>
                  <a:pt x="602610" y="946791"/>
                </a:lnTo>
                <a:lnTo>
                  <a:pt x="603474" y="949136"/>
                </a:lnTo>
                <a:lnTo>
                  <a:pt x="604307" y="951450"/>
                </a:lnTo>
                <a:lnTo>
                  <a:pt x="605140" y="953734"/>
                </a:lnTo>
                <a:lnTo>
                  <a:pt x="606004" y="955955"/>
                </a:lnTo>
                <a:lnTo>
                  <a:pt x="606837" y="958177"/>
                </a:lnTo>
                <a:lnTo>
                  <a:pt x="607701" y="960337"/>
                </a:lnTo>
                <a:lnTo>
                  <a:pt x="608534" y="962435"/>
                </a:lnTo>
                <a:lnTo>
                  <a:pt x="609398" y="964534"/>
                </a:lnTo>
                <a:lnTo>
                  <a:pt x="610231" y="966601"/>
                </a:lnTo>
                <a:lnTo>
                  <a:pt x="611064" y="968607"/>
                </a:lnTo>
                <a:lnTo>
                  <a:pt x="611928" y="970582"/>
                </a:lnTo>
                <a:lnTo>
                  <a:pt x="612762" y="972526"/>
                </a:lnTo>
                <a:lnTo>
                  <a:pt x="613626" y="974439"/>
                </a:lnTo>
                <a:lnTo>
                  <a:pt x="614459" y="976321"/>
                </a:lnTo>
                <a:lnTo>
                  <a:pt x="615323" y="978172"/>
                </a:lnTo>
                <a:lnTo>
                  <a:pt x="616156" y="979993"/>
                </a:lnTo>
                <a:lnTo>
                  <a:pt x="616989" y="981752"/>
                </a:lnTo>
                <a:lnTo>
                  <a:pt x="617853" y="983511"/>
                </a:lnTo>
                <a:lnTo>
                  <a:pt x="618686" y="985208"/>
                </a:lnTo>
                <a:lnTo>
                  <a:pt x="623778" y="994835"/>
                </a:lnTo>
                <a:lnTo>
                  <a:pt x="624611" y="996347"/>
                </a:lnTo>
                <a:lnTo>
                  <a:pt x="625475" y="997798"/>
                </a:lnTo>
                <a:lnTo>
                  <a:pt x="626308" y="999248"/>
                </a:lnTo>
                <a:lnTo>
                  <a:pt x="627172" y="1000667"/>
                </a:lnTo>
                <a:lnTo>
                  <a:pt x="628005" y="1002056"/>
                </a:lnTo>
                <a:lnTo>
                  <a:pt x="628838" y="1003414"/>
                </a:lnTo>
                <a:lnTo>
                  <a:pt x="629702" y="1004740"/>
                </a:lnTo>
                <a:lnTo>
                  <a:pt x="630535" y="1006036"/>
                </a:lnTo>
                <a:lnTo>
                  <a:pt x="631399" y="1007302"/>
                </a:lnTo>
                <a:lnTo>
                  <a:pt x="632232" y="1008567"/>
                </a:lnTo>
                <a:lnTo>
                  <a:pt x="633096" y="1009801"/>
                </a:lnTo>
                <a:lnTo>
                  <a:pt x="633930" y="1010974"/>
                </a:lnTo>
                <a:lnTo>
                  <a:pt x="634763" y="1012177"/>
                </a:lnTo>
                <a:lnTo>
                  <a:pt x="635627" y="1013319"/>
                </a:lnTo>
                <a:lnTo>
                  <a:pt x="636460" y="1014430"/>
                </a:lnTo>
                <a:lnTo>
                  <a:pt x="637324" y="1015540"/>
                </a:lnTo>
                <a:lnTo>
                  <a:pt x="638157" y="1016621"/>
                </a:lnTo>
                <a:lnTo>
                  <a:pt x="639021" y="1017670"/>
                </a:lnTo>
                <a:lnTo>
                  <a:pt x="639854" y="1018719"/>
                </a:lnTo>
                <a:lnTo>
                  <a:pt x="640687" y="1019737"/>
                </a:lnTo>
                <a:lnTo>
                  <a:pt x="641551" y="1020725"/>
                </a:lnTo>
                <a:lnTo>
                  <a:pt x="642384" y="1021681"/>
                </a:lnTo>
                <a:lnTo>
                  <a:pt x="643248" y="1022638"/>
                </a:lnTo>
                <a:lnTo>
                  <a:pt x="644082" y="1023563"/>
                </a:lnTo>
                <a:lnTo>
                  <a:pt x="644946" y="1024458"/>
                </a:lnTo>
                <a:lnTo>
                  <a:pt x="645779" y="1025353"/>
                </a:lnTo>
                <a:lnTo>
                  <a:pt x="646612" y="1026217"/>
                </a:lnTo>
                <a:lnTo>
                  <a:pt x="647476" y="1027081"/>
                </a:lnTo>
                <a:lnTo>
                  <a:pt x="648309" y="1027883"/>
                </a:lnTo>
                <a:lnTo>
                  <a:pt x="649173" y="1028717"/>
                </a:lnTo>
                <a:lnTo>
                  <a:pt x="650006" y="1029488"/>
                </a:lnTo>
                <a:lnTo>
                  <a:pt x="650870" y="1030259"/>
                </a:lnTo>
                <a:lnTo>
                  <a:pt x="651703" y="1031031"/>
                </a:lnTo>
                <a:lnTo>
                  <a:pt x="652537" y="1031771"/>
                </a:lnTo>
                <a:lnTo>
                  <a:pt x="653401" y="1032481"/>
                </a:lnTo>
                <a:lnTo>
                  <a:pt x="654234" y="1033191"/>
                </a:lnTo>
                <a:lnTo>
                  <a:pt x="655098" y="1033870"/>
                </a:lnTo>
                <a:lnTo>
                  <a:pt x="655931" y="1034549"/>
                </a:lnTo>
                <a:lnTo>
                  <a:pt x="656795" y="1035197"/>
                </a:lnTo>
                <a:lnTo>
                  <a:pt x="662719" y="1039362"/>
                </a:lnTo>
                <a:lnTo>
                  <a:pt x="663553" y="1039918"/>
                </a:lnTo>
                <a:lnTo>
                  <a:pt x="668644" y="1042880"/>
                </a:lnTo>
                <a:lnTo>
                  <a:pt x="669477" y="1043343"/>
                </a:lnTo>
                <a:lnTo>
                  <a:pt x="670310" y="1043775"/>
                </a:lnTo>
                <a:lnTo>
                  <a:pt x="671174" y="1044207"/>
                </a:lnTo>
                <a:lnTo>
                  <a:pt x="672007" y="1044639"/>
                </a:lnTo>
                <a:lnTo>
                  <a:pt x="672871" y="1045040"/>
                </a:lnTo>
                <a:lnTo>
                  <a:pt x="673705" y="1045441"/>
                </a:lnTo>
                <a:lnTo>
                  <a:pt x="674569" y="1045811"/>
                </a:lnTo>
                <a:lnTo>
                  <a:pt x="678796" y="1047601"/>
                </a:lnTo>
                <a:lnTo>
                  <a:pt x="679629" y="1047941"/>
                </a:lnTo>
                <a:lnTo>
                  <a:pt x="680493" y="1048249"/>
                </a:lnTo>
                <a:lnTo>
                  <a:pt x="681326" y="1048558"/>
                </a:lnTo>
                <a:lnTo>
                  <a:pt x="682159" y="1048866"/>
                </a:lnTo>
                <a:lnTo>
                  <a:pt x="683023" y="1049175"/>
                </a:lnTo>
                <a:lnTo>
                  <a:pt x="683857" y="1049453"/>
                </a:lnTo>
                <a:lnTo>
                  <a:pt x="684721" y="1049730"/>
                </a:lnTo>
                <a:lnTo>
                  <a:pt x="685554" y="1050008"/>
                </a:lnTo>
                <a:lnTo>
                  <a:pt x="686418" y="1050286"/>
                </a:lnTo>
                <a:lnTo>
                  <a:pt x="687251" y="1050533"/>
                </a:lnTo>
                <a:lnTo>
                  <a:pt x="688084" y="1050779"/>
                </a:lnTo>
                <a:lnTo>
                  <a:pt x="688948" y="1051026"/>
                </a:lnTo>
                <a:lnTo>
                  <a:pt x="689781" y="1051273"/>
                </a:lnTo>
                <a:lnTo>
                  <a:pt x="690645" y="1051489"/>
                </a:lnTo>
                <a:lnTo>
                  <a:pt x="691478" y="1051705"/>
                </a:lnTo>
                <a:lnTo>
                  <a:pt x="692342" y="1051921"/>
                </a:lnTo>
                <a:lnTo>
                  <a:pt x="693175" y="1052137"/>
                </a:lnTo>
                <a:lnTo>
                  <a:pt x="694009" y="1052353"/>
                </a:lnTo>
                <a:lnTo>
                  <a:pt x="694873" y="1052538"/>
                </a:lnTo>
                <a:lnTo>
                  <a:pt x="695706" y="1052754"/>
                </a:lnTo>
                <a:lnTo>
                  <a:pt x="696570" y="1052939"/>
                </a:lnTo>
                <a:lnTo>
                  <a:pt x="697403" y="1053125"/>
                </a:lnTo>
                <a:lnTo>
                  <a:pt x="698267" y="1053310"/>
                </a:lnTo>
                <a:lnTo>
                  <a:pt x="699100" y="1053464"/>
                </a:lnTo>
                <a:lnTo>
                  <a:pt x="699933" y="1053649"/>
                </a:lnTo>
                <a:lnTo>
                  <a:pt x="700797" y="1053803"/>
                </a:lnTo>
                <a:lnTo>
                  <a:pt x="701630" y="1053958"/>
                </a:lnTo>
                <a:lnTo>
                  <a:pt x="702494" y="1054112"/>
                </a:lnTo>
                <a:lnTo>
                  <a:pt x="703327" y="1054266"/>
                </a:lnTo>
                <a:lnTo>
                  <a:pt x="704191" y="1054390"/>
                </a:lnTo>
                <a:lnTo>
                  <a:pt x="705025" y="1054544"/>
                </a:lnTo>
                <a:lnTo>
                  <a:pt x="705858" y="1054667"/>
                </a:lnTo>
                <a:lnTo>
                  <a:pt x="706722" y="1054822"/>
                </a:lnTo>
                <a:lnTo>
                  <a:pt x="707555" y="1054945"/>
                </a:lnTo>
                <a:lnTo>
                  <a:pt x="708419" y="1055069"/>
                </a:lnTo>
                <a:lnTo>
                  <a:pt x="709252" y="1055192"/>
                </a:lnTo>
                <a:lnTo>
                  <a:pt x="710116" y="1055285"/>
                </a:lnTo>
                <a:lnTo>
                  <a:pt x="710949" y="1055408"/>
                </a:lnTo>
                <a:lnTo>
                  <a:pt x="711782" y="1055531"/>
                </a:lnTo>
                <a:lnTo>
                  <a:pt x="712646" y="1055624"/>
                </a:lnTo>
                <a:lnTo>
                  <a:pt x="713479" y="1055717"/>
                </a:lnTo>
                <a:lnTo>
                  <a:pt x="714343" y="1055840"/>
                </a:lnTo>
                <a:lnTo>
                  <a:pt x="715177" y="1055933"/>
                </a:lnTo>
                <a:lnTo>
                  <a:pt x="716041" y="1056025"/>
                </a:lnTo>
                <a:lnTo>
                  <a:pt x="716874" y="1056118"/>
                </a:lnTo>
                <a:lnTo>
                  <a:pt x="717707" y="1056210"/>
                </a:lnTo>
                <a:lnTo>
                  <a:pt x="718571" y="1056272"/>
                </a:lnTo>
                <a:lnTo>
                  <a:pt x="719404" y="1056365"/>
                </a:lnTo>
                <a:lnTo>
                  <a:pt x="720268" y="1056457"/>
                </a:lnTo>
                <a:lnTo>
                  <a:pt x="721101" y="1056519"/>
                </a:lnTo>
                <a:lnTo>
                  <a:pt x="721965" y="1056581"/>
                </a:lnTo>
                <a:lnTo>
                  <a:pt x="722798" y="1056673"/>
                </a:lnTo>
                <a:lnTo>
                  <a:pt x="723631" y="1056735"/>
                </a:lnTo>
                <a:lnTo>
                  <a:pt x="724495" y="1056797"/>
                </a:lnTo>
                <a:lnTo>
                  <a:pt x="725329" y="1056858"/>
                </a:lnTo>
                <a:lnTo>
                  <a:pt x="726193" y="1056920"/>
                </a:lnTo>
                <a:lnTo>
                  <a:pt x="727026" y="1056982"/>
                </a:lnTo>
                <a:lnTo>
                  <a:pt x="727890" y="1057043"/>
                </a:lnTo>
                <a:lnTo>
                  <a:pt x="728723" y="1057105"/>
                </a:lnTo>
                <a:lnTo>
                  <a:pt x="729556" y="1057167"/>
                </a:lnTo>
                <a:lnTo>
                  <a:pt x="730420" y="1057229"/>
                </a:lnTo>
                <a:lnTo>
                  <a:pt x="731253" y="1057259"/>
                </a:lnTo>
                <a:lnTo>
                  <a:pt x="732117" y="1057321"/>
                </a:lnTo>
                <a:lnTo>
                  <a:pt x="732950" y="1057383"/>
                </a:lnTo>
                <a:lnTo>
                  <a:pt x="733814" y="1057414"/>
                </a:lnTo>
                <a:lnTo>
                  <a:pt x="734647" y="1057475"/>
                </a:lnTo>
                <a:lnTo>
                  <a:pt x="735481" y="1057506"/>
                </a:lnTo>
                <a:lnTo>
                  <a:pt x="736345" y="1057537"/>
                </a:lnTo>
                <a:lnTo>
                  <a:pt x="737178" y="1057599"/>
                </a:lnTo>
                <a:lnTo>
                  <a:pt x="738042" y="1057630"/>
                </a:lnTo>
                <a:lnTo>
                  <a:pt x="738875" y="1057661"/>
                </a:lnTo>
                <a:lnTo>
                  <a:pt x="739739" y="1057722"/>
                </a:lnTo>
                <a:lnTo>
                  <a:pt x="740572" y="1057753"/>
                </a:lnTo>
                <a:lnTo>
                  <a:pt x="741405" y="1057784"/>
                </a:lnTo>
                <a:lnTo>
                  <a:pt x="742269" y="1057815"/>
                </a:lnTo>
                <a:lnTo>
                  <a:pt x="743102" y="1057846"/>
                </a:lnTo>
                <a:lnTo>
                  <a:pt x="743966" y="1057877"/>
                </a:lnTo>
                <a:lnTo>
                  <a:pt x="744800" y="1057907"/>
                </a:lnTo>
                <a:lnTo>
                  <a:pt x="745664" y="1057938"/>
                </a:lnTo>
                <a:lnTo>
                  <a:pt x="746497" y="1057969"/>
                </a:lnTo>
                <a:lnTo>
                  <a:pt x="747330" y="1058000"/>
                </a:lnTo>
                <a:lnTo>
                  <a:pt x="748194" y="1058000"/>
                </a:lnTo>
                <a:lnTo>
                  <a:pt x="749027" y="1058031"/>
                </a:lnTo>
                <a:lnTo>
                  <a:pt x="749891" y="1058062"/>
                </a:lnTo>
                <a:lnTo>
                  <a:pt x="750724" y="1058093"/>
                </a:lnTo>
                <a:lnTo>
                  <a:pt x="751588" y="1058123"/>
                </a:lnTo>
                <a:lnTo>
                  <a:pt x="752421" y="1058123"/>
                </a:lnTo>
                <a:lnTo>
                  <a:pt x="753254" y="1058154"/>
                </a:lnTo>
                <a:lnTo>
                  <a:pt x="754118" y="1058185"/>
                </a:lnTo>
                <a:lnTo>
                  <a:pt x="754952" y="1058185"/>
                </a:lnTo>
                <a:lnTo>
                  <a:pt x="755816" y="1058216"/>
                </a:lnTo>
                <a:lnTo>
                  <a:pt x="756649" y="1058216"/>
                </a:lnTo>
                <a:lnTo>
                  <a:pt x="757513" y="1058247"/>
                </a:lnTo>
                <a:lnTo>
                  <a:pt x="758346" y="1058278"/>
                </a:lnTo>
                <a:lnTo>
                  <a:pt x="759179" y="1058278"/>
                </a:lnTo>
                <a:lnTo>
                  <a:pt x="760043" y="1058309"/>
                </a:lnTo>
                <a:lnTo>
                  <a:pt x="760876" y="1058309"/>
                </a:lnTo>
                <a:lnTo>
                  <a:pt x="761740" y="1058309"/>
                </a:lnTo>
                <a:lnTo>
                  <a:pt x="762573" y="1058339"/>
                </a:lnTo>
                <a:lnTo>
                  <a:pt x="763437" y="1058339"/>
                </a:lnTo>
                <a:lnTo>
                  <a:pt x="764270" y="1058370"/>
                </a:lnTo>
                <a:lnTo>
                  <a:pt x="765104" y="1058370"/>
                </a:lnTo>
                <a:lnTo>
                  <a:pt x="765968" y="1058401"/>
                </a:lnTo>
                <a:lnTo>
                  <a:pt x="766801" y="1058401"/>
                </a:lnTo>
                <a:lnTo>
                  <a:pt x="767665" y="1058401"/>
                </a:lnTo>
                <a:lnTo>
                  <a:pt x="768498" y="1058432"/>
                </a:lnTo>
                <a:lnTo>
                  <a:pt x="769362" y="1058432"/>
                </a:lnTo>
                <a:lnTo>
                  <a:pt x="770195" y="1058432"/>
                </a:lnTo>
                <a:lnTo>
                  <a:pt x="771028" y="1058463"/>
                </a:lnTo>
                <a:lnTo>
                  <a:pt x="771892" y="1058463"/>
                </a:lnTo>
                <a:lnTo>
                  <a:pt x="772725" y="1058463"/>
                </a:lnTo>
                <a:lnTo>
                  <a:pt x="773589" y="1058463"/>
                </a:lnTo>
                <a:lnTo>
                  <a:pt x="774422" y="1058494"/>
                </a:lnTo>
                <a:lnTo>
                  <a:pt x="775286" y="1058494"/>
                </a:lnTo>
                <a:lnTo>
                  <a:pt x="776120" y="1058494"/>
                </a:lnTo>
                <a:lnTo>
                  <a:pt x="776953" y="1058494"/>
                </a:lnTo>
                <a:lnTo>
                  <a:pt x="777817" y="1058525"/>
                </a:lnTo>
                <a:lnTo>
                  <a:pt x="778650" y="1058525"/>
                </a:lnTo>
                <a:lnTo>
                  <a:pt x="779514" y="1058525"/>
                </a:lnTo>
                <a:lnTo>
                  <a:pt x="780347" y="1058525"/>
                </a:lnTo>
                <a:lnTo>
                  <a:pt x="781211" y="1058555"/>
                </a:lnTo>
                <a:lnTo>
                  <a:pt x="785438" y="1058555"/>
                </a:lnTo>
                <a:lnTo>
                  <a:pt x="786272" y="1058586"/>
                </a:lnTo>
                <a:lnTo>
                  <a:pt x="792196" y="1058586"/>
                </a:lnTo>
                <a:lnTo>
                  <a:pt x="793060" y="1058617"/>
                </a:lnTo>
                <a:lnTo>
                  <a:pt x="802348" y="1058617"/>
                </a:lnTo>
                <a:lnTo>
                  <a:pt x="803212" y="1058648"/>
                </a:lnTo>
                <a:lnTo>
                  <a:pt x="821819" y="1058648"/>
                </a:lnTo>
                <a:lnTo>
                  <a:pt x="822683" y="1058679"/>
                </a:lnTo>
                <a:lnTo>
                  <a:pt x="1184082" y="1058679"/>
                </a:lnTo>
                <a:lnTo>
                  <a:pt x="1184916" y="1058679"/>
                </a:lnTo>
              </a:path>
            </a:pathLst>
          </a:custGeom>
          <a:ln w="4628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58370" y="4041692"/>
            <a:ext cx="670056" cy="317104"/>
          </a:xfrm>
          <a:custGeom>
            <a:avLst/>
            <a:gdLst/>
            <a:ahLst/>
            <a:cxnLst/>
            <a:rect l="l" t="t" r="r" b="b"/>
            <a:pathLst>
              <a:path w="337819" h="160019">
                <a:moveTo>
                  <a:pt x="0" y="0"/>
                </a:moveTo>
                <a:lnTo>
                  <a:pt x="337207" y="0"/>
                </a:lnTo>
                <a:lnTo>
                  <a:pt x="337207" y="159963"/>
                </a:lnTo>
                <a:lnTo>
                  <a:pt x="0" y="15996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312537" y="4090028"/>
            <a:ext cx="60078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700" u="sng" spc="-10" dirty="0">
                <a:latin typeface="Arial"/>
                <a:cs typeface="Arial"/>
              </a:rPr>
              <a:t>      </a:t>
            </a:r>
            <a:r>
              <a:rPr sz="700" u="sng" spc="-99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  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N(1, 4)</a:t>
            </a:r>
            <a:endParaRPr sz="700">
              <a:latin typeface="Arial"/>
              <a:cs typeface="Arial"/>
            </a:endParaRPr>
          </a:p>
          <a:p>
            <a:pPr marL="25075"/>
            <a:r>
              <a:rPr sz="700" u="dashHeavy" spc="-10" dirty="0">
                <a:latin typeface="Arial"/>
                <a:cs typeface="Arial"/>
              </a:rPr>
              <a:t>      </a:t>
            </a:r>
            <a:r>
              <a:rPr sz="700" u="dashHeavy" spc="-99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  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N(−1, 1)</a:t>
            </a:r>
            <a:endParaRPr sz="700">
              <a:latin typeface="Arial"/>
              <a:cs typeface="Arial"/>
            </a:endParaRPr>
          </a:p>
        </p:txBody>
      </p:sp>
      <p:sp>
        <p:nvSpPr>
          <p:cNvPr id="40" name="object 1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4905" algn="l"/>
            <a:r>
              <a:rPr sz="4100" spc="-99" dirty="0"/>
              <a:t>Normal</a:t>
            </a:r>
            <a:r>
              <a:rPr sz="4100" spc="10" dirty="0"/>
              <a:t> </a:t>
            </a:r>
            <a:r>
              <a:rPr sz="4100" spc="-30" dirty="0"/>
              <a:t>distribution</a:t>
            </a:r>
          </a:p>
        </p:txBody>
      </p:sp>
    </p:spTree>
    <p:extLst>
      <p:ext uri="{BB962C8B-B14F-4D97-AF65-F5344CB8AC3E}">
        <p14:creationId xmlns:p14="http://schemas.microsoft.com/office/powerpoint/2010/main" val="165616094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Normal Distribution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35"/>
            <a:ext cx="8458200" cy="4525963"/>
          </a:xfrm>
        </p:spPr>
        <p:txBody>
          <a:bodyPr/>
          <a:lstStyle/>
          <a:p>
            <a:r>
              <a:rPr lang="en-US" altLang="en-US" sz="2800" dirty="0" smtClean="0"/>
              <a:t>Symmetric</a:t>
            </a:r>
            <a:endParaRPr lang="en-US" altLang="en-US" sz="2800" i="1" dirty="0"/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02BAF6-053D-4994-8A12-22B8ED6B2B9A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39938" name="Picture 2" descr="http://www.learneasy.info/MDME/MEMmods/MEM30012A/statistics_files/800px-The_Normal_Distribu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6781800" cy="417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Normal Distribution</a:t>
            </a:r>
          </a:p>
        </p:txBody>
      </p:sp>
      <p:sp>
        <p:nvSpPr>
          <p:cNvPr id="50179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35"/>
            <a:ext cx="8458200" cy="4525963"/>
          </a:xfrm>
          <a:blipFill rotWithShape="1">
            <a:blip r:embed="rId3"/>
            <a:stretch>
              <a:fillRect l="-1225" t="-121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9ABEDF5-1F6C-48D5-BCB8-C80B5069FC16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7066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2133600"/>
            <a:ext cx="3422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Standard Normal Distribution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35"/>
            <a:ext cx="84582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/>
              <a:t>A normal distribution with mean 0 and variance 1 is called a standard normal distribution.</a:t>
            </a:r>
          </a:p>
          <a:p>
            <a:pPr>
              <a:defRPr/>
            </a:pPr>
            <a:r>
              <a:rPr lang="en-US" sz="2800" dirty="0"/>
              <a:t>Standard normal probability density function</a:t>
            </a:r>
            <a:endParaRPr lang="en-US" sz="2800" i="1" dirty="0"/>
          </a:p>
          <a:p>
            <a:pPr>
              <a:defRPr/>
            </a:pPr>
            <a:endParaRPr lang="en-US" sz="2800" i="1" dirty="0"/>
          </a:p>
          <a:p>
            <a:pPr>
              <a:defRPr/>
            </a:pPr>
            <a:endParaRPr lang="en-US" sz="2800" i="1" dirty="0"/>
          </a:p>
          <a:p>
            <a:pPr>
              <a:defRPr/>
            </a:pPr>
            <a:r>
              <a:rPr lang="en-US" sz="2800" dirty="0"/>
              <a:t>Standard normal cumulative probability function </a:t>
            </a:r>
          </a:p>
          <a:p>
            <a:pPr marL="0" indent="0">
              <a:buNone/>
              <a:defRPr/>
            </a:pPr>
            <a:r>
              <a:rPr lang="en-US" sz="2800" dirty="0"/>
              <a:t>    Let </a:t>
            </a:r>
            <a:r>
              <a:rPr lang="en-US" sz="2800" i="1" dirty="0"/>
              <a:t>Z ~ N(0, 1)</a:t>
            </a:r>
          </a:p>
          <a:p>
            <a:pPr marL="455338" lvl="1" indent="0">
              <a:buNone/>
              <a:defRPr/>
            </a:pPr>
            <a:r>
              <a:rPr lang="en-US" sz="2400" dirty="0"/>
              <a:t>		 </a:t>
            </a:r>
          </a:p>
          <a:p>
            <a:pPr>
              <a:defRPr/>
            </a:pPr>
            <a:r>
              <a:rPr lang="en-US" sz="2800" dirty="0"/>
              <a:t>Symmetry property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0F2783-181D-4CBA-984A-3B6AC84EC797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716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986342"/>
            <a:ext cx="196215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4" y="6064251"/>
            <a:ext cx="21066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28950"/>
            <a:ext cx="23622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9521" algn="l"/>
            <a:r>
              <a:rPr sz="4100" spc="-99" dirty="0"/>
              <a:t>Cumulative </a:t>
            </a:r>
            <a:r>
              <a:rPr sz="4100" spc="-30" dirty="0"/>
              <a:t>distribution</a:t>
            </a:r>
            <a:r>
              <a:rPr sz="4100" spc="268" dirty="0"/>
              <a:t> </a:t>
            </a:r>
            <a:r>
              <a:rPr sz="4100" spc="-40" dirty="0"/>
              <a:t>function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622" y="1432578"/>
            <a:ext cx="7475157" cy="3405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151714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129" dirty="0" smtClean="0">
                <a:latin typeface="+mj-lt"/>
                <a:cs typeface="Arial"/>
              </a:rPr>
              <a:t>by </a:t>
            </a:r>
            <a:r>
              <a:rPr sz="2400" spc="-119" dirty="0">
                <a:latin typeface="+mj-lt"/>
                <a:cs typeface="Arial"/>
              </a:rPr>
              <a:t>using lower </a:t>
            </a:r>
            <a:r>
              <a:rPr sz="2400" spc="10" dirty="0">
                <a:latin typeface="+mj-lt"/>
                <a:cs typeface="Arial"/>
              </a:rPr>
              <a:t>tail </a:t>
            </a:r>
            <a:r>
              <a:rPr sz="2400" spc="-69" dirty="0">
                <a:latin typeface="+mj-lt"/>
                <a:cs typeface="Arial"/>
              </a:rPr>
              <a:t>probabilities, </a:t>
            </a:r>
            <a:r>
              <a:rPr sz="2400" spc="-218" dirty="0">
                <a:latin typeface="+mj-lt"/>
                <a:cs typeface="Arial"/>
              </a:rPr>
              <a:t>we </a:t>
            </a:r>
            <a:r>
              <a:rPr sz="2400" spc="-139" dirty="0">
                <a:latin typeface="+mj-lt"/>
                <a:cs typeface="Arial"/>
              </a:rPr>
              <a:t>can </a:t>
            </a:r>
            <a:r>
              <a:rPr sz="2400" spc="-40" dirty="0">
                <a:latin typeface="+mj-lt"/>
                <a:cs typeface="Arial"/>
              </a:rPr>
              <a:t>find </a:t>
            </a:r>
            <a:r>
              <a:rPr sz="2400" spc="-59" dirty="0">
                <a:latin typeface="+mj-lt"/>
                <a:cs typeface="Arial"/>
              </a:rPr>
              <a:t>the  </a:t>
            </a:r>
            <a:r>
              <a:rPr sz="2400" spc="-50" dirty="0">
                <a:latin typeface="+mj-lt"/>
                <a:cs typeface="Arial"/>
              </a:rPr>
              <a:t>probability </a:t>
            </a:r>
            <a:r>
              <a:rPr sz="2400" spc="-40" dirty="0">
                <a:latin typeface="+mj-lt"/>
                <a:cs typeface="Arial"/>
              </a:rPr>
              <a:t>of </a:t>
            </a:r>
            <a:r>
              <a:rPr sz="2400" spc="-129" dirty="0">
                <a:latin typeface="+mj-lt"/>
                <a:cs typeface="Arial"/>
              </a:rPr>
              <a:t>any </a:t>
            </a:r>
            <a:r>
              <a:rPr sz="2400" spc="-109" dirty="0" smtClean="0">
                <a:latin typeface="+mj-lt"/>
                <a:cs typeface="Arial"/>
              </a:rPr>
              <a:t>given</a:t>
            </a:r>
            <a:r>
              <a:rPr sz="2400" spc="59" dirty="0" smtClean="0">
                <a:latin typeface="+mj-lt"/>
                <a:cs typeface="Arial"/>
              </a:rPr>
              <a:t> </a:t>
            </a:r>
            <a:r>
              <a:rPr sz="2400" spc="-50" dirty="0">
                <a:latin typeface="+mj-lt"/>
                <a:cs typeface="Arial"/>
              </a:rPr>
              <a:t>interval.</a:t>
            </a:r>
            <a:endParaRPr sz="24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119" dirty="0">
                <a:latin typeface="+mj-lt"/>
                <a:cs typeface="Arial"/>
              </a:rPr>
              <a:t>Indeed, </a:t>
            </a:r>
            <a:r>
              <a:rPr sz="2400" spc="-40" dirty="0">
                <a:latin typeface="+mj-lt"/>
                <a:cs typeface="Arial"/>
              </a:rPr>
              <a:t>all </a:t>
            </a:r>
            <a:r>
              <a:rPr sz="2400" spc="-218" dirty="0">
                <a:latin typeface="+mj-lt"/>
                <a:cs typeface="Arial"/>
              </a:rPr>
              <a:t>we </a:t>
            </a:r>
            <a:r>
              <a:rPr sz="2400" spc="-178" dirty="0">
                <a:latin typeface="+mj-lt"/>
                <a:cs typeface="Arial"/>
              </a:rPr>
              <a:t>need </a:t>
            </a:r>
            <a:r>
              <a:rPr sz="2400" spc="20" dirty="0">
                <a:latin typeface="+mj-lt"/>
                <a:cs typeface="Arial"/>
              </a:rPr>
              <a:t>to </a:t>
            </a:r>
            <a:r>
              <a:rPr sz="2400" spc="-40" dirty="0">
                <a:latin typeface="+mj-lt"/>
                <a:cs typeface="Arial"/>
              </a:rPr>
              <a:t>find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spc="-69" dirty="0">
                <a:latin typeface="+mj-lt"/>
                <a:cs typeface="Arial"/>
              </a:rPr>
              <a:t>probabilities </a:t>
            </a:r>
            <a:r>
              <a:rPr sz="2400" spc="-40" dirty="0">
                <a:latin typeface="+mj-lt"/>
                <a:cs typeface="Arial"/>
              </a:rPr>
              <a:t>of </a:t>
            </a:r>
            <a:r>
              <a:rPr sz="2400" spc="-129" dirty="0">
                <a:latin typeface="+mj-lt"/>
                <a:cs typeface="Arial"/>
              </a:rPr>
              <a:t>any </a:t>
            </a:r>
            <a:r>
              <a:rPr sz="2400" spc="-50" dirty="0">
                <a:latin typeface="+mj-lt"/>
                <a:cs typeface="Arial"/>
              </a:rPr>
              <a:t>interval </a:t>
            </a:r>
            <a:r>
              <a:rPr sz="2400" spc="-119" dirty="0">
                <a:latin typeface="+mj-lt"/>
                <a:cs typeface="Arial"/>
              </a:rPr>
              <a:t>is </a:t>
            </a:r>
            <a:r>
              <a:rPr sz="2400" spc="-178" dirty="0">
                <a:latin typeface="+mj-lt"/>
                <a:cs typeface="Arial"/>
              </a:rPr>
              <a:t>a  </a:t>
            </a:r>
            <a:r>
              <a:rPr sz="2400" spc="-40" dirty="0">
                <a:latin typeface="+mj-lt"/>
                <a:cs typeface="Arial"/>
              </a:rPr>
              <a:t>function </a:t>
            </a:r>
            <a:r>
              <a:rPr sz="2400" spc="10" dirty="0">
                <a:latin typeface="+mj-lt"/>
                <a:cs typeface="Arial"/>
              </a:rPr>
              <a:t>that </a:t>
            </a:r>
            <a:r>
              <a:rPr sz="2400" spc="-79" dirty="0">
                <a:latin typeface="+mj-lt"/>
                <a:cs typeface="Arial"/>
              </a:rPr>
              <a:t>returns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spc="-119" dirty="0">
                <a:latin typeface="+mj-lt"/>
                <a:cs typeface="Arial"/>
              </a:rPr>
              <a:t>lower </a:t>
            </a:r>
            <a:r>
              <a:rPr sz="2400" spc="10" dirty="0">
                <a:latin typeface="+mj-lt"/>
                <a:cs typeface="Arial"/>
              </a:rPr>
              <a:t>tail </a:t>
            </a:r>
            <a:r>
              <a:rPr sz="2400" spc="-50" dirty="0">
                <a:latin typeface="+mj-lt"/>
                <a:cs typeface="Arial"/>
              </a:rPr>
              <a:t>probability </a:t>
            </a:r>
            <a:r>
              <a:rPr sz="2400" dirty="0">
                <a:latin typeface="+mj-lt"/>
                <a:cs typeface="Arial"/>
              </a:rPr>
              <a:t>at </a:t>
            </a:r>
            <a:r>
              <a:rPr sz="2400" spc="-129" dirty="0">
                <a:latin typeface="+mj-lt"/>
                <a:cs typeface="Arial"/>
              </a:rPr>
              <a:t>any </a:t>
            </a:r>
            <a:r>
              <a:rPr sz="2400" spc="-109" dirty="0">
                <a:latin typeface="+mj-lt"/>
                <a:cs typeface="Arial"/>
              </a:rPr>
              <a:t>given  </a:t>
            </a:r>
            <a:r>
              <a:rPr sz="2400" spc="-119" dirty="0">
                <a:latin typeface="+mj-lt"/>
                <a:cs typeface="Arial"/>
              </a:rPr>
              <a:t>value </a:t>
            </a:r>
            <a:r>
              <a:rPr sz="2400" spc="-40" dirty="0">
                <a:latin typeface="+mj-lt"/>
                <a:cs typeface="Arial"/>
              </a:rPr>
              <a:t>of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spc="-99" dirty="0">
                <a:latin typeface="+mj-lt"/>
                <a:cs typeface="Arial"/>
              </a:rPr>
              <a:t>random </a:t>
            </a:r>
            <a:r>
              <a:rPr sz="2400" spc="-89" dirty="0">
                <a:latin typeface="+mj-lt"/>
                <a:cs typeface="Arial"/>
              </a:rPr>
              <a:t>variable:  </a:t>
            </a:r>
            <a:r>
              <a:rPr sz="2400" i="1" spc="226" dirty="0">
                <a:latin typeface="+mj-lt"/>
                <a:cs typeface="Trebuchet MS"/>
              </a:rPr>
              <a:t>P</a:t>
            </a:r>
            <a:r>
              <a:rPr sz="2400" spc="226" dirty="0">
                <a:latin typeface="+mj-lt"/>
                <a:cs typeface="Arial"/>
              </a:rPr>
              <a:t>(</a:t>
            </a:r>
            <a:r>
              <a:rPr sz="2400" i="1" spc="226" dirty="0">
                <a:latin typeface="+mj-lt"/>
                <a:cs typeface="Trebuchet MS"/>
              </a:rPr>
              <a:t>X </a:t>
            </a:r>
            <a:r>
              <a:rPr sz="2400" i="1" spc="-79" dirty="0">
                <a:latin typeface="+mj-lt"/>
                <a:cs typeface="Meiryo"/>
              </a:rPr>
              <a:t>≤</a:t>
            </a:r>
            <a:r>
              <a:rPr sz="2400" i="1" spc="59" dirty="0">
                <a:latin typeface="+mj-lt"/>
                <a:cs typeface="Meiryo"/>
              </a:rPr>
              <a:t> </a:t>
            </a:r>
            <a:r>
              <a:rPr sz="2400" i="1" spc="-99" dirty="0">
                <a:latin typeface="+mj-lt"/>
                <a:cs typeface="Trebuchet MS"/>
              </a:rPr>
              <a:t>x </a:t>
            </a:r>
            <a:r>
              <a:rPr sz="2400" spc="50" dirty="0">
                <a:latin typeface="+mj-lt"/>
                <a:cs typeface="Arial"/>
              </a:rPr>
              <a:t>).</a:t>
            </a:r>
            <a:endParaRPr sz="2400" dirty="0">
              <a:latin typeface="+mj-lt"/>
              <a:cs typeface="Arial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Meiryo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50" dirty="0">
                <a:latin typeface="+mj-lt"/>
                <a:cs typeface="Arial"/>
              </a:rPr>
              <a:t>This </a:t>
            </a:r>
            <a:r>
              <a:rPr sz="2400" spc="-40" dirty="0">
                <a:latin typeface="+mj-lt"/>
                <a:cs typeface="Arial"/>
              </a:rPr>
              <a:t>function </a:t>
            </a:r>
            <a:r>
              <a:rPr sz="2400" spc="-119" dirty="0">
                <a:latin typeface="+mj-lt"/>
                <a:cs typeface="Arial"/>
              </a:rPr>
              <a:t>is </a:t>
            </a:r>
            <a:r>
              <a:rPr sz="2400" spc="-99" dirty="0">
                <a:latin typeface="+mj-lt"/>
                <a:cs typeface="Arial"/>
              </a:rPr>
              <a:t>called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b="1" spc="-149" dirty="0">
                <a:latin typeface="+mj-lt"/>
                <a:cs typeface="Tahoma"/>
              </a:rPr>
              <a:t>cumulative  </a:t>
            </a:r>
            <a:r>
              <a:rPr sz="2400" b="1" spc="-139" dirty="0">
                <a:latin typeface="+mj-lt"/>
                <a:cs typeface="Tahoma"/>
              </a:rPr>
              <a:t>distribution  </a:t>
            </a:r>
            <a:r>
              <a:rPr sz="2400" b="1" spc="-139" dirty="0" smtClean="0">
                <a:latin typeface="+mj-lt"/>
                <a:cs typeface="Tahoma"/>
              </a:rPr>
              <a:t>function</a:t>
            </a:r>
            <a:endParaRPr sz="2400" dirty="0">
              <a:latin typeface="+mj-lt"/>
              <a:cs typeface="Tahoma"/>
            </a:endParaRPr>
          </a:p>
          <a:p>
            <a:pPr marL="285865">
              <a:spcBef>
                <a:spcPts val="69"/>
              </a:spcBef>
            </a:pPr>
            <a:r>
              <a:rPr sz="2400" spc="40" dirty="0">
                <a:latin typeface="+mj-lt"/>
                <a:cs typeface="Arial"/>
              </a:rPr>
              <a:t>(cdf) </a:t>
            </a:r>
            <a:r>
              <a:rPr sz="2400" spc="-99" dirty="0">
                <a:latin typeface="+mj-lt"/>
                <a:cs typeface="Arial"/>
              </a:rPr>
              <a:t>or </a:t>
            </a:r>
            <a:r>
              <a:rPr sz="2400" spc="-89" dirty="0">
                <a:latin typeface="+mj-lt"/>
                <a:cs typeface="Arial"/>
              </a:rPr>
              <a:t>simply </a:t>
            </a:r>
            <a:r>
              <a:rPr sz="2400" spc="-59" dirty="0">
                <a:latin typeface="+mj-lt"/>
                <a:cs typeface="Arial"/>
              </a:rPr>
              <a:t>the </a:t>
            </a:r>
            <a:r>
              <a:rPr sz="2400" b="1" spc="-139" dirty="0">
                <a:latin typeface="+mj-lt"/>
                <a:cs typeface="Tahoma"/>
              </a:rPr>
              <a:t>distribution </a:t>
            </a:r>
            <a:r>
              <a:rPr sz="2400" b="1" spc="-119" dirty="0" smtClean="0">
                <a:latin typeface="+mj-lt"/>
                <a:cs typeface="Tahoma"/>
              </a:rPr>
              <a:t>function</a:t>
            </a:r>
            <a:r>
              <a:rPr sz="2400" spc="-119" dirty="0">
                <a:latin typeface="+mj-lt"/>
                <a:cs typeface="Arial"/>
              </a:rPr>
              <a:t>.</a:t>
            </a:r>
            <a:endParaRPr sz="24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231946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5878" algn="l"/>
            <a:r>
              <a:rPr sz="4100" spc="-99" dirty="0"/>
              <a:t>Quantiles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92" y="1220296"/>
            <a:ext cx="7379435" cy="6992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78" dirty="0">
                <a:latin typeface="+mj-lt"/>
                <a:cs typeface="Arial"/>
              </a:rPr>
              <a:t>We </a:t>
            </a:r>
            <a:r>
              <a:rPr sz="2200" spc="-139" dirty="0">
                <a:latin typeface="+mj-lt"/>
                <a:cs typeface="Arial"/>
              </a:rPr>
              <a:t>can </a:t>
            </a:r>
            <a:r>
              <a:rPr sz="2200" spc="-208" dirty="0">
                <a:latin typeface="+mj-lt"/>
                <a:cs typeface="Arial"/>
              </a:rPr>
              <a:t>use </a:t>
            </a:r>
            <a:r>
              <a:rPr sz="2200" spc="-59" dirty="0">
                <a:latin typeface="+mj-lt"/>
                <a:cs typeface="Arial"/>
              </a:rPr>
              <a:t>the cdf </a:t>
            </a:r>
            <a:r>
              <a:rPr sz="2200" spc="-10" dirty="0">
                <a:latin typeface="+mj-lt"/>
                <a:cs typeface="Arial"/>
              </a:rPr>
              <a:t>plot </a:t>
            </a:r>
            <a:r>
              <a:rPr sz="2200" spc="-40" dirty="0">
                <a:latin typeface="+mj-lt"/>
                <a:cs typeface="Arial"/>
              </a:rPr>
              <a:t>in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159" dirty="0">
                <a:latin typeface="+mj-lt"/>
                <a:cs typeface="Arial"/>
              </a:rPr>
              <a:t>reverse </a:t>
            </a:r>
            <a:r>
              <a:rPr sz="2200" spc="-59" dirty="0">
                <a:latin typeface="+mj-lt"/>
                <a:cs typeface="Arial"/>
              </a:rPr>
              <a:t>direction </a:t>
            </a:r>
            <a:r>
              <a:rPr sz="2200" spc="20" dirty="0">
                <a:latin typeface="+mj-lt"/>
                <a:cs typeface="Arial"/>
              </a:rPr>
              <a:t>to </a:t>
            </a:r>
            <a:r>
              <a:rPr sz="2200" spc="-40" dirty="0">
                <a:latin typeface="+mj-lt"/>
                <a:cs typeface="Arial"/>
              </a:rPr>
              <a:t>find </a:t>
            </a:r>
            <a:r>
              <a:rPr sz="2200" spc="-59" dirty="0">
                <a:latin typeface="+mj-lt"/>
                <a:cs typeface="Arial"/>
              </a:rPr>
              <a:t>the  </a:t>
            </a:r>
            <a:r>
              <a:rPr sz="2200" spc="-119" dirty="0">
                <a:latin typeface="+mj-lt"/>
                <a:cs typeface="Arial"/>
              </a:rPr>
              <a:t>value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99" dirty="0">
                <a:latin typeface="+mj-lt"/>
                <a:cs typeface="Arial"/>
              </a:rPr>
              <a:t>random variable </a:t>
            </a:r>
            <a:r>
              <a:rPr sz="2200" spc="-50" dirty="0">
                <a:latin typeface="+mj-lt"/>
                <a:cs typeface="Arial"/>
              </a:rPr>
              <a:t>for </a:t>
            </a:r>
            <a:r>
              <a:rPr sz="2200" spc="-178" dirty="0">
                <a:latin typeface="+mj-lt"/>
                <a:cs typeface="Arial"/>
              </a:rPr>
              <a:t>a  </a:t>
            </a:r>
            <a:r>
              <a:rPr sz="2200" spc="-109" dirty="0">
                <a:latin typeface="+mj-lt"/>
                <a:cs typeface="Arial"/>
              </a:rPr>
              <a:t>given </a:t>
            </a:r>
            <a:r>
              <a:rPr sz="2200" spc="-119" dirty="0">
                <a:latin typeface="+mj-lt"/>
                <a:cs typeface="Arial"/>
              </a:rPr>
              <a:t>lower </a:t>
            </a:r>
            <a:r>
              <a:rPr sz="2200" spc="10" dirty="0" smtClean="0">
                <a:latin typeface="+mj-lt"/>
                <a:cs typeface="Arial"/>
              </a:rPr>
              <a:t>tail</a:t>
            </a:r>
            <a:r>
              <a:rPr lang="en-US" sz="2200" spc="10" dirty="0" smtClean="0">
                <a:latin typeface="+mj-lt"/>
                <a:cs typeface="Arial"/>
              </a:rPr>
              <a:t> </a:t>
            </a:r>
            <a:r>
              <a:rPr sz="2200" spc="-69" dirty="0" smtClean="0">
                <a:latin typeface="+mj-lt"/>
                <a:cs typeface="Arial"/>
              </a:rPr>
              <a:t>probability</a:t>
            </a:r>
            <a:r>
              <a:rPr sz="2200" spc="-69" dirty="0">
                <a:latin typeface="+mj-lt"/>
                <a:cs typeface="Arial"/>
              </a:rPr>
              <a:t>.</a:t>
            </a:r>
            <a:endParaRPr sz="2200" dirty="0">
              <a:latin typeface="+mj-lt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86802" y="2403609"/>
            <a:ext cx="2644959" cy="2366954"/>
          </a:xfrm>
          <a:custGeom>
            <a:avLst/>
            <a:gdLst/>
            <a:ahLst/>
            <a:cxnLst/>
            <a:rect l="l" t="t" r="r" b="b"/>
            <a:pathLst>
              <a:path w="1333500" h="1194435">
                <a:moveTo>
                  <a:pt x="0" y="1194211"/>
                </a:moveTo>
                <a:lnTo>
                  <a:pt x="13469" y="1194211"/>
                </a:lnTo>
                <a:lnTo>
                  <a:pt x="26939" y="1194176"/>
                </a:lnTo>
                <a:lnTo>
                  <a:pt x="40408" y="1194142"/>
                </a:lnTo>
                <a:lnTo>
                  <a:pt x="80782" y="1194003"/>
                </a:lnTo>
                <a:lnTo>
                  <a:pt x="121191" y="1193621"/>
                </a:lnTo>
                <a:lnTo>
                  <a:pt x="161600" y="1192788"/>
                </a:lnTo>
                <a:lnTo>
                  <a:pt x="201974" y="1191087"/>
                </a:lnTo>
                <a:lnTo>
                  <a:pt x="242383" y="1187719"/>
                </a:lnTo>
                <a:lnTo>
                  <a:pt x="282757" y="1181540"/>
                </a:lnTo>
                <a:lnTo>
                  <a:pt x="323166" y="1170743"/>
                </a:lnTo>
                <a:lnTo>
                  <a:pt x="363574" y="1153038"/>
                </a:lnTo>
                <a:lnTo>
                  <a:pt x="403948" y="1125544"/>
                </a:lnTo>
                <a:lnTo>
                  <a:pt x="444357" y="1085309"/>
                </a:lnTo>
                <a:lnTo>
                  <a:pt x="471296" y="1050142"/>
                </a:lnTo>
                <a:lnTo>
                  <a:pt x="498236" y="1007685"/>
                </a:lnTo>
                <a:lnTo>
                  <a:pt x="525140" y="957695"/>
                </a:lnTo>
                <a:lnTo>
                  <a:pt x="552079" y="900345"/>
                </a:lnTo>
                <a:lnTo>
                  <a:pt x="579018" y="836329"/>
                </a:lnTo>
                <a:lnTo>
                  <a:pt x="605958" y="766621"/>
                </a:lnTo>
                <a:lnTo>
                  <a:pt x="619393" y="730100"/>
                </a:lnTo>
                <a:lnTo>
                  <a:pt x="632862" y="692712"/>
                </a:lnTo>
                <a:lnTo>
                  <a:pt x="646332" y="654733"/>
                </a:lnTo>
                <a:lnTo>
                  <a:pt x="659801" y="616338"/>
                </a:lnTo>
                <a:lnTo>
                  <a:pt x="673271" y="577873"/>
                </a:lnTo>
                <a:lnTo>
                  <a:pt x="686741" y="539478"/>
                </a:lnTo>
                <a:lnTo>
                  <a:pt x="700210" y="501499"/>
                </a:lnTo>
                <a:lnTo>
                  <a:pt x="713680" y="464110"/>
                </a:lnTo>
                <a:lnTo>
                  <a:pt x="727115" y="427590"/>
                </a:lnTo>
                <a:lnTo>
                  <a:pt x="754054" y="357881"/>
                </a:lnTo>
                <a:lnTo>
                  <a:pt x="780993" y="293866"/>
                </a:lnTo>
                <a:lnTo>
                  <a:pt x="807932" y="236516"/>
                </a:lnTo>
                <a:lnTo>
                  <a:pt x="834837" y="186526"/>
                </a:lnTo>
                <a:lnTo>
                  <a:pt x="861776" y="144069"/>
                </a:lnTo>
                <a:lnTo>
                  <a:pt x="888715" y="108902"/>
                </a:lnTo>
                <a:lnTo>
                  <a:pt x="915654" y="80539"/>
                </a:lnTo>
                <a:lnTo>
                  <a:pt x="956028" y="49122"/>
                </a:lnTo>
                <a:lnTo>
                  <a:pt x="996437" y="28466"/>
                </a:lnTo>
                <a:lnTo>
                  <a:pt x="1036846" y="15656"/>
                </a:lnTo>
                <a:lnTo>
                  <a:pt x="1077220" y="8158"/>
                </a:lnTo>
                <a:lnTo>
                  <a:pt x="1117629" y="4026"/>
                </a:lnTo>
                <a:lnTo>
                  <a:pt x="1158037" y="1874"/>
                </a:lnTo>
                <a:lnTo>
                  <a:pt x="1198412" y="798"/>
                </a:lnTo>
                <a:lnTo>
                  <a:pt x="1225351" y="451"/>
                </a:lnTo>
                <a:lnTo>
                  <a:pt x="1238820" y="312"/>
                </a:lnTo>
                <a:lnTo>
                  <a:pt x="1279194" y="104"/>
                </a:lnTo>
                <a:lnTo>
                  <a:pt x="1306134" y="34"/>
                </a:lnTo>
                <a:lnTo>
                  <a:pt x="1319603" y="0"/>
                </a:lnTo>
                <a:lnTo>
                  <a:pt x="1333073" y="0"/>
                </a:lnTo>
              </a:path>
            </a:pathLst>
          </a:custGeom>
          <a:ln w="52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86802" y="4864780"/>
            <a:ext cx="2644959" cy="0"/>
          </a:xfrm>
          <a:custGeom>
            <a:avLst/>
            <a:gdLst/>
            <a:ahLst/>
            <a:cxnLst/>
            <a:rect l="l" t="t" r="r" b="b"/>
            <a:pathLst>
              <a:path w="1333500">
                <a:moveTo>
                  <a:pt x="0" y="0"/>
                </a:moveTo>
                <a:lnTo>
                  <a:pt x="13330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86767" y="4864780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47796" y="4864780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08824" y="4864780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69851" y="4864780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30881" y="4864780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81002" y="2403540"/>
            <a:ext cx="0" cy="2366954"/>
          </a:xfrm>
          <a:custGeom>
            <a:avLst/>
            <a:gdLst/>
            <a:ahLst/>
            <a:cxnLst/>
            <a:rect l="l" t="t" r="r" b="b"/>
            <a:pathLst>
              <a:path h="1194435">
                <a:moveTo>
                  <a:pt x="0" y="11942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31426" y="4770188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31426" y="4296886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31426" y="3823515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31426" y="3350212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31426" y="2876841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31426" y="2403539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69876" y="4687646"/>
            <a:ext cx="92333" cy="166102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0.0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69876" y="4214348"/>
            <a:ext cx="92333" cy="166102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0.2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69876" y="3740973"/>
            <a:ext cx="92333" cy="166102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0.4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69876" y="3267675"/>
            <a:ext cx="92333" cy="166102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0.6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69876" y="2794301"/>
            <a:ext cx="92333" cy="166102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0.8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69876" y="2320997"/>
            <a:ext cx="92333" cy="166102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1.0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781038" y="2308947"/>
            <a:ext cx="2856555" cy="2556964"/>
          </a:xfrm>
          <a:custGeom>
            <a:avLst/>
            <a:gdLst/>
            <a:ahLst/>
            <a:cxnLst/>
            <a:rect l="l" t="t" r="r" b="b"/>
            <a:pathLst>
              <a:path w="1440180" h="1290320">
                <a:moveTo>
                  <a:pt x="0" y="1289748"/>
                </a:moveTo>
                <a:lnTo>
                  <a:pt x="1439719" y="1289748"/>
                </a:lnTo>
                <a:lnTo>
                  <a:pt x="1439719" y="0"/>
                </a:lnTo>
                <a:lnTo>
                  <a:pt x="0" y="0"/>
                </a:lnTo>
                <a:lnTo>
                  <a:pt x="0" y="12897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343668" y="2982104"/>
            <a:ext cx="138499" cy="1210531"/>
          </a:xfrm>
          <a:prstGeom prst="rect">
            <a:avLst/>
          </a:prstGeom>
        </p:spPr>
        <p:txBody>
          <a:bodyPr vert="vert270" wrap="square" lIns="0" tIns="6293" rIns="0" bIns="0" rtlCol="0">
            <a:spAutoFit/>
          </a:bodyPr>
          <a:lstStyle/>
          <a:p>
            <a:pPr marL="25075">
              <a:spcBef>
                <a:spcPts val="50"/>
              </a:spcBef>
            </a:pPr>
            <a:r>
              <a:rPr sz="900" dirty="0">
                <a:latin typeface="Arial"/>
                <a:cs typeface="Arial"/>
              </a:rPr>
              <a:t>Cu</a:t>
            </a:r>
            <a:r>
              <a:rPr sz="900" spc="-10" dirty="0">
                <a:latin typeface="Arial"/>
                <a:cs typeface="Arial"/>
              </a:rPr>
              <a:t>m</a:t>
            </a:r>
            <a:r>
              <a:rPr sz="900" dirty="0">
                <a:latin typeface="Arial"/>
                <a:cs typeface="Arial"/>
              </a:rPr>
              <a:t>ulati</a:t>
            </a:r>
            <a:r>
              <a:rPr sz="900" spc="-30" dirty="0">
                <a:latin typeface="Arial"/>
                <a:cs typeface="Arial"/>
              </a:rPr>
              <a:t>v</a:t>
            </a:r>
            <a:r>
              <a:rPr sz="900" dirty="0">
                <a:latin typeface="Arial"/>
                <a:cs typeface="Arial"/>
              </a:rPr>
              <a:t>e Probability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781038" y="4770188"/>
            <a:ext cx="2856555" cy="0"/>
          </a:xfrm>
          <a:custGeom>
            <a:avLst/>
            <a:gdLst/>
            <a:ahLst/>
            <a:cxnLst/>
            <a:rect l="l" t="t" r="r" b="b"/>
            <a:pathLst>
              <a:path w="1440180">
                <a:moveTo>
                  <a:pt x="0" y="0"/>
                </a:moveTo>
                <a:lnTo>
                  <a:pt x="1439719" y="0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08824" y="3586868"/>
            <a:ext cx="0" cy="1184106"/>
          </a:xfrm>
          <a:custGeom>
            <a:avLst/>
            <a:gdLst/>
            <a:ahLst/>
            <a:cxnLst/>
            <a:rect l="l" t="t" r="r" b="b"/>
            <a:pathLst>
              <a:path h="597535">
                <a:moveTo>
                  <a:pt x="0" y="59714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46855" y="3586867"/>
            <a:ext cx="124691" cy="108218"/>
          </a:xfrm>
          <a:custGeom>
            <a:avLst/>
            <a:gdLst/>
            <a:ahLst/>
            <a:cxnLst/>
            <a:rect l="l" t="t" r="r" b="b"/>
            <a:pathLst>
              <a:path w="62864" h="54610">
                <a:moveTo>
                  <a:pt x="62487" y="54121"/>
                </a:moveTo>
                <a:lnTo>
                  <a:pt x="31243" y="0"/>
                </a:lnTo>
                <a:lnTo>
                  <a:pt x="0" y="54121"/>
                </a:lnTo>
              </a:path>
            </a:pathLst>
          </a:custGeom>
          <a:ln w="31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87614" y="3586864"/>
            <a:ext cx="1421980" cy="0"/>
          </a:xfrm>
          <a:custGeom>
            <a:avLst/>
            <a:gdLst/>
            <a:ahLst/>
            <a:cxnLst/>
            <a:rect l="l" t="t" r="r" b="b"/>
            <a:pathLst>
              <a:path w="716915">
                <a:moveTo>
                  <a:pt x="71652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87648" y="3524985"/>
            <a:ext cx="108317" cy="124577"/>
          </a:xfrm>
          <a:custGeom>
            <a:avLst/>
            <a:gdLst/>
            <a:ahLst/>
            <a:cxnLst/>
            <a:rect l="l" t="t" r="r" b="b"/>
            <a:pathLst>
              <a:path w="54609" h="62864">
                <a:moveTo>
                  <a:pt x="54121" y="0"/>
                </a:moveTo>
                <a:lnTo>
                  <a:pt x="0" y="31243"/>
                </a:lnTo>
                <a:lnTo>
                  <a:pt x="54121" y="62487"/>
                </a:lnTo>
              </a:path>
            </a:pathLst>
          </a:custGeom>
          <a:ln w="31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357063" y="2403609"/>
            <a:ext cx="2644959" cy="2366954"/>
          </a:xfrm>
          <a:custGeom>
            <a:avLst/>
            <a:gdLst/>
            <a:ahLst/>
            <a:cxnLst/>
            <a:rect l="l" t="t" r="r" b="b"/>
            <a:pathLst>
              <a:path w="1333500" h="1194435">
                <a:moveTo>
                  <a:pt x="0" y="1194211"/>
                </a:moveTo>
                <a:lnTo>
                  <a:pt x="13469" y="1194211"/>
                </a:lnTo>
                <a:lnTo>
                  <a:pt x="26939" y="1194176"/>
                </a:lnTo>
                <a:lnTo>
                  <a:pt x="40408" y="1194142"/>
                </a:lnTo>
                <a:lnTo>
                  <a:pt x="80782" y="1194003"/>
                </a:lnTo>
                <a:lnTo>
                  <a:pt x="121191" y="1193621"/>
                </a:lnTo>
                <a:lnTo>
                  <a:pt x="161600" y="1192788"/>
                </a:lnTo>
                <a:lnTo>
                  <a:pt x="201974" y="1191087"/>
                </a:lnTo>
                <a:lnTo>
                  <a:pt x="242383" y="1187719"/>
                </a:lnTo>
                <a:lnTo>
                  <a:pt x="282757" y="1181540"/>
                </a:lnTo>
                <a:lnTo>
                  <a:pt x="323166" y="1170743"/>
                </a:lnTo>
                <a:lnTo>
                  <a:pt x="363574" y="1153038"/>
                </a:lnTo>
                <a:lnTo>
                  <a:pt x="403948" y="1125544"/>
                </a:lnTo>
                <a:lnTo>
                  <a:pt x="444357" y="1085309"/>
                </a:lnTo>
                <a:lnTo>
                  <a:pt x="471296" y="1050142"/>
                </a:lnTo>
                <a:lnTo>
                  <a:pt x="498236" y="1007685"/>
                </a:lnTo>
                <a:lnTo>
                  <a:pt x="525140" y="957695"/>
                </a:lnTo>
                <a:lnTo>
                  <a:pt x="552079" y="900345"/>
                </a:lnTo>
                <a:lnTo>
                  <a:pt x="579018" y="836329"/>
                </a:lnTo>
                <a:lnTo>
                  <a:pt x="605958" y="766621"/>
                </a:lnTo>
                <a:lnTo>
                  <a:pt x="619393" y="730100"/>
                </a:lnTo>
                <a:lnTo>
                  <a:pt x="632862" y="692712"/>
                </a:lnTo>
                <a:lnTo>
                  <a:pt x="646332" y="654733"/>
                </a:lnTo>
                <a:lnTo>
                  <a:pt x="659801" y="616338"/>
                </a:lnTo>
                <a:lnTo>
                  <a:pt x="673271" y="577873"/>
                </a:lnTo>
                <a:lnTo>
                  <a:pt x="686741" y="539478"/>
                </a:lnTo>
                <a:lnTo>
                  <a:pt x="700210" y="501499"/>
                </a:lnTo>
                <a:lnTo>
                  <a:pt x="713680" y="464110"/>
                </a:lnTo>
                <a:lnTo>
                  <a:pt x="727115" y="427590"/>
                </a:lnTo>
                <a:lnTo>
                  <a:pt x="754054" y="357881"/>
                </a:lnTo>
                <a:lnTo>
                  <a:pt x="780993" y="293866"/>
                </a:lnTo>
                <a:lnTo>
                  <a:pt x="807932" y="236516"/>
                </a:lnTo>
                <a:lnTo>
                  <a:pt x="834837" y="186526"/>
                </a:lnTo>
                <a:lnTo>
                  <a:pt x="861776" y="144069"/>
                </a:lnTo>
                <a:lnTo>
                  <a:pt x="888715" y="108902"/>
                </a:lnTo>
                <a:lnTo>
                  <a:pt x="915654" y="80539"/>
                </a:lnTo>
                <a:lnTo>
                  <a:pt x="956028" y="49122"/>
                </a:lnTo>
                <a:lnTo>
                  <a:pt x="996437" y="28466"/>
                </a:lnTo>
                <a:lnTo>
                  <a:pt x="1036846" y="15656"/>
                </a:lnTo>
                <a:lnTo>
                  <a:pt x="1077220" y="8158"/>
                </a:lnTo>
                <a:lnTo>
                  <a:pt x="1117629" y="4026"/>
                </a:lnTo>
                <a:lnTo>
                  <a:pt x="1158037" y="1874"/>
                </a:lnTo>
                <a:lnTo>
                  <a:pt x="1198412" y="798"/>
                </a:lnTo>
                <a:lnTo>
                  <a:pt x="1225351" y="451"/>
                </a:lnTo>
                <a:lnTo>
                  <a:pt x="1238820" y="312"/>
                </a:lnTo>
                <a:lnTo>
                  <a:pt x="1279194" y="104"/>
                </a:lnTo>
                <a:lnTo>
                  <a:pt x="1306134" y="34"/>
                </a:lnTo>
                <a:lnTo>
                  <a:pt x="1319603" y="0"/>
                </a:lnTo>
                <a:lnTo>
                  <a:pt x="1333073" y="0"/>
                </a:lnTo>
              </a:path>
            </a:pathLst>
          </a:custGeom>
          <a:ln w="52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57063" y="4864780"/>
            <a:ext cx="2644959" cy="0"/>
          </a:xfrm>
          <a:custGeom>
            <a:avLst/>
            <a:gdLst/>
            <a:ahLst/>
            <a:cxnLst/>
            <a:rect l="l" t="t" r="r" b="b"/>
            <a:pathLst>
              <a:path w="1333500">
                <a:moveTo>
                  <a:pt x="0" y="0"/>
                </a:moveTo>
                <a:lnTo>
                  <a:pt x="13330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57028" y="4864780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18058" y="4864780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679085" y="4864780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340112" y="4864780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01142" y="4864780"/>
            <a:ext cx="0" cy="50334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49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51265" y="2403540"/>
            <a:ext cx="0" cy="2366954"/>
          </a:xfrm>
          <a:custGeom>
            <a:avLst/>
            <a:gdLst/>
            <a:ahLst/>
            <a:cxnLst/>
            <a:rect l="l" t="t" r="r" b="b"/>
            <a:pathLst>
              <a:path h="1194435">
                <a:moveTo>
                  <a:pt x="0" y="11942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201687" y="4770188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01687" y="4296886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201687" y="3823515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1687" y="3350212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1687" y="2876841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1687" y="2403539"/>
            <a:ext cx="5038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49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040136" y="4687646"/>
            <a:ext cx="92333" cy="166102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0.0</a:t>
            </a:r>
            <a:endParaRPr sz="6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040136" y="4214348"/>
            <a:ext cx="92333" cy="166102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0.2</a:t>
            </a:r>
            <a:endParaRPr sz="6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040136" y="3740973"/>
            <a:ext cx="92333" cy="166102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0.4</a:t>
            </a:r>
            <a:endParaRPr sz="6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040136" y="3267675"/>
            <a:ext cx="92333" cy="166102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0.6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40136" y="2794301"/>
            <a:ext cx="92333" cy="166102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0.8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40136" y="2320997"/>
            <a:ext cx="92333" cy="166102"/>
          </a:xfrm>
          <a:prstGeom prst="rect">
            <a:avLst/>
          </a:prstGeom>
        </p:spPr>
        <p:txBody>
          <a:bodyPr vert="vert270" wrap="square" lIns="0" tIns="16297" rIns="0" bIns="0" rtlCol="0">
            <a:spAutoFit/>
          </a:bodyPr>
          <a:lstStyle/>
          <a:p>
            <a:pPr marL="25075">
              <a:spcBef>
                <a:spcPts val="129"/>
              </a:spcBef>
            </a:pPr>
            <a:r>
              <a:rPr sz="600" dirty="0">
                <a:latin typeface="Arial"/>
                <a:cs typeface="Arial"/>
              </a:rPr>
              <a:t>1.0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251301" y="2308947"/>
            <a:ext cx="2856555" cy="2556964"/>
          </a:xfrm>
          <a:custGeom>
            <a:avLst/>
            <a:gdLst/>
            <a:ahLst/>
            <a:cxnLst/>
            <a:rect l="l" t="t" r="r" b="b"/>
            <a:pathLst>
              <a:path w="1440179" h="1290320">
                <a:moveTo>
                  <a:pt x="0" y="1289748"/>
                </a:moveTo>
                <a:lnTo>
                  <a:pt x="1439719" y="1289748"/>
                </a:lnTo>
                <a:lnTo>
                  <a:pt x="1439719" y="0"/>
                </a:lnTo>
                <a:lnTo>
                  <a:pt x="0" y="0"/>
                </a:lnTo>
                <a:lnTo>
                  <a:pt x="0" y="128974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1795589" y="4850369"/>
          <a:ext cx="6272572" cy="538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6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5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29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556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6505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298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9756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522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600" spc="15" dirty="0">
                          <a:latin typeface="Arial"/>
                          <a:cs typeface="Arial"/>
                        </a:rPr>
                        <a:t>−4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spc="15" dirty="0">
                          <a:latin typeface="Arial"/>
                          <a:cs typeface="Arial"/>
                        </a:rPr>
                        <a:t>−2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28575"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600" spc="15" dirty="0">
                          <a:latin typeface="Arial"/>
                          <a:cs typeface="Arial"/>
                        </a:rPr>
                        <a:t>−4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spc="15" dirty="0">
                          <a:latin typeface="Arial"/>
                          <a:cs typeface="Arial"/>
                        </a:rPr>
                        <a:t>−2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14604" algn="r">
                        <a:lnSpc>
                          <a:spcPct val="100000"/>
                        </a:lnSpc>
                      </a:pPr>
                      <a:r>
                        <a:rPr sz="600" dirty="0"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6634">
                <a:tc>
                  <a:txBody>
                    <a:bodyPr/>
                    <a:lstStyle/>
                    <a:p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2" name="object 62"/>
          <p:cNvSpPr txBox="1"/>
          <p:nvPr/>
        </p:nvSpPr>
        <p:spPr>
          <a:xfrm>
            <a:off x="4813929" y="2982104"/>
            <a:ext cx="138499" cy="1210531"/>
          </a:xfrm>
          <a:prstGeom prst="rect">
            <a:avLst/>
          </a:prstGeom>
        </p:spPr>
        <p:txBody>
          <a:bodyPr vert="vert270" wrap="square" lIns="0" tIns="6293" rIns="0" bIns="0" rtlCol="0">
            <a:spAutoFit/>
          </a:bodyPr>
          <a:lstStyle/>
          <a:p>
            <a:pPr marL="25075">
              <a:spcBef>
                <a:spcPts val="50"/>
              </a:spcBef>
            </a:pPr>
            <a:r>
              <a:rPr sz="900" dirty="0">
                <a:latin typeface="Arial"/>
                <a:cs typeface="Arial"/>
              </a:rPr>
              <a:t>Cu</a:t>
            </a:r>
            <a:r>
              <a:rPr sz="900" spc="-10" dirty="0">
                <a:latin typeface="Arial"/>
                <a:cs typeface="Arial"/>
              </a:rPr>
              <a:t>m</a:t>
            </a:r>
            <a:r>
              <a:rPr sz="900" dirty="0">
                <a:latin typeface="Arial"/>
                <a:cs typeface="Arial"/>
              </a:rPr>
              <a:t>ulati</a:t>
            </a:r>
            <a:r>
              <a:rPr sz="900" spc="-30" dirty="0">
                <a:latin typeface="Arial"/>
                <a:cs typeface="Arial"/>
              </a:rPr>
              <a:t>v</a:t>
            </a:r>
            <a:r>
              <a:rPr sz="900" dirty="0">
                <a:latin typeface="Arial"/>
                <a:cs typeface="Arial"/>
              </a:rPr>
              <a:t>e Probability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251301" y="4770188"/>
            <a:ext cx="2856555" cy="0"/>
          </a:xfrm>
          <a:custGeom>
            <a:avLst/>
            <a:gdLst/>
            <a:ahLst/>
            <a:cxnLst/>
            <a:rect l="l" t="t" r="r" b="b"/>
            <a:pathLst>
              <a:path w="1440179">
                <a:moveTo>
                  <a:pt x="0" y="0"/>
                </a:moveTo>
                <a:lnTo>
                  <a:pt x="1439719" y="0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257875" y="3586864"/>
            <a:ext cx="1421980" cy="0"/>
          </a:xfrm>
          <a:custGeom>
            <a:avLst/>
            <a:gdLst/>
            <a:ahLst/>
            <a:cxnLst/>
            <a:rect l="l" t="t" r="r" b="b"/>
            <a:pathLst>
              <a:path w="716914">
                <a:moveTo>
                  <a:pt x="0" y="0"/>
                </a:moveTo>
                <a:lnTo>
                  <a:pt x="716526" y="0"/>
                </a:lnTo>
              </a:path>
            </a:pathLst>
          </a:custGeom>
          <a:ln w="31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71773" y="3524985"/>
            <a:ext cx="108317" cy="124577"/>
          </a:xfrm>
          <a:custGeom>
            <a:avLst/>
            <a:gdLst/>
            <a:ahLst/>
            <a:cxnLst/>
            <a:rect l="l" t="t" r="r" b="b"/>
            <a:pathLst>
              <a:path w="54610" h="62864">
                <a:moveTo>
                  <a:pt x="0" y="62487"/>
                </a:moveTo>
                <a:lnTo>
                  <a:pt x="54121" y="31243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79085" y="3586868"/>
            <a:ext cx="0" cy="1184106"/>
          </a:xfrm>
          <a:custGeom>
            <a:avLst/>
            <a:gdLst/>
            <a:ahLst/>
            <a:cxnLst/>
            <a:rect l="l" t="t" r="r" b="b"/>
            <a:pathLst>
              <a:path h="597535">
                <a:moveTo>
                  <a:pt x="0" y="0"/>
                </a:moveTo>
                <a:lnTo>
                  <a:pt x="0" y="597140"/>
                </a:lnTo>
              </a:path>
            </a:pathLst>
          </a:custGeom>
          <a:ln w="31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17115" y="4662939"/>
            <a:ext cx="124691" cy="108218"/>
          </a:xfrm>
          <a:custGeom>
            <a:avLst/>
            <a:gdLst/>
            <a:ahLst/>
            <a:cxnLst/>
            <a:rect l="l" t="t" r="r" b="b"/>
            <a:pathLst>
              <a:path w="62864" h="54610">
                <a:moveTo>
                  <a:pt x="0" y="0"/>
                </a:moveTo>
                <a:lnTo>
                  <a:pt x="31243" y="54121"/>
                </a:lnTo>
                <a:lnTo>
                  <a:pt x="62487" y="0"/>
                </a:lnTo>
              </a:path>
            </a:pathLst>
          </a:custGeom>
          <a:ln w="31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893088" y="5634837"/>
            <a:ext cx="73542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2000" spc="-69" dirty="0">
                <a:solidFill>
                  <a:srgbClr val="3333B2"/>
                </a:solidFill>
                <a:latin typeface="Arial"/>
                <a:cs typeface="Arial"/>
              </a:rPr>
              <a:t>Figure:  </a:t>
            </a:r>
            <a:r>
              <a:rPr sz="2000" spc="-10" dirty="0">
                <a:latin typeface="Arial"/>
                <a:cs typeface="Arial"/>
              </a:rPr>
              <a:t>Left:  </a:t>
            </a:r>
            <a:r>
              <a:rPr sz="2000" spc="-59" dirty="0">
                <a:latin typeface="Arial"/>
                <a:cs typeface="Arial"/>
              </a:rPr>
              <a:t>Finding </a:t>
            </a:r>
            <a:r>
              <a:rPr sz="2000" spc="-109" dirty="0">
                <a:latin typeface="Arial"/>
                <a:cs typeface="Arial"/>
              </a:rPr>
              <a:t>lower </a:t>
            </a:r>
            <a:r>
              <a:rPr sz="2000" spc="10" dirty="0">
                <a:latin typeface="Arial"/>
                <a:cs typeface="Arial"/>
              </a:rPr>
              <a:t>tail </a:t>
            </a:r>
            <a:r>
              <a:rPr sz="2000" spc="-59" dirty="0">
                <a:latin typeface="Arial"/>
                <a:cs typeface="Arial"/>
              </a:rPr>
              <a:t>probabilities.  </a:t>
            </a:r>
            <a:r>
              <a:rPr sz="2000" spc="-30" dirty="0">
                <a:latin typeface="Arial"/>
                <a:cs typeface="Arial"/>
              </a:rPr>
              <a:t>Right:  </a:t>
            </a:r>
            <a:r>
              <a:rPr sz="2000" spc="-59" dirty="0">
                <a:latin typeface="Arial"/>
                <a:cs typeface="Arial"/>
              </a:rPr>
              <a:t>Finding</a:t>
            </a:r>
            <a:r>
              <a:rPr sz="2000" spc="99" dirty="0">
                <a:latin typeface="Arial"/>
                <a:cs typeface="Arial"/>
              </a:rPr>
              <a:t> </a:t>
            </a:r>
            <a:r>
              <a:rPr sz="2000" spc="-79" dirty="0">
                <a:latin typeface="Arial"/>
                <a:cs typeface="Arial"/>
              </a:rPr>
              <a:t>quantiles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313514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664" algn="l"/>
            <a:r>
              <a:rPr sz="4100" spc="-129" dirty="0"/>
              <a:t>Scaling </a:t>
            </a:r>
            <a:r>
              <a:rPr sz="4100" spc="-149" dirty="0"/>
              <a:t>and </a:t>
            </a:r>
            <a:r>
              <a:rPr sz="4100" spc="-40" dirty="0"/>
              <a:t>shifting </a:t>
            </a:r>
            <a:r>
              <a:rPr sz="4100" spc="-119"/>
              <a:t>random </a:t>
            </a:r>
            <a:r>
              <a:rPr sz="4100" spc="-149" smtClean="0"/>
              <a:t>variables</a:t>
            </a:r>
            <a:endParaRPr sz="4100" spc="-149" dirty="0"/>
          </a:p>
        </p:txBody>
      </p:sp>
      <p:sp>
        <p:nvSpPr>
          <p:cNvPr id="10" name="object 10"/>
          <p:cNvSpPr txBox="1"/>
          <p:nvPr/>
        </p:nvSpPr>
        <p:spPr>
          <a:xfrm>
            <a:off x="975587" y="1219200"/>
            <a:ext cx="2673927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20" dirty="0">
                <a:solidFill>
                  <a:prstClr val="black"/>
                </a:solidFill>
                <a:latin typeface="Arial"/>
                <a:cs typeface="Arial"/>
              </a:rPr>
              <a:t>If </a:t>
            </a:r>
            <a:r>
              <a:rPr sz="2200" i="1" spc="188" dirty="0">
                <a:solidFill>
                  <a:prstClr val="black"/>
                </a:solidFill>
                <a:latin typeface="Trebuchet MS"/>
                <a:cs typeface="Trebuchet MS"/>
              </a:rPr>
              <a:t>Y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sz="2200" i="1" spc="59" dirty="0">
                <a:solidFill>
                  <a:prstClr val="black"/>
                </a:solidFill>
                <a:latin typeface="Trebuchet MS"/>
                <a:cs typeface="Trebuchet MS"/>
              </a:rPr>
              <a:t>aX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sz="2200" spc="-30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i="1" spc="-30" dirty="0">
                <a:solidFill>
                  <a:prstClr val="black"/>
                </a:solidFill>
                <a:latin typeface="Trebuchet MS"/>
                <a:cs typeface="Trebuchet MS"/>
              </a:rPr>
              <a:t>b</a:t>
            </a:r>
            <a:r>
              <a:rPr sz="2200" spc="-3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sz="2200" spc="-69" dirty="0">
                <a:solidFill>
                  <a:prstClr val="black"/>
                </a:solidFill>
                <a:latin typeface="Arial"/>
                <a:cs typeface="Arial"/>
              </a:rPr>
              <a:t>then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75586" y="2971800"/>
            <a:ext cx="7078413" cy="22576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79" dirty="0">
                <a:solidFill>
                  <a:prstClr val="black"/>
                </a:solidFill>
                <a:latin typeface="Calibri"/>
                <a:cs typeface="Arial"/>
              </a:rPr>
              <a:t>The </a:t>
            </a:r>
            <a:r>
              <a:rPr sz="2400" spc="-169" dirty="0">
                <a:solidFill>
                  <a:prstClr val="black"/>
                </a:solidFill>
                <a:latin typeface="Calibri"/>
                <a:cs typeface="Arial"/>
              </a:rPr>
              <a:t>process </a:t>
            </a:r>
            <a:r>
              <a:rPr sz="2400" spc="-40" dirty="0">
                <a:solidFill>
                  <a:prstClr val="black"/>
                </a:solidFill>
                <a:latin typeface="Calibri"/>
                <a:cs typeface="Arial"/>
              </a:rPr>
              <a:t>of shifting </a:t>
            </a:r>
            <a:r>
              <a:rPr sz="2400" spc="-129" dirty="0">
                <a:solidFill>
                  <a:prstClr val="black"/>
                </a:solidFill>
                <a:latin typeface="Calibri"/>
                <a:cs typeface="Arial"/>
              </a:rPr>
              <a:t>and </a:t>
            </a:r>
            <a:r>
              <a:rPr sz="2400" spc="-109" dirty="0">
                <a:solidFill>
                  <a:prstClr val="black"/>
                </a:solidFill>
                <a:latin typeface="Calibri"/>
                <a:cs typeface="Arial"/>
              </a:rPr>
              <a:t>scaling </a:t>
            </a:r>
            <a:r>
              <a:rPr sz="2400" spc="-178" dirty="0">
                <a:solidFill>
                  <a:prstClr val="black"/>
                </a:solidFill>
                <a:latin typeface="Calibri"/>
                <a:cs typeface="Arial"/>
              </a:rPr>
              <a:t>a </a:t>
            </a:r>
            <a:r>
              <a:rPr sz="2400" spc="-99" dirty="0">
                <a:solidFill>
                  <a:prstClr val="black"/>
                </a:solidFill>
                <a:latin typeface="Calibri"/>
                <a:cs typeface="Arial"/>
              </a:rPr>
              <a:t>random variable </a:t>
            </a:r>
            <a:r>
              <a:rPr sz="2400" spc="20" dirty="0">
                <a:solidFill>
                  <a:prstClr val="black"/>
                </a:solidFill>
                <a:latin typeface="Calibri"/>
                <a:cs typeface="Arial"/>
              </a:rPr>
              <a:t>to  </a:t>
            </a:r>
            <a:r>
              <a:rPr sz="2400" spc="-109" dirty="0">
                <a:solidFill>
                  <a:prstClr val="black"/>
                </a:solidFill>
                <a:latin typeface="Calibri"/>
                <a:cs typeface="Arial"/>
              </a:rPr>
              <a:t>create </a:t>
            </a:r>
            <a:r>
              <a:rPr sz="2400" spc="-178" dirty="0">
                <a:solidFill>
                  <a:prstClr val="black"/>
                </a:solidFill>
                <a:latin typeface="Calibri"/>
                <a:cs typeface="Arial"/>
              </a:rPr>
              <a:t>a </a:t>
            </a:r>
            <a:r>
              <a:rPr sz="2400" spc="-159" dirty="0">
                <a:solidFill>
                  <a:prstClr val="black"/>
                </a:solidFill>
                <a:latin typeface="Calibri"/>
                <a:cs typeface="Arial"/>
              </a:rPr>
              <a:t>new </a:t>
            </a:r>
            <a:r>
              <a:rPr sz="2400" spc="-99" dirty="0">
                <a:solidFill>
                  <a:prstClr val="black"/>
                </a:solidFill>
                <a:latin typeface="Calibri"/>
                <a:cs typeface="Arial"/>
              </a:rPr>
              <a:t>random variable </a:t>
            </a:r>
            <a:r>
              <a:rPr sz="2400" dirty="0">
                <a:solidFill>
                  <a:prstClr val="black"/>
                </a:solidFill>
                <a:latin typeface="Calibri"/>
                <a:cs typeface="Arial"/>
              </a:rPr>
              <a:t>with </a:t>
            </a:r>
            <a:r>
              <a:rPr sz="2400" spc="-159" dirty="0">
                <a:solidFill>
                  <a:prstClr val="black"/>
                </a:solidFill>
                <a:latin typeface="Calibri"/>
                <a:cs typeface="Arial"/>
              </a:rPr>
              <a:t>mean </a:t>
            </a:r>
            <a:r>
              <a:rPr sz="2400" spc="-139" dirty="0">
                <a:solidFill>
                  <a:prstClr val="black"/>
                </a:solidFill>
                <a:latin typeface="Calibri"/>
                <a:cs typeface="Arial"/>
              </a:rPr>
              <a:t>zero </a:t>
            </a:r>
            <a:r>
              <a:rPr sz="2400" spc="-129" dirty="0">
                <a:solidFill>
                  <a:prstClr val="black"/>
                </a:solidFill>
                <a:latin typeface="Calibri"/>
                <a:cs typeface="Arial"/>
              </a:rPr>
              <a:t>and </a:t>
            </a:r>
            <a:r>
              <a:rPr sz="2400" spc="-119" dirty="0">
                <a:solidFill>
                  <a:prstClr val="black"/>
                </a:solidFill>
                <a:latin typeface="Calibri"/>
                <a:cs typeface="Arial"/>
              </a:rPr>
              <a:t>variance  </a:t>
            </a:r>
            <a:r>
              <a:rPr sz="2400" spc="-169" dirty="0">
                <a:solidFill>
                  <a:prstClr val="black"/>
                </a:solidFill>
                <a:latin typeface="Calibri"/>
                <a:cs typeface="Arial"/>
              </a:rPr>
              <a:t>one  </a:t>
            </a:r>
            <a:r>
              <a:rPr sz="2400" spc="-119" dirty="0">
                <a:solidFill>
                  <a:prstClr val="black"/>
                </a:solidFill>
                <a:latin typeface="Calibri"/>
                <a:cs typeface="Arial"/>
              </a:rPr>
              <a:t>is </a:t>
            </a:r>
            <a:r>
              <a:rPr sz="2400" spc="-99" dirty="0">
                <a:solidFill>
                  <a:prstClr val="black"/>
                </a:solidFill>
                <a:latin typeface="Calibri"/>
                <a:cs typeface="Arial"/>
              </a:rPr>
              <a:t>called</a:t>
            </a:r>
            <a:r>
              <a:rPr sz="2400" spc="40" dirty="0">
                <a:solidFill>
                  <a:prstClr val="black"/>
                </a:solidFill>
                <a:latin typeface="Calibri"/>
                <a:cs typeface="Arial"/>
              </a:rPr>
              <a:t> </a:t>
            </a:r>
            <a:r>
              <a:rPr sz="2400" b="1" spc="-139" dirty="0">
                <a:solidFill>
                  <a:prstClr val="black"/>
                </a:solidFill>
                <a:latin typeface="Calibri"/>
                <a:cs typeface="Tahoma"/>
              </a:rPr>
              <a:t>standardization</a:t>
            </a:r>
            <a:r>
              <a:rPr sz="2400" spc="-139" dirty="0">
                <a:solidFill>
                  <a:prstClr val="black"/>
                </a:solidFill>
                <a:latin typeface="Calibri"/>
                <a:cs typeface="Arial"/>
              </a:rPr>
              <a:t>.</a:t>
            </a:r>
            <a:endParaRPr sz="2400" dirty="0">
              <a:solidFill>
                <a:prstClr val="black"/>
              </a:solidFill>
              <a:latin typeface="Calibri"/>
              <a:cs typeface="Arial"/>
            </a:endParaRPr>
          </a:p>
          <a:p>
            <a:pPr>
              <a:spcBef>
                <a:spcPts val="30"/>
              </a:spcBef>
              <a:buClr>
                <a:srgbClr val="3333B2"/>
              </a:buClr>
              <a:buFont typeface="Meiryo"/>
              <a:buChar char="•"/>
            </a:pPr>
            <a:endParaRPr sz="24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marL="285865" marR="129144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129" dirty="0">
                <a:solidFill>
                  <a:prstClr val="black"/>
                </a:solidFill>
                <a:latin typeface="Calibri"/>
                <a:cs typeface="Arial"/>
              </a:rPr>
              <a:t>For </a:t>
            </a:r>
            <a:r>
              <a:rPr sz="2400" spc="-40" dirty="0">
                <a:solidFill>
                  <a:prstClr val="black"/>
                </a:solidFill>
                <a:latin typeface="Calibri"/>
                <a:cs typeface="Arial"/>
              </a:rPr>
              <a:t>this, </a:t>
            </a:r>
            <a:r>
              <a:rPr sz="2400" spc="-218" dirty="0">
                <a:solidFill>
                  <a:prstClr val="black"/>
                </a:solidFill>
                <a:latin typeface="Calibri"/>
                <a:cs typeface="Arial"/>
              </a:rPr>
              <a:t>we </a:t>
            </a:r>
            <a:r>
              <a:rPr sz="2400" spc="-10" dirty="0">
                <a:solidFill>
                  <a:prstClr val="black"/>
                </a:solidFill>
                <a:latin typeface="Calibri"/>
                <a:cs typeface="Arial"/>
              </a:rPr>
              <a:t>first </a:t>
            </a:r>
            <a:r>
              <a:rPr sz="2400" spc="-59" dirty="0">
                <a:solidFill>
                  <a:prstClr val="black"/>
                </a:solidFill>
                <a:latin typeface="Calibri"/>
                <a:cs typeface="Arial"/>
              </a:rPr>
              <a:t>subtract the </a:t>
            </a:r>
            <a:r>
              <a:rPr sz="2400" spc="-159" dirty="0">
                <a:solidFill>
                  <a:prstClr val="black"/>
                </a:solidFill>
                <a:latin typeface="Calibri"/>
                <a:cs typeface="Arial"/>
              </a:rPr>
              <a:t>mean </a:t>
            </a:r>
            <a:r>
              <a:rPr sz="2400" i="1" spc="-99" dirty="0">
                <a:solidFill>
                  <a:prstClr val="black"/>
                </a:solidFill>
                <a:latin typeface="Calibri"/>
                <a:cs typeface="Verdana"/>
              </a:rPr>
              <a:t>µ </a:t>
            </a:r>
            <a:r>
              <a:rPr sz="2400" spc="-129" dirty="0">
                <a:solidFill>
                  <a:prstClr val="black"/>
                </a:solidFill>
                <a:latin typeface="Calibri"/>
                <a:cs typeface="Arial"/>
              </a:rPr>
              <a:t>and </a:t>
            </a:r>
            <a:r>
              <a:rPr sz="2400" spc="-69" dirty="0">
                <a:solidFill>
                  <a:prstClr val="black"/>
                </a:solidFill>
                <a:latin typeface="Calibri"/>
                <a:cs typeface="Arial"/>
              </a:rPr>
              <a:t>then </a:t>
            </a:r>
            <a:r>
              <a:rPr sz="2400" spc="-89" dirty="0">
                <a:solidFill>
                  <a:prstClr val="black"/>
                </a:solidFill>
                <a:latin typeface="Calibri"/>
                <a:cs typeface="Arial"/>
              </a:rPr>
              <a:t>divide </a:t>
            </a:r>
            <a:r>
              <a:rPr sz="2400" spc="-59" dirty="0">
                <a:solidFill>
                  <a:prstClr val="black"/>
                </a:solidFill>
                <a:latin typeface="Calibri"/>
                <a:cs typeface="Arial"/>
              </a:rPr>
              <a:t>the  </a:t>
            </a:r>
            <a:r>
              <a:rPr sz="2400" spc="-69" dirty="0">
                <a:solidFill>
                  <a:prstClr val="black"/>
                </a:solidFill>
                <a:latin typeface="Calibri"/>
                <a:cs typeface="Arial"/>
              </a:rPr>
              <a:t>result </a:t>
            </a:r>
            <a:r>
              <a:rPr sz="2400" spc="-129" dirty="0">
                <a:solidFill>
                  <a:prstClr val="black"/>
                </a:solidFill>
                <a:latin typeface="Calibri"/>
                <a:cs typeface="Arial"/>
              </a:rPr>
              <a:t>by </a:t>
            </a:r>
            <a:r>
              <a:rPr sz="2400" spc="-59" dirty="0">
                <a:solidFill>
                  <a:prstClr val="black"/>
                </a:solidFill>
                <a:latin typeface="Calibri"/>
                <a:cs typeface="Arial"/>
              </a:rPr>
              <a:t>the </a:t>
            </a:r>
            <a:r>
              <a:rPr sz="2400" spc="-99" dirty="0">
                <a:solidFill>
                  <a:prstClr val="black"/>
                </a:solidFill>
                <a:latin typeface="Calibri"/>
                <a:cs typeface="Arial"/>
              </a:rPr>
              <a:t>standard </a:t>
            </a:r>
            <a:r>
              <a:rPr sz="2400" spc="-69" dirty="0">
                <a:solidFill>
                  <a:prstClr val="black"/>
                </a:solidFill>
                <a:latin typeface="Calibri"/>
                <a:cs typeface="Arial"/>
              </a:rPr>
              <a:t>deviation </a:t>
            </a:r>
            <a:r>
              <a:rPr sz="2400" i="1" spc="-40" dirty="0" smtClean="0">
                <a:solidFill>
                  <a:prstClr val="black"/>
                </a:solidFill>
                <a:latin typeface="Calibri"/>
                <a:cs typeface="Verdana"/>
              </a:rPr>
              <a:t>σ</a:t>
            </a:r>
            <a:r>
              <a:rPr sz="2400" spc="-40" dirty="0">
                <a:solidFill>
                  <a:prstClr val="black"/>
                </a:solidFill>
                <a:latin typeface="Calibri"/>
                <a:cs typeface="Arial"/>
              </a:rPr>
              <a:t>.</a:t>
            </a:r>
            <a:endParaRPr sz="24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55947" y="5498634"/>
            <a:ext cx="541587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2200" i="1" spc="119" dirty="0">
                <a:solidFill>
                  <a:prstClr val="black"/>
                </a:solidFill>
                <a:latin typeface="Trebuchet MS"/>
                <a:cs typeface="Trebuchet MS"/>
              </a:rPr>
              <a:t>Z</a:t>
            </a:r>
            <a:r>
              <a:rPr sz="2200" i="1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endParaRPr sz="2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53330" y="5271040"/>
            <a:ext cx="772076" cy="787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922" marR="10033" indent="-277090">
              <a:lnSpc>
                <a:spcPct val="112599"/>
              </a:lnSpc>
            </a:pPr>
            <a:r>
              <a:rPr sz="2200" i="1" u="sng" spc="218" dirty="0">
                <a:solidFill>
                  <a:prstClr val="black"/>
                </a:solidFill>
                <a:latin typeface="Trebuchet MS"/>
                <a:cs typeface="Trebuchet MS"/>
              </a:rPr>
              <a:t>X </a:t>
            </a:r>
            <a:r>
              <a:rPr sz="2200" i="1" u="sng" spc="-79" dirty="0">
                <a:solidFill>
                  <a:prstClr val="black"/>
                </a:solidFill>
                <a:latin typeface="Meiryo"/>
                <a:cs typeface="Meiryo"/>
              </a:rPr>
              <a:t>−</a:t>
            </a:r>
            <a:r>
              <a:rPr sz="2200" i="1" u="sng" spc="-555" dirty="0">
                <a:solidFill>
                  <a:prstClr val="black"/>
                </a:solidFill>
                <a:latin typeface="Meiryo"/>
                <a:cs typeface="Meiryo"/>
              </a:rPr>
              <a:t> </a:t>
            </a:r>
            <a:r>
              <a:rPr sz="2200" i="1" u="sng" spc="-99" dirty="0">
                <a:solidFill>
                  <a:prstClr val="black"/>
                </a:solidFill>
                <a:latin typeface="Verdana"/>
                <a:cs typeface="Verdana"/>
              </a:rPr>
              <a:t>µ  </a:t>
            </a:r>
            <a:r>
              <a:rPr sz="2200" i="1" spc="-149" dirty="0">
                <a:solidFill>
                  <a:prstClr val="black"/>
                </a:solidFill>
                <a:latin typeface="Verdana"/>
                <a:cs typeface="Verdana"/>
              </a:rPr>
              <a:t>σ</a:t>
            </a:r>
            <a:endParaRPr sz="22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04851" y="5498634"/>
            <a:ext cx="12721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2200" i="1" spc="-198" dirty="0">
                <a:solidFill>
                  <a:prstClr val="black"/>
                </a:solidFill>
                <a:latin typeface="Verdana"/>
                <a:cs typeface="Verdana"/>
              </a:rPr>
              <a:t>.</a:t>
            </a:r>
            <a:endParaRPr sz="22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75587" y="6294738"/>
            <a:ext cx="439189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3000" i="1" spc="-103" baseline="2777" dirty="0">
                <a:solidFill>
                  <a:srgbClr val="3333B2"/>
                </a:solidFill>
                <a:latin typeface="Meiryo"/>
                <a:cs typeface="Meiryo"/>
              </a:rPr>
              <a:t>• </a:t>
            </a:r>
            <a:r>
              <a:rPr sz="2200" spc="20" dirty="0">
                <a:solidFill>
                  <a:prstClr val="black"/>
                </a:solidFill>
                <a:latin typeface="Arial"/>
                <a:cs typeface="Arial"/>
              </a:rPr>
              <a:t>If </a:t>
            </a:r>
            <a:r>
              <a:rPr sz="2200" i="1" spc="218" dirty="0">
                <a:solidFill>
                  <a:prstClr val="black"/>
                </a:solidFill>
                <a:latin typeface="Trebuchet MS"/>
                <a:cs typeface="Trebuchet MS"/>
              </a:rPr>
              <a:t>X </a:t>
            </a:r>
            <a:r>
              <a:rPr sz="2200" i="1" spc="-79" dirty="0">
                <a:solidFill>
                  <a:prstClr val="black"/>
                </a:solidFill>
                <a:latin typeface="Meiryo"/>
                <a:cs typeface="Meiryo"/>
              </a:rPr>
              <a:t>∼ </a:t>
            </a:r>
            <a:r>
              <a:rPr sz="2200" i="1" spc="30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200" spc="3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2200" i="1" spc="30" dirty="0">
                <a:solidFill>
                  <a:prstClr val="black"/>
                </a:solidFill>
                <a:latin typeface="Verdana"/>
                <a:cs typeface="Verdana"/>
              </a:rPr>
              <a:t>µ, σ</a:t>
            </a:r>
            <a:r>
              <a:rPr sz="2400" spc="44" baseline="27777" dirty="0">
                <a:solidFill>
                  <a:prstClr val="black"/>
                </a:solidFill>
                <a:latin typeface="Trebuchet MS"/>
                <a:cs typeface="Trebuchet MS"/>
              </a:rPr>
              <a:t>2</a:t>
            </a:r>
            <a:r>
              <a:rPr sz="2200" spc="3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sz="2200" spc="-69" dirty="0">
                <a:solidFill>
                  <a:prstClr val="black"/>
                </a:solidFill>
                <a:latin typeface="Arial"/>
                <a:cs typeface="Arial"/>
              </a:rPr>
              <a:t>then </a:t>
            </a:r>
            <a:r>
              <a:rPr sz="2200" i="1" spc="119" dirty="0">
                <a:solidFill>
                  <a:prstClr val="black"/>
                </a:solidFill>
                <a:latin typeface="Trebuchet MS"/>
                <a:cs typeface="Trebuchet MS"/>
              </a:rPr>
              <a:t>Z </a:t>
            </a:r>
            <a:r>
              <a:rPr sz="2200" i="1" spc="-79" dirty="0">
                <a:solidFill>
                  <a:prstClr val="black"/>
                </a:solidFill>
                <a:latin typeface="Meiryo"/>
                <a:cs typeface="Meiryo"/>
              </a:rPr>
              <a:t>∼ </a:t>
            </a:r>
            <a:r>
              <a:rPr sz="2200" i="1" spc="20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200" spc="20" dirty="0">
                <a:solidFill>
                  <a:prstClr val="black"/>
                </a:solidFill>
                <a:latin typeface="Arial"/>
                <a:cs typeface="Arial"/>
              </a:rPr>
              <a:t>(0</a:t>
            </a:r>
            <a:r>
              <a:rPr sz="2200" i="1" spc="20" dirty="0">
                <a:solidFill>
                  <a:prstClr val="black"/>
                </a:solidFill>
                <a:latin typeface="Verdana"/>
                <a:cs typeface="Verdana"/>
              </a:rPr>
              <a:t>,</a:t>
            </a:r>
            <a:r>
              <a:rPr sz="2200" i="1" spc="-149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prstClr val="black"/>
                </a:solidFill>
                <a:latin typeface="Arial"/>
                <a:cs typeface="Arial"/>
              </a:rPr>
              <a:t>1).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0"/>
            <a:ext cx="1953635" cy="127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88521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Standardization</a:t>
            </a:r>
          </a:p>
        </p:txBody>
      </p:sp>
      <p:sp>
        <p:nvSpPr>
          <p:cNvPr id="50179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35"/>
            <a:ext cx="8458200" cy="4525963"/>
          </a:xfrm>
          <a:blipFill rotWithShape="1">
            <a:blip r:embed="rId3"/>
            <a:stretch>
              <a:fillRect l="-1225" t="-1213" r="-223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B70DBE5-6F63-43BD-A842-A81BE82CD662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7270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49773"/>
            <a:ext cx="49530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learneasy.info/MDME/MEMmods/MEM30012A/statistics_files/800px-The_Normal_Distribution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211" y="3863216"/>
            <a:ext cx="3679644" cy="226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38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xfrm>
            <a:off x="457200" y="1680553"/>
            <a:ext cx="8229600" cy="2038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8684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389936" algn="l"/>
              </a:tabLst>
            </a:pPr>
            <a:r>
              <a:rPr sz="2400" spc="-79" dirty="0">
                <a:latin typeface="+mj-lt"/>
              </a:rPr>
              <a:t>The </a:t>
            </a:r>
            <a:r>
              <a:rPr sz="2400" spc="-50" dirty="0">
                <a:latin typeface="+mj-lt"/>
              </a:rPr>
              <a:t>probability </a:t>
            </a:r>
            <a:r>
              <a:rPr sz="2400" spc="-30" dirty="0">
                <a:latin typeface="+mj-lt"/>
              </a:rPr>
              <a:t>distribution </a:t>
            </a:r>
            <a:r>
              <a:rPr sz="2400" spc="-40" dirty="0">
                <a:latin typeface="+mj-lt"/>
              </a:rPr>
              <a:t>of </a:t>
            </a:r>
            <a:r>
              <a:rPr sz="2400" spc="-178" dirty="0">
                <a:latin typeface="+mj-lt"/>
              </a:rPr>
              <a:t>a </a:t>
            </a:r>
            <a:r>
              <a:rPr sz="2400" spc="-99" dirty="0">
                <a:latin typeface="+mj-lt"/>
              </a:rPr>
              <a:t>random variable </a:t>
            </a:r>
            <a:r>
              <a:rPr sz="2400" spc="-129" dirty="0">
                <a:latin typeface="+mj-lt"/>
              </a:rPr>
              <a:t>specifies </a:t>
            </a:r>
            <a:r>
              <a:rPr sz="2400" spc="-20" dirty="0">
                <a:latin typeface="+mj-lt"/>
              </a:rPr>
              <a:t>its  </a:t>
            </a:r>
            <a:r>
              <a:rPr sz="2400" spc="-129" dirty="0">
                <a:latin typeface="+mj-lt"/>
              </a:rPr>
              <a:t>possible </a:t>
            </a:r>
            <a:r>
              <a:rPr sz="2400" spc="-149" dirty="0">
                <a:latin typeface="+mj-lt"/>
              </a:rPr>
              <a:t>values </a:t>
            </a:r>
            <a:r>
              <a:rPr sz="2400" spc="-30" dirty="0">
                <a:latin typeface="+mj-lt"/>
              </a:rPr>
              <a:t>(i.e., </a:t>
            </a:r>
            <a:r>
              <a:rPr sz="2400" spc="-20" dirty="0">
                <a:latin typeface="+mj-lt"/>
              </a:rPr>
              <a:t>its </a:t>
            </a:r>
            <a:r>
              <a:rPr sz="2400" spc="-89" dirty="0">
                <a:latin typeface="+mj-lt"/>
              </a:rPr>
              <a:t>range) </a:t>
            </a:r>
            <a:r>
              <a:rPr sz="2400" spc="-129" dirty="0">
                <a:latin typeface="+mj-lt"/>
              </a:rPr>
              <a:t>and </a:t>
            </a:r>
            <a:r>
              <a:rPr sz="2400" spc="-30" dirty="0">
                <a:latin typeface="+mj-lt"/>
              </a:rPr>
              <a:t>their </a:t>
            </a:r>
            <a:r>
              <a:rPr sz="2400" spc="-109" dirty="0">
                <a:latin typeface="+mj-lt"/>
              </a:rPr>
              <a:t>corresponding  </a:t>
            </a:r>
            <a:r>
              <a:rPr sz="2400" spc="-69" dirty="0">
                <a:latin typeface="+mj-lt"/>
              </a:rPr>
              <a:t>probabilities.</a:t>
            </a:r>
            <a:endParaRPr sz="2400" dirty="0">
              <a:latin typeface="+mj-lt"/>
            </a:endParaRPr>
          </a:p>
          <a:p>
            <a:pPr marL="102812"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400" dirty="0">
              <a:latin typeface="+mj-lt"/>
              <a:cs typeface="Times New Roman"/>
            </a:endParaRPr>
          </a:p>
          <a:p>
            <a:pPr marL="388684" marR="15924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389936" algn="l"/>
              </a:tabLst>
            </a:pPr>
            <a:r>
              <a:rPr sz="2400" spc="-129" dirty="0">
                <a:latin typeface="+mj-lt"/>
              </a:rPr>
              <a:t>For </a:t>
            </a:r>
            <a:r>
              <a:rPr sz="2400" spc="-59" dirty="0">
                <a:latin typeface="+mj-lt"/>
              </a:rPr>
              <a:t>the </a:t>
            </a:r>
            <a:r>
              <a:rPr sz="2400" b="1" spc="-99" dirty="0">
                <a:latin typeface="+mj-lt"/>
              </a:rPr>
              <a:t>random variable </a:t>
            </a:r>
            <a:r>
              <a:rPr sz="2400" b="1" i="1" spc="218" dirty="0" err="1" smtClean="0">
                <a:latin typeface="+mj-lt"/>
                <a:cs typeface="Trebuchet MS"/>
              </a:rPr>
              <a:t>X</a:t>
            </a:r>
            <a:r>
              <a:rPr sz="2400" spc="-109" dirty="0" err="1" smtClean="0">
                <a:latin typeface="+mj-lt"/>
              </a:rPr>
              <a:t>defined</a:t>
            </a:r>
            <a:r>
              <a:rPr sz="2400" spc="-119" dirty="0" smtClean="0">
                <a:latin typeface="+mj-lt"/>
              </a:rPr>
              <a:t>, </a:t>
            </a:r>
            <a:r>
              <a:rPr sz="2400" spc="-59" dirty="0">
                <a:latin typeface="+mj-lt"/>
              </a:rPr>
              <a:t>the </a:t>
            </a:r>
            <a:r>
              <a:rPr sz="2400" b="1" spc="-50" dirty="0" smtClean="0">
                <a:latin typeface="+mj-lt"/>
              </a:rPr>
              <a:t>probability </a:t>
            </a:r>
            <a:r>
              <a:rPr sz="2400" b="1" spc="-30" dirty="0">
                <a:latin typeface="+mj-lt"/>
              </a:rPr>
              <a:t>distribution </a:t>
            </a:r>
            <a:r>
              <a:rPr sz="2400" spc="-139" dirty="0">
                <a:latin typeface="+mj-lt"/>
              </a:rPr>
              <a:t>can  </a:t>
            </a:r>
            <a:r>
              <a:rPr sz="2400" spc="-149" dirty="0">
                <a:latin typeface="+mj-lt"/>
              </a:rPr>
              <a:t>be  </a:t>
            </a:r>
            <a:r>
              <a:rPr sz="2400" spc="-89" dirty="0">
                <a:latin typeface="+mj-lt"/>
              </a:rPr>
              <a:t>simply </a:t>
            </a:r>
            <a:r>
              <a:rPr sz="2400" spc="-109" dirty="0">
                <a:latin typeface="+mj-lt"/>
              </a:rPr>
              <a:t>specified </a:t>
            </a:r>
            <a:r>
              <a:rPr sz="2400" spc="-226" dirty="0">
                <a:latin typeface="+mj-lt"/>
              </a:rPr>
              <a:t>as </a:t>
            </a:r>
            <a:r>
              <a:rPr sz="2400" spc="40" dirty="0">
                <a:latin typeface="+mj-lt"/>
              </a:rPr>
              <a:t> </a:t>
            </a:r>
            <a:r>
              <a:rPr sz="2400" spc="-79" dirty="0">
                <a:latin typeface="+mj-lt"/>
              </a:rPr>
              <a:t>follows:</a:t>
            </a:r>
            <a:endParaRPr sz="2400" dirty="0">
              <a:latin typeface="+mj-lt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4825" y="3715099"/>
            <a:ext cx="2425805" cy="1133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4668"/>
            <a:r>
              <a:rPr sz="2400" spc="-222" baseline="45454" dirty="0">
                <a:latin typeface="+mj-lt"/>
                <a:cs typeface="Arial"/>
              </a:rPr>
              <a:t> </a:t>
            </a:r>
            <a:r>
              <a:rPr sz="2400" spc="-149" dirty="0">
                <a:latin typeface="+mj-lt"/>
                <a:cs typeface="Arial"/>
              </a:rPr>
              <a:t>0</a:t>
            </a:r>
            <a:r>
              <a:rPr sz="2400" i="1" spc="-149" dirty="0">
                <a:latin typeface="+mj-lt"/>
                <a:cs typeface="Verdana"/>
              </a:rPr>
              <a:t>.</a:t>
            </a:r>
            <a:r>
              <a:rPr sz="2400" spc="-149" dirty="0">
                <a:latin typeface="+mj-lt"/>
                <a:cs typeface="Arial"/>
              </a:rPr>
              <a:t>49</a:t>
            </a:r>
            <a:endParaRPr sz="2400" dirty="0">
              <a:latin typeface="+mj-lt"/>
              <a:cs typeface="Arial"/>
            </a:endParaRPr>
          </a:p>
          <a:p>
            <a:pPr marL="25075">
              <a:spcBef>
                <a:spcPts val="69"/>
              </a:spcBef>
            </a:pPr>
            <a:r>
              <a:rPr sz="2400" i="1" spc="226" dirty="0">
                <a:latin typeface="+mj-lt"/>
                <a:cs typeface="Trebuchet MS"/>
              </a:rPr>
              <a:t>P</a:t>
            </a:r>
            <a:r>
              <a:rPr sz="2400" spc="226" dirty="0">
                <a:latin typeface="+mj-lt"/>
                <a:cs typeface="Arial"/>
              </a:rPr>
              <a:t>(</a:t>
            </a:r>
            <a:r>
              <a:rPr sz="2400" i="1" spc="226" dirty="0">
                <a:latin typeface="+mj-lt"/>
                <a:cs typeface="Trebuchet MS"/>
              </a:rPr>
              <a:t>X</a:t>
            </a:r>
            <a:r>
              <a:rPr sz="2400" i="1" spc="188" dirty="0">
                <a:latin typeface="+mj-lt"/>
                <a:cs typeface="Trebuchet MS"/>
              </a:rPr>
              <a:t> </a:t>
            </a:r>
            <a:r>
              <a:rPr sz="2400" spc="404" dirty="0">
                <a:latin typeface="+mj-lt"/>
                <a:cs typeface="Arial"/>
              </a:rPr>
              <a:t>=</a:t>
            </a:r>
            <a:r>
              <a:rPr sz="2400" spc="-40" dirty="0">
                <a:latin typeface="+mj-lt"/>
                <a:cs typeface="Arial"/>
              </a:rPr>
              <a:t> </a:t>
            </a:r>
            <a:r>
              <a:rPr sz="2400" i="1" spc="-99" dirty="0">
                <a:latin typeface="+mj-lt"/>
                <a:cs typeface="Trebuchet MS"/>
              </a:rPr>
              <a:t>x</a:t>
            </a:r>
            <a:r>
              <a:rPr sz="2400" i="1" spc="-476" dirty="0">
                <a:latin typeface="+mj-lt"/>
                <a:cs typeface="Trebuchet MS"/>
              </a:rPr>
              <a:t> </a:t>
            </a:r>
            <a:r>
              <a:rPr sz="2400" spc="109" dirty="0">
                <a:latin typeface="+mj-lt"/>
                <a:cs typeface="Arial"/>
              </a:rPr>
              <a:t>)</a:t>
            </a:r>
            <a:r>
              <a:rPr sz="2400" spc="-40" dirty="0">
                <a:latin typeface="+mj-lt"/>
                <a:cs typeface="Arial"/>
              </a:rPr>
              <a:t> </a:t>
            </a:r>
            <a:r>
              <a:rPr sz="2400" spc="404" dirty="0">
                <a:latin typeface="+mj-lt"/>
                <a:cs typeface="Arial"/>
              </a:rPr>
              <a:t>=</a:t>
            </a:r>
            <a:r>
              <a:rPr sz="2400" spc="-40" dirty="0">
                <a:latin typeface="+mj-lt"/>
                <a:cs typeface="Arial"/>
              </a:rPr>
              <a:t> </a:t>
            </a:r>
            <a:r>
              <a:rPr lang="tr-TR" sz="2400" baseline="63131" dirty="0" smtClean="0">
                <a:latin typeface="+mj-lt"/>
                <a:cs typeface="Arial"/>
              </a:rPr>
              <a:t>   </a:t>
            </a:r>
            <a:r>
              <a:rPr sz="2400" spc="-149" dirty="0">
                <a:latin typeface="+mj-lt"/>
                <a:cs typeface="Arial"/>
              </a:rPr>
              <a:t>0</a:t>
            </a:r>
            <a:r>
              <a:rPr sz="2400" i="1" spc="-149" dirty="0">
                <a:latin typeface="+mj-lt"/>
                <a:cs typeface="Verdana"/>
              </a:rPr>
              <a:t>.</a:t>
            </a:r>
            <a:r>
              <a:rPr sz="2400" spc="-149" dirty="0">
                <a:latin typeface="+mj-lt"/>
                <a:cs typeface="Arial"/>
              </a:rPr>
              <a:t>42</a:t>
            </a:r>
            <a:endParaRPr sz="2400" dirty="0">
              <a:latin typeface="+mj-lt"/>
              <a:cs typeface="Arial"/>
            </a:endParaRPr>
          </a:p>
          <a:p>
            <a:pPr marL="1534668">
              <a:spcBef>
                <a:spcPts val="59"/>
              </a:spcBef>
            </a:pPr>
            <a:r>
              <a:rPr sz="2400" spc="-400" baseline="32828" dirty="0">
                <a:latin typeface="+mj-lt"/>
                <a:cs typeface="Arial"/>
              </a:rPr>
              <a:t> </a:t>
            </a:r>
            <a:r>
              <a:rPr sz="2400" spc="-222" baseline="32828" dirty="0">
                <a:latin typeface="+mj-lt"/>
                <a:cs typeface="Arial"/>
              </a:rPr>
              <a:t> </a:t>
            </a:r>
            <a:r>
              <a:rPr sz="2400" spc="-149" dirty="0">
                <a:latin typeface="+mj-lt"/>
                <a:cs typeface="Arial"/>
              </a:rPr>
              <a:t>0</a:t>
            </a:r>
            <a:r>
              <a:rPr sz="2400" i="1" spc="-149" dirty="0">
                <a:latin typeface="+mj-lt"/>
                <a:cs typeface="Verdana"/>
              </a:rPr>
              <a:t>.</a:t>
            </a:r>
            <a:r>
              <a:rPr sz="2400" spc="-149" dirty="0">
                <a:latin typeface="+mj-lt"/>
                <a:cs typeface="Arial"/>
              </a:rPr>
              <a:t>09</a:t>
            </a:r>
            <a:endParaRPr sz="2400" dirty="0">
              <a:latin typeface="+mj-lt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43851" y="3715099"/>
            <a:ext cx="1181415" cy="1141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 marR="10033" algn="just">
              <a:lnSpc>
                <a:spcPct val="102600"/>
              </a:lnSpc>
            </a:pPr>
            <a:r>
              <a:rPr sz="2400" spc="-50" dirty="0">
                <a:latin typeface="+mj-lt"/>
                <a:cs typeface="Arial"/>
              </a:rPr>
              <a:t>for </a:t>
            </a:r>
            <a:r>
              <a:rPr sz="2400" i="1" spc="-99" dirty="0">
                <a:latin typeface="+mj-lt"/>
                <a:cs typeface="Trebuchet MS"/>
              </a:rPr>
              <a:t>x </a:t>
            </a:r>
            <a:r>
              <a:rPr sz="2400" spc="404" dirty="0">
                <a:latin typeface="+mj-lt"/>
                <a:cs typeface="Arial"/>
              </a:rPr>
              <a:t>=</a:t>
            </a:r>
            <a:r>
              <a:rPr sz="2400" spc="208" dirty="0">
                <a:latin typeface="+mj-lt"/>
                <a:cs typeface="Arial"/>
              </a:rPr>
              <a:t> </a:t>
            </a:r>
            <a:r>
              <a:rPr sz="2400" spc="-169" dirty="0">
                <a:latin typeface="+mj-lt"/>
                <a:cs typeface="Arial"/>
              </a:rPr>
              <a:t>0</a:t>
            </a:r>
            <a:r>
              <a:rPr sz="2400" i="1" spc="-169" dirty="0">
                <a:latin typeface="+mj-lt"/>
                <a:cs typeface="Verdana"/>
              </a:rPr>
              <a:t>,  </a:t>
            </a:r>
            <a:r>
              <a:rPr sz="2400" spc="-50" dirty="0">
                <a:latin typeface="+mj-lt"/>
                <a:cs typeface="Arial"/>
              </a:rPr>
              <a:t>for </a:t>
            </a:r>
            <a:r>
              <a:rPr sz="2400" i="1" spc="-99" dirty="0">
                <a:latin typeface="+mj-lt"/>
                <a:cs typeface="Trebuchet MS"/>
              </a:rPr>
              <a:t>x </a:t>
            </a:r>
            <a:r>
              <a:rPr sz="2400" spc="404" dirty="0">
                <a:latin typeface="+mj-lt"/>
                <a:cs typeface="Arial"/>
              </a:rPr>
              <a:t>=</a:t>
            </a:r>
            <a:r>
              <a:rPr sz="2400" spc="208" dirty="0">
                <a:latin typeface="+mj-lt"/>
                <a:cs typeface="Arial"/>
              </a:rPr>
              <a:t> </a:t>
            </a:r>
            <a:r>
              <a:rPr sz="2400" spc="-169" dirty="0">
                <a:latin typeface="+mj-lt"/>
                <a:cs typeface="Arial"/>
              </a:rPr>
              <a:t>1</a:t>
            </a:r>
            <a:r>
              <a:rPr sz="2400" i="1" spc="-169" dirty="0">
                <a:latin typeface="+mj-lt"/>
                <a:cs typeface="Verdana"/>
              </a:rPr>
              <a:t>,  </a:t>
            </a:r>
            <a:r>
              <a:rPr sz="2400" spc="-50" dirty="0">
                <a:latin typeface="+mj-lt"/>
                <a:cs typeface="Arial"/>
              </a:rPr>
              <a:t>for </a:t>
            </a:r>
            <a:r>
              <a:rPr sz="2400" i="1" spc="-99" dirty="0">
                <a:latin typeface="+mj-lt"/>
                <a:cs typeface="Trebuchet MS"/>
              </a:rPr>
              <a:t>x </a:t>
            </a:r>
            <a:r>
              <a:rPr lang="en-US" sz="2400" i="1" spc="-99" dirty="0" smtClean="0">
                <a:latin typeface="+mj-lt"/>
                <a:cs typeface="Trebuchet MS"/>
              </a:rPr>
              <a:t> </a:t>
            </a:r>
            <a:r>
              <a:rPr sz="2400" spc="404" dirty="0" smtClean="0">
                <a:latin typeface="+mj-lt"/>
                <a:cs typeface="Arial"/>
              </a:rPr>
              <a:t>=</a:t>
            </a:r>
            <a:r>
              <a:rPr sz="2400" spc="198" dirty="0" smtClean="0">
                <a:latin typeface="+mj-lt"/>
                <a:cs typeface="Arial"/>
              </a:rPr>
              <a:t> </a:t>
            </a:r>
            <a:r>
              <a:rPr sz="2400" spc="-169" dirty="0">
                <a:latin typeface="+mj-lt"/>
                <a:cs typeface="Arial"/>
              </a:rPr>
              <a:t>2</a:t>
            </a:r>
            <a:r>
              <a:rPr sz="2400" i="1" spc="-169" dirty="0">
                <a:latin typeface="+mj-lt"/>
                <a:cs typeface="Verdana"/>
              </a:rPr>
              <a:t>.</a:t>
            </a:r>
            <a:endParaRPr sz="2400" dirty="0">
              <a:latin typeface="+mj-lt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38469" y="5044202"/>
            <a:ext cx="6340344" cy="75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 marR="10033">
              <a:lnSpc>
                <a:spcPct val="102600"/>
              </a:lnSpc>
            </a:pPr>
            <a:r>
              <a:rPr sz="2400" spc="-109" dirty="0">
                <a:latin typeface="+mj-lt"/>
                <a:cs typeface="Arial"/>
              </a:rPr>
              <a:t>Here, </a:t>
            </a:r>
            <a:r>
              <a:rPr sz="2400" i="1" spc="-99" dirty="0">
                <a:latin typeface="+mj-lt"/>
                <a:cs typeface="Trebuchet MS"/>
              </a:rPr>
              <a:t>x </a:t>
            </a:r>
            <a:r>
              <a:rPr sz="2400" spc="-139" dirty="0">
                <a:latin typeface="+mj-lt"/>
                <a:cs typeface="Arial"/>
              </a:rPr>
              <a:t>denotes </a:t>
            </a:r>
            <a:r>
              <a:rPr sz="2400" spc="-178" dirty="0">
                <a:latin typeface="+mj-lt"/>
                <a:cs typeface="Arial"/>
              </a:rPr>
              <a:t>a </a:t>
            </a:r>
            <a:r>
              <a:rPr sz="2400" spc="-89" dirty="0">
                <a:latin typeface="+mj-lt"/>
                <a:cs typeface="Arial"/>
              </a:rPr>
              <a:t>specific </a:t>
            </a:r>
            <a:r>
              <a:rPr sz="2400" spc="-119" dirty="0">
                <a:latin typeface="+mj-lt"/>
                <a:cs typeface="Arial"/>
              </a:rPr>
              <a:t>value </a:t>
            </a:r>
            <a:r>
              <a:rPr sz="2400" spc="-30" dirty="0">
                <a:latin typeface="+mj-lt"/>
                <a:cs typeface="Arial"/>
              </a:rPr>
              <a:t>(i.e., </a:t>
            </a:r>
            <a:r>
              <a:rPr sz="2400" spc="-69" dirty="0">
                <a:latin typeface="+mj-lt"/>
                <a:cs typeface="Arial"/>
              </a:rPr>
              <a:t>0, 1, </a:t>
            </a:r>
            <a:r>
              <a:rPr sz="2400" spc="-99" dirty="0">
                <a:latin typeface="+mj-lt"/>
                <a:cs typeface="Arial"/>
              </a:rPr>
              <a:t>or </a:t>
            </a:r>
            <a:r>
              <a:rPr sz="2400" spc="-10" dirty="0">
                <a:latin typeface="+mj-lt"/>
                <a:cs typeface="Arial"/>
              </a:rPr>
              <a:t>2) </a:t>
            </a:r>
            <a:r>
              <a:rPr sz="2400" spc="-40" dirty="0">
                <a:latin typeface="+mj-lt"/>
                <a:cs typeface="Arial"/>
              </a:rPr>
              <a:t>of </a:t>
            </a:r>
            <a:r>
              <a:rPr sz="2400" spc="-59" dirty="0">
                <a:latin typeface="+mj-lt"/>
                <a:cs typeface="Arial"/>
              </a:rPr>
              <a:t>the  </a:t>
            </a:r>
            <a:r>
              <a:rPr sz="2400" spc="-99" dirty="0">
                <a:latin typeface="+mj-lt"/>
                <a:cs typeface="Arial"/>
              </a:rPr>
              <a:t>random</a:t>
            </a:r>
            <a:r>
              <a:rPr sz="2400" spc="-69" dirty="0">
                <a:latin typeface="+mj-lt"/>
                <a:cs typeface="Arial"/>
              </a:rPr>
              <a:t> </a:t>
            </a:r>
            <a:r>
              <a:rPr sz="2400" spc="-89" dirty="0">
                <a:latin typeface="+mj-lt"/>
                <a:cs typeface="Arial"/>
              </a:rPr>
              <a:t>variable.</a:t>
            </a:r>
            <a:endParaRPr sz="2400" dirty="0">
              <a:latin typeface="+mj-lt"/>
              <a:cs typeface="Arial"/>
            </a:endParaRPr>
          </a:p>
        </p:txBody>
      </p:sp>
      <p:sp>
        <p:nvSpPr>
          <p:cNvPr id="17" name="object 1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6558" algn="l"/>
            <a:r>
              <a:rPr sz="4100" spc="-159" dirty="0"/>
              <a:t>Random</a:t>
            </a:r>
            <a:r>
              <a:rPr sz="4100" spc="59" dirty="0"/>
              <a:t> </a:t>
            </a:r>
            <a:r>
              <a:rPr sz="4100" spc="-149" dirty="0"/>
              <a:t>variables</a:t>
            </a:r>
          </a:p>
        </p:txBody>
      </p:sp>
      <p:graphicFrame>
        <p:nvGraphicFramePr>
          <p:cNvPr id="7" name="Grafik 6"/>
          <p:cNvGraphicFramePr/>
          <p:nvPr>
            <p:extLst>
              <p:ext uri="{D42A27DB-BD31-4B8C-83A1-F6EECF244321}">
                <p14:modId xmlns:p14="http://schemas.microsoft.com/office/powerpoint/2010/main" val="1087896025"/>
              </p:ext>
            </p:extLst>
          </p:nvPr>
        </p:nvGraphicFramePr>
        <p:xfrm>
          <a:off x="5653031" y="3152133"/>
          <a:ext cx="2691029" cy="1777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94658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469"/>
            <a:r>
              <a:rPr sz="4100" spc="-30" dirty="0"/>
              <a:t>Adding/subtracting </a:t>
            </a:r>
            <a:r>
              <a:rPr sz="4100" spc="-119" dirty="0"/>
              <a:t>random</a:t>
            </a:r>
            <a:r>
              <a:rPr sz="4100" spc="258" dirty="0"/>
              <a:t> </a:t>
            </a:r>
            <a:r>
              <a:rPr sz="4100" spc="-149" dirty="0"/>
              <a:t>variables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67702" y="1262702"/>
            <a:ext cx="7208140" cy="2374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20" dirty="0">
                <a:solidFill>
                  <a:prstClr val="black"/>
                </a:solidFill>
                <a:latin typeface="Arial"/>
                <a:cs typeface="Arial"/>
              </a:rPr>
              <a:t>If</a:t>
            </a:r>
            <a:r>
              <a:rPr sz="2200" spc="7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i="1" spc="178" dirty="0">
                <a:solidFill>
                  <a:prstClr val="black"/>
                </a:solidFill>
                <a:latin typeface="Trebuchet MS"/>
                <a:cs typeface="Trebuchet MS"/>
              </a:rPr>
              <a:t>W</a:t>
            </a:r>
            <a:r>
              <a:rPr sz="2200" i="1" spc="248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2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i="1" spc="218" dirty="0">
                <a:solidFill>
                  <a:prstClr val="black"/>
                </a:solidFill>
                <a:latin typeface="Trebuchet MS"/>
                <a:cs typeface="Trebuchet MS"/>
              </a:rPr>
              <a:t>X</a:t>
            </a:r>
            <a:r>
              <a:rPr sz="2200" i="1" spc="79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sz="2200" spc="-14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i="1" spc="188" dirty="0">
                <a:solidFill>
                  <a:prstClr val="black"/>
                </a:solidFill>
                <a:latin typeface="Trebuchet MS"/>
                <a:cs typeface="Trebuchet MS"/>
              </a:rPr>
              <a:t>Y</a:t>
            </a:r>
            <a:r>
              <a:rPr sz="2200" i="1" spc="-307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2200" spc="7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spc="-69" dirty="0" smtClean="0">
                <a:solidFill>
                  <a:prstClr val="black"/>
                </a:solidFill>
                <a:latin typeface="Arial"/>
                <a:cs typeface="Arial"/>
              </a:rPr>
              <a:t>then</a:t>
            </a:r>
            <a:endParaRPr sz="2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5044" algn="ctr">
              <a:spcBef>
                <a:spcPts val="2240"/>
              </a:spcBef>
            </a:pPr>
            <a:r>
              <a:rPr sz="2200" i="1" spc="-10" dirty="0" smtClean="0">
                <a:solidFill>
                  <a:prstClr val="black"/>
                </a:solidFill>
                <a:latin typeface="Verdana"/>
                <a:cs typeface="Verdana"/>
              </a:rPr>
              <a:t>µ</a:t>
            </a:r>
            <a:r>
              <a:rPr sz="2400" i="1" spc="-14" baseline="-13888" dirty="0" smtClean="0">
                <a:solidFill>
                  <a:prstClr val="black"/>
                </a:solidFill>
                <a:latin typeface="Arial"/>
                <a:cs typeface="Arial"/>
              </a:rPr>
              <a:t>W  </a:t>
            </a:r>
            <a:r>
              <a:rPr sz="2200" spc="404" dirty="0" smtClean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sz="2200" i="1" spc="-20" dirty="0" smtClean="0">
                <a:solidFill>
                  <a:prstClr val="black"/>
                </a:solidFill>
                <a:latin typeface="Verdana"/>
                <a:cs typeface="Verdana"/>
              </a:rPr>
              <a:t>µ</a:t>
            </a:r>
            <a:r>
              <a:rPr sz="2400" i="1" spc="-30" baseline="-13888" dirty="0" smtClean="0">
                <a:solidFill>
                  <a:prstClr val="black"/>
                </a:solidFill>
                <a:latin typeface="Arial"/>
                <a:cs typeface="Arial"/>
              </a:rPr>
              <a:t>X </a:t>
            </a:r>
            <a:r>
              <a:rPr sz="2200" spc="404" dirty="0" smtClean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sz="2200" spc="-426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i="1" spc="-20" dirty="0" smtClean="0">
                <a:solidFill>
                  <a:prstClr val="black"/>
                </a:solidFill>
                <a:latin typeface="Verdana"/>
                <a:cs typeface="Verdana"/>
              </a:rPr>
              <a:t>µ</a:t>
            </a:r>
            <a:r>
              <a:rPr sz="2400" i="1" spc="-30" baseline="-13888" dirty="0" smtClean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sz="2400" i="1" spc="30" baseline="-13888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sz="2400" baseline="-13888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endParaRPr sz="25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85865" marR="10033" indent="-260794" algn="just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20" dirty="0">
                <a:solidFill>
                  <a:prstClr val="black"/>
                </a:solidFill>
                <a:latin typeface="Arial"/>
                <a:cs typeface="Arial"/>
              </a:rPr>
              <a:t>If </a:t>
            </a:r>
            <a:r>
              <a:rPr sz="2200" spc="-59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200" spc="-109" dirty="0">
                <a:solidFill>
                  <a:prstClr val="black"/>
                </a:solidFill>
                <a:latin typeface="Arial"/>
                <a:cs typeface="Arial"/>
              </a:rPr>
              <a:t>random </a:t>
            </a:r>
            <a:r>
              <a:rPr sz="2200" spc="-119" dirty="0">
                <a:solidFill>
                  <a:prstClr val="black"/>
                </a:solidFill>
                <a:latin typeface="Arial"/>
                <a:cs typeface="Arial"/>
              </a:rPr>
              <a:t>variables </a:t>
            </a:r>
            <a:r>
              <a:rPr sz="2200" i="1" spc="218" dirty="0">
                <a:solidFill>
                  <a:prstClr val="black"/>
                </a:solidFill>
                <a:latin typeface="Trebuchet MS"/>
                <a:cs typeface="Trebuchet MS"/>
              </a:rPr>
              <a:t>X </a:t>
            </a:r>
            <a:r>
              <a:rPr sz="2200" spc="-129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sz="2200" i="1" spc="188" dirty="0">
                <a:solidFill>
                  <a:prstClr val="black"/>
                </a:solidFill>
                <a:latin typeface="Trebuchet MS"/>
                <a:cs typeface="Trebuchet MS"/>
              </a:rPr>
              <a:t>Y </a:t>
            </a:r>
            <a:r>
              <a:rPr sz="2200" spc="-159" dirty="0">
                <a:solidFill>
                  <a:prstClr val="black"/>
                </a:solidFill>
                <a:latin typeface="Arial"/>
                <a:cs typeface="Arial"/>
              </a:rPr>
              <a:t>are </a:t>
            </a:r>
            <a:r>
              <a:rPr sz="2200" spc="-99" dirty="0">
                <a:solidFill>
                  <a:prstClr val="black"/>
                </a:solidFill>
                <a:latin typeface="Arial"/>
                <a:cs typeface="Arial"/>
              </a:rPr>
              <a:t>independent </a:t>
            </a:r>
            <a:r>
              <a:rPr sz="2200" spc="-30" dirty="0">
                <a:solidFill>
                  <a:prstClr val="black"/>
                </a:solidFill>
                <a:latin typeface="Arial"/>
                <a:cs typeface="Arial"/>
              </a:rPr>
              <a:t>(i.e., </a:t>
            </a:r>
            <a:r>
              <a:rPr sz="2200" spc="-69" dirty="0">
                <a:solidFill>
                  <a:prstClr val="black"/>
                </a:solidFill>
                <a:latin typeface="Arial"/>
                <a:cs typeface="Arial"/>
              </a:rPr>
              <a:t>they  </a:t>
            </a:r>
            <a:r>
              <a:rPr sz="2200" spc="-119" dirty="0">
                <a:solidFill>
                  <a:prstClr val="black"/>
                </a:solidFill>
                <a:latin typeface="Arial"/>
                <a:cs typeface="Arial"/>
              </a:rPr>
              <a:t>do </a:t>
            </a:r>
            <a:r>
              <a:rPr sz="2200" spc="-20" dirty="0">
                <a:solidFill>
                  <a:prstClr val="black"/>
                </a:solidFill>
                <a:latin typeface="Arial"/>
                <a:cs typeface="Arial"/>
              </a:rPr>
              <a:t>not </a:t>
            </a:r>
            <a:r>
              <a:rPr sz="2200" spc="-59" dirty="0">
                <a:solidFill>
                  <a:prstClr val="black"/>
                </a:solidFill>
                <a:latin typeface="Arial"/>
                <a:cs typeface="Arial"/>
              </a:rPr>
              <a:t>affect </a:t>
            </a:r>
            <a:r>
              <a:rPr sz="2200" spc="-169" dirty="0">
                <a:solidFill>
                  <a:prstClr val="black"/>
                </a:solidFill>
                <a:latin typeface="Arial"/>
                <a:cs typeface="Arial"/>
              </a:rPr>
              <a:t>each </a:t>
            </a:r>
            <a:r>
              <a:rPr sz="2200" spc="-59" dirty="0">
                <a:solidFill>
                  <a:prstClr val="black"/>
                </a:solidFill>
                <a:latin typeface="Arial"/>
                <a:cs typeface="Arial"/>
              </a:rPr>
              <a:t>other probabilities), </a:t>
            </a:r>
            <a:r>
              <a:rPr sz="2200" spc="-69" dirty="0">
                <a:solidFill>
                  <a:prstClr val="black"/>
                </a:solidFill>
                <a:latin typeface="Arial"/>
                <a:cs typeface="Arial"/>
              </a:rPr>
              <a:t>then </a:t>
            </a:r>
            <a:r>
              <a:rPr sz="2200" spc="-208" dirty="0">
                <a:solidFill>
                  <a:prstClr val="black"/>
                </a:solidFill>
                <a:latin typeface="Arial"/>
                <a:cs typeface="Arial"/>
              </a:rPr>
              <a:t>we </a:t>
            </a:r>
            <a:r>
              <a:rPr sz="2200" spc="-139" dirty="0">
                <a:solidFill>
                  <a:prstClr val="black"/>
                </a:solidFill>
                <a:latin typeface="Arial"/>
                <a:cs typeface="Arial"/>
              </a:rPr>
              <a:t>can </a:t>
            </a:r>
            <a:r>
              <a:rPr sz="2200" spc="-40" dirty="0">
                <a:solidFill>
                  <a:prstClr val="black"/>
                </a:solidFill>
                <a:latin typeface="Arial"/>
                <a:cs typeface="Arial"/>
              </a:rPr>
              <a:t>find </a:t>
            </a:r>
            <a:r>
              <a:rPr sz="2200" spc="-59" dirty="0">
                <a:solidFill>
                  <a:prstClr val="black"/>
                </a:solidFill>
                <a:latin typeface="Arial"/>
                <a:cs typeface="Arial"/>
              </a:rPr>
              <a:t>the  </a:t>
            </a:r>
            <a:r>
              <a:rPr sz="2200" spc="-119" dirty="0">
                <a:solidFill>
                  <a:prstClr val="black"/>
                </a:solidFill>
                <a:latin typeface="Arial"/>
                <a:cs typeface="Arial"/>
              </a:rPr>
              <a:t>variance </a:t>
            </a:r>
            <a:r>
              <a:rPr sz="2200" spc="-4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2200" i="1" spc="178" dirty="0">
                <a:solidFill>
                  <a:prstClr val="black"/>
                </a:solidFill>
                <a:latin typeface="Trebuchet MS"/>
                <a:cs typeface="Trebuchet MS"/>
              </a:rPr>
              <a:t>W </a:t>
            </a:r>
            <a:r>
              <a:rPr sz="2200" spc="-226" dirty="0">
                <a:solidFill>
                  <a:prstClr val="black"/>
                </a:solidFill>
                <a:latin typeface="Arial"/>
                <a:cs typeface="Arial"/>
              </a:rPr>
              <a:t>as  </a:t>
            </a:r>
            <a:r>
              <a:rPr sz="2200" spc="-14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spc="-79" dirty="0">
                <a:solidFill>
                  <a:prstClr val="black"/>
                </a:solidFill>
                <a:latin typeface="Arial"/>
                <a:cs typeface="Arial"/>
              </a:rPr>
              <a:t>follows: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34852" y="3562892"/>
            <a:ext cx="32495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3300" i="1" spc="-119" baseline="-22727" dirty="0">
                <a:solidFill>
                  <a:prstClr val="black"/>
                </a:solidFill>
                <a:latin typeface="Verdana"/>
                <a:cs typeface="Verdana"/>
              </a:rPr>
              <a:t>σ</a:t>
            </a:r>
            <a:r>
              <a:rPr dirty="0">
                <a:solidFill>
                  <a:prstClr val="black"/>
                </a:solidFill>
                <a:latin typeface="Trebuchet MS"/>
                <a:cs typeface="Trebuchet MS"/>
              </a:rPr>
              <a:t>2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71772" y="3638423"/>
            <a:ext cx="83253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>
              <a:tabLst>
                <a:tab pos="695864" algn="l"/>
              </a:tabLst>
            </a:pPr>
            <a:r>
              <a:rPr dirty="0">
                <a:solidFill>
                  <a:prstClr val="black"/>
                </a:solidFill>
                <a:latin typeface="Trebuchet MS"/>
                <a:cs typeface="Trebuchet MS"/>
              </a:rPr>
              <a:t>2	2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91867" y="3676265"/>
            <a:ext cx="1760787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2400" i="1" spc="119" baseline="-20833" dirty="0">
                <a:solidFill>
                  <a:prstClr val="black"/>
                </a:solidFill>
                <a:latin typeface="Arial"/>
                <a:cs typeface="Arial"/>
              </a:rPr>
              <a:t>W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sz="2200" i="1" spc="-40" dirty="0">
                <a:solidFill>
                  <a:prstClr val="black"/>
                </a:solidFill>
                <a:latin typeface="Verdana"/>
                <a:cs typeface="Verdana"/>
              </a:rPr>
              <a:t>σ</a:t>
            </a:r>
            <a:r>
              <a:rPr sz="2400" i="1" spc="-59" baseline="-20833" dirty="0">
                <a:solidFill>
                  <a:prstClr val="black"/>
                </a:solidFill>
                <a:latin typeface="Arial"/>
                <a:cs typeface="Arial"/>
              </a:rPr>
              <a:t>X 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sz="2200" spc="-35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i="1" spc="-40" dirty="0">
                <a:solidFill>
                  <a:prstClr val="black"/>
                </a:solidFill>
                <a:latin typeface="Verdana"/>
                <a:cs typeface="Verdana"/>
              </a:rPr>
              <a:t>σ</a:t>
            </a:r>
            <a:r>
              <a:rPr sz="2400" i="1" spc="-59" baseline="-20833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sz="2200" i="1" spc="-198" dirty="0">
                <a:solidFill>
                  <a:prstClr val="black"/>
                </a:solidFill>
                <a:latin typeface="Verdana"/>
                <a:cs typeface="Verdana"/>
              </a:rPr>
              <a:t>.</a:t>
            </a:r>
            <a:endParaRPr sz="22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66063" y="4501072"/>
            <a:ext cx="19270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i="1" spc="59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9162" y="4356712"/>
            <a:ext cx="15743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dirty="0">
                <a:solidFill>
                  <a:prstClr val="black"/>
                </a:solidFill>
                <a:latin typeface="Trebuchet MS"/>
                <a:cs typeface="Trebuchet MS"/>
              </a:rPr>
              <a:t>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000534" y="4501072"/>
            <a:ext cx="19270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i="1" spc="59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79270" y="4356712"/>
            <a:ext cx="15743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dirty="0">
                <a:solidFill>
                  <a:prstClr val="black"/>
                </a:solidFill>
                <a:latin typeface="Trebuchet MS"/>
                <a:cs typeface="Trebuchet MS"/>
              </a:rPr>
              <a:t>2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26639" y="4539909"/>
            <a:ext cx="263614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>
              <a:tabLst>
                <a:tab pos="2456212" algn="l"/>
              </a:tabLst>
            </a:pPr>
            <a:r>
              <a:rPr i="1" spc="59" dirty="0">
                <a:solidFill>
                  <a:prstClr val="black"/>
                </a:solidFill>
                <a:latin typeface="Arial"/>
                <a:cs typeface="Arial"/>
              </a:rPr>
              <a:t>X	Y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87582" y="4380819"/>
            <a:ext cx="7218218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20" dirty="0">
                <a:solidFill>
                  <a:prstClr val="black"/>
                </a:solidFill>
                <a:latin typeface="Arial"/>
                <a:cs typeface="Arial"/>
              </a:rPr>
              <a:t>If </a:t>
            </a:r>
            <a:r>
              <a:rPr sz="2200" i="1" spc="218" dirty="0">
                <a:solidFill>
                  <a:prstClr val="black"/>
                </a:solidFill>
                <a:latin typeface="Trebuchet MS"/>
                <a:cs typeface="Trebuchet MS"/>
              </a:rPr>
              <a:t>X </a:t>
            </a:r>
            <a:r>
              <a:rPr sz="2200" i="1" spc="-79" dirty="0">
                <a:solidFill>
                  <a:prstClr val="black"/>
                </a:solidFill>
                <a:latin typeface="Meiryo"/>
                <a:cs typeface="Meiryo"/>
              </a:rPr>
              <a:t>∼ </a:t>
            </a:r>
            <a:r>
              <a:rPr sz="2200" i="1" spc="99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200" spc="99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2200" i="1" spc="99" dirty="0">
                <a:solidFill>
                  <a:prstClr val="black"/>
                </a:solidFill>
                <a:latin typeface="Verdana"/>
                <a:cs typeface="Verdana"/>
              </a:rPr>
              <a:t>µ  </a:t>
            </a:r>
            <a:r>
              <a:rPr sz="2200" i="1" spc="-198" dirty="0">
                <a:solidFill>
                  <a:prstClr val="black"/>
                </a:solidFill>
                <a:latin typeface="Verdana"/>
                <a:cs typeface="Verdana"/>
              </a:rPr>
              <a:t>,</a:t>
            </a:r>
            <a:r>
              <a:rPr sz="2200" i="1" spc="-149" dirty="0">
                <a:solidFill>
                  <a:prstClr val="black"/>
                </a:solidFill>
                <a:latin typeface="Verdana"/>
                <a:cs typeface="Verdana"/>
              </a:rPr>
              <a:t>σ  </a:t>
            </a:r>
            <a:r>
              <a:rPr sz="2200" spc="109" dirty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sz="2200" spc="-129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sz="2200" i="1" spc="188" dirty="0">
                <a:solidFill>
                  <a:prstClr val="black"/>
                </a:solidFill>
                <a:latin typeface="Trebuchet MS"/>
                <a:cs typeface="Trebuchet MS"/>
              </a:rPr>
              <a:t>Y </a:t>
            </a:r>
            <a:r>
              <a:rPr sz="2200" i="1" spc="-79" dirty="0">
                <a:solidFill>
                  <a:prstClr val="black"/>
                </a:solidFill>
                <a:latin typeface="Meiryo"/>
                <a:cs typeface="Meiryo"/>
              </a:rPr>
              <a:t>∼ </a:t>
            </a:r>
            <a:r>
              <a:rPr sz="2200" i="1" spc="99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200" spc="99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2200" i="1" spc="99" dirty="0">
                <a:solidFill>
                  <a:prstClr val="black"/>
                </a:solidFill>
                <a:latin typeface="Verdana"/>
                <a:cs typeface="Verdana"/>
              </a:rPr>
              <a:t>µ  </a:t>
            </a:r>
            <a:r>
              <a:rPr sz="2200" i="1" spc="-198" dirty="0">
                <a:solidFill>
                  <a:prstClr val="black"/>
                </a:solidFill>
                <a:latin typeface="Verdana"/>
                <a:cs typeface="Verdana"/>
              </a:rPr>
              <a:t>,</a:t>
            </a:r>
            <a:r>
              <a:rPr sz="2200" i="1" spc="-149" dirty="0">
                <a:solidFill>
                  <a:prstClr val="black"/>
                </a:solidFill>
                <a:latin typeface="Verdana"/>
                <a:cs typeface="Verdana"/>
              </a:rPr>
              <a:t>σ  </a:t>
            </a:r>
            <a:r>
              <a:rPr lang="tr-TR" sz="2200" i="1" spc="-149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2200" spc="5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sz="2200" spc="-69" dirty="0">
                <a:solidFill>
                  <a:prstClr val="black"/>
                </a:solidFill>
                <a:latin typeface="Calibri"/>
                <a:cs typeface="Arial"/>
              </a:rPr>
              <a:t>then </a:t>
            </a:r>
            <a:r>
              <a:rPr sz="2200" spc="-139" dirty="0">
                <a:solidFill>
                  <a:prstClr val="black"/>
                </a:solidFill>
                <a:latin typeface="Calibri"/>
                <a:cs typeface="Arial"/>
              </a:rPr>
              <a:t>assuming</a:t>
            </a:r>
            <a:r>
              <a:rPr sz="2200" spc="178" dirty="0">
                <a:solidFill>
                  <a:prstClr val="black"/>
                </a:solidFill>
                <a:latin typeface="Calibri"/>
                <a:cs typeface="Arial"/>
              </a:rPr>
              <a:t> </a:t>
            </a:r>
            <a:r>
              <a:rPr sz="2200" spc="10" dirty="0">
                <a:solidFill>
                  <a:prstClr val="black"/>
                </a:solidFill>
                <a:latin typeface="Calibri"/>
                <a:cs typeface="Arial"/>
              </a:rPr>
              <a:t>that</a:t>
            </a:r>
            <a:endParaRPr sz="22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74119" y="4843046"/>
            <a:ext cx="594108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2200" spc="-59" dirty="0">
                <a:solidFill>
                  <a:prstClr val="black"/>
                </a:solidFill>
                <a:latin typeface="Calibri"/>
                <a:cs typeface="Arial"/>
              </a:rPr>
              <a:t>the </a:t>
            </a:r>
            <a:r>
              <a:rPr sz="2200" spc="-69" dirty="0">
                <a:solidFill>
                  <a:prstClr val="black"/>
                </a:solidFill>
                <a:latin typeface="Calibri"/>
                <a:cs typeface="Arial"/>
              </a:rPr>
              <a:t>two </a:t>
            </a:r>
            <a:r>
              <a:rPr sz="2200" spc="-99" dirty="0">
                <a:solidFill>
                  <a:prstClr val="black"/>
                </a:solidFill>
                <a:latin typeface="Calibri"/>
                <a:cs typeface="Arial"/>
              </a:rPr>
              <a:t>random </a:t>
            </a:r>
            <a:r>
              <a:rPr sz="2200" spc="-119" dirty="0">
                <a:solidFill>
                  <a:prstClr val="black"/>
                </a:solidFill>
                <a:latin typeface="Calibri"/>
                <a:cs typeface="Arial"/>
              </a:rPr>
              <a:t>variables </a:t>
            </a:r>
            <a:r>
              <a:rPr sz="2200" spc="-159" dirty="0">
                <a:solidFill>
                  <a:prstClr val="black"/>
                </a:solidFill>
                <a:latin typeface="Calibri"/>
                <a:cs typeface="Arial"/>
              </a:rPr>
              <a:t>are  </a:t>
            </a:r>
            <a:r>
              <a:rPr sz="2200" spc="-99" dirty="0">
                <a:solidFill>
                  <a:prstClr val="black"/>
                </a:solidFill>
                <a:latin typeface="Calibri"/>
                <a:cs typeface="Arial"/>
              </a:rPr>
              <a:t>independent, </a:t>
            </a:r>
            <a:r>
              <a:rPr sz="2200" spc="-208" dirty="0">
                <a:solidFill>
                  <a:prstClr val="black"/>
                </a:solidFill>
                <a:latin typeface="Calibri"/>
                <a:cs typeface="Arial"/>
              </a:rPr>
              <a:t>we  </a:t>
            </a:r>
            <a:r>
              <a:rPr sz="2200" spc="-159" dirty="0" smtClean="0">
                <a:solidFill>
                  <a:prstClr val="black"/>
                </a:solidFill>
                <a:latin typeface="Calibri"/>
                <a:cs typeface="Arial"/>
              </a:rPr>
              <a:t>have</a:t>
            </a:r>
            <a:r>
              <a:rPr lang="en-US" sz="2200" spc="-159" dirty="0" smtClean="0">
                <a:solidFill>
                  <a:prstClr val="black"/>
                </a:solidFill>
                <a:latin typeface="Calibri"/>
                <a:cs typeface="Arial"/>
              </a:rPr>
              <a:t>;</a:t>
            </a:r>
            <a:endParaRPr sz="22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33777" y="5116218"/>
            <a:ext cx="17633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2200" spc="37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sz="2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86942" y="5300778"/>
            <a:ext cx="83253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>
              <a:tabLst>
                <a:tab pos="695864" algn="l"/>
              </a:tabLst>
            </a:pPr>
            <a:r>
              <a:rPr dirty="0">
                <a:solidFill>
                  <a:prstClr val="black"/>
                </a:solidFill>
                <a:latin typeface="Trebuchet MS"/>
                <a:cs typeface="Trebuchet MS"/>
              </a:rPr>
              <a:t>2	2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25308" y="5483983"/>
            <a:ext cx="201898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>
              <a:tabLst>
                <a:tab pos="704640" algn="l"/>
                <a:tab pos="1171059" algn="l"/>
                <a:tab pos="1841846" algn="l"/>
              </a:tabLst>
            </a:pPr>
            <a:r>
              <a:rPr sz="2400" i="1" spc="87" baseline="6944" dirty="0">
                <a:solidFill>
                  <a:prstClr val="black"/>
                </a:solidFill>
                <a:latin typeface="Arial"/>
                <a:cs typeface="Arial"/>
              </a:rPr>
              <a:t>X	Y	</a:t>
            </a:r>
            <a:r>
              <a:rPr i="1" spc="59" dirty="0">
                <a:solidFill>
                  <a:prstClr val="black"/>
                </a:solidFill>
                <a:latin typeface="Arial"/>
                <a:cs typeface="Arial"/>
              </a:rPr>
              <a:t>X	Y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41137" y="5116218"/>
            <a:ext cx="17633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2200" spc="37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sz="2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93736" y="5338595"/>
            <a:ext cx="460096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>
              <a:tabLst>
                <a:tab pos="4477352" algn="l"/>
              </a:tabLst>
            </a:pPr>
            <a:r>
              <a:rPr sz="2200" i="1" spc="178" dirty="0">
                <a:solidFill>
                  <a:prstClr val="black"/>
                </a:solidFill>
                <a:latin typeface="Trebuchet MS"/>
                <a:cs typeface="Trebuchet MS"/>
              </a:rPr>
              <a:t>W</a:t>
            </a:r>
            <a:r>
              <a:rPr sz="2200" i="1" spc="287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i="1" spc="218" dirty="0">
                <a:solidFill>
                  <a:prstClr val="black"/>
                </a:solidFill>
                <a:latin typeface="Trebuchet MS"/>
                <a:cs typeface="Trebuchet MS"/>
              </a:rPr>
              <a:t>X</a:t>
            </a:r>
            <a:r>
              <a:rPr sz="2200" i="1" spc="109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sz="2200" spc="-12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i="1" spc="188" dirty="0">
                <a:solidFill>
                  <a:prstClr val="black"/>
                </a:solidFill>
                <a:latin typeface="Trebuchet MS"/>
                <a:cs typeface="Trebuchet MS"/>
              </a:rPr>
              <a:t>Y</a:t>
            </a:r>
            <a:r>
              <a:rPr sz="2200" i="1" spc="317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200" i="1" spc="-79" dirty="0">
                <a:solidFill>
                  <a:prstClr val="black"/>
                </a:solidFill>
                <a:latin typeface="Meiryo"/>
                <a:cs typeface="Meiryo"/>
              </a:rPr>
              <a:t>∼</a:t>
            </a:r>
            <a:r>
              <a:rPr sz="2200" i="1" spc="-139" dirty="0">
                <a:solidFill>
                  <a:prstClr val="black"/>
                </a:solidFill>
                <a:latin typeface="Meiryo"/>
                <a:cs typeface="Meiryo"/>
              </a:rPr>
              <a:t> </a:t>
            </a:r>
            <a:r>
              <a:rPr sz="2200" i="1" spc="139" dirty="0">
                <a:solidFill>
                  <a:prstClr val="black"/>
                </a:solidFill>
                <a:latin typeface="Trebuchet MS"/>
                <a:cs typeface="Trebuchet MS"/>
              </a:rPr>
              <a:t>N</a:t>
            </a:r>
            <a:r>
              <a:rPr sz="2200" i="1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200" i="1" spc="-149" dirty="0">
                <a:solidFill>
                  <a:prstClr val="black"/>
                </a:solidFill>
                <a:latin typeface="Trebuchet MS"/>
                <a:cs typeface="Trebuchet MS"/>
              </a:rPr>
              <a:t> </a:t>
            </a:r>
            <a:r>
              <a:rPr sz="2200" i="1" spc="-99" dirty="0">
                <a:solidFill>
                  <a:prstClr val="black"/>
                </a:solidFill>
                <a:latin typeface="Verdana"/>
                <a:cs typeface="Verdana"/>
              </a:rPr>
              <a:t>µ</a:t>
            </a:r>
            <a:r>
              <a:rPr sz="2200" i="1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2200" i="1" spc="367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sz="2200" spc="-12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i="1" spc="-99" dirty="0">
                <a:solidFill>
                  <a:prstClr val="black"/>
                </a:solidFill>
                <a:latin typeface="Verdana"/>
                <a:cs typeface="Verdana"/>
              </a:rPr>
              <a:t>µ</a:t>
            </a:r>
            <a:r>
              <a:rPr sz="2200" i="1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2200" i="1" spc="-40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2200" i="1" spc="-198" dirty="0">
                <a:solidFill>
                  <a:prstClr val="black"/>
                </a:solidFill>
                <a:latin typeface="Verdana"/>
                <a:cs typeface="Verdana"/>
              </a:rPr>
              <a:t>,</a:t>
            </a:r>
            <a:r>
              <a:rPr sz="2200" i="1" spc="-404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2200" i="1" spc="-149" dirty="0">
                <a:solidFill>
                  <a:prstClr val="black"/>
                </a:solidFill>
                <a:latin typeface="Verdana"/>
                <a:cs typeface="Verdana"/>
              </a:rPr>
              <a:t>σ</a:t>
            </a:r>
            <a:r>
              <a:rPr sz="2200" i="1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2200" i="1" spc="367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sz="2200" spc="-12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i="1" spc="-149" dirty="0">
                <a:solidFill>
                  <a:prstClr val="black"/>
                </a:solidFill>
                <a:latin typeface="Verdana"/>
                <a:cs typeface="Verdana"/>
              </a:rPr>
              <a:t>σ</a:t>
            </a:r>
            <a:r>
              <a:rPr sz="2200" i="1" dirty="0">
                <a:solidFill>
                  <a:prstClr val="black"/>
                </a:solidFill>
                <a:latin typeface="Verdana"/>
                <a:cs typeface="Verdana"/>
              </a:rPr>
              <a:t>	</a:t>
            </a:r>
            <a:r>
              <a:rPr sz="2200" i="1" spc="-198" dirty="0">
                <a:solidFill>
                  <a:prstClr val="black"/>
                </a:solidFill>
                <a:latin typeface="Verdana"/>
                <a:cs typeface="Verdana"/>
              </a:rPr>
              <a:t>.</a:t>
            </a:r>
            <a:endParaRPr sz="2200">
              <a:solidFill>
                <a:prstClr val="black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5357911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469"/>
            <a:r>
              <a:rPr sz="4100" spc="-30" dirty="0"/>
              <a:t>Adding/subtracting </a:t>
            </a:r>
            <a:r>
              <a:rPr sz="4100" spc="-119" dirty="0"/>
              <a:t>random</a:t>
            </a:r>
            <a:r>
              <a:rPr sz="4100" spc="258" dirty="0"/>
              <a:t> </a:t>
            </a:r>
            <a:r>
              <a:rPr sz="4100" spc="-149" dirty="0"/>
              <a:t>variables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7" y="1494297"/>
            <a:ext cx="4590893" cy="1772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20" dirty="0">
                <a:solidFill>
                  <a:prstClr val="black"/>
                </a:solidFill>
                <a:latin typeface="Calibri"/>
                <a:cs typeface="Arial"/>
              </a:rPr>
              <a:t>If </a:t>
            </a:r>
            <a:r>
              <a:rPr sz="2400" spc="-218" dirty="0">
                <a:solidFill>
                  <a:prstClr val="black"/>
                </a:solidFill>
                <a:latin typeface="Calibri"/>
                <a:cs typeface="Arial"/>
              </a:rPr>
              <a:t>we  </a:t>
            </a:r>
            <a:r>
              <a:rPr sz="2400" spc="-59" dirty="0">
                <a:solidFill>
                  <a:prstClr val="black"/>
                </a:solidFill>
                <a:latin typeface="Calibri"/>
                <a:cs typeface="Arial"/>
              </a:rPr>
              <a:t>subtract </a:t>
            </a:r>
            <a:r>
              <a:rPr sz="2400" i="1" spc="188" dirty="0">
                <a:solidFill>
                  <a:prstClr val="black"/>
                </a:solidFill>
                <a:latin typeface="Calibri"/>
                <a:cs typeface="Trebuchet MS"/>
              </a:rPr>
              <a:t>Y </a:t>
            </a:r>
            <a:r>
              <a:rPr sz="2400" spc="-50" dirty="0">
                <a:solidFill>
                  <a:prstClr val="black"/>
                </a:solidFill>
                <a:latin typeface="Calibri"/>
                <a:cs typeface="Arial"/>
              </a:rPr>
              <a:t>from </a:t>
            </a:r>
            <a:r>
              <a:rPr sz="2400" i="1" spc="218" dirty="0" smtClean="0">
                <a:solidFill>
                  <a:prstClr val="black"/>
                </a:solidFill>
                <a:latin typeface="Calibri"/>
                <a:cs typeface="Trebuchet MS"/>
              </a:rPr>
              <a:t>X</a:t>
            </a:r>
            <a:r>
              <a:rPr sz="2400" spc="-10" dirty="0" smtClean="0">
                <a:solidFill>
                  <a:prstClr val="black"/>
                </a:solidFill>
                <a:latin typeface="Calibri"/>
                <a:cs typeface="Arial"/>
              </a:rPr>
              <a:t>,</a:t>
            </a:r>
            <a:r>
              <a:rPr sz="2400" spc="79" dirty="0" smtClean="0">
                <a:solidFill>
                  <a:prstClr val="black"/>
                </a:solidFill>
                <a:latin typeface="Calibri"/>
                <a:cs typeface="Arial"/>
              </a:rPr>
              <a:t> </a:t>
            </a:r>
            <a:r>
              <a:rPr sz="2400" spc="-69" dirty="0">
                <a:solidFill>
                  <a:prstClr val="black"/>
                </a:solidFill>
                <a:latin typeface="Calibri"/>
                <a:cs typeface="Arial"/>
              </a:rPr>
              <a:t>then</a:t>
            </a:r>
            <a:endParaRPr sz="2400" dirty="0">
              <a:solidFill>
                <a:prstClr val="black"/>
              </a:solidFill>
              <a:latin typeface="Calibri"/>
              <a:cs typeface="Arial"/>
            </a:endParaRPr>
          </a:p>
          <a:p>
            <a:pPr marL="2659332">
              <a:spcBef>
                <a:spcPts val="2240"/>
              </a:spcBef>
            </a:pPr>
            <a:r>
              <a:rPr sz="2400" i="1" spc="-10" dirty="0">
                <a:solidFill>
                  <a:prstClr val="black"/>
                </a:solidFill>
                <a:latin typeface="Calibri"/>
                <a:cs typeface="Verdana"/>
              </a:rPr>
              <a:t>µ</a:t>
            </a:r>
            <a:r>
              <a:rPr sz="2400" i="1" spc="-14" baseline="-13888" dirty="0">
                <a:solidFill>
                  <a:prstClr val="black"/>
                </a:solidFill>
                <a:latin typeface="Calibri"/>
                <a:cs typeface="Arial"/>
              </a:rPr>
              <a:t>W  </a:t>
            </a:r>
            <a:r>
              <a:rPr sz="2400" spc="404" dirty="0">
                <a:solidFill>
                  <a:prstClr val="black"/>
                </a:solidFill>
                <a:latin typeface="Calibri"/>
                <a:cs typeface="Arial"/>
              </a:rPr>
              <a:t>= </a:t>
            </a:r>
            <a:r>
              <a:rPr sz="2400" i="1" spc="-20" dirty="0">
                <a:solidFill>
                  <a:prstClr val="black"/>
                </a:solidFill>
                <a:latin typeface="Calibri"/>
                <a:cs typeface="Verdana"/>
              </a:rPr>
              <a:t>µ</a:t>
            </a:r>
            <a:r>
              <a:rPr sz="2400" i="1" spc="-30" baseline="-13888" dirty="0">
                <a:solidFill>
                  <a:prstClr val="black"/>
                </a:solidFill>
                <a:latin typeface="Calibri"/>
                <a:cs typeface="Arial"/>
              </a:rPr>
              <a:t>X </a:t>
            </a:r>
            <a:r>
              <a:rPr sz="2400" i="1" spc="-79" dirty="0">
                <a:solidFill>
                  <a:prstClr val="black"/>
                </a:solidFill>
                <a:latin typeface="Calibri"/>
                <a:cs typeface="Meiryo"/>
              </a:rPr>
              <a:t>−</a:t>
            </a:r>
            <a:r>
              <a:rPr sz="2400" i="1" spc="-454" dirty="0">
                <a:solidFill>
                  <a:prstClr val="black"/>
                </a:solidFill>
                <a:latin typeface="Calibri"/>
                <a:cs typeface="Meiryo"/>
              </a:rPr>
              <a:t> </a:t>
            </a:r>
            <a:r>
              <a:rPr sz="2400" i="1" spc="-20" dirty="0">
                <a:solidFill>
                  <a:prstClr val="black"/>
                </a:solidFill>
                <a:latin typeface="Calibri"/>
                <a:cs typeface="Verdana"/>
              </a:rPr>
              <a:t>µ</a:t>
            </a:r>
            <a:r>
              <a:rPr sz="2400" i="1" spc="-30" baseline="-13888" dirty="0">
                <a:solidFill>
                  <a:prstClr val="black"/>
                </a:solidFill>
                <a:latin typeface="Calibri"/>
                <a:cs typeface="Arial"/>
              </a:rPr>
              <a:t>Y </a:t>
            </a:r>
            <a:r>
              <a:rPr sz="2400" i="1" spc="-198" dirty="0">
                <a:solidFill>
                  <a:prstClr val="black"/>
                </a:solidFill>
                <a:latin typeface="Calibri"/>
                <a:cs typeface="Verdana"/>
              </a:rPr>
              <a:t>.</a:t>
            </a:r>
            <a:endParaRPr sz="2400" dirty="0">
              <a:solidFill>
                <a:prstClr val="black"/>
              </a:solidFill>
              <a:latin typeface="Calibri"/>
              <a:cs typeface="Verdana"/>
            </a:endParaRPr>
          </a:p>
          <a:p>
            <a:pPr>
              <a:spcBef>
                <a:spcPts val="79"/>
              </a:spcBef>
            </a:pPr>
            <a:endParaRPr sz="24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20" dirty="0">
                <a:solidFill>
                  <a:prstClr val="black"/>
                </a:solidFill>
                <a:latin typeface="Calibri"/>
                <a:cs typeface="Arial"/>
              </a:rPr>
              <a:t>If </a:t>
            </a:r>
            <a:r>
              <a:rPr sz="2400" spc="-59" dirty="0">
                <a:solidFill>
                  <a:prstClr val="black"/>
                </a:solidFill>
                <a:latin typeface="Calibri"/>
                <a:cs typeface="Arial"/>
              </a:rPr>
              <a:t>the </a:t>
            </a:r>
            <a:r>
              <a:rPr sz="2400" spc="-69" dirty="0">
                <a:solidFill>
                  <a:prstClr val="black"/>
                </a:solidFill>
                <a:latin typeface="Calibri"/>
                <a:cs typeface="Arial"/>
              </a:rPr>
              <a:t>two </a:t>
            </a:r>
            <a:r>
              <a:rPr sz="2400" spc="-119" dirty="0">
                <a:solidFill>
                  <a:prstClr val="black"/>
                </a:solidFill>
                <a:latin typeface="Calibri"/>
                <a:cs typeface="Arial"/>
              </a:rPr>
              <a:t>variables </a:t>
            </a:r>
            <a:r>
              <a:rPr sz="2400" spc="-159" dirty="0">
                <a:solidFill>
                  <a:prstClr val="black"/>
                </a:solidFill>
                <a:latin typeface="Calibri"/>
                <a:cs typeface="Arial"/>
              </a:rPr>
              <a:t>are </a:t>
            </a:r>
            <a:r>
              <a:rPr sz="2400" spc="278" dirty="0">
                <a:solidFill>
                  <a:prstClr val="black"/>
                </a:solidFill>
                <a:latin typeface="Calibri"/>
                <a:cs typeface="Arial"/>
              </a:rPr>
              <a:t> </a:t>
            </a:r>
            <a:r>
              <a:rPr sz="2400" spc="-99" dirty="0">
                <a:solidFill>
                  <a:prstClr val="black"/>
                </a:solidFill>
                <a:latin typeface="Calibri"/>
                <a:cs typeface="Arial"/>
              </a:rPr>
              <a:t>independent,</a:t>
            </a:r>
            <a:endParaRPr sz="240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34852" y="3319082"/>
            <a:ext cx="32495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3300" i="1" spc="-119" baseline="-22727" dirty="0">
                <a:solidFill>
                  <a:prstClr val="black"/>
                </a:solidFill>
                <a:latin typeface="Verdana"/>
                <a:cs typeface="Verdana"/>
              </a:rPr>
              <a:t>σ</a:t>
            </a:r>
            <a:r>
              <a:rPr dirty="0">
                <a:solidFill>
                  <a:prstClr val="black"/>
                </a:solidFill>
                <a:latin typeface="Trebuchet MS"/>
                <a:cs typeface="Trebuchet MS"/>
              </a:rPr>
              <a:t>2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71772" y="3394613"/>
            <a:ext cx="83253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>
              <a:tabLst>
                <a:tab pos="695864" algn="l"/>
              </a:tabLst>
            </a:pPr>
            <a:r>
              <a:rPr dirty="0">
                <a:solidFill>
                  <a:prstClr val="black"/>
                </a:solidFill>
                <a:latin typeface="Trebuchet MS"/>
                <a:cs typeface="Trebuchet MS"/>
              </a:rPr>
              <a:t>2	2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91867" y="3432431"/>
            <a:ext cx="1760787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2400" i="1" spc="119" baseline="-20833" dirty="0">
                <a:solidFill>
                  <a:prstClr val="black"/>
                </a:solidFill>
                <a:latin typeface="Arial"/>
                <a:cs typeface="Arial"/>
              </a:rPr>
              <a:t>W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sz="2200" i="1" spc="-40" dirty="0">
                <a:solidFill>
                  <a:prstClr val="black"/>
                </a:solidFill>
                <a:latin typeface="Verdana"/>
                <a:cs typeface="Verdana"/>
              </a:rPr>
              <a:t>σ</a:t>
            </a:r>
            <a:r>
              <a:rPr sz="2400" i="1" spc="-59" baseline="-20833" dirty="0">
                <a:solidFill>
                  <a:prstClr val="black"/>
                </a:solidFill>
                <a:latin typeface="Arial"/>
                <a:cs typeface="Arial"/>
              </a:rPr>
              <a:t>X  </a:t>
            </a:r>
            <a:r>
              <a:rPr sz="2200" spc="404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sz="2200" spc="-35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i="1" spc="-40" dirty="0">
                <a:solidFill>
                  <a:prstClr val="black"/>
                </a:solidFill>
                <a:latin typeface="Verdana"/>
                <a:cs typeface="Verdana"/>
              </a:rPr>
              <a:t>σ</a:t>
            </a:r>
            <a:r>
              <a:rPr sz="2400" i="1" spc="-59" baseline="-20833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sz="2200" i="1" spc="-198" dirty="0">
                <a:solidFill>
                  <a:prstClr val="black"/>
                </a:solidFill>
                <a:latin typeface="Verdana"/>
                <a:cs typeface="Verdana"/>
              </a:rPr>
              <a:t>.</a:t>
            </a:r>
            <a:endParaRPr sz="22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75588" y="4136980"/>
            <a:ext cx="6721974" cy="1120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69" dirty="0">
                <a:solidFill>
                  <a:prstClr val="black"/>
                </a:solidFill>
                <a:latin typeface="Calibri"/>
                <a:cs typeface="Arial"/>
              </a:rPr>
              <a:t>Note </a:t>
            </a:r>
            <a:r>
              <a:rPr sz="2400" spc="10" dirty="0">
                <a:solidFill>
                  <a:prstClr val="black"/>
                </a:solidFill>
                <a:latin typeface="Calibri"/>
                <a:cs typeface="Arial"/>
              </a:rPr>
              <a:t>that </a:t>
            </a:r>
            <a:r>
              <a:rPr sz="2400" spc="-218" dirty="0">
                <a:solidFill>
                  <a:prstClr val="black"/>
                </a:solidFill>
                <a:latin typeface="Calibri"/>
                <a:cs typeface="Arial"/>
              </a:rPr>
              <a:t>we  </a:t>
            </a:r>
            <a:r>
              <a:rPr sz="2400" dirty="0">
                <a:solidFill>
                  <a:prstClr val="black"/>
                </a:solidFill>
                <a:latin typeface="Calibri"/>
                <a:cs typeface="Arial"/>
              </a:rPr>
              <a:t>still </a:t>
            </a:r>
            <a:r>
              <a:rPr sz="2400" i="1" spc="-109" dirty="0">
                <a:solidFill>
                  <a:prstClr val="black"/>
                </a:solidFill>
                <a:latin typeface="Calibri"/>
                <a:cs typeface="Trebuchet MS"/>
              </a:rPr>
              <a:t>add </a:t>
            </a:r>
            <a:r>
              <a:rPr sz="2400" spc="-59" dirty="0">
                <a:solidFill>
                  <a:prstClr val="black"/>
                </a:solidFill>
                <a:latin typeface="Calibri"/>
                <a:cs typeface="Arial"/>
              </a:rPr>
              <a:t>the </a:t>
            </a:r>
            <a:r>
              <a:rPr sz="2400" spc="-129" dirty="0" smtClean="0">
                <a:solidFill>
                  <a:prstClr val="black"/>
                </a:solidFill>
                <a:latin typeface="Calibri"/>
                <a:cs typeface="Arial"/>
              </a:rPr>
              <a:t>variances</a:t>
            </a:r>
            <a:r>
              <a:rPr sz="2400" spc="-129" dirty="0">
                <a:solidFill>
                  <a:prstClr val="black"/>
                </a:solidFill>
                <a:latin typeface="Calibri"/>
                <a:cs typeface="Arial"/>
              </a:rPr>
              <a:t>.</a:t>
            </a:r>
            <a:endParaRPr sz="2400" dirty="0">
              <a:solidFill>
                <a:prstClr val="black"/>
              </a:solidFill>
              <a:latin typeface="Calibri"/>
              <a:cs typeface="Arial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Meiryo"/>
              <a:buChar char="•"/>
            </a:pPr>
            <a:endParaRPr sz="24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400" spc="-59" dirty="0">
                <a:solidFill>
                  <a:prstClr val="black"/>
                </a:solidFill>
                <a:latin typeface="Calibri"/>
                <a:cs typeface="Arial"/>
              </a:rPr>
              <a:t>Subtracting </a:t>
            </a:r>
            <a:r>
              <a:rPr sz="2400" i="1" spc="188" dirty="0">
                <a:solidFill>
                  <a:prstClr val="black"/>
                </a:solidFill>
                <a:latin typeface="Calibri"/>
                <a:cs typeface="Trebuchet MS"/>
              </a:rPr>
              <a:t>Y </a:t>
            </a:r>
            <a:r>
              <a:rPr sz="2400" spc="-50" dirty="0">
                <a:solidFill>
                  <a:prstClr val="black"/>
                </a:solidFill>
                <a:latin typeface="Calibri"/>
                <a:cs typeface="Arial"/>
              </a:rPr>
              <a:t>from </a:t>
            </a:r>
            <a:r>
              <a:rPr sz="2400" i="1" spc="218" dirty="0">
                <a:solidFill>
                  <a:prstClr val="black"/>
                </a:solidFill>
                <a:latin typeface="Calibri"/>
                <a:cs typeface="Trebuchet MS"/>
              </a:rPr>
              <a:t>X </a:t>
            </a:r>
            <a:r>
              <a:rPr sz="2400" spc="-119" dirty="0">
                <a:solidFill>
                  <a:prstClr val="black"/>
                </a:solidFill>
                <a:latin typeface="Calibri"/>
                <a:cs typeface="Arial"/>
              </a:rPr>
              <a:t>is </a:t>
            </a:r>
            <a:r>
              <a:rPr sz="2400" spc="-59" dirty="0">
                <a:solidFill>
                  <a:prstClr val="black"/>
                </a:solidFill>
                <a:latin typeface="Calibri"/>
                <a:cs typeface="Arial"/>
              </a:rPr>
              <a:t>the </a:t>
            </a:r>
            <a:r>
              <a:rPr sz="2400" spc="-198" dirty="0">
                <a:solidFill>
                  <a:prstClr val="black"/>
                </a:solidFill>
                <a:latin typeface="Calibri"/>
                <a:cs typeface="Arial"/>
              </a:rPr>
              <a:t>same  </a:t>
            </a:r>
            <a:r>
              <a:rPr sz="2400" spc="-226" dirty="0">
                <a:solidFill>
                  <a:prstClr val="black"/>
                </a:solidFill>
                <a:latin typeface="Calibri"/>
                <a:cs typeface="Arial"/>
              </a:rPr>
              <a:t>as  </a:t>
            </a:r>
            <a:r>
              <a:rPr sz="2400" spc="-99" dirty="0">
                <a:solidFill>
                  <a:prstClr val="black"/>
                </a:solidFill>
                <a:latin typeface="Calibri"/>
                <a:cs typeface="Arial"/>
              </a:rPr>
              <a:t>adding </a:t>
            </a:r>
            <a:r>
              <a:rPr sz="2400" i="1" spc="59" dirty="0">
                <a:solidFill>
                  <a:prstClr val="black"/>
                </a:solidFill>
                <a:latin typeface="Calibri"/>
                <a:cs typeface="Meiryo"/>
              </a:rPr>
              <a:t>−</a:t>
            </a:r>
            <a:r>
              <a:rPr sz="2400" i="1" spc="59" dirty="0">
                <a:solidFill>
                  <a:prstClr val="black"/>
                </a:solidFill>
                <a:latin typeface="Calibri"/>
                <a:cs typeface="Trebuchet MS"/>
              </a:rPr>
              <a:t>Y  </a:t>
            </a:r>
            <a:r>
              <a:rPr sz="2400" spc="20" dirty="0">
                <a:solidFill>
                  <a:prstClr val="black"/>
                </a:solidFill>
                <a:latin typeface="Calibri"/>
                <a:cs typeface="Arial"/>
              </a:rPr>
              <a:t>to</a:t>
            </a:r>
            <a:r>
              <a:rPr sz="2400" spc="347" dirty="0">
                <a:solidFill>
                  <a:prstClr val="black"/>
                </a:solidFill>
                <a:latin typeface="Calibri"/>
                <a:cs typeface="Arial"/>
              </a:rPr>
              <a:t> </a:t>
            </a:r>
            <a:r>
              <a:rPr sz="2400" i="1" spc="218" dirty="0">
                <a:solidFill>
                  <a:prstClr val="black"/>
                </a:solidFill>
                <a:latin typeface="Calibri"/>
                <a:cs typeface="Trebuchet MS"/>
              </a:rPr>
              <a:t>X </a:t>
            </a:r>
            <a:r>
              <a:rPr sz="2400" spc="-10" dirty="0">
                <a:solidFill>
                  <a:prstClr val="black"/>
                </a:solidFill>
                <a:latin typeface="Calibri"/>
                <a:cs typeface="Arial"/>
              </a:rPr>
              <a:t>.</a:t>
            </a:r>
            <a:endParaRPr sz="2400" dirty="0">
              <a:solidFill>
                <a:prstClr val="black"/>
              </a:solidFill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18887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762000"/>
            <a:ext cx="8597595" cy="488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304"/>
            <a:r>
              <a:rPr dirty="0"/>
              <a:t>Central </a:t>
            </a:r>
            <a:r>
              <a:rPr spc="-5" dirty="0"/>
              <a:t>limit</a:t>
            </a:r>
            <a:r>
              <a:rPr spc="-95" dirty="0"/>
              <a:t> </a:t>
            </a:r>
            <a:r>
              <a:rPr dirty="0"/>
              <a:t>theorem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034" y="1981200"/>
            <a:ext cx="7655559" cy="3867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7348" marR="5077" indent="-455338" fontAlgn="auto">
              <a:lnSpc>
                <a:spcPct val="100299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03572" algn="l"/>
                <a:tab pos="3526301" algn="l"/>
              </a:tabLst>
            </a:pPr>
            <a:r>
              <a:rPr sz="2600" b="1" dirty="0">
                <a:solidFill>
                  <a:prstClr val="black"/>
                </a:solidFill>
                <a:latin typeface="Arial"/>
                <a:cs typeface="Arial"/>
              </a:rPr>
              <a:t>Repeated </a:t>
            </a:r>
            <a:r>
              <a:rPr sz="2600" b="1" spc="-5" dirty="0">
                <a:solidFill>
                  <a:prstClr val="black"/>
                </a:solidFill>
                <a:latin typeface="Arial"/>
                <a:cs typeface="Arial"/>
              </a:rPr>
              <a:t>sampling with </a:t>
            </a:r>
            <a:r>
              <a:rPr sz="2600" b="1" dirty="0">
                <a:solidFill>
                  <a:prstClr val="black"/>
                </a:solidFill>
                <a:latin typeface="Arial"/>
                <a:cs typeface="Arial"/>
              </a:rPr>
              <a:t>replacement</a:t>
            </a:r>
            <a:r>
              <a:rPr sz="2600" b="1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gives</a:t>
            </a:r>
            <a:r>
              <a:rPr sz="26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2600" b="1" dirty="0" smtClean="0">
                <a:solidFill>
                  <a:prstClr val="black"/>
                </a:solidFill>
                <a:latin typeface="Arial"/>
                <a:cs typeface="Arial"/>
              </a:rPr>
              <a:t>distribution </a:t>
            </a:r>
            <a:r>
              <a:rPr sz="2600" b="1" spc="-5" dirty="0">
                <a:solidFill>
                  <a:prstClr val="black"/>
                </a:solidFill>
                <a:latin typeface="Arial"/>
                <a:cs typeface="Arial"/>
              </a:rPr>
              <a:t>of sample means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which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sz="2600" b="1" spc="-5" dirty="0">
                <a:solidFill>
                  <a:prstClr val="black"/>
                </a:solidFill>
                <a:latin typeface="Arial"/>
                <a:cs typeface="Arial"/>
              </a:rPr>
              <a:t>normally </a:t>
            </a:r>
            <a:r>
              <a:rPr sz="2600" b="1" dirty="0" smtClean="0">
                <a:solidFill>
                  <a:prstClr val="black"/>
                </a:solidFill>
                <a:latin typeface="Arial"/>
                <a:cs typeface="Arial"/>
              </a:rPr>
              <a:t>distributed </a:t>
            </a:r>
            <a:r>
              <a:rPr sz="2600" b="1" spc="-5" dirty="0">
                <a:solidFill>
                  <a:prstClr val="black"/>
                </a:solidFill>
                <a:latin typeface="Arial"/>
                <a:cs typeface="Arial"/>
              </a:rPr>
              <a:t>and with a </a:t>
            </a:r>
            <a:r>
              <a:rPr sz="2600" b="1" dirty="0">
                <a:solidFill>
                  <a:prstClr val="black"/>
                </a:solidFill>
                <a:latin typeface="Arial"/>
                <a:cs typeface="Arial"/>
              </a:rPr>
              <a:t>mean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which is the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true </a:t>
            </a:r>
            <a:r>
              <a:rPr sz="2600" spc="-5" dirty="0" smtClean="0">
                <a:solidFill>
                  <a:prstClr val="black"/>
                </a:solidFill>
                <a:latin typeface="Arial"/>
                <a:cs typeface="Arial"/>
              </a:rPr>
              <a:t>population</a:t>
            </a:r>
            <a:r>
              <a:rPr sz="2600" spc="3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mean,</a:t>
            </a:r>
            <a:r>
              <a:rPr sz="26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μ	</a:t>
            </a:r>
            <a:endParaRPr lang="tr-TR" sz="2600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7348" marR="5077" indent="-455338" fontAlgn="auto">
              <a:lnSpc>
                <a:spcPct val="100299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03572" algn="l"/>
                <a:tab pos="3526301" algn="l"/>
              </a:tabLst>
            </a:pPr>
            <a:endParaRPr sz="2600" dirty="0">
              <a:solidFill>
                <a:prstClr val="black"/>
              </a:solidFill>
              <a:latin typeface="MS PGothic"/>
              <a:cs typeface="MS PGothic"/>
            </a:endParaRPr>
          </a:p>
          <a:p>
            <a:pPr marL="354147" indent="-341499" fontAlgn="auto">
              <a:spcBef>
                <a:spcPts val="7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03572" algn="l"/>
              </a:tabLst>
            </a:pP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Assumptions:</a:t>
            </a:r>
            <a:endParaRPr sz="26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09479" indent="-341499" fontAlgn="auto">
              <a:spcBef>
                <a:spcPts val="700"/>
              </a:spcBef>
              <a:spcAft>
                <a:spcPts val="0"/>
              </a:spcAft>
              <a:buClr>
                <a:srgbClr val="0C7A9C"/>
              </a:buClr>
              <a:buFontTx/>
              <a:buChar char="–"/>
              <a:tabLst>
                <a:tab pos="810112" algn="l"/>
              </a:tabLst>
            </a:pP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Large and constant sample</a:t>
            </a:r>
            <a:r>
              <a:rPr sz="2200"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size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09479" indent="-341499" fontAlgn="auto">
              <a:spcBef>
                <a:spcPts val="700"/>
              </a:spcBef>
              <a:spcAft>
                <a:spcPts val="0"/>
              </a:spcAft>
              <a:buClr>
                <a:srgbClr val="0C7A9C"/>
              </a:buClr>
              <a:buFontTx/>
              <a:buChar char="–"/>
              <a:tabLst>
                <a:tab pos="810112" algn="l"/>
              </a:tabLst>
            </a:pP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Repeated sampling with</a:t>
            </a:r>
            <a:r>
              <a:rPr sz="2200" spc="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replacement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09479" indent="-341499" fontAlgn="auto">
              <a:spcBef>
                <a:spcPts val="680"/>
              </a:spcBef>
              <a:spcAft>
                <a:spcPts val="0"/>
              </a:spcAft>
              <a:buClr>
                <a:srgbClr val="0C7A9C"/>
              </a:buClr>
              <a:buFontTx/>
              <a:buChar char="–"/>
              <a:tabLst>
                <a:tab pos="810112" algn="l"/>
              </a:tabLst>
            </a:pP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Samples are randomly</a:t>
            </a:r>
            <a:r>
              <a:rPr sz="2200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prstClr val="black"/>
                </a:solidFill>
                <a:latin typeface="Arial"/>
                <a:cs typeface="Arial"/>
              </a:rPr>
              <a:t>taken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808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Central Limit Theorem</a:t>
            </a:r>
          </a:p>
        </p:txBody>
      </p:sp>
      <p:sp>
        <p:nvSpPr>
          <p:cNvPr id="50179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35"/>
            <a:ext cx="8458200" cy="4525963"/>
          </a:xfrm>
          <a:blipFill rotWithShape="1">
            <a:blip r:embed="rId3"/>
            <a:stretch>
              <a:fillRect l="-1225" t="-121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3FE4BFA-169D-48BD-8D7E-B0583F28A215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7782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68588"/>
            <a:ext cx="336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24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9817" y="2461127"/>
            <a:ext cx="7244771" cy="2245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17322"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4552" y="880783"/>
            <a:ext cx="6319982" cy="1205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8162" marR="4559" indent="-1527380">
              <a:lnSpc>
                <a:spcPts val="4666"/>
              </a:lnSpc>
              <a:tabLst>
                <a:tab pos="483014" algn="l"/>
                <a:tab pos="3620646" algn="l"/>
                <a:tab pos="3647885" algn="l"/>
                <a:tab pos="5008397" algn="l"/>
              </a:tabLst>
            </a:pPr>
            <a:r>
              <a:rPr dirty="0"/>
              <a:t>A	larger</a:t>
            </a:r>
            <a:r>
              <a:rPr spc="-4" dirty="0"/>
              <a:t> </a:t>
            </a:r>
            <a:r>
              <a:rPr dirty="0"/>
              <a:t>sample		has</a:t>
            </a:r>
            <a:r>
              <a:rPr spc="-4" dirty="0"/>
              <a:t> </a:t>
            </a:r>
            <a:r>
              <a:rPr dirty="0"/>
              <a:t>a	lower  </a:t>
            </a:r>
            <a:r>
              <a:rPr spc="-4" dirty="0"/>
              <a:t>standard	</a:t>
            </a:r>
            <a:r>
              <a:rPr dirty="0"/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12253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6829" y="1149724"/>
            <a:ext cx="5755409" cy="600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4">
              <a:tabLst>
                <a:tab pos="1010310" algn="l"/>
                <a:tab pos="1898581" algn="l"/>
                <a:tab pos="3703515" algn="l"/>
              </a:tabLst>
            </a:pPr>
            <a:r>
              <a:rPr spc="-4" dirty="0"/>
              <a:t>T</a:t>
            </a:r>
            <a:r>
              <a:rPr dirty="0"/>
              <a:t>he	law	of</a:t>
            </a:r>
            <a:r>
              <a:rPr spc="-4" dirty="0"/>
              <a:t> </a:t>
            </a:r>
            <a:r>
              <a:rPr dirty="0"/>
              <a:t>large	numbers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34131" y="2058530"/>
            <a:ext cx="5611668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4" marR="4559" defTabSz="817322" fontAlgn="auto">
              <a:lnSpc>
                <a:spcPct val="99700"/>
              </a:lnSpc>
              <a:spcBef>
                <a:spcPts val="0"/>
              </a:spcBef>
              <a:spcAft>
                <a:spcPts val="0"/>
              </a:spcAft>
            </a:pPr>
            <a:r>
              <a:rPr sz="2500" spc="-4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500" dirty="0">
                <a:solidFill>
                  <a:prstClr val="black"/>
                </a:solidFill>
                <a:latin typeface="Arial"/>
                <a:cs typeface="Arial"/>
              </a:rPr>
              <a:t>greater the sample size, the</a:t>
            </a:r>
            <a:r>
              <a:rPr sz="2500" spc="-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prstClr val="black"/>
                </a:solidFill>
                <a:latin typeface="Arial"/>
                <a:cs typeface="Arial"/>
              </a:rPr>
              <a:t>closer  an estimate of a proportion is likely to  be to its true</a:t>
            </a:r>
            <a:r>
              <a:rPr sz="2500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prstClr val="black"/>
                </a:solidFill>
                <a:latin typeface="Arial"/>
                <a:cs typeface="Arial"/>
              </a:rPr>
              <a:t>value.</a:t>
            </a:r>
            <a:endParaRPr sz="25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78727" y="3765176"/>
            <a:ext cx="3186544" cy="1891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17322" fontAlgn="auto">
              <a:spcBef>
                <a:spcPts val="0"/>
              </a:spcBef>
              <a:spcAft>
                <a:spcPts val="0"/>
              </a:spcAft>
            </a:pPr>
            <a:endParaRPr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0158" y="5704920"/>
            <a:ext cx="115512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4" defTabSz="817322" fontAlgn="auto">
              <a:spcBef>
                <a:spcPts val="0"/>
              </a:spcBef>
              <a:spcAft>
                <a:spcPts val="0"/>
              </a:spcAft>
            </a:pP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Sample</a:t>
            </a:r>
            <a:r>
              <a:rPr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size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42902" y="4283882"/>
            <a:ext cx="1679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54" defTabSz="817322" fontAlgn="auto">
              <a:spcBef>
                <a:spcPts val="0"/>
              </a:spcBef>
              <a:spcAft>
                <a:spcPts val="0"/>
              </a:spcAft>
            </a:pPr>
            <a:r>
              <a:rPr sz="4200" i="1" spc="-1858" baseline="-4409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2800" spc="4" dirty="0">
                <a:solidFill>
                  <a:prstClr val="black"/>
                </a:solidFill>
                <a:latin typeface="Times New Roman"/>
                <a:cs typeface="Times New Roman"/>
              </a:rPr>
              <a:t>ˆ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923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215197"/>
            <a:ext cx="8229600" cy="126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/>
            <a:r>
              <a:rPr sz="4100" spc="-109" dirty="0"/>
              <a:t>Discrete </a:t>
            </a:r>
            <a:r>
              <a:rPr sz="4100" spc="-149" dirty="0"/>
              <a:t>vs.  </a:t>
            </a:r>
            <a:r>
              <a:rPr sz="4100" spc="-99" dirty="0"/>
              <a:t>continuous </a:t>
            </a:r>
            <a:r>
              <a:rPr sz="4100" spc="-119" dirty="0"/>
              <a:t>random </a:t>
            </a:r>
            <a:r>
              <a:rPr sz="4100" spc="-10" dirty="0"/>
              <a:t> </a:t>
            </a:r>
            <a:r>
              <a:rPr sz="4100" spc="-149" dirty="0"/>
              <a:t>variables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621" y="1500911"/>
            <a:ext cx="7476417" cy="4487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78" dirty="0">
                <a:latin typeface="+mj-lt"/>
                <a:cs typeface="Arial"/>
              </a:rPr>
              <a:t>We  </a:t>
            </a:r>
            <a:r>
              <a:rPr sz="2200" spc="-89" dirty="0">
                <a:latin typeface="+mj-lt"/>
                <a:cs typeface="Arial"/>
              </a:rPr>
              <a:t>divide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99" dirty="0">
                <a:latin typeface="+mj-lt"/>
                <a:cs typeface="Arial"/>
              </a:rPr>
              <a:t>random </a:t>
            </a:r>
            <a:r>
              <a:rPr sz="2200" spc="-119" dirty="0">
                <a:latin typeface="+mj-lt"/>
                <a:cs typeface="Arial"/>
              </a:rPr>
              <a:t>variables </a:t>
            </a:r>
            <a:r>
              <a:rPr sz="2200" spc="-10" dirty="0">
                <a:latin typeface="+mj-lt"/>
                <a:cs typeface="Arial"/>
              </a:rPr>
              <a:t>into </a:t>
            </a:r>
            <a:r>
              <a:rPr sz="2200" spc="-69" dirty="0">
                <a:latin typeface="+mj-lt"/>
                <a:cs typeface="Arial"/>
              </a:rPr>
              <a:t>two </a:t>
            </a:r>
            <a:r>
              <a:rPr sz="2200" spc="-79" dirty="0" smtClean="0">
                <a:latin typeface="+mj-lt"/>
                <a:cs typeface="Arial"/>
              </a:rPr>
              <a:t>major</a:t>
            </a:r>
            <a:r>
              <a:rPr sz="2200" spc="50" dirty="0" smtClean="0">
                <a:latin typeface="+mj-lt"/>
                <a:cs typeface="Arial"/>
              </a:rPr>
              <a:t> </a:t>
            </a:r>
            <a:r>
              <a:rPr sz="2200" spc="-109" dirty="0">
                <a:latin typeface="+mj-lt"/>
                <a:cs typeface="Arial"/>
              </a:rPr>
              <a:t>groups:</a:t>
            </a:r>
            <a:endParaRPr sz="2200" dirty="0">
              <a:latin typeface="+mj-lt"/>
              <a:cs typeface="Arial"/>
            </a:endParaRPr>
          </a:p>
          <a:p>
            <a:pPr marL="285865">
              <a:spcBef>
                <a:spcPts val="69"/>
              </a:spcBef>
            </a:pPr>
            <a:r>
              <a:rPr sz="2200" b="1" spc="-149" dirty="0">
                <a:latin typeface="+mj-lt"/>
                <a:cs typeface="Tahoma"/>
              </a:rPr>
              <a:t>discrete </a:t>
            </a:r>
            <a:r>
              <a:rPr sz="2200" spc="-129" dirty="0">
                <a:latin typeface="+mj-lt"/>
                <a:cs typeface="Arial"/>
              </a:rPr>
              <a:t>and</a:t>
            </a:r>
            <a:r>
              <a:rPr sz="2200" spc="226" dirty="0">
                <a:latin typeface="+mj-lt"/>
                <a:cs typeface="Arial"/>
              </a:rPr>
              <a:t> </a:t>
            </a:r>
            <a:r>
              <a:rPr sz="2200" b="1" spc="-139" dirty="0">
                <a:latin typeface="+mj-lt"/>
                <a:cs typeface="Tahoma"/>
              </a:rPr>
              <a:t>continuous</a:t>
            </a:r>
            <a:r>
              <a:rPr sz="2200" spc="-139" dirty="0">
                <a:latin typeface="+mj-lt"/>
                <a:cs typeface="Arial"/>
              </a:rPr>
              <a:t>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79"/>
              </a:spcBef>
            </a:pPr>
            <a:endParaRPr sz="2200" dirty="0">
              <a:latin typeface="+mj-lt"/>
              <a:cs typeface="Times New Roman"/>
            </a:endParaRPr>
          </a:p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b="1" spc="-89" dirty="0">
                <a:latin typeface="+mj-lt"/>
                <a:cs typeface="Arial"/>
              </a:rPr>
              <a:t>Discrete </a:t>
            </a:r>
            <a:r>
              <a:rPr sz="2200" b="1" spc="-99" dirty="0">
                <a:latin typeface="+mj-lt"/>
                <a:cs typeface="Arial"/>
              </a:rPr>
              <a:t>random </a:t>
            </a:r>
            <a:r>
              <a:rPr sz="2200" b="1" spc="-119" dirty="0">
                <a:latin typeface="+mj-lt"/>
                <a:cs typeface="Arial"/>
              </a:rPr>
              <a:t>variables </a:t>
            </a:r>
            <a:r>
              <a:rPr sz="2200" spc="-139" dirty="0">
                <a:latin typeface="+mj-lt"/>
                <a:cs typeface="Arial"/>
              </a:rPr>
              <a:t>can  </a:t>
            </a:r>
            <a:r>
              <a:rPr sz="2200" spc="-89" dirty="0">
                <a:latin typeface="+mj-lt"/>
                <a:cs typeface="Arial"/>
              </a:rPr>
              <a:t>take </a:t>
            </a:r>
            <a:r>
              <a:rPr sz="2200" spc="-178" dirty="0">
                <a:latin typeface="+mj-lt"/>
                <a:cs typeface="Arial"/>
              </a:rPr>
              <a:t>a  </a:t>
            </a:r>
            <a:r>
              <a:rPr sz="2200" b="1" spc="-89" dirty="0">
                <a:latin typeface="+mj-lt"/>
                <a:cs typeface="Arial"/>
              </a:rPr>
              <a:t>countable</a:t>
            </a:r>
            <a:r>
              <a:rPr sz="2200" spc="-89" dirty="0">
                <a:latin typeface="+mj-lt"/>
                <a:cs typeface="Arial"/>
              </a:rPr>
              <a:t> </a:t>
            </a:r>
            <a:r>
              <a:rPr sz="2200" spc="-119" dirty="0">
                <a:latin typeface="+mj-lt"/>
                <a:cs typeface="Arial"/>
              </a:rPr>
              <a:t>set </a:t>
            </a:r>
            <a:r>
              <a:rPr sz="2200" spc="-40" dirty="0" smtClean="0">
                <a:latin typeface="+mj-lt"/>
                <a:cs typeface="Arial"/>
              </a:rPr>
              <a:t>of</a:t>
            </a:r>
            <a:r>
              <a:rPr lang="en-US" sz="2200" spc="-40" dirty="0" smtClean="0">
                <a:latin typeface="+mj-lt"/>
                <a:cs typeface="Arial"/>
              </a:rPr>
              <a:t> </a:t>
            </a:r>
            <a:r>
              <a:rPr sz="2200" spc="-129" dirty="0" smtClean="0">
                <a:latin typeface="+mj-lt"/>
                <a:cs typeface="Arial"/>
              </a:rPr>
              <a:t>values</a:t>
            </a:r>
            <a:r>
              <a:rPr sz="2200" spc="-129" dirty="0">
                <a:latin typeface="+mj-lt"/>
                <a:cs typeface="Arial"/>
              </a:rPr>
              <a:t>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200" dirty="0">
              <a:latin typeface="+mj-lt"/>
              <a:cs typeface="Times New Roman"/>
            </a:endParaRPr>
          </a:p>
          <a:p>
            <a:pPr marL="285865" marR="191832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49" dirty="0">
                <a:latin typeface="+mj-lt"/>
                <a:cs typeface="Arial"/>
              </a:rPr>
              <a:t>These </a:t>
            </a:r>
            <a:r>
              <a:rPr sz="2200" spc="-119" dirty="0">
                <a:latin typeface="+mj-lt"/>
                <a:cs typeface="Arial"/>
              </a:rPr>
              <a:t>variables </a:t>
            </a:r>
            <a:r>
              <a:rPr sz="2200" spc="-139" dirty="0">
                <a:latin typeface="+mj-lt"/>
                <a:cs typeface="Arial"/>
              </a:rPr>
              <a:t>can </a:t>
            </a:r>
            <a:r>
              <a:rPr sz="2200" spc="-149" dirty="0">
                <a:latin typeface="+mj-lt"/>
                <a:cs typeface="Arial"/>
              </a:rPr>
              <a:t>be </a:t>
            </a:r>
            <a:r>
              <a:rPr sz="2200" spc="-89" dirty="0">
                <a:latin typeface="+mj-lt"/>
                <a:cs typeface="Arial"/>
              </a:rPr>
              <a:t>categorical </a:t>
            </a:r>
            <a:r>
              <a:rPr sz="2200" spc="-59" dirty="0">
                <a:latin typeface="+mj-lt"/>
                <a:cs typeface="Arial"/>
              </a:rPr>
              <a:t>(nominal </a:t>
            </a:r>
            <a:r>
              <a:rPr sz="2200" spc="-99" dirty="0">
                <a:latin typeface="+mj-lt"/>
                <a:cs typeface="Arial"/>
              </a:rPr>
              <a:t>or </a:t>
            </a:r>
            <a:r>
              <a:rPr sz="2200" spc="-50" dirty="0">
                <a:latin typeface="+mj-lt"/>
                <a:cs typeface="Arial"/>
              </a:rPr>
              <a:t>ordinal), </a:t>
            </a:r>
            <a:r>
              <a:rPr sz="2200" spc="-149" dirty="0">
                <a:latin typeface="+mj-lt"/>
                <a:cs typeface="Arial"/>
              </a:rPr>
              <a:t>such  </a:t>
            </a:r>
            <a:r>
              <a:rPr sz="2200" spc="-226" dirty="0">
                <a:latin typeface="+mj-lt"/>
                <a:cs typeface="Arial"/>
              </a:rPr>
              <a:t>as </a:t>
            </a:r>
            <a:r>
              <a:rPr sz="2200" spc="-226" dirty="0" smtClean="0">
                <a:latin typeface="+mj-lt"/>
                <a:cs typeface="Arial"/>
              </a:rPr>
              <a:t>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99" dirty="0">
                <a:latin typeface="+mj-lt"/>
                <a:cs typeface="Arial"/>
              </a:rPr>
              <a:t>number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lang="en-US" sz="2200" spc="-40" dirty="0" smtClean="0">
                <a:latin typeface="+mj-lt"/>
                <a:cs typeface="Arial"/>
              </a:rPr>
              <a:t>siblings, or </a:t>
            </a:r>
            <a:r>
              <a:rPr sz="2200" spc="-69" dirty="0" smtClean="0">
                <a:latin typeface="+mj-lt"/>
                <a:cs typeface="Arial"/>
              </a:rPr>
              <a:t>patients </a:t>
            </a:r>
            <a:r>
              <a:rPr sz="2200" spc="-40" dirty="0">
                <a:latin typeface="+mj-lt"/>
                <a:cs typeface="Arial"/>
              </a:rPr>
              <a:t>visiting </a:t>
            </a:r>
            <a:r>
              <a:rPr sz="2200" spc="-139" dirty="0">
                <a:latin typeface="+mj-lt"/>
                <a:cs typeface="Arial"/>
              </a:rPr>
              <a:t>an </a:t>
            </a:r>
            <a:r>
              <a:rPr sz="2200" spc="-149" dirty="0">
                <a:latin typeface="+mj-lt"/>
                <a:cs typeface="Arial"/>
              </a:rPr>
              <a:t>emergency  </a:t>
            </a:r>
            <a:r>
              <a:rPr sz="2200" spc="-79" dirty="0">
                <a:latin typeface="+mj-lt"/>
                <a:cs typeface="Arial"/>
              </a:rPr>
              <a:t>room </a:t>
            </a:r>
            <a:r>
              <a:rPr sz="2200" spc="-99" dirty="0">
                <a:latin typeface="+mj-lt"/>
                <a:cs typeface="Arial"/>
              </a:rPr>
              <a:t>per </a:t>
            </a:r>
            <a:r>
              <a:rPr sz="2200" spc="-159" dirty="0" smtClean="0">
                <a:latin typeface="+mj-lt"/>
                <a:cs typeface="Arial"/>
              </a:rPr>
              <a:t>day</a:t>
            </a:r>
            <a:r>
              <a:rPr lang="en-US" sz="2200" spc="-159" dirty="0">
                <a:latin typeface="+mj-lt"/>
                <a:cs typeface="Arial"/>
              </a:rPr>
              <a:t>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200" dirty="0">
              <a:latin typeface="+mj-lt"/>
              <a:cs typeface="Times New Roman"/>
            </a:endParaRPr>
          </a:p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b="1" spc="-99" dirty="0">
                <a:latin typeface="+mj-lt"/>
                <a:cs typeface="Arial"/>
              </a:rPr>
              <a:t>Continuous random </a:t>
            </a:r>
            <a:r>
              <a:rPr sz="2200" b="1" spc="-119" dirty="0">
                <a:latin typeface="+mj-lt"/>
                <a:cs typeface="Arial"/>
              </a:rPr>
              <a:t>variables </a:t>
            </a:r>
            <a:r>
              <a:rPr sz="2200" spc="-139" dirty="0">
                <a:latin typeface="+mj-lt"/>
                <a:cs typeface="Arial"/>
              </a:rPr>
              <a:t>can </a:t>
            </a:r>
            <a:r>
              <a:rPr sz="2200" spc="-89" dirty="0">
                <a:latin typeface="+mj-lt"/>
                <a:cs typeface="Arial"/>
              </a:rPr>
              <a:t>take </a:t>
            </a:r>
            <a:r>
              <a:rPr sz="2200" spc="-139" dirty="0">
                <a:latin typeface="+mj-lt"/>
                <a:cs typeface="Arial"/>
              </a:rPr>
              <a:t>an </a:t>
            </a:r>
            <a:r>
              <a:rPr sz="2200" b="1" spc="-89" dirty="0">
                <a:latin typeface="+mj-lt"/>
                <a:cs typeface="Arial"/>
              </a:rPr>
              <a:t>uncountable </a:t>
            </a:r>
            <a:r>
              <a:rPr sz="2200" b="1" spc="-99" dirty="0" smtClean="0">
                <a:latin typeface="+mj-lt"/>
                <a:cs typeface="Arial"/>
              </a:rPr>
              <a:t>number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129" dirty="0">
                <a:latin typeface="+mj-lt"/>
                <a:cs typeface="Arial"/>
              </a:rPr>
              <a:t>possible</a:t>
            </a:r>
            <a:r>
              <a:rPr sz="2200" spc="159" dirty="0">
                <a:latin typeface="+mj-lt"/>
                <a:cs typeface="Arial"/>
              </a:rPr>
              <a:t> </a:t>
            </a:r>
            <a:r>
              <a:rPr sz="2200" spc="-129" dirty="0">
                <a:latin typeface="+mj-lt"/>
                <a:cs typeface="Arial"/>
              </a:rPr>
              <a:t>values.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200" dirty="0">
              <a:latin typeface="+mj-lt"/>
              <a:cs typeface="Times New Roman"/>
            </a:endParaRPr>
          </a:p>
          <a:p>
            <a:pPr marL="285865" marR="338531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29" dirty="0">
                <a:latin typeface="+mj-lt"/>
                <a:cs typeface="Arial"/>
              </a:rPr>
              <a:t>For any </a:t>
            </a:r>
            <a:r>
              <a:rPr sz="2200" spc="-69" dirty="0">
                <a:latin typeface="+mj-lt"/>
                <a:cs typeface="Arial"/>
              </a:rPr>
              <a:t>two </a:t>
            </a:r>
            <a:r>
              <a:rPr sz="2200" spc="-129" dirty="0">
                <a:latin typeface="+mj-lt"/>
                <a:cs typeface="Arial"/>
              </a:rPr>
              <a:t>possible </a:t>
            </a:r>
            <a:r>
              <a:rPr sz="2200" spc="-149" dirty="0">
                <a:latin typeface="+mj-lt"/>
                <a:cs typeface="Arial"/>
              </a:rPr>
              <a:t>values </a:t>
            </a:r>
            <a:r>
              <a:rPr sz="2200" spc="-40" dirty="0">
                <a:latin typeface="+mj-lt"/>
                <a:cs typeface="Arial"/>
              </a:rPr>
              <a:t>of this </a:t>
            </a:r>
            <a:r>
              <a:rPr sz="2200" spc="-99" dirty="0">
                <a:latin typeface="+mj-lt"/>
                <a:cs typeface="Arial"/>
              </a:rPr>
              <a:t>random </a:t>
            </a:r>
            <a:r>
              <a:rPr sz="2200" spc="-89" dirty="0">
                <a:latin typeface="+mj-lt"/>
                <a:cs typeface="Arial"/>
              </a:rPr>
              <a:t>variable, </a:t>
            </a:r>
            <a:r>
              <a:rPr sz="2200" spc="-218" dirty="0">
                <a:latin typeface="+mj-lt"/>
                <a:cs typeface="Arial"/>
              </a:rPr>
              <a:t>we </a:t>
            </a:r>
            <a:r>
              <a:rPr sz="2200" spc="-139" dirty="0">
                <a:latin typeface="+mj-lt"/>
                <a:cs typeface="Arial"/>
              </a:rPr>
              <a:t>can </a:t>
            </a:r>
            <a:r>
              <a:rPr sz="2200" spc="-149" dirty="0" smtClean="0">
                <a:latin typeface="+mj-lt"/>
                <a:cs typeface="Arial"/>
              </a:rPr>
              <a:t>always  </a:t>
            </a:r>
            <a:r>
              <a:rPr sz="2200" spc="-40" dirty="0">
                <a:latin typeface="+mj-lt"/>
                <a:cs typeface="Arial"/>
              </a:rPr>
              <a:t>find </a:t>
            </a:r>
            <a:r>
              <a:rPr sz="2200" spc="-89" dirty="0">
                <a:latin typeface="+mj-lt"/>
                <a:cs typeface="Arial"/>
              </a:rPr>
              <a:t>another </a:t>
            </a:r>
            <a:r>
              <a:rPr sz="2200" spc="-119" dirty="0">
                <a:latin typeface="+mj-lt"/>
                <a:cs typeface="Arial"/>
              </a:rPr>
              <a:t>value </a:t>
            </a:r>
            <a:r>
              <a:rPr sz="2200" spc="-139" dirty="0">
                <a:latin typeface="+mj-lt"/>
                <a:cs typeface="Arial"/>
              </a:rPr>
              <a:t>between </a:t>
            </a:r>
            <a:r>
              <a:rPr sz="2200" spc="-59" dirty="0" smtClean="0">
                <a:latin typeface="+mj-lt"/>
                <a:cs typeface="Arial"/>
              </a:rPr>
              <a:t>them</a:t>
            </a:r>
            <a:r>
              <a:rPr sz="2200" spc="-59" dirty="0">
                <a:latin typeface="+mj-lt"/>
                <a:cs typeface="Arial"/>
              </a:rPr>
              <a:t>.</a:t>
            </a:r>
            <a:endParaRPr sz="22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851566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Probability Distributions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The probability distribution for a random variable </a:t>
            </a:r>
            <a:r>
              <a:rPr lang="en-US" dirty="0" smtClean="0"/>
              <a:t>X gives</a:t>
            </a:r>
            <a:endParaRPr lang="en-US" dirty="0"/>
          </a:p>
          <a:p>
            <a:pPr lvl="1">
              <a:defRPr/>
            </a:pPr>
            <a:r>
              <a:rPr lang="en-US" dirty="0"/>
              <a:t>the possible values for X, and</a:t>
            </a:r>
          </a:p>
          <a:p>
            <a:pPr lvl="1">
              <a:defRPr/>
            </a:pPr>
            <a:r>
              <a:rPr lang="en-US" dirty="0"/>
              <a:t>the probabilities associated with each possible </a:t>
            </a:r>
            <a:r>
              <a:rPr lang="en-US" dirty="0" smtClean="0"/>
              <a:t>value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tr-TR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methods used to specify discrete prob</a:t>
            </a:r>
            <a:r>
              <a:rPr lang="en-US" dirty="0" smtClean="0"/>
              <a:t>. distributions </a:t>
            </a:r>
            <a:r>
              <a:rPr lang="en-US" dirty="0"/>
              <a:t>are similar to (but slightly different from</a:t>
            </a:r>
            <a:r>
              <a:rPr lang="en-US" dirty="0" smtClean="0"/>
              <a:t>) those </a:t>
            </a:r>
            <a:r>
              <a:rPr lang="en-US" dirty="0"/>
              <a:t>used to specify continuous prob. distributions.</a:t>
            </a:r>
            <a:endParaRPr lang="en-US" b="1" dirty="0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29BF43B-48D9-4211-822C-2A54362F20B7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5" name="object 13"/>
          <p:cNvSpPr txBox="1"/>
          <p:nvPr/>
        </p:nvSpPr>
        <p:spPr>
          <a:xfrm>
            <a:off x="1014279" y="2808776"/>
            <a:ext cx="2425805" cy="151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4668"/>
            <a:r>
              <a:rPr sz="2400" spc="-222" baseline="45454" dirty="0">
                <a:latin typeface="+mj-lt"/>
                <a:cs typeface="Arial"/>
              </a:rPr>
              <a:t> </a:t>
            </a:r>
            <a:r>
              <a:rPr sz="2400" spc="-149" dirty="0" smtClean="0">
                <a:latin typeface="+mj-lt"/>
                <a:cs typeface="Arial"/>
              </a:rPr>
              <a:t>0</a:t>
            </a:r>
            <a:r>
              <a:rPr sz="2400" i="1" spc="-149" dirty="0" smtClean="0">
                <a:latin typeface="+mj-lt"/>
                <a:cs typeface="Verdana"/>
              </a:rPr>
              <a:t>.</a:t>
            </a:r>
            <a:r>
              <a:rPr sz="2400" spc="-149" dirty="0" smtClean="0">
                <a:latin typeface="+mj-lt"/>
                <a:cs typeface="Arial"/>
              </a:rPr>
              <a:t>4</a:t>
            </a:r>
            <a:r>
              <a:rPr lang="tr-TR" sz="2400" spc="-149" dirty="0" smtClean="0">
                <a:latin typeface="+mj-lt"/>
                <a:cs typeface="Arial"/>
              </a:rPr>
              <a:t>0</a:t>
            </a:r>
            <a:endParaRPr sz="2400" dirty="0" smtClean="0">
              <a:latin typeface="+mj-lt"/>
              <a:cs typeface="Arial"/>
            </a:endParaRPr>
          </a:p>
          <a:p>
            <a:pPr marL="25075">
              <a:spcBef>
                <a:spcPts val="69"/>
              </a:spcBef>
            </a:pPr>
            <a:r>
              <a:rPr sz="2400" i="1" spc="226" dirty="0" smtClean="0">
                <a:latin typeface="+mj-lt"/>
                <a:cs typeface="Trebuchet MS"/>
              </a:rPr>
              <a:t>P</a:t>
            </a:r>
            <a:r>
              <a:rPr sz="2400" spc="226" dirty="0" smtClean="0">
                <a:latin typeface="+mj-lt"/>
                <a:cs typeface="Arial"/>
              </a:rPr>
              <a:t>(</a:t>
            </a:r>
            <a:r>
              <a:rPr sz="2400" i="1" spc="226" dirty="0" smtClean="0">
                <a:latin typeface="+mj-lt"/>
                <a:cs typeface="Trebuchet MS"/>
              </a:rPr>
              <a:t>X</a:t>
            </a:r>
            <a:r>
              <a:rPr sz="2400" i="1" spc="188" dirty="0" smtClean="0">
                <a:latin typeface="+mj-lt"/>
                <a:cs typeface="Trebuchet MS"/>
              </a:rPr>
              <a:t> </a:t>
            </a:r>
            <a:r>
              <a:rPr sz="2400" spc="404" dirty="0" smtClean="0">
                <a:latin typeface="+mj-lt"/>
                <a:cs typeface="Arial"/>
              </a:rPr>
              <a:t>=</a:t>
            </a:r>
            <a:r>
              <a:rPr sz="2400" spc="-40" dirty="0" smtClean="0">
                <a:latin typeface="+mj-lt"/>
                <a:cs typeface="Arial"/>
              </a:rPr>
              <a:t> </a:t>
            </a:r>
            <a:r>
              <a:rPr sz="2400" i="1" spc="-99" dirty="0" smtClean="0">
                <a:latin typeface="+mj-lt"/>
                <a:cs typeface="Trebuchet MS"/>
              </a:rPr>
              <a:t>x</a:t>
            </a:r>
            <a:r>
              <a:rPr sz="2400" i="1" spc="-476" dirty="0" smtClean="0">
                <a:latin typeface="+mj-lt"/>
                <a:cs typeface="Trebuchet MS"/>
              </a:rPr>
              <a:t> </a:t>
            </a:r>
            <a:r>
              <a:rPr sz="2400" spc="109" dirty="0" smtClean="0">
                <a:latin typeface="+mj-lt"/>
                <a:cs typeface="Arial"/>
              </a:rPr>
              <a:t>)</a:t>
            </a:r>
            <a:r>
              <a:rPr sz="2400" spc="-40" dirty="0" smtClean="0">
                <a:latin typeface="+mj-lt"/>
                <a:cs typeface="Arial"/>
              </a:rPr>
              <a:t> </a:t>
            </a:r>
            <a:r>
              <a:rPr sz="2400" spc="404" dirty="0" smtClean="0">
                <a:latin typeface="+mj-lt"/>
                <a:cs typeface="Arial"/>
              </a:rPr>
              <a:t>=</a:t>
            </a:r>
            <a:r>
              <a:rPr sz="2400" spc="-40" dirty="0" smtClean="0">
                <a:latin typeface="+mj-lt"/>
                <a:cs typeface="Arial"/>
              </a:rPr>
              <a:t> </a:t>
            </a:r>
            <a:r>
              <a:rPr lang="tr-TR" sz="2400" baseline="63131" dirty="0" smtClean="0">
                <a:latin typeface="+mj-lt"/>
                <a:cs typeface="Arial"/>
              </a:rPr>
              <a:t>   </a:t>
            </a:r>
            <a:r>
              <a:rPr sz="2400" spc="-149" dirty="0" smtClean="0">
                <a:latin typeface="+mj-lt"/>
                <a:cs typeface="Arial"/>
              </a:rPr>
              <a:t>0</a:t>
            </a:r>
            <a:r>
              <a:rPr sz="2400" i="1" spc="-149" dirty="0" smtClean="0">
                <a:latin typeface="+mj-lt"/>
                <a:cs typeface="Verdana"/>
              </a:rPr>
              <a:t>.</a:t>
            </a:r>
            <a:r>
              <a:rPr lang="tr-TR" sz="2400" spc="-149" dirty="0" smtClean="0">
                <a:latin typeface="+mj-lt"/>
                <a:cs typeface="Arial"/>
              </a:rPr>
              <a:t>20</a:t>
            </a:r>
            <a:endParaRPr sz="2400" dirty="0" smtClean="0">
              <a:latin typeface="+mj-lt"/>
              <a:cs typeface="Arial"/>
            </a:endParaRPr>
          </a:p>
          <a:p>
            <a:pPr marL="1534668">
              <a:spcBef>
                <a:spcPts val="59"/>
              </a:spcBef>
            </a:pPr>
            <a:r>
              <a:rPr sz="2400" spc="-400" baseline="32828" dirty="0" smtClean="0">
                <a:latin typeface="+mj-lt"/>
                <a:cs typeface="Arial"/>
              </a:rPr>
              <a:t> </a:t>
            </a:r>
            <a:r>
              <a:rPr sz="2400" spc="-222" baseline="32828" dirty="0" smtClean="0">
                <a:latin typeface="+mj-lt"/>
                <a:cs typeface="Arial"/>
              </a:rPr>
              <a:t> </a:t>
            </a:r>
            <a:r>
              <a:rPr sz="2400" spc="-149" dirty="0" smtClean="0">
                <a:latin typeface="+mj-lt"/>
                <a:cs typeface="Arial"/>
              </a:rPr>
              <a:t>0</a:t>
            </a:r>
            <a:r>
              <a:rPr sz="2400" i="1" spc="-149" dirty="0" smtClean="0">
                <a:latin typeface="+mj-lt"/>
                <a:cs typeface="Verdana"/>
              </a:rPr>
              <a:t>.</a:t>
            </a:r>
            <a:r>
              <a:rPr lang="tr-TR" sz="2400" spc="-149" dirty="0">
                <a:latin typeface="+mj-lt"/>
                <a:cs typeface="Arial"/>
              </a:rPr>
              <a:t>1</a:t>
            </a:r>
            <a:r>
              <a:rPr lang="tr-TR" sz="2400" spc="-149" dirty="0" smtClean="0">
                <a:latin typeface="+mj-lt"/>
                <a:cs typeface="Arial"/>
              </a:rPr>
              <a:t>0</a:t>
            </a:r>
          </a:p>
          <a:p>
            <a:pPr marL="1534668">
              <a:spcBef>
                <a:spcPts val="59"/>
              </a:spcBef>
            </a:pPr>
            <a:r>
              <a:rPr lang="tr-TR" sz="2400" spc="-149" dirty="0" smtClean="0">
                <a:latin typeface="+mj-lt"/>
                <a:cs typeface="Arial"/>
              </a:rPr>
              <a:t>0.30</a:t>
            </a:r>
            <a:endParaRPr sz="2400" dirty="0">
              <a:latin typeface="+mj-lt"/>
              <a:cs typeface="Arial"/>
            </a:endParaRPr>
          </a:p>
        </p:txBody>
      </p:sp>
      <p:sp>
        <p:nvSpPr>
          <p:cNvPr id="6" name="object 14"/>
          <p:cNvSpPr txBox="1"/>
          <p:nvPr/>
        </p:nvSpPr>
        <p:spPr>
          <a:xfrm>
            <a:off x="3429000" y="2843412"/>
            <a:ext cx="1632949" cy="1507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 marR="10033" algn="just">
              <a:lnSpc>
                <a:spcPct val="102600"/>
              </a:lnSpc>
            </a:pPr>
            <a:r>
              <a:rPr sz="2400" spc="-50" dirty="0">
                <a:latin typeface="+mj-lt"/>
                <a:cs typeface="Arial"/>
              </a:rPr>
              <a:t>for </a:t>
            </a:r>
            <a:r>
              <a:rPr sz="2400" i="1" spc="-99" dirty="0">
                <a:latin typeface="+mj-lt"/>
                <a:cs typeface="Trebuchet MS"/>
              </a:rPr>
              <a:t>x </a:t>
            </a:r>
            <a:r>
              <a:rPr sz="2400" spc="404" dirty="0">
                <a:latin typeface="+mj-lt"/>
                <a:cs typeface="Arial"/>
              </a:rPr>
              <a:t>=</a:t>
            </a:r>
            <a:r>
              <a:rPr sz="2400" spc="208" dirty="0">
                <a:latin typeface="+mj-lt"/>
                <a:cs typeface="Arial"/>
              </a:rPr>
              <a:t> </a:t>
            </a:r>
            <a:r>
              <a:rPr lang="tr-TR" sz="2400" spc="-169" dirty="0" smtClean="0">
                <a:latin typeface="+mj-lt"/>
                <a:cs typeface="Arial"/>
              </a:rPr>
              <a:t>sarı</a:t>
            </a:r>
            <a:r>
              <a:rPr sz="2400" i="1" spc="-169" dirty="0" smtClean="0">
                <a:latin typeface="+mj-lt"/>
                <a:cs typeface="Verdana"/>
              </a:rPr>
              <a:t>,  </a:t>
            </a:r>
            <a:r>
              <a:rPr sz="2400" spc="-50" dirty="0">
                <a:latin typeface="+mj-lt"/>
                <a:cs typeface="Arial"/>
              </a:rPr>
              <a:t>for </a:t>
            </a:r>
            <a:r>
              <a:rPr sz="2400" i="1" spc="-99" dirty="0">
                <a:latin typeface="+mj-lt"/>
                <a:cs typeface="Trebuchet MS"/>
              </a:rPr>
              <a:t>x </a:t>
            </a:r>
            <a:r>
              <a:rPr sz="2400" spc="404" dirty="0">
                <a:latin typeface="+mj-lt"/>
                <a:cs typeface="Arial"/>
              </a:rPr>
              <a:t>=</a:t>
            </a:r>
            <a:r>
              <a:rPr sz="2400" spc="208" dirty="0">
                <a:latin typeface="+mj-lt"/>
                <a:cs typeface="Arial"/>
              </a:rPr>
              <a:t> </a:t>
            </a:r>
            <a:r>
              <a:rPr lang="tr-TR" sz="2400" spc="-169" dirty="0" smtClean="0">
                <a:latin typeface="+mj-lt"/>
                <a:cs typeface="Arial"/>
              </a:rPr>
              <a:t>mavi</a:t>
            </a:r>
            <a:r>
              <a:rPr sz="2400" i="1" spc="-169" dirty="0" smtClean="0">
                <a:latin typeface="+mj-lt"/>
                <a:cs typeface="Verdana"/>
              </a:rPr>
              <a:t>,  </a:t>
            </a:r>
            <a:r>
              <a:rPr sz="2400" spc="-50" dirty="0">
                <a:latin typeface="+mj-lt"/>
                <a:cs typeface="Arial"/>
              </a:rPr>
              <a:t>for </a:t>
            </a:r>
            <a:r>
              <a:rPr sz="2400" i="1" spc="-99" dirty="0">
                <a:latin typeface="+mj-lt"/>
                <a:cs typeface="Trebuchet MS"/>
              </a:rPr>
              <a:t>x </a:t>
            </a:r>
            <a:r>
              <a:rPr lang="en-US" sz="2400" i="1" spc="-99" dirty="0" smtClean="0">
                <a:latin typeface="+mj-lt"/>
                <a:cs typeface="Trebuchet MS"/>
              </a:rPr>
              <a:t> </a:t>
            </a:r>
            <a:r>
              <a:rPr sz="2400" spc="404" dirty="0" smtClean="0">
                <a:latin typeface="+mj-lt"/>
                <a:cs typeface="Arial"/>
              </a:rPr>
              <a:t>=</a:t>
            </a:r>
            <a:r>
              <a:rPr sz="2400" spc="198" dirty="0" smtClean="0">
                <a:latin typeface="+mj-lt"/>
                <a:cs typeface="Arial"/>
              </a:rPr>
              <a:t> </a:t>
            </a:r>
            <a:r>
              <a:rPr lang="tr-TR" sz="2400" spc="-169" dirty="0" smtClean="0">
                <a:latin typeface="+mj-lt"/>
                <a:cs typeface="Arial"/>
              </a:rPr>
              <a:t>yeşil,</a:t>
            </a:r>
          </a:p>
          <a:p>
            <a:pPr marL="25075" marR="10033" algn="just">
              <a:lnSpc>
                <a:spcPct val="102600"/>
              </a:lnSpc>
            </a:pPr>
            <a:r>
              <a:rPr lang="tr-TR" sz="2400" i="1" spc="-169" dirty="0" err="1">
                <a:latin typeface="+mj-lt"/>
                <a:cs typeface="Arial"/>
              </a:rPr>
              <a:t>f</a:t>
            </a:r>
            <a:r>
              <a:rPr lang="tr-TR" sz="2400" i="1" spc="-169" dirty="0" err="1" smtClean="0">
                <a:latin typeface="+mj-lt"/>
                <a:cs typeface="Arial"/>
              </a:rPr>
              <a:t>or</a:t>
            </a:r>
            <a:r>
              <a:rPr lang="tr-TR" sz="2400" i="1" spc="-169" dirty="0" smtClean="0">
                <a:latin typeface="+mj-lt"/>
                <a:cs typeface="Arial"/>
              </a:rPr>
              <a:t>  x =    mor</a:t>
            </a:r>
            <a:r>
              <a:rPr sz="2400" i="1" spc="-169" dirty="0" smtClean="0">
                <a:latin typeface="+mj-lt"/>
                <a:cs typeface="Verdana"/>
              </a:rPr>
              <a:t>.</a:t>
            </a:r>
            <a:endParaRPr sz="2400" dirty="0">
              <a:latin typeface="+mj-lt"/>
              <a:cs typeface="Verdana"/>
            </a:endParaRPr>
          </a:p>
        </p:txBody>
      </p:sp>
      <p:graphicFrame>
        <p:nvGraphicFramePr>
          <p:cNvPr id="8" name="Grafik 7"/>
          <p:cNvGraphicFramePr/>
          <p:nvPr>
            <p:extLst>
              <p:ext uri="{D42A27DB-BD31-4B8C-83A1-F6EECF244321}">
                <p14:modId xmlns:p14="http://schemas.microsoft.com/office/powerpoint/2010/main" val="1629894633"/>
              </p:ext>
            </p:extLst>
          </p:nvPr>
        </p:nvGraphicFramePr>
        <p:xfrm>
          <a:off x="5600700" y="2792150"/>
          <a:ext cx="2705100" cy="1779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535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685970"/>
            <a:ext cx="82296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4518" algn="l"/>
            <a:r>
              <a:rPr sz="4100" spc="-109" dirty="0"/>
              <a:t>Discrete </a:t>
            </a:r>
            <a:r>
              <a:rPr sz="4100" spc="-59" dirty="0"/>
              <a:t>probability</a:t>
            </a:r>
            <a:r>
              <a:rPr sz="4100" spc="426" dirty="0"/>
              <a:t> </a:t>
            </a:r>
            <a:r>
              <a:rPr sz="4100" spc="-59" dirty="0"/>
              <a:t>distributions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75587" y="1811334"/>
            <a:ext cx="7151462" cy="1765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marR="10033" indent="-2607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29" dirty="0">
                <a:latin typeface="+mj-lt"/>
                <a:cs typeface="Arial"/>
              </a:rPr>
              <a:t>For </a:t>
            </a:r>
            <a:r>
              <a:rPr sz="2200" spc="-99" dirty="0">
                <a:latin typeface="+mj-lt"/>
                <a:cs typeface="Arial"/>
              </a:rPr>
              <a:t>discrete random </a:t>
            </a:r>
            <a:r>
              <a:rPr sz="2200" spc="-109" dirty="0">
                <a:latin typeface="+mj-lt"/>
                <a:cs typeface="Arial"/>
              </a:rPr>
              <a:t>variables,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50" dirty="0">
                <a:latin typeface="+mj-lt"/>
                <a:cs typeface="Arial"/>
              </a:rPr>
              <a:t>probability </a:t>
            </a:r>
            <a:r>
              <a:rPr sz="2200" spc="-30" dirty="0">
                <a:latin typeface="+mj-lt"/>
                <a:cs typeface="Arial"/>
              </a:rPr>
              <a:t>distribution </a:t>
            </a:r>
            <a:r>
              <a:rPr sz="2200" spc="-119" dirty="0">
                <a:latin typeface="+mj-lt"/>
                <a:cs typeface="Arial"/>
              </a:rPr>
              <a:t>is  </a:t>
            </a:r>
            <a:r>
              <a:rPr sz="2200" spc="-20" dirty="0">
                <a:latin typeface="+mj-lt"/>
                <a:cs typeface="Arial"/>
              </a:rPr>
              <a:t>fully </a:t>
            </a:r>
            <a:r>
              <a:rPr sz="2200" spc="-109" dirty="0">
                <a:latin typeface="+mj-lt"/>
                <a:cs typeface="Arial"/>
              </a:rPr>
              <a:t>defined </a:t>
            </a:r>
            <a:r>
              <a:rPr sz="2200" spc="-129" dirty="0">
                <a:latin typeface="+mj-lt"/>
                <a:cs typeface="Arial"/>
              </a:rPr>
              <a:t>by 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b="1" spc="-149" dirty="0">
                <a:latin typeface="+mj-lt"/>
                <a:cs typeface="Tahoma"/>
              </a:rPr>
              <a:t>probability  </a:t>
            </a:r>
            <a:r>
              <a:rPr sz="2200" b="1" spc="-208" dirty="0">
                <a:latin typeface="+mj-lt"/>
                <a:cs typeface="Tahoma"/>
              </a:rPr>
              <a:t>mass  </a:t>
            </a:r>
            <a:r>
              <a:rPr sz="2200" b="1" spc="-139" dirty="0">
                <a:latin typeface="+mj-lt"/>
                <a:cs typeface="Tahoma"/>
              </a:rPr>
              <a:t>function</a:t>
            </a:r>
            <a:r>
              <a:rPr sz="2200" b="1" spc="159" dirty="0">
                <a:latin typeface="+mj-lt"/>
                <a:cs typeface="Tahoma"/>
              </a:rPr>
              <a:t> </a:t>
            </a:r>
            <a:r>
              <a:rPr sz="2200" b="1" spc="-79" dirty="0">
                <a:latin typeface="+mj-lt"/>
                <a:cs typeface="Tahoma"/>
              </a:rPr>
              <a:t>(pmf)</a:t>
            </a:r>
            <a:r>
              <a:rPr sz="2200" spc="-79" dirty="0">
                <a:latin typeface="+mj-lt"/>
                <a:cs typeface="Arial"/>
              </a:rPr>
              <a:t>.</a:t>
            </a:r>
            <a:endParaRPr sz="2200" dirty="0">
              <a:latin typeface="+mj-lt"/>
              <a:cs typeface="Arial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+mj-lt"/>
              <a:cs typeface="Times New Roman"/>
            </a:endParaRPr>
          </a:p>
          <a:p>
            <a:pPr marL="285865" marR="570483" indent="-260794">
              <a:lnSpc>
                <a:spcPct val="102699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50" dirty="0">
                <a:latin typeface="+mj-lt"/>
                <a:cs typeface="Arial"/>
              </a:rPr>
              <a:t>This </a:t>
            </a:r>
            <a:r>
              <a:rPr sz="2200" spc="-119" dirty="0">
                <a:latin typeface="+mj-lt"/>
                <a:cs typeface="Arial"/>
              </a:rPr>
              <a:t>is </a:t>
            </a:r>
            <a:r>
              <a:rPr sz="2200" spc="-178" dirty="0">
                <a:latin typeface="+mj-lt"/>
                <a:cs typeface="Arial"/>
              </a:rPr>
              <a:t>a </a:t>
            </a:r>
            <a:r>
              <a:rPr sz="2200" spc="-40" dirty="0">
                <a:latin typeface="+mj-lt"/>
                <a:cs typeface="Arial"/>
              </a:rPr>
              <a:t>function </a:t>
            </a:r>
            <a:r>
              <a:rPr sz="2200" spc="10" dirty="0">
                <a:latin typeface="+mj-lt"/>
                <a:cs typeface="Arial"/>
              </a:rPr>
              <a:t>that </a:t>
            </a:r>
            <a:r>
              <a:rPr sz="2200" spc="-129" dirty="0">
                <a:latin typeface="+mj-lt"/>
                <a:cs typeface="Arial"/>
              </a:rPr>
              <a:t>specifies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b="1" spc="-50" dirty="0">
                <a:latin typeface="+mj-lt"/>
                <a:cs typeface="Arial"/>
              </a:rPr>
              <a:t>probability </a:t>
            </a:r>
            <a:r>
              <a:rPr sz="2200" b="1" spc="-40" dirty="0">
                <a:latin typeface="+mj-lt"/>
                <a:cs typeface="Arial"/>
              </a:rPr>
              <a:t>of </a:t>
            </a:r>
            <a:r>
              <a:rPr sz="2200" b="1" spc="-169" dirty="0">
                <a:latin typeface="+mj-lt"/>
                <a:cs typeface="Arial"/>
              </a:rPr>
              <a:t>each  </a:t>
            </a:r>
            <a:r>
              <a:rPr sz="2200" b="1" spc="-129" dirty="0">
                <a:latin typeface="+mj-lt"/>
                <a:cs typeface="Arial"/>
              </a:rPr>
              <a:t>possible </a:t>
            </a:r>
            <a:r>
              <a:rPr sz="2200" b="1" spc="-119" dirty="0">
                <a:latin typeface="+mj-lt"/>
                <a:cs typeface="Arial"/>
              </a:rPr>
              <a:t>value</a:t>
            </a:r>
            <a:r>
              <a:rPr sz="2200" spc="-119" dirty="0">
                <a:latin typeface="+mj-lt"/>
                <a:cs typeface="Arial"/>
              </a:rPr>
              <a:t> </a:t>
            </a:r>
            <a:r>
              <a:rPr sz="2200" spc="-10" dirty="0">
                <a:latin typeface="+mj-lt"/>
                <a:cs typeface="Arial"/>
              </a:rPr>
              <a:t>within </a:t>
            </a:r>
            <a:r>
              <a:rPr sz="2200" b="1" spc="-129" dirty="0">
                <a:latin typeface="+mj-lt"/>
                <a:cs typeface="Arial"/>
              </a:rPr>
              <a:t>range </a:t>
            </a:r>
            <a:r>
              <a:rPr sz="2200" b="1" spc="-40" dirty="0">
                <a:latin typeface="+mj-lt"/>
                <a:cs typeface="Arial"/>
              </a:rPr>
              <a:t>of </a:t>
            </a:r>
            <a:r>
              <a:rPr sz="2200" b="1" spc="-99" dirty="0">
                <a:latin typeface="+mj-lt"/>
                <a:cs typeface="Arial"/>
              </a:rPr>
              <a:t>random </a:t>
            </a:r>
            <a:r>
              <a:rPr sz="2200" b="1" spc="-89" dirty="0" smtClean="0">
                <a:latin typeface="+mj-lt"/>
                <a:cs typeface="Arial"/>
              </a:rPr>
              <a:t>variable</a:t>
            </a:r>
            <a:r>
              <a:rPr sz="2200" spc="-89" dirty="0">
                <a:latin typeface="+mj-lt"/>
                <a:cs typeface="Arial"/>
              </a:rPr>
              <a:t>.</a:t>
            </a:r>
            <a:endParaRPr sz="2200" dirty="0">
              <a:latin typeface="+mj-lt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5587" y="3752225"/>
            <a:ext cx="7313940" cy="689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865" indent="-260794">
              <a:buClr>
                <a:srgbClr val="3333B2"/>
              </a:buClr>
              <a:buSzPct val="90909"/>
              <a:buFont typeface="Meiryo"/>
              <a:buChar char="•"/>
              <a:tabLst>
                <a:tab pos="287119" algn="l"/>
              </a:tabLst>
            </a:pPr>
            <a:r>
              <a:rPr sz="2200" spc="-129" dirty="0">
                <a:latin typeface="+mj-lt"/>
                <a:cs typeface="Arial"/>
              </a:rPr>
              <a:t>For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119" dirty="0" smtClean="0">
                <a:latin typeface="+mj-lt"/>
                <a:cs typeface="Arial"/>
              </a:rPr>
              <a:t>example</a:t>
            </a:r>
            <a:r>
              <a:rPr sz="2200" spc="-119" dirty="0">
                <a:latin typeface="+mj-lt"/>
                <a:cs typeface="Arial"/>
              </a:rPr>
              <a:t>, </a:t>
            </a:r>
            <a:r>
              <a:rPr lang="en-US" sz="2200" spc="-119" dirty="0" smtClean="0">
                <a:latin typeface="+mj-lt"/>
                <a:cs typeface="Arial"/>
              </a:rPr>
              <a:t> </a:t>
            </a:r>
            <a:r>
              <a:rPr sz="2200" spc="-59" dirty="0" smtClean="0">
                <a:latin typeface="+mj-lt"/>
                <a:cs typeface="Arial"/>
              </a:rPr>
              <a:t>the </a:t>
            </a:r>
            <a:r>
              <a:rPr sz="2200" b="1" spc="-50" dirty="0" err="1">
                <a:latin typeface="+mj-lt"/>
                <a:cs typeface="Arial"/>
              </a:rPr>
              <a:t>pmf</a:t>
            </a:r>
            <a:r>
              <a:rPr sz="2200" spc="-50" dirty="0">
                <a:latin typeface="+mj-lt"/>
                <a:cs typeface="Arial"/>
              </a:rPr>
              <a:t> </a:t>
            </a:r>
            <a:r>
              <a:rPr sz="2200" spc="-40" dirty="0">
                <a:latin typeface="+mj-lt"/>
                <a:cs typeface="Arial"/>
              </a:rPr>
              <a:t>of </a:t>
            </a:r>
            <a:r>
              <a:rPr sz="2200" spc="-59" dirty="0">
                <a:latin typeface="+mj-lt"/>
                <a:cs typeface="Arial"/>
              </a:rPr>
              <a:t>the </a:t>
            </a:r>
            <a:r>
              <a:rPr sz="2200" spc="-99" dirty="0">
                <a:latin typeface="+mj-lt"/>
                <a:cs typeface="Arial"/>
              </a:rPr>
              <a:t>random variable </a:t>
            </a:r>
            <a:r>
              <a:rPr sz="2200" i="1" spc="218" dirty="0">
                <a:latin typeface="+mj-lt"/>
                <a:cs typeface="Trebuchet MS"/>
              </a:rPr>
              <a:t>X</a:t>
            </a:r>
            <a:endParaRPr sz="2200" dirty="0">
              <a:latin typeface="+mj-lt"/>
              <a:cs typeface="Trebuchet MS"/>
            </a:endParaRPr>
          </a:p>
          <a:p>
            <a:pPr marL="285865">
              <a:spcBef>
                <a:spcPts val="69"/>
              </a:spcBef>
            </a:pPr>
            <a:r>
              <a:rPr sz="2200" spc="-119" dirty="0">
                <a:latin typeface="+mj-lt"/>
                <a:cs typeface="Arial"/>
              </a:rPr>
              <a:t>is</a:t>
            </a:r>
            <a:endParaRPr sz="2200" dirty="0">
              <a:latin typeface="+mj-lt"/>
              <a:cs typeface="Arial"/>
            </a:endParaRPr>
          </a:p>
        </p:txBody>
      </p:sp>
      <p:sp>
        <p:nvSpPr>
          <p:cNvPr id="8" name="object 13"/>
          <p:cNvSpPr txBox="1"/>
          <p:nvPr/>
        </p:nvSpPr>
        <p:spPr>
          <a:xfrm>
            <a:off x="1014279" y="4512426"/>
            <a:ext cx="2425805" cy="151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4668"/>
            <a:r>
              <a:rPr sz="2400" spc="-222" baseline="45454" dirty="0">
                <a:latin typeface="+mj-lt"/>
                <a:cs typeface="Arial"/>
              </a:rPr>
              <a:t> </a:t>
            </a:r>
            <a:r>
              <a:rPr sz="2400" spc="-149" dirty="0" smtClean="0">
                <a:latin typeface="+mj-lt"/>
                <a:cs typeface="Arial"/>
              </a:rPr>
              <a:t>0</a:t>
            </a:r>
            <a:r>
              <a:rPr sz="2400" i="1" spc="-149" dirty="0" smtClean="0">
                <a:latin typeface="+mj-lt"/>
                <a:cs typeface="Verdana"/>
              </a:rPr>
              <a:t>.</a:t>
            </a:r>
            <a:r>
              <a:rPr sz="2400" spc="-149" dirty="0" smtClean="0">
                <a:latin typeface="+mj-lt"/>
                <a:cs typeface="Arial"/>
              </a:rPr>
              <a:t>4</a:t>
            </a:r>
            <a:r>
              <a:rPr lang="tr-TR" sz="2400" spc="-149" dirty="0" smtClean="0">
                <a:latin typeface="+mj-lt"/>
                <a:cs typeface="Arial"/>
              </a:rPr>
              <a:t>0</a:t>
            </a:r>
            <a:endParaRPr sz="2400" dirty="0" smtClean="0">
              <a:latin typeface="+mj-lt"/>
              <a:cs typeface="Arial"/>
            </a:endParaRPr>
          </a:p>
          <a:p>
            <a:pPr marL="25075">
              <a:spcBef>
                <a:spcPts val="69"/>
              </a:spcBef>
            </a:pPr>
            <a:r>
              <a:rPr sz="2400" i="1" spc="226" dirty="0" smtClean="0">
                <a:latin typeface="+mj-lt"/>
                <a:cs typeface="Trebuchet MS"/>
              </a:rPr>
              <a:t>P</a:t>
            </a:r>
            <a:r>
              <a:rPr sz="2400" spc="226" dirty="0" smtClean="0">
                <a:latin typeface="+mj-lt"/>
                <a:cs typeface="Arial"/>
              </a:rPr>
              <a:t>(</a:t>
            </a:r>
            <a:r>
              <a:rPr sz="2400" i="1" spc="226" dirty="0" smtClean="0">
                <a:latin typeface="+mj-lt"/>
                <a:cs typeface="Trebuchet MS"/>
              </a:rPr>
              <a:t>X</a:t>
            </a:r>
            <a:r>
              <a:rPr sz="2400" i="1" spc="188" dirty="0" smtClean="0">
                <a:latin typeface="+mj-lt"/>
                <a:cs typeface="Trebuchet MS"/>
              </a:rPr>
              <a:t> </a:t>
            </a:r>
            <a:r>
              <a:rPr sz="2400" spc="404" dirty="0" smtClean="0">
                <a:latin typeface="+mj-lt"/>
                <a:cs typeface="Arial"/>
              </a:rPr>
              <a:t>=</a:t>
            </a:r>
            <a:r>
              <a:rPr sz="2400" spc="-40" dirty="0" smtClean="0">
                <a:latin typeface="+mj-lt"/>
                <a:cs typeface="Arial"/>
              </a:rPr>
              <a:t> </a:t>
            </a:r>
            <a:r>
              <a:rPr sz="2400" i="1" spc="-99" dirty="0" smtClean="0">
                <a:latin typeface="+mj-lt"/>
                <a:cs typeface="Trebuchet MS"/>
              </a:rPr>
              <a:t>x</a:t>
            </a:r>
            <a:r>
              <a:rPr sz="2400" i="1" spc="-476" dirty="0" smtClean="0">
                <a:latin typeface="+mj-lt"/>
                <a:cs typeface="Trebuchet MS"/>
              </a:rPr>
              <a:t> </a:t>
            </a:r>
            <a:r>
              <a:rPr sz="2400" spc="109" dirty="0" smtClean="0">
                <a:latin typeface="+mj-lt"/>
                <a:cs typeface="Arial"/>
              </a:rPr>
              <a:t>)</a:t>
            </a:r>
            <a:r>
              <a:rPr sz="2400" spc="-40" dirty="0" smtClean="0">
                <a:latin typeface="+mj-lt"/>
                <a:cs typeface="Arial"/>
              </a:rPr>
              <a:t> </a:t>
            </a:r>
            <a:r>
              <a:rPr sz="2400" spc="404" dirty="0" smtClean="0">
                <a:latin typeface="+mj-lt"/>
                <a:cs typeface="Arial"/>
              </a:rPr>
              <a:t>=</a:t>
            </a:r>
            <a:r>
              <a:rPr sz="2400" spc="-40" dirty="0" smtClean="0">
                <a:latin typeface="+mj-lt"/>
                <a:cs typeface="Arial"/>
              </a:rPr>
              <a:t> </a:t>
            </a:r>
            <a:r>
              <a:rPr lang="tr-TR" sz="2400" baseline="63131" dirty="0" smtClean="0">
                <a:latin typeface="+mj-lt"/>
                <a:cs typeface="Arial"/>
              </a:rPr>
              <a:t>   </a:t>
            </a:r>
            <a:r>
              <a:rPr sz="2400" spc="-149" dirty="0" smtClean="0">
                <a:latin typeface="+mj-lt"/>
                <a:cs typeface="Arial"/>
              </a:rPr>
              <a:t>0</a:t>
            </a:r>
            <a:r>
              <a:rPr sz="2400" i="1" spc="-149" dirty="0" smtClean="0">
                <a:latin typeface="+mj-lt"/>
                <a:cs typeface="Verdana"/>
              </a:rPr>
              <a:t>.</a:t>
            </a:r>
            <a:r>
              <a:rPr lang="tr-TR" sz="2400" spc="-149" dirty="0" smtClean="0">
                <a:latin typeface="+mj-lt"/>
                <a:cs typeface="Arial"/>
              </a:rPr>
              <a:t>20</a:t>
            </a:r>
            <a:endParaRPr sz="2400" dirty="0" smtClean="0">
              <a:latin typeface="+mj-lt"/>
              <a:cs typeface="Arial"/>
            </a:endParaRPr>
          </a:p>
          <a:p>
            <a:pPr marL="1534668">
              <a:spcBef>
                <a:spcPts val="59"/>
              </a:spcBef>
            </a:pPr>
            <a:r>
              <a:rPr sz="2400" spc="-400" baseline="32828" dirty="0" smtClean="0">
                <a:latin typeface="+mj-lt"/>
                <a:cs typeface="Arial"/>
              </a:rPr>
              <a:t> </a:t>
            </a:r>
            <a:r>
              <a:rPr sz="2400" spc="-222" baseline="32828" dirty="0" smtClean="0">
                <a:latin typeface="+mj-lt"/>
                <a:cs typeface="Arial"/>
              </a:rPr>
              <a:t> </a:t>
            </a:r>
            <a:r>
              <a:rPr sz="2400" spc="-149" dirty="0" smtClean="0">
                <a:latin typeface="+mj-lt"/>
                <a:cs typeface="Arial"/>
              </a:rPr>
              <a:t>0</a:t>
            </a:r>
            <a:r>
              <a:rPr sz="2400" i="1" spc="-149" dirty="0" smtClean="0">
                <a:latin typeface="+mj-lt"/>
                <a:cs typeface="Verdana"/>
              </a:rPr>
              <a:t>.</a:t>
            </a:r>
            <a:r>
              <a:rPr lang="tr-TR" sz="2400" spc="-149" dirty="0">
                <a:latin typeface="+mj-lt"/>
                <a:cs typeface="Arial"/>
              </a:rPr>
              <a:t>1</a:t>
            </a:r>
            <a:r>
              <a:rPr lang="tr-TR" sz="2400" spc="-149" dirty="0" smtClean="0">
                <a:latin typeface="+mj-lt"/>
                <a:cs typeface="Arial"/>
              </a:rPr>
              <a:t>0</a:t>
            </a:r>
          </a:p>
          <a:p>
            <a:pPr marL="1534668">
              <a:spcBef>
                <a:spcPts val="59"/>
              </a:spcBef>
            </a:pPr>
            <a:r>
              <a:rPr lang="tr-TR" sz="2400" spc="-149" dirty="0" smtClean="0">
                <a:latin typeface="+mj-lt"/>
                <a:cs typeface="Arial"/>
              </a:rPr>
              <a:t>0.30</a:t>
            </a:r>
            <a:endParaRPr sz="2400" dirty="0">
              <a:latin typeface="+mj-lt"/>
              <a:cs typeface="Arial"/>
            </a:endParaRPr>
          </a:p>
        </p:txBody>
      </p:sp>
      <p:sp>
        <p:nvSpPr>
          <p:cNvPr id="9" name="object 14"/>
          <p:cNvSpPr txBox="1"/>
          <p:nvPr/>
        </p:nvSpPr>
        <p:spPr>
          <a:xfrm>
            <a:off x="3429000" y="4547062"/>
            <a:ext cx="1632949" cy="1507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75" marR="10033" algn="just">
              <a:lnSpc>
                <a:spcPct val="102600"/>
              </a:lnSpc>
            </a:pPr>
            <a:r>
              <a:rPr sz="2400" spc="-50" dirty="0">
                <a:latin typeface="+mj-lt"/>
                <a:cs typeface="Arial"/>
              </a:rPr>
              <a:t>for </a:t>
            </a:r>
            <a:r>
              <a:rPr sz="2400" i="1" spc="-99" dirty="0">
                <a:latin typeface="+mj-lt"/>
                <a:cs typeface="Trebuchet MS"/>
              </a:rPr>
              <a:t>x </a:t>
            </a:r>
            <a:r>
              <a:rPr sz="2400" spc="404" dirty="0">
                <a:latin typeface="+mj-lt"/>
                <a:cs typeface="Arial"/>
              </a:rPr>
              <a:t>=</a:t>
            </a:r>
            <a:r>
              <a:rPr sz="2400" spc="208" dirty="0">
                <a:latin typeface="+mj-lt"/>
                <a:cs typeface="Arial"/>
              </a:rPr>
              <a:t> </a:t>
            </a:r>
            <a:r>
              <a:rPr lang="tr-TR" sz="2400" spc="-169" dirty="0" smtClean="0">
                <a:latin typeface="+mj-lt"/>
                <a:cs typeface="Arial"/>
              </a:rPr>
              <a:t>sarı</a:t>
            </a:r>
            <a:r>
              <a:rPr sz="2400" i="1" spc="-169" dirty="0" smtClean="0">
                <a:latin typeface="+mj-lt"/>
                <a:cs typeface="Verdana"/>
              </a:rPr>
              <a:t>,  </a:t>
            </a:r>
            <a:r>
              <a:rPr sz="2400" spc="-50" dirty="0">
                <a:latin typeface="+mj-lt"/>
                <a:cs typeface="Arial"/>
              </a:rPr>
              <a:t>for </a:t>
            </a:r>
            <a:r>
              <a:rPr sz="2400" i="1" spc="-99" dirty="0">
                <a:latin typeface="+mj-lt"/>
                <a:cs typeface="Trebuchet MS"/>
              </a:rPr>
              <a:t>x </a:t>
            </a:r>
            <a:r>
              <a:rPr sz="2400" spc="404" dirty="0">
                <a:latin typeface="+mj-lt"/>
                <a:cs typeface="Arial"/>
              </a:rPr>
              <a:t>=</a:t>
            </a:r>
            <a:r>
              <a:rPr sz="2400" spc="208" dirty="0">
                <a:latin typeface="+mj-lt"/>
                <a:cs typeface="Arial"/>
              </a:rPr>
              <a:t> </a:t>
            </a:r>
            <a:r>
              <a:rPr lang="tr-TR" sz="2400" spc="-169" dirty="0" smtClean="0">
                <a:latin typeface="+mj-lt"/>
                <a:cs typeface="Arial"/>
              </a:rPr>
              <a:t>mavi</a:t>
            </a:r>
            <a:r>
              <a:rPr sz="2400" i="1" spc="-169" dirty="0" smtClean="0">
                <a:latin typeface="+mj-lt"/>
                <a:cs typeface="Verdana"/>
              </a:rPr>
              <a:t>,  </a:t>
            </a:r>
            <a:r>
              <a:rPr sz="2400" spc="-50" dirty="0">
                <a:latin typeface="+mj-lt"/>
                <a:cs typeface="Arial"/>
              </a:rPr>
              <a:t>for </a:t>
            </a:r>
            <a:r>
              <a:rPr sz="2400" i="1" spc="-99" dirty="0">
                <a:latin typeface="+mj-lt"/>
                <a:cs typeface="Trebuchet MS"/>
              </a:rPr>
              <a:t>x </a:t>
            </a:r>
            <a:r>
              <a:rPr lang="en-US" sz="2400" i="1" spc="-99" dirty="0" smtClean="0">
                <a:latin typeface="+mj-lt"/>
                <a:cs typeface="Trebuchet MS"/>
              </a:rPr>
              <a:t> </a:t>
            </a:r>
            <a:r>
              <a:rPr sz="2400" spc="404" dirty="0" smtClean="0">
                <a:latin typeface="+mj-lt"/>
                <a:cs typeface="Arial"/>
              </a:rPr>
              <a:t>=</a:t>
            </a:r>
            <a:r>
              <a:rPr sz="2400" spc="198" dirty="0" smtClean="0">
                <a:latin typeface="+mj-lt"/>
                <a:cs typeface="Arial"/>
              </a:rPr>
              <a:t> </a:t>
            </a:r>
            <a:r>
              <a:rPr lang="tr-TR" sz="2400" spc="-169" dirty="0" smtClean="0">
                <a:latin typeface="+mj-lt"/>
                <a:cs typeface="Arial"/>
              </a:rPr>
              <a:t>yeşil,</a:t>
            </a:r>
          </a:p>
          <a:p>
            <a:pPr marL="25075" marR="10033" algn="just">
              <a:lnSpc>
                <a:spcPct val="102600"/>
              </a:lnSpc>
            </a:pPr>
            <a:r>
              <a:rPr lang="tr-TR" sz="2400" i="1" spc="-169" dirty="0" err="1">
                <a:latin typeface="+mj-lt"/>
                <a:cs typeface="Arial"/>
              </a:rPr>
              <a:t>f</a:t>
            </a:r>
            <a:r>
              <a:rPr lang="tr-TR" sz="2400" i="1" spc="-169" dirty="0" err="1" smtClean="0">
                <a:latin typeface="+mj-lt"/>
                <a:cs typeface="Arial"/>
              </a:rPr>
              <a:t>or</a:t>
            </a:r>
            <a:r>
              <a:rPr lang="tr-TR" sz="2400" i="1" spc="-169" dirty="0" smtClean="0">
                <a:latin typeface="+mj-lt"/>
                <a:cs typeface="Arial"/>
              </a:rPr>
              <a:t>  x =    mor</a:t>
            </a:r>
            <a:r>
              <a:rPr sz="2400" i="1" spc="-169" dirty="0" smtClean="0">
                <a:latin typeface="+mj-lt"/>
                <a:cs typeface="Verdana"/>
              </a:rPr>
              <a:t>.</a:t>
            </a:r>
            <a:endParaRPr sz="2400" dirty="0">
              <a:latin typeface="+mj-lt"/>
              <a:cs typeface="Verdana"/>
            </a:endParaRPr>
          </a:p>
        </p:txBody>
      </p:sp>
      <p:graphicFrame>
        <p:nvGraphicFramePr>
          <p:cNvPr id="10" name="Grafik 9"/>
          <p:cNvGraphicFramePr/>
          <p:nvPr>
            <p:extLst>
              <p:ext uri="{D42A27DB-BD31-4B8C-83A1-F6EECF244321}">
                <p14:modId xmlns:p14="http://schemas.microsoft.com/office/powerpoint/2010/main" val="1461843240"/>
              </p:ext>
            </p:extLst>
          </p:nvPr>
        </p:nvGraphicFramePr>
        <p:xfrm>
          <a:off x="5600700" y="4495800"/>
          <a:ext cx="2705100" cy="1779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773554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Probability Mass Function</a:t>
            </a:r>
          </a:p>
        </p:txBody>
      </p:sp>
      <p:sp>
        <p:nvSpPr>
          <p:cNvPr id="50179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35"/>
            <a:ext cx="8458200" cy="4525963"/>
          </a:xfrm>
          <a:blipFill rotWithShape="1">
            <a:blip r:embed="rId3"/>
            <a:stretch>
              <a:fillRect l="-1441" t="-1617" b="-404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867BF00-533A-42EB-8B2D-00EA6A8BDA51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72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Probability Mass Function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35"/>
            <a:ext cx="8458200" cy="4525963"/>
          </a:xfrm>
        </p:spPr>
        <p:txBody>
          <a:bodyPr/>
          <a:lstStyle/>
          <a:p>
            <a:r>
              <a:rPr lang="en-US" altLang="en-US" dirty="0" smtClean="0"/>
              <a:t>Example: Suppose the random variable X is the number of rooms in a randomly chosen owner-occupied housing unit.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distribution of X is: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i="1" dirty="0" err="1" smtClean="0"/>
              <a:t>Pr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[X= a unit has </a:t>
            </a:r>
            <a:r>
              <a:rPr lang="en-US" altLang="en-US" dirty="0"/>
              <a:t>at least 5 rooms</a:t>
            </a:r>
            <a:r>
              <a:rPr lang="en-US" altLang="en-US" dirty="0" smtClean="0"/>
              <a:t>]=?</a:t>
            </a:r>
            <a:endParaRPr lang="en-US" altLang="en-US" dirty="0"/>
          </a:p>
          <a:p>
            <a:endParaRPr lang="en-US" altLang="en-US" dirty="0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39910" indent="-28458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8333" indent="-227678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3665" indent="-227678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48995" indent="-227678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04332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59664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14995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70326" indent="-22767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8CEF29C-C7CD-4EC8-A5A1-E1D12EAC08F6}" type="slidenum">
              <a:rPr lang="en-US" altLang="en-US" sz="120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471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40250"/>
            <a:ext cx="70802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43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20969</TotalTime>
  <Words>2234</Words>
  <Application>Microsoft Macintosh PowerPoint</Application>
  <PresentationFormat>Ekran Gösterisi (4:3)</PresentationFormat>
  <Paragraphs>465</Paragraphs>
  <Slides>45</Slides>
  <Notes>14</Notes>
  <HiddenSlides>1</HiddenSlides>
  <MMClips>0</MMClips>
  <ScaleCrop>false</ScaleCrop>
  <HeadingPairs>
    <vt:vector size="6" baseType="variant">
      <vt:variant>
        <vt:lpstr>Kullanılan Yazı Tipleri</vt:lpstr>
      </vt:variant>
      <vt:variant>
        <vt:i4>12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45</vt:i4>
      </vt:variant>
    </vt:vector>
  </HeadingPairs>
  <TitlesOfParts>
    <vt:vector size="60" baseType="lpstr">
      <vt:lpstr>Calibri</vt:lpstr>
      <vt:lpstr>Cambria Math</vt:lpstr>
      <vt:lpstr>Gill Sans MT</vt:lpstr>
      <vt:lpstr>Meiryo</vt:lpstr>
      <vt:lpstr>Monotype Sorts</vt:lpstr>
      <vt:lpstr>MS PGothic</vt:lpstr>
      <vt:lpstr>Symbol</vt:lpstr>
      <vt:lpstr>Tahoma</vt:lpstr>
      <vt:lpstr>Times New Roman</vt:lpstr>
      <vt:lpstr>Trebuchet MS</vt:lpstr>
      <vt:lpstr>Verdana</vt:lpstr>
      <vt:lpstr>Arial</vt:lpstr>
      <vt:lpstr>Office Theme</vt:lpstr>
      <vt:lpstr>7_Office Theme</vt:lpstr>
      <vt:lpstr>8_Office Theme</vt:lpstr>
      <vt:lpstr>PowerPoint Sunusu</vt:lpstr>
      <vt:lpstr>Random variables</vt:lpstr>
      <vt:lpstr>PowerPoint Sunusu</vt:lpstr>
      <vt:lpstr>Random variables</vt:lpstr>
      <vt:lpstr>Discrete vs.  continuous random  variables</vt:lpstr>
      <vt:lpstr>Probability Distributions</vt:lpstr>
      <vt:lpstr>Discrete probability distributions</vt:lpstr>
      <vt:lpstr>Probability Mass Function</vt:lpstr>
      <vt:lpstr>Probability Mass Function</vt:lpstr>
      <vt:lpstr>Probability Mass Function</vt:lpstr>
      <vt:lpstr>Bernoulli distribution</vt:lpstr>
      <vt:lpstr>Bernoulli distribution</vt:lpstr>
      <vt:lpstr>Binomial distribution</vt:lpstr>
      <vt:lpstr>Binomial Distribution</vt:lpstr>
      <vt:lpstr>PowerPoint Sunusu</vt:lpstr>
      <vt:lpstr>Probability that two out of three randomly  chosen passengers survived the Titanic</vt:lpstr>
      <vt:lpstr>Probability that two out of three randomly  chosen passengers survived the Titanic</vt:lpstr>
      <vt:lpstr>Binomial Distribution Example</vt:lpstr>
      <vt:lpstr>Binomial Distribution Example</vt:lpstr>
      <vt:lpstr>Example: Flight Simulator</vt:lpstr>
      <vt:lpstr>p = 0.8</vt:lpstr>
      <vt:lpstr>PowerPoint Sunusu</vt:lpstr>
      <vt:lpstr>Poisson Distribution</vt:lpstr>
      <vt:lpstr>PowerPoint Sunusu</vt:lpstr>
      <vt:lpstr>PowerPoint Sunusu</vt:lpstr>
      <vt:lpstr>Continuous probability distributions</vt:lpstr>
      <vt:lpstr>Probability density function</vt:lpstr>
      <vt:lpstr>Probability density function</vt:lpstr>
      <vt:lpstr>Continuous Random Variable</vt:lpstr>
      <vt:lpstr>Probability of intervals</vt:lpstr>
      <vt:lpstr>Normal distribution</vt:lpstr>
      <vt:lpstr>Normal distribution</vt:lpstr>
      <vt:lpstr>Normal Distribution</vt:lpstr>
      <vt:lpstr>Normal Distribution</vt:lpstr>
      <vt:lpstr>Standard Normal Distribution</vt:lpstr>
      <vt:lpstr>Cumulative distribution function</vt:lpstr>
      <vt:lpstr>Quantiles</vt:lpstr>
      <vt:lpstr>Scaling and shifting random variables</vt:lpstr>
      <vt:lpstr>Standardization</vt:lpstr>
      <vt:lpstr>Adding/subtracting random variables</vt:lpstr>
      <vt:lpstr>Adding/subtracting random variables</vt:lpstr>
      <vt:lpstr>Central limit theorem</vt:lpstr>
      <vt:lpstr>Central Limit Theorem</vt:lpstr>
      <vt:lpstr>A larger sample  has a lower  standard error</vt:lpstr>
      <vt:lpstr>The law of large numbers</vt:lpstr>
    </vt:vector>
  </TitlesOfParts>
  <Company>KSU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Mining: Introduction</dc:title>
  <cp:lastModifiedBy>kubraadali@gmail.com</cp:lastModifiedBy>
  <cp:revision>355</cp:revision>
  <dcterms:created xsi:type="dcterms:W3CDTF">2006-08-30T09:37:06Z</dcterms:created>
  <dcterms:modified xsi:type="dcterms:W3CDTF">2022-11-13T19:52:00Z</dcterms:modified>
</cp:coreProperties>
</file>