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339" r:id="rId3"/>
    <p:sldId id="341" r:id="rId4"/>
    <p:sldId id="340" r:id="rId5"/>
    <p:sldId id="343" r:id="rId6"/>
    <p:sldId id="344" r:id="rId7"/>
    <p:sldId id="349" r:id="rId8"/>
    <p:sldId id="359" r:id="rId9"/>
    <p:sldId id="352" r:id="rId10"/>
    <p:sldId id="360" r:id="rId11"/>
    <p:sldId id="347" r:id="rId12"/>
    <p:sldId id="363" r:id="rId13"/>
    <p:sldId id="368" r:id="rId14"/>
    <p:sldId id="369" r:id="rId15"/>
    <p:sldId id="351" r:id="rId16"/>
    <p:sldId id="372" r:id="rId17"/>
    <p:sldId id="373" r:id="rId18"/>
    <p:sldId id="354" r:id="rId19"/>
    <p:sldId id="355" r:id="rId20"/>
    <p:sldId id="356" r:id="rId21"/>
    <p:sldId id="348" r:id="rId22"/>
    <p:sldId id="357" r:id="rId23"/>
    <p:sldId id="358" r:id="rId24"/>
    <p:sldId id="300" r:id="rId2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ltan Sevgi TURGUT" initials="SST" lastIdx="1" clrIdx="0">
    <p:extLst>
      <p:ext uri="{19B8F6BF-5375-455C-9EA6-DF929625EA0E}">
        <p15:presenceInfo xmlns:p15="http://schemas.microsoft.com/office/powerpoint/2012/main" userId="S::sturgut@yildiz.edu.tr::9ebab66f-8d84-48a4-930c-fb4d98d6146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59" autoAdjust="0"/>
    <p:restoredTop sz="86133" autoAdjust="0"/>
  </p:normalViewPr>
  <p:slideViewPr>
    <p:cSldViewPr snapToGrid="0">
      <p:cViewPr varScale="1">
        <p:scale>
          <a:sx n="96" d="100"/>
          <a:sy n="96" d="100"/>
        </p:scale>
        <p:origin x="256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CC9F7-B089-4E31-8A11-BF890F88DAEA}" type="datetimeFigureOut">
              <a:rPr lang="tr-TR" smtClean="0"/>
              <a:t>8.05.2025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AB13A-8B52-4BC1-A146-BCC2FFFF52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5378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5567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492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4266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9888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b="0" i="0" dirty="0">
              <a:solidFill>
                <a:srgbClr val="4D5156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1834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8567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5264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1708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88ACA-9C9C-A7C1-F7BA-A27BF9FFD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87CC639E-6AFB-BC27-ADC5-D31F78C779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547B2998-2D36-8D89-28A6-CB34E1D7FC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A18BA6A-EEAF-862E-D440-C5D04DD065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91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74923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4753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3731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C90E5A16-9693-4516-82F5-189168B1A0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864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F351DCE2-A5A5-420C-A8AC-77BF07BFBF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552700"/>
            <a:ext cx="7905786" cy="1869274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1E12E282-89F9-436A-AEDE-8A13CAC7A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3550" y="4569301"/>
            <a:ext cx="7150100" cy="1190177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6226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  <a:endParaRPr lang="tr-TR" dirty="0"/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B490B8BC-69FF-4D96-8230-6729E043F4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86" y="1146843"/>
            <a:ext cx="4651220" cy="495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52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49420CFD-5C03-48FB-846E-6A6594F00D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F63690FA-CE01-479B-88CF-A83E305EC8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BBCF484-43EA-4A69-8087-AB06E7A5C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5C47717-0BC8-4804-B510-DFB728DAE6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24235"/>
            <a:ext cx="9919104" cy="365125"/>
          </a:xfrm>
          <a:prstGeom prst="rect">
            <a:avLst/>
          </a:prstGeom>
        </p:spPr>
        <p:txBody>
          <a:bodyPr/>
          <a:lstStyle/>
          <a:p>
            <a:fld id="{C312A067-8218-48C4-A1B5-FDE1B9402D1A}" type="datetime1">
              <a:rPr lang="tr-TR" smtClean="0"/>
              <a:t>8.05.2025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18B1041-B1BC-4150-A530-9041BD930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F5E30E9-AE8D-40B7-ABF9-CE61EAF81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1299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8590EFB0-BC58-408E-89AF-055AAF5C65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Dikey Başlık 1">
            <a:extLst>
              <a:ext uri="{FF2B5EF4-FFF2-40B4-BE49-F238E27FC236}">
                <a16:creationId xmlns:a16="http://schemas.microsoft.com/office/drawing/2014/main" id="{C57583E7-F86A-43EB-9B2F-38FDF93D3FC0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D32BE473-B7F1-44C7-B785-A742BF72C4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F8E9238-3898-4A8B-8560-ACD6FC4EB9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24235"/>
            <a:ext cx="9919104" cy="365125"/>
          </a:xfrm>
          <a:prstGeom prst="rect">
            <a:avLst/>
          </a:prstGeom>
        </p:spPr>
        <p:txBody>
          <a:bodyPr/>
          <a:lstStyle/>
          <a:p>
            <a:fld id="{1893EC84-E4F4-4BB2-81FE-C44C93F2479D}" type="datetime1">
              <a:rPr lang="tr-TR" smtClean="0"/>
              <a:t>8.05.2025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46F0344-7289-4EF8-9636-686348660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94C663-06B6-4A69-8FE0-E7682BD22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4905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7F61861-F3EA-40E9-B79A-F9A196C51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BDCE879-A6AE-4A78-A1E3-D702A4FA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9FE4DC0-277C-427F-8D7A-D4AFF7DFA9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2" y="6524235"/>
            <a:ext cx="9919105" cy="365125"/>
          </a:xfrm>
          <a:prstGeom prst="rect">
            <a:avLst/>
          </a:prstGeom>
        </p:spPr>
        <p:txBody>
          <a:bodyPr/>
          <a:lstStyle/>
          <a:p>
            <a:fld id="{B0DA75D9-D21A-4658-BFD4-8E9A4C41071F}" type="datetime1">
              <a:rPr lang="tr-TR" smtClean="0"/>
              <a:t>8.05.2025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D5782BE-F496-4A7A-A090-9EE569795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02477E9-2F53-4C8D-81FE-CDE7B0AF0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289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08336059-B749-46F6-A2A1-B79798029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8"/>
            <a:ext cx="12192000" cy="6850864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3C53F7A6-2D59-4D4A-9BED-67BBA7E479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86" y="1146843"/>
            <a:ext cx="4651220" cy="4954258"/>
          </a:xfrm>
          <a:prstGeom prst="rect">
            <a:avLst/>
          </a:prstGeom>
        </p:spPr>
      </p:pic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F705E1E-EACD-4C09-9F99-44DA70450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4662914"/>
            <a:ext cx="690578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27226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2" name="Unvan 1">
            <a:extLst>
              <a:ext uri="{FF2B5EF4-FFF2-40B4-BE49-F238E27FC236}">
                <a16:creationId xmlns:a16="http://schemas.microsoft.com/office/drawing/2014/main" id="{569C352B-9ABC-4CAD-A2A4-9A68FD8F8B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006" y="2458391"/>
            <a:ext cx="7540780" cy="1949274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tr-TR" dirty="0"/>
              <a:t>ASIL BAŞLIK STİLİNİ DÜZENLEMEK İÇİN TIKLAYIN</a:t>
            </a:r>
          </a:p>
        </p:txBody>
      </p:sp>
    </p:spTree>
    <p:extLst>
      <p:ext uri="{BB962C8B-B14F-4D97-AF65-F5344CB8AC3E}">
        <p14:creationId xmlns:p14="http://schemas.microsoft.com/office/powerpoint/2010/main" val="1716604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9AA7BA99-CD10-4756-952F-7984E14667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AE53AFB8-63F6-42EA-B02F-568E73A8FD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0238C47-D526-4ACB-B114-48A2B38159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AACF9CC0-E2CD-4C18-A753-E1C108B04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FC1138C-4500-4439-8F9A-32BACD84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" y="6511746"/>
            <a:ext cx="9919105" cy="365125"/>
          </a:xfrm>
          <a:prstGeom prst="rect">
            <a:avLst/>
          </a:prstGeom>
        </p:spPr>
        <p:txBody>
          <a:bodyPr/>
          <a:lstStyle/>
          <a:p>
            <a:fld id="{078B3B55-A9CE-4E71-8CE2-770C198390C4}" type="datetime1">
              <a:rPr lang="tr-TR" smtClean="0"/>
              <a:t>8.05.2025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30B0518-3DCC-486E-A16C-4190848F9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080847"/>
            <a:ext cx="9919105" cy="430899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8CD4AF8-0FC9-453B-90DD-F869CF3F2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0698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8700AE0F-E724-4FCD-A200-A7C121C1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C4AEAB52-EAE4-4FE3-AC8A-E8F4FFA13C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C605DBC-108E-4FCB-9300-ABBEFFE33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C16A7FC-42C7-4712-B8E6-579DF47D09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AC2A114-6FA1-4BC1-B793-770CA447F3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FCB3AA5-2B1F-48E5-AF1A-5F88FFA6B2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0A6297D5-2FD6-475C-B925-26933F8034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" y="6542731"/>
            <a:ext cx="9917518" cy="365125"/>
          </a:xfrm>
          <a:prstGeom prst="rect">
            <a:avLst/>
          </a:prstGeom>
        </p:spPr>
        <p:txBody>
          <a:bodyPr/>
          <a:lstStyle/>
          <a:p>
            <a:fld id="{29049FF3-41C4-481C-A270-010F41A26621}" type="datetime1">
              <a:rPr lang="tr-TR" smtClean="0"/>
              <a:t>8.05.2025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0B627142-0781-4988-B704-4A60E63AD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9DCD17C2-0CE9-4C7E-8ACC-FAF536D4D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815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BACD4422-55C0-4FB9-ABE0-0DF2C6C0AC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A4006C49-DF39-4A1B-90E6-AB7DDCFE3A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9A2F456-FB59-4A17-B443-566962D9CC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24235"/>
            <a:ext cx="9919104" cy="365125"/>
          </a:xfrm>
          <a:prstGeom prst="rect">
            <a:avLst/>
          </a:prstGeom>
        </p:spPr>
        <p:txBody>
          <a:bodyPr/>
          <a:lstStyle/>
          <a:p>
            <a:fld id="{F35CBA3D-18F5-47F7-9958-BCCFA2946F00}" type="datetime1">
              <a:rPr lang="tr-TR" smtClean="0"/>
              <a:t>8.05.2025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77B26820-9D85-49E4-8B54-9002FC898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B6662A2B-59CA-4D23-B5E6-4BCDFA404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237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A7835B88-C359-446B-8954-74AD0B02D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0B99AE38-E36A-4A3A-AD61-2A5D53CD6B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24235"/>
            <a:ext cx="9919104" cy="365125"/>
          </a:xfrm>
          <a:prstGeom prst="rect">
            <a:avLst/>
          </a:prstGeom>
        </p:spPr>
        <p:txBody>
          <a:bodyPr/>
          <a:lstStyle/>
          <a:p>
            <a:fld id="{0ED9321D-2CFF-4FF2-A25B-D75D44F54F52}" type="datetime1">
              <a:rPr lang="tr-TR" smtClean="0"/>
              <a:t>8.05.2025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ED8168FD-6BD2-4714-A574-B27FDCED8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6607242-2625-4508-9155-921756B7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4130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A9B817FE-0A9F-45FB-A4AE-031DBDA3C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A22AE0FF-ABE5-428B-A80D-4148078257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4CABDC6-3CBB-46F4-91EB-075EF4841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CB66E77-2581-4887-8933-0BDFABCAE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DFF5D66-BA76-462B-A3EE-5F4CE9D365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" y="6541572"/>
            <a:ext cx="9917518" cy="365125"/>
          </a:xfrm>
          <a:prstGeom prst="rect">
            <a:avLst/>
          </a:prstGeom>
        </p:spPr>
        <p:txBody>
          <a:bodyPr/>
          <a:lstStyle/>
          <a:p>
            <a:fld id="{EF686212-A8EA-401E-B8F7-6F7B7C6281B2}" type="datetime1">
              <a:rPr lang="tr-TR" smtClean="0"/>
              <a:t>8.05.2025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26C8739-A7BD-4858-AD24-E00861CF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4C2CD96-07FD-4906-B524-8948900D8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1855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655D3714-ADA4-4531-BCAD-7A7994A23B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18DB6CB0-B5BF-488B-8AD9-B81351CA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56A4FA87-7D06-4C26-9795-9EE5EEEA16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FF36C73-B643-4F28-AB7B-3E2E5DD4E5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A61B92B-E17E-4099-8994-24206CEE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" y="6541572"/>
            <a:ext cx="9917518" cy="365125"/>
          </a:xfrm>
          <a:prstGeom prst="rect">
            <a:avLst/>
          </a:prstGeom>
        </p:spPr>
        <p:txBody>
          <a:bodyPr/>
          <a:lstStyle/>
          <a:p>
            <a:fld id="{B44EE09D-7A81-4A29-A555-1DB14972BB22}" type="datetime1">
              <a:rPr lang="tr-TR" smtClean="0"/>
              <a:t>8.05.2025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33DF930-3898-4621-ACE2-667713D1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5646AC6-31C0-48B3-A37A-D60784B69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4287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id="{215EE02D-9E95-4184-A56F-3D2930C492F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86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52489EC9-C14E-4D53-A73B-D560313FCFD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2E77CF39-7175-488B-B87E-1679ACD69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156A939-4645-42D8-8798-FB2BFAC76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55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CF6A067-2F73-4436-8244-2656FC703E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-1" y="6512011"/>
            <a:ext cx="9919105" cy="345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62262"/>
                </a:solidFill>
              </a:defRPr>
            </a:lvl1pPr>
          </a:lstStyle>
          <a:p>
            <a:fld id="{F9A9448A-FEBD-47E1-AB76-8E7B31AF8420}" type="datetime1">
              <a:rPr lang="tr-TR" smtClean="0"/>
              <a:t>8.05.2025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D934B57-587D-4519-8A85-DAE5BE622C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-1" y="6081112"/>
            <a:ext cx="9919105" cy="430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 spc="300">
                <a:solidFill>
                  <a:schemeClr val="bg1"/>
                </a:solidFill>
                <a:latin typeface="Monotype Corsiva" panose="03010101010201010101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84F9D7B-7796-48A4-8407-7ED8B23139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44531" y="6159110"/>
            <a:ext cx="945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>
                <a:solidFill>
                  <a:srgbClr val="262262"/>
                </a:solidFill>
              </a:defRPr>
            </a:lvl1pPr>
          </a:lstStyle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6915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463659"/>
            <a:ext cx="7905786" cy="1869274"/>
          </a:xfrm>
        </p:spPr>
        <p:txBody>
          <a:bodyPr/>
          <a:lstStyle/>
          <a:p>
            <a:r>
              <a:rPr lang="tr-TR" dirty="0"/>
              <a:t>Machine Learning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28643" y="4728700"/>
            <a:ext cx="7150100" cy="3630897"/>
          </a:xfrm>
        </p:spPr>
        <p:txBody>
          <a:bodyPr>
            <a:normAutofit/>
          </a:bodyPr>
          <a:lstStyle/>
          <a:p>
            <a:r>
              <a:rPr lang="tr-TR" sz="1800" dirty="0"/>
              <a:t>Sultan Sevgi TURGUT</a:t>
            </a:r>
          </a:p>
          <a:p>
            <a:r>
              <a:rPr lang="tr-TR" sz="1800" dirty="0" err="1"/>
              <a:t>Supervisor</a:t>
            </a:r>
            <a:r>
              <a:rPr lang="tr-TR" sz="1800" dirty="0"/>
              <a:t>: Dr. </a:t>
            </a:r>
            <a:r>
              <a:rPr lang="tr-TR" sz="1800" dirty="0" err="1"/>
              <a:t>Zeyneb</a:t>
            </a:r>
            <a:r>
              <a:rPr lang="tr-TR" sz="1800" dirty="0"/>
              <a:t> KURT </a:t>
            </a:r>
          </a:p>
          <a:p>
            <a:r>
              <a:rPr lang="en-US" sz="1700" dirty="0"/>
              <a:t>Department of Computer Engineering, </a:t>
            </a:r>
          </a:p>
          <a:p>
            <a:r>
              <a:rPr lang="en-US" sz="1700" dirty="0" err="1"/>
              <a:t>Yildiz</a:t>
            </a:r>
            <a:r>
              <a:rPr lang="en-US" sz="1700" dirty="0"/>
              <a:t> Technical University, </a:t>
            </a:r>
          </a:p>
          <a:p>
            <a:r>
              <a:rPr lang="en-US" sz="1700" dirty="0"/>
              <a:t>Istanbul, Turkey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377843" y="6544149"/>
            <a:ext cx="7150100" cy="433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6226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/>
              <a:t>8 </a:t>
            </a:r>
            <a:r>
              <a:rPr lang="tr-TR" sz="1800"/>
              <a:t>May 2025</a:t>
            </a:r>
            <a:endParaRPr lang="tr-TR" dirty="0"/>
          </a:p>
        </p:txBody>
      </p:sp>
      <p:sp>
        <p:nvSpPr>
          <p:cNvPr id="7" name="Alt Başlık 2">
            <a:extLst>
              <a:ext uri="{FF2B5EF4-FFF2-40B4-BE49-F238E27FC236}">
                <a16:creationId xmlns:a16="http://schemas.microsoft.com/office/drawing/2014/main" id="{8995AF58-0B86-53C1-3F3E-1D85E5EA178B}"/>
              </a:ext>
            </a:extLst>
          </p:cNvPr>
          <p:cNvSpPr txBox="1">
            <a:spLocks/>
          </p:cNvSpPr>
          <p:nvPr/>
        </p:nvSpPr>
        <p:spPr>
          <a:xfrm>
            <a:off x="4775200" y="5534780"/>
            <a:ext cx="7150100" cy="17802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6226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236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6EE4446-0D44-6E70-9B89-B1103CBD5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K-</a:t>
            </a:r>
            <a:r>
              <a:rPr lang="tr-TR" dirty="0" err="1"/>
              <a:t>Fold</a:t>
            </a:r>
            <a:r>
              <a:rPr lang="tr-TR" dirty="0"/>
              <a:t> Cross </a:t>
            </a:r>
            <a:r>
              <a:rPr lang="tr-TR" dirty="0" err="1"/>
              <a:t>validation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A3116E4-5DE6-F088-C229-447B31D93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8160CA4-A16E-8308-D79E-F3ADDC526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10</a:t>
            </a:fld>
            <a:endParaRPr lang="tr-TR"/>
          </a:p>
        </p:txBody>
      </p:sp>
      <p:pic>
        <p:nvPicPr>
          <p:cNvPr id="20482" name="Picture 2" descr="3.1. Cross-validation: evaluating estimator performance — scikit-learn  1.4.2 documentation">
            <a:extLst>
              <a:ext uri="{FF2B5EF4-FFF2-40B4-BE49-F238E27FC236}">
                <a16:creationId xmlns:a16="http://schemas.microsoft.com/office/drawing/2014/main" id="{878C3828-72B0-FE8D-0045-1A8251114F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2" r="28736" b="10191"/>
          <a:stretch/>
        </p:blipFill>
        <p:spPr bwMode="auto">
          <a:xfrm>
            <a:off x="214653" y="894443"/>
            <a:ext cx="7055983" cy="446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K-Fold Cross Validation - Ultralytics YOLOv8 Docs">
            <a:extLst>
              <a:ext uri="{FF2B5EF4-FFF2-40B4-BE49-F238E27FC236}">
                <a16:creationId xmlns:a16="http://schemas.microsoft.com/office/drawing/2014/main" id="{9A71CA02-2180-F463-7D13-ED7D3EEBD4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1"/>
          <a:stretch/>
        </p:blipFill>
        <p:spPr bwMode="auto">
          <a:xfrm>
            <a:off x="7449598" y="810110"/>
            <a:ext cx="3367314" cy="490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524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E37C3A9-5063-0734-C860-4ABEABD7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tr-TR" dirty="0" err="1"/>
              <a:t>Supervised</a:t>
            </a:r>
            <a:r>
              <a:rPr lang="tr-TR" dirty="0"/>
              <a:t> </a:t>
            </a:r>
            <a:r>
              <a:rPr lang="tr-TR" dirty="0" err="1"/>
              <a:t>Algorithms</a:t>
            </a:r>
            <a:endParaRPr lang="tr-TR" dirty="0"/>
          </a:p>
        </p:txBody>
      </p:sp>
      <p:pic>
        <p:nvPicPr>
          <p:cNvPr id="8194" name="Picture 2" descr="4. Supervised Learning: Models and Concepts - Machine Learning and Data  Science Blueprints for Finance [Book]">
            <a:extLst>
              <a:ext uri="{FF2B5EF4-FFF2-40B4-BE49-F238E27FC236}">
                <a16:creationId xmlns:a16="http://schemas.microsoft.com/office/drawing/2014/main" id="{D9402342-4D43-5553-53EF-D629CFECD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1986" y="1396965"/>
            <a:ext cx="6148027" cy="464176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4BB4473-B920-DF1F-17AA-37085D479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531" y="6159110"/>
            <a:ext cx="94556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FDAC7D8-E2FA-44A4-B996-0B26C45AC8F2}" type="slidenum">
              <a:rPr lang="tr-TR" sz="1900" smtClean="0"/>
              <a:pPr>
                <a:lnSpc>
                  <a:spcPct val="90000"/>
                </a:lnSpc>
                <a:spcAft>
                  <a:spcPts val="600"/>
                </a:spcAft>
              </a:pPr>
              <a:t>11</a:t>
            </a:fld>
            <a:endParaRPr lang="tr-TR" sz="1900"/>
          </a:p>
        </p:txBody>
      </p:sp>
    </p:spTree>
    <p:extLst>
      <p:ext uri="{BB962C8B-B14F-4D97-AF65-F5344CB8AC3E}">
        <p14:creationId xmlns:p14="http://schemas.microsoft.com/office/powerpoint/2010/main" val="2842064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B714AD0-DC5F-1C24-22C5-9D36292E3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993" y="36108"/>
            <a:ext cx="10515600" cy="1325563"/>
          </a:xfrm>
        </p:spPr>
        <p:txBody>
          <a:bodyPr/>
          <a:lstStyle/>
          <a:p>
            <a:r>
              <a:rPr lang="tr-TR" dirty="0" err="1"/>
              <a:t>Supervised</a:t>
            </a:r>
            <a:r>
              <a:rPr lang="tr-TR" dirty="0"/>
              <a:t> </a:t>
            </a:r>
            <a:r>
              <a:rPr lang="tr-TR" dirty="0" err="1"/>
              <a:t>Algorithm</a:t>
            </a:r>
            <a:br>
              <a:rPr lang="tr-TR" dirty="0"/>
            </a:br>
            <a:r>
              <a:rPr lang="tr-TR" dirty="0" err="1"/>
              <a:t>Decision</a:t>
            </a:r>
            <a:r>
              <a:rPr lang="tr-TR" dirty="0"/>
              <a:t> </a:t>
            </a:r>
            <a:r>
              <a:rPr lang="tr-TR" dirty="0" err="1"/>
              <a:t>Tree</a:t>
            </a:r>
            <a:endParaRPr lang="tr-TR" dirty="0"/>
          </a:p>
        </p:txBody>
      </p:sp>
      <p:pic>
        <p:nvPicPr>
          <p:cNvPr id="6" name="İçerik Yer Tutucusu 5" descr="metin, ekran görüntüsü, sayı, numara, yazı tipi içeren bir resim&#10;&#10;Açıklama otomatik olarak oluşturuldu">
            <a:extLst>
              <a:ext uri="{FF2B5EF4-FFF2-40B4-BE49-F238E27FC236}">
                <a16:creationId xmlns:a16="http://schemas.microsoft.com/office/drawing/2014/main" id="{6D0CAC13-FC9B-38E5-4123-DA7205C0F1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51756"/>
            <a:ext cx="4430911" cy="4154488"/>
          </a:xfr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E1C67F2-C528-4A3F-1F43-88AC74A4D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12</a:t>
            </a:fld>
            <a:endParaRPr lang="tr-TR"/>
          </a:p>
        </p:txBody>
      </p:sp>
      <p:pic>
        <p:nvPicPr>
          <p:cNvPr id="8" name="Resim 7" descr="metin, ekran görüntüsü, daire, diyagram içeren bir resim&#10;&#10;Açıklama otomatik olarak oluşturuldu">
            <a:extLst>
              <a:ext uri="{FF2B5EF4-FFF2-40B4-BE49-F238E27FC236}">
                <a16:creationId xmlns:a16="http://schemas.microsoft.com/office/drawing/2014/main" id="{82078152-1E13-822A-85B1-EF6435E4A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056" y="1114425"/>
            <a:ext cx="5017537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87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2698B4A-D31C-9ADE-FE8B-130ED5546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10515600" cy="1325563"/>
          </a:xfrm>
        </p:spPr>
        <p:txBody>
          <a:bodyPr/>
          <a:lstStyle/>
          <a:p>
            <a:r>
              <a:rPr lang="tr-TR" dirty="0" err="1"/>
              <a:t>Ensemble</a:t>
            </a:r>
            <a:r>
              <a:rPr lang="tr-TR" dirty="0"/>
              <a:t> </a:t>
            </a:r>
            <a:r>
              <a:rPr lang="tr-TR" dirty="0" err="1"/>
              <a:t>Methods</a:t>
            </a:r>
            <a:br>
              <a:rPr lang="tr-TR" dirty="0"/>
            </a:br>
            <a:r>
              <a:rPr lang="tr-TR" dirty="0" err="1"/>
              <a:t>Radom</a:t>
            </a:r>
            <a:r>
              <a:rPr lang="tr-TR" dirty="0"/>
              <a:t> </a:t>
            </a:r>
            <a:r>
              <a:rPr lang="tr-TR" dirty="0" err="1"/>
              <a:t>Forest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7E23F4D-F5AD-96FF-801C-300F1E35ED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217553D-6EDF-61B7-A3B3-3D9E8A28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13</a:t>
            </a:fld>
            <a:endParaRPr lang="tr-TR"/>
          </a:p>
        </p:txBody>
      </p:sp>
      <p:pic>
        <p:nvPicPr>
          <p:cNvPr id="24578" name="Picture 2" descr="Random Forest. Random Forest is an ensemble machine… | by Deniz Gunay |  Medium">
            <a:extLst>
              <a:ext uri="{FF2B5EF4-FFF2-40B4-BE49-F238E27FC236}">
                <a16:creationId xmlns:a16="http://schemas.microsoft.com/office/drawing/2014/main" id="{ABBD6429-8DDF-684B-D7BA-B23CCE4D6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836" y="1604864"/>
            <a:ext cx="7410327" cy="52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812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D8CEB12-7682-3875-0F4E-D36C8C348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338" y="-188133"/>
            <a:ext cx="10515600" cy="1325563"/>
          </a:xfrm>
        </p:spPr>
        <p:txBody>
          <a:bodyPr>
            <a:normAutofit/>
          </a:bodyPr>
          <a:lstStyle/>
          <a:p>
            <a:r>
              <a:rPr lang="tr-TR" sz="3200" dirty="0" err="1"/>
              <a:t>Supervised</a:t>
            </a:r>
            <a:r>
              <a:rPr lang="tr-TR" sz="3200" dirty="0"/>
              <a:t> Algorithm-2</a:t>
            </a:r>
            <a:br>
              <a:rPr lang="tr-TR" sz="3200" dirty="0"/>
            </a:br>
            <a:r>
              <a:rPr lang="tr-TR" sz="3200" dirty="0" err="1"/>
              <a:t>Support</a:t>
            </a:r>
            <a:r>
              <a:rPr lang="tr-TR" sz="3200" dirty="0"/>
              <a:t> </a:t>
            </a:r>
            <a:r>
              <a:rPr lang="tr-TR" sz="3200" dirty="0" err="1"/>
              <a:t>Vector</a:t>
            </a:r>
            <a:r>
              <a:rPr lang="tr-TR" sz="3200" dirty="0"/>
              <a:t> Machine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15658E4-3DB7-7F7E-5889-7D134EF37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14</a:t>
            </a:fld>
            <a:endParaRPr lang="tr-TR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67C81AE9-7390-A612-3335-56A419A1A64E}"/>
              </a:ext>
            </a:extLst>
          </p:cNvPr>
          <p:cNvGrpSpPr/>
          <p:nvPr/>
        </p:nvGrpSpPr>
        <p:grpSpPr>
          <a:xfrm>
            <a:off x="-1" y="1519097"/>
            <a:ext cx="6096001" cy="2269387"/>
            <a:chOff x="804635" y="1098018"/>
            <a:chExt cx="5801028" cy="2030403"/>
          </a:xfrm>
        </p:grpSpPr>
        <p:pic>
          <p:nvPicPr>
            <p:cNvPr id="8" name="Resim 7" descr="ekran görüntüsü, metin, yazı tipi, çizgi içeren bir resim&#10;&#10;Açıklama otomatik olarak oluşturuldu">
              <a:extLst>
                <a:ext uri="{FF2B5EF4-FFF2-40B4-BE49-F238E27FC236}">
                  <a16:creationId xmlns:a16="http://schemas.microsoft.com/office/drawing/2014/main" id="{0AC72CD2-8D55-EA2B-35BD-B329977813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81"/>
            <a:stretch/>
          </p:blipFill>
          <p:spPr>
            <a:xfrm>
              <a:off x="804635" y="2894331"/>
              <a:ext cx="5801028" cy="234090"/>
            </a:xfrm>
            <a:prstGeom prst="rect">
              <a:avLst/>
            </a:prstGeom>
          </p:spPr>
        </p:pic>
        <p:pic>
          <p:nvPicPr>
            <p:cNvPr id="10" name="Resim 9" descr="ekran görüntüsü, çizgi, metin, yazı tipi içeren bir resim&#10;&#10;Açıklama otomatik olarak oluşturuldu">
              <a:extLst>
                <a:ext uri="{FF2B5EF4-FFF2-40B4-BE49-F238E27FC236}">
                  <a16:creationId xmlns:a16="http://schemas.microsoft.com/office/drawing/2014/main" id="{EB239B8F-6604-7DF6-CC36-AA17CD4CB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635" y="1098018"/>
              <a:ext cx="5766164" cy="1796312"/>
            </a:xfrm>
            <a:prstGeom prst="rect">
              <a:avLst/>
            </a:prstGeom>
          </p:spPr>
        </p:pic>
      </p:grpSp>
      <p:pic>
        <p:nvPicPr>
          <p:cNvPr id="12" name="Resim 11" descr="ekran görüntüsü, çizgi, öykü gelişim çizgisi; kumpas; grafiğini çıkarma, yazı tipi içeren bir resim&#10;&#10;Açıklama otomatik olarak oluşturuldu">
            <a:extLst>
              <a:ext uri="{FF2B5EF4-FFF2-40B4-BE49-F238E27FC236}">
                <a16:creationId xmlns:a16="http://schemas.microsoft.com/office/drawing/2014/main" id="{5CC590D2-32A1-F89C-86F4-43E449EBC0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152" y="1443096"/>
            <a:ext cx="5920848" cy="1909358"/>
          </a:xfrm>
          <a:prstGeom prst="rect">
            <a:avLst/>
          </a:prstGeom>
        </p:spPr>
      </p:pic>
      <p:pic>
        <p:nvPicPr>
          <p:cNvPr id="16" name="Resim 15" descr="ekran görüntüsü, yazı tipi, çizgi içeren bir resim&#10;&#10;Açıklama otomatik olarak oluşturuldu">
            <a:extLst>
              <a:ext uri="{FF2B5EF4-FFF2-40B4-BE49-F238E27FC236}">
                <a16:creationId xmlns:a16="http://schemas.microsoft.com/office/drawing/2014/main" id="{AC0D846A-283B-4261-D662-13CF2F71F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152" y="3377551"/>
            <a:ext cx="5920848" cy="946150"/>
          </a:xfrm>
          <a:prstGeom prst="rect">
            <a:avLst/>
          </a:prstGeom>
        </p:spPr>
      </p:pic>
      <p:pic>
        <p:nvPicPr>
          <p:cNvPr id="17" name="Resim 16" descr="metin, ekran görüntüsü, yazı tipi, çizgi içeren bir resim&#10;&#10;Açıklama otomatik olarak oluşturuldu">
            <a:extLst>
              <a:ext uri="{FF2B5EF4-FFF2-40B4-BE49-F238E27FC236}">
                <a16:creationId xmlns:a16="http://schemas.microsoft.com/office/drawing/2014/main" id="{FD522AD1-F44B-DA4F-20FB-3AACD9617F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713" y="4419139"/>
            <a:ext cx="5920849" cy="241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65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0400105-4E4E-A8C6-2D4F-757728C6A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910" y="36107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 err="1"/>
              <a:t>Supervised</a:t>
            </a:r>
            <a:r>
              <a:rPr lang="tr-TR" sz="3600" dirty="0"/>
              <a:t> Algorithm-2</a:t>
            </a:r>
            <a:br>
              <a:rPr lang="tr-TR" sz="3600" dirty="0"/>
            </a:br>
            <a:r>
              <a:rPr lang="tr-TR" sz="3600" dirty="0" err="1"/>
              <a:t>Support</a:t>
            </a:r>
            <a:r>
              <a:rPr lang="tr-TR" sz="3600" dirty="0"/>
              <a:t> </a:t>
            </a:r>
            <a:r>
              <a:rPr lang="tr-TR" sz="3600" dirty="0" err="1"/>
              <a:t>Vector</a:t>
            </a:r>
            <a:r>
              <a:rPr lang="tr-TR" sz="3600" dirty="0"/>
              <a:t> Machine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03DC229-356B-EB23-D700-CB0EA1498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15</a:t>
            </a:fld>
            <a:endParaRPr lang="tr-TR"/>
          </a:p>
        </p:txBody>
      </p:sp>
      <p:pic>
        <p:nvPicPr>
          <p:cNvPr id="12296" name="Picture 8" descr="Linear Separator">
            <a:extLst>
              <a:ext uri="{FF2B5EF4-FFF2-40B4-BE49-F238E27FC236}">
                <a16:creationId xmlns:a16="http://schemas.microsoft.com/office/drawing/2014/main" id="{BEE8667B-21D2-C903-0167-41733B5CD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9600"/>
            <a:ext cx="6258127" cy="261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İçerik Yer Tutucusu 6" descr="diyagram, ekran görüntüsü, çizgi, yazı tipi içeren bir resim&#10;&#10;Açıklama otomatik olarak oluşturuldu">
            <a:extLst>
              <a:ext uri="{FF2B5EF4-FFF2-40B4-BE49-F238E27FC236}">
                <a16:creationId xmlns:a16="http://schemas.microsoft.com/office/drawing/2014/main" id="{4341019C-B5BB-AF97-9180-7266020C99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127" y="1809673"/>
            <a:ext cx="5894961" cy="323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D266F73-738F-D6B6-FCDB-015A69D34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16</a:t>
            </a:fld>
            <a:endParaRPr lang="tr-TR"/>
          </a:p>
        </p:txBody>
      </p:sp>
      <p:sp>
        <p:nvSpPr>
          <p:cNvPr id="6" name="Başlık 1">
            <a:extLst>
              <a:ext uri="{FF2B5EF4-FFF2-40B4-BE49-F238E27FC236}">
                <a16:creationId xmlns:a16="http://schemas.microsoft.com/office/drawing/2014/main" id="{1E4A71A0-9691-353A-50DB-FBE8E73B4325}"/>
              </a:ext>
            </a:extLst>
          </p:cNvPr>
          <p:cNvSpPr txBox="1">
            <a:spLocks/>
          </p:cNvSpPr>
          <p:nvPr/>
        </p:nvSpPr>
        <p:spPr>
          <a:xfrm>
            <a:off x="321365" y="-1625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/>
              <a:t>Supervised Algorithm-2</a:t>
            </a:r>
            <a:br>
              <a:rPr lang="tr-TR" sz="2800"/>
            </a:br>
            <a:r>
              <a:rPr lang="tr-TR" sz="2800"/>
              <a:t>Support Vector Machine</a:t>
            </a:r>
            <a:endParaRPr lang="tr-TR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70BB85-92B4-ED72-52EE-FBE55F83B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264" y="1151982"/>
            <a:ext cx="5159827" cy="386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igher Dimension">
            <a:extLst>
              <a:ext uri="{FF2B5EF4-FFF2-40B4-BE49-F238E27FC236}">
                <a16:creationId xmlns:a16="http://schemas.microsoft.com/office/drawing/2014/main" id="{59CB1024-D92E-AB89-9E23-A3F376BA5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6900"/>
            <a:ext cx="7107464" cy="290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532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38E64EF-6D2F-86CF-0DDC-C44D858C2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-121297"/>
            <a:ext cx="10515600" cy="1325563"/>
          </a:xfrm>
        </p:spPr>
        <p:txBody>
          <a:bodyPr/>
          <a:lstStyle/>
          <a:p>
            <a:r>
              <a:rPr lang="tr-TR" dirty="0" err="1"/>
              <a:t>Performance</a:t>
            </a:r>
            <a:r>
              <a:rPr lang="tr-TR" dirty="0"/>
              <a:t> </a:t>
            </a:r>
            <a:r>
              <a:rPr lang="tr-TR" dirty="0" err="1"/>
              <a:t>Metrics</a:t>
            </a:r>
            <a:r>
              <a:rPr lang="tr-TR" dirty="0"/>
              <a:t> - </a:t>
            </a:r>
            <a:r>
              <a:rPr lang="tr-TR" dirty="0" err="1"/>
              <a:t>Confusion</a:t>
            </a:r>
            <a:r>
              <a:rPr lang="tr-TR" dirty="0"/>
              <a:t> </a:t>
            </a:r>
            <a:r>
              <a:rPr lang="tr-TR" dirty="0" err="1"/>
              <a:t>Matrix</a:t>
            </a:r>
            <a:endParaRPr lang="tr-TR" dirty="0"/>
          </a:p>
        </p:txBody>
      </p:sp>
      <p:pic>
        <p:nvPicPr>
          <p:cNvPr id="6" name="İçerik Yer Tutucusu 5" descr="metin, ekran görüntüsü, sayı, numara, yazı tipi içeren bir resim&#10;&#10;Açıklama otomatik olarak oluşturuldu">
            <a:extLst>
              <a:ext uri="{FF2B5EF4-FFF2-40B4-BE49-F238E27FC236}">
                <a16:creationId xmlns:a16="http://schemas.microsoft.com/office/drawing/2014/main" id="{E69895BC-AB91-1248-1083-4C5BC50092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208212"/>
            <a:ext cx="6883890" cy="4154488"/>
          </a:xfr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7CF1014-EB6C-391C-0EDA-D7439ECF5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17</a:t>
            </a:fld>
            <a:endParaRPr lang="tr-TR"/>
          </a:p>
        </p:txBody>
      </p:sp>
      <p:pic>
        <p:nvPicPr>
          <p:cNvPr id="7" name="Resim 6" descr="metin, yazı tipi, ekran görüntüsü, diyagram içeren bir resim&#10;&#10;Açıklama otomatik olarak oluşturuldu">
            <a:extLst>
              <a:ext uri="{FF2B5EF4-FFF2-40B4-BE49-F238E27FC236}">
                <a16:creationId xmlns:a16="http://schemas.microsoft.com/office/drawing/2014/main" id="{5BF180A1-7220-CADC-A16C-823B9F804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046" y="996431"/>
            <a:ext cx="3595598" cy="1410738"/>
          </a:xfrm>
          <a:prstGeom prst="rect">
            <a:avLst/>
          </a:prstGeom>
        </p:spPr>
      </p:pic>
      <p:pic>
        <p:nvPicPr>
          <p:cNvPr id="29" name="Picture 2" descr="Metrics for Classification Model">
            <a:extLst>
              <a:ext uri="{FF2B5EF4-FFF2-40B4-BE49-F238E27FC236}">
                <a16:creationId xmlns:a16="http://schemas.microsoft.com/office/drawing/2014/main" id="{E241FFAF-0128-6BE0-8B8F-4340E37E42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3" b="70746"/>
          <a:stretch/>
        </p:blipFill>
        <p:spPr bwMode="auto">
          <a:xfrm>
            <a:off x="7874561" y="2208212"/>
            <a:ext cx="3827913" cy="935038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6626" name="Picture 2" descr="A Practical Guide to F1 Score | Aporia">
            <a:extLst>
              <a:ext uri="{FF2B5EF4-FFF2-40B4-BE49-F238E27FC236}">
                <a16:creationId xmlns:a16="http://schemas.microsoft.com/office/drawing/2014/main" id="{F36195AF-E554-1FB1-A1A4-C08E9D3AB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409" y="4581135"/>
            <a:ext cx="3440216" cy="101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Metrics for Classification Model">
            <a:extLst>
              <a:ext uri="{FF2B5EF4-FFF2-40B4-BE49-F238E27FC236}">
                <a16:creationId xmlns:a16="http://schemas.microsoft.com/office/drawing/2014/main" id="{2310545C-0F71-9B38-878C-F8139F9777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3" t="54856" b="158"/>
          <a:stretch/>
        </p:blipFill>
        <p:spPr bwMode="auto">
          <a:xfrm>
            <a:off x="7874561" y="3143250"/>
            <a:ext cx="3827913" cy="1437885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021780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4B5EBB1-AF92-68D5-168C-86A215E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470"/>
            <a:ext cx="10515600" cy="1325563"/>
          </a:xfrm>
        </p:spPr>
        <p:txBody>
          <a:bodyPr/>
          <a:lstStyle/>
          <a:p>
            <a:r>
              <a:rPr lang="tr-TR" dirty="0" err="1"/>
              <a:t>Unsupervised</a:t>
            </a:r>
            <a:r>
              <a:rPr lang="tr-TR" dirty="0"/>
              <a:t> Learning - Clustering</a:t>
            </a:r>
            <a:br>
              <a:rPr lang="tr-TR" dirty="0"/>
            </a:br>
            <a:r>
              <a:rPr lang="tr-TR" dirty="0"/>
              <a:t>K-</a:t>
            </a:r>
            <a:r>
              <a:rPr lang="tr-TR" dirty="0" err="1"/>
              <a:t>Means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BD2CAEB-3537-A6B3-D869-B5E5CCBB02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DDB674A-5B06-5E9E-B272-B9586EE4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18</a:t>
            </a:fld>
            <a:endParaRPr lang="tr-TR"/>
          </a:p>
        </p:txBody>
      </p:sp>
      <p:pic>
        <p:nvPicPr>
          <p:cNvPr id="15364" name="Picture 4" descr="X-Means — A Complement to the K-Means Clustering Algorithm | by Aman Gupta  | Geek Culture | Medium">
            <a:extLst>
              <a:ext uri="{FF2B5EF4-FFF2-40B4-BE49-F238E27FC236}">
                <a16:creationId xmlns:a16="http://schemas.microsoft.com/office/drawing/2014/main" id="{D0D2A415-DF44-1FA1-4DFC-F7C2CC87A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440" y="1403839"/>
            <a:ext cx="7781018" cy="545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30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1AF41BF-363E-A1B7-9AD0-4EB85BD1C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0100916-FFAD-0D5E-60C0-6D6BBD367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E3102B3-FC4A-B20A-F7AD-16DC92C9C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19</a:t>
            </a:fld>
            <a:endParaRPr lang="tr-TR"/>
          </a:p>
        </p:txBody>
      </p:sp>
      <p:pic>
        <p:nvPicPr>
          <p:cNvPr id="5" name="Picture 2" descr="Kernel K-Means, K-Means++ and Cluster Evaluation | sandipanweb">
            <a:extLst>
              <a:ext uri="{FF2B5EF4-FFF2-40B4-BE49-F238E27FC236}">
                <a16:creationId xmlns:a16="http://schemas.microsoft.com/office/drawing/2014/main" id="{177975F4-CA6B-9DDB-E61E-802169A61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120650"/>
            <a:ext cx="8128000" cy="661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630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20AAD25-7CCF-C879-DCE7-97967554D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tr-TR" dirty="0" err="1"/>
              <a:t>What</a:t>
            </a:r>
            <a:r>
              <a:rPr lang="tr-TR" dirty="0"/>
              <a:t> is Machine Learning?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134B322-8A3D-6309-E920-721CA7C3B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531" y="6159110"/>
            <a:ext cx="94556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FDAC7D8-E2FA-44A4-B996-0B26C45AC8F2}" type="slidenum">
              <a:rPr lang="tr-TR" sz="1900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tr-TR" sz="1900"/>
          </a:p>
        </p:txBody>
      </p:sp>
      <p:pic>
        <p:nvPicPr>
          <p:cNvPr id="1030" name="Picture 6" descr="Artificial Intelligence (AI) vs. Machine Learning vs. Deep Learning">
            <a:extLst>
              <a:ext uri="{FF2B5EF4-FFF2-40B4-BE49-F238E27FC236}">
                <a16:creationId xmlns:a16="http://schemas.microsoft.com/office/drawing/2014/main" id="{8960844A-488E-7334-93EE-5144AE16F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68" y="1754294"/>
            <a:ext cx="6919272" cy="431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rtificial Intelligence, Machine Learning, and Deep Learning. What's the  Real Difference? | by Sushant Srivastav | The Startup | Medium">
            <a:extLst>
              <a:ext uri="{FF2B5EF4-FFF2-40B4-BE49-F238E27FC236}">
                <a16:creationId xmlns:a16="http://schemas.microsoft.com/office/drawing/2014/main" id="{7645AECB-DB6C-FD50-41EC-8B78FC923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522" y="1292538"/>
            <a:ext cx="4645025" cy="4792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698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D8F7F22-9438-F040-5E44-70610F302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Performance</a:t>
            </a:r>
            <a:r>
              <a:rPr lang="tr-TR" dirty="0"/>
              <a:t> </a:t>
            </a:r>
            <a:r>
              <a:rPr lang="tr-TR" dirty="0" err="1"/>
              <a:t>Metrics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1CBF4E0-1DF9-C54E-07B3-67D7A8C0F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21D3476-F80F-DBDF-8BD1-D4E3D6AB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20</a:t>
            </a:fld>
            <a:endParaRPr lang="tr-TR"/>
          </a:p>
        </p:txBody>
      </p:sp>
      <p:pic>
        <p:nvPicPr>
          <p:cNvPr id="17410" name="Picture 2" descr="Performance Metrics in ML - Part 3: Clustering | Towards Data Science">
            <a:extLst>
              <a:ext uri="{FF2B5EF4-FFF2-40B4-BE49-F238E27FC236}">
                <a16:creationId xmlns:a16="http://schemas.microsoft.com/office/drawing/2014/main" id="{30EF9394-BC31-ADF7-BF22-C783125FD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7" y="1690688"/>
            <a:ext cx="10515600" cy="408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737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E3DE234-63FB-6B70-E2F5-9BA12277F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Reinforcement</a:t>
            </a:r>
            <a:r>
              <a:rPr lang="tr-TR" dirty="0"/>
              <a:t> Learning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F17D9ED-0A77-EECC-2012-AF91A2FD2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2382BBE-8ACF-F056-517A-ADF9B565D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21</a:t>
            </a:fld>
            <a:endParaRPr lang="tr-TR"/>
          </a:p>
        </p:txBody>
      </p:sp>
      <p:pic>
        <p:nvPicPr>
          <p:cNvPr id="9218" name="Picture 2" descr="A Complete Guide to Boost Your Business with Reinforcement Learning">
            <a:extLst>
              <a:ext uri="{FF2B5EF4-FFF2-40B4-BE49-F238E27FC236}">
                <a16:creationId xmlns:a16="http://schemas.microsoft.com/office/drawing/2014/main" id="{6EF2C48A-1BAA-AE0F-BD54-A9CC8871B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0" y="1623590"/>
            <a:ext cx="6309179" cy="450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7014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C36614-DB86-6DF8-43DE-44911A749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Feature</a:t>
            </a:r>
            <a:r>
              <a:rPr lang="tr-TR" dirty="0"/>
              <a:t> </a:t>
            </a:r>
            <a:r>
              <a:rPr lang="tr-TR" dirty="0" err="1"/>
              <a:t>Selection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C4DF5E2-A080-6ED8-E313-CC11056E9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2EC2F72-3A60-8F18-BD6C-986089F4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22</a:t>
            </a:fld>
            <a:endParaRPr lang="tr-TR"/>
          </a:p>
        </p:txBody>
      </p:sp>
      <p:pic>
        <p:nvPicPr>
          <p:cNvPr id="18434" name="Picture 2" descr="An Introduction to Feature Selection | by James Thorn | Towards Data Science">
            <a:extLst>
              <a:ext uri="{FF2B5EF4-FFF2-40B4-BE49-F238E27FC236}">
                <a16:creationId xmlns:a16="http://schemas.microsoft.com/office/drawing/2014/main" id="{6DE6933E-3A6C-83C9-F28C-3E8A08F90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42" y="1694356"/>
            <a:ext cx="11421169" cy="415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9906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E97E2DF-A6DA-AA11-AE75-155E0A6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Feature</a:t>
            </a:r>
            <a:r>
              <a:rPr lang="tr-TR" dirty="0"/>
              <a:t> </a:t>
            </a:r>
            <a:r>
              <a:rPr lang="tr-TR" dirty="0" err="1"/>
              <a:t>Extraction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A6C47DD-E475-FC3A-B63A-2D27F9C4B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94957E3-B420-0BE5-487D-28B3C2DE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23</a:t>
            </a:fld>
            <a:endParaRPr lang="tr-TR"/>
          </a:p>
        </p:txBody>
      </p:sp>
      <p:pic>
        <p:nvPicPr>
          <p:cNvPr id="19458" name="Picture 2" descr="Feature Engineering for machine learning - iZen.ai">
            <a:extLst>
              <a:ext uri="{FF2B5EF4-FFF2-40B4-BE49-F238E27FC236}">
                <a16:creationId xmlns:a16="http://schemas.microsoft.com/office/drawing/2014/main" id="{F695FDC6-E967-3208-B07D-7D58387362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7289800" y="1386899"/>
            <a:ext cx="4064000" cy="459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What is the difference between feature extraction and feature selection? |  Quantdare">
            <a:extLst>
              <a:ext uri="{FF2B5EF4-FFF2-40B4-BE49-F238E27FC236}">
                <a16:creationId xmlns:a16="http://schemas.microsoft.com/office/drawing/2014/main" id="{081C28A4-F54A-26F7-046D-4CC882F93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1996"/>
            <a:ext cx="7123897" cy="339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700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1E01A1FC-7B6E-5D48-98F7-BFB758B41EE6}"/>
              </a:ext>
            </a:extLst>
          </p:cNvPr>
          <p:cNvSpPr txBox="1"/>
          <p:nvPr/>
        </p:nvSpPr>
        <p:spPr>
          <a:xfrm>
            <a:off x="635000" y="4662914"/>
            <a:ext cx="6905780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tr-TR" sz="2400" b="1" kern="1200">
                <a:solidFill>
                  <a:srgbClr val="272262"/>
                </a:solidFill>
                <a:latin typeface="+mn-lt"/>
                <a:ea typeface="+mn-ea"/>
                <a:cs typeface="+mn-cs"/>
              </a:rPr>
              <a:t>Contact: </a:t>
            </a:r>
            <a:r>
              <a:rPr lang="tr-TR" sz="2400" kern="1200">
                <a:solidFill>
                  <a:srgbClr val="272262"/>
                </a:solidFill>
                <a:latin typeface="+mn-lt"/>
                <a:ea typeface="+mn-ea"/>
                <a:cs typeface="+mn-cs"/>
              </a:rPr>
              <a:t>sturgut@yildiz.edu.tr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26B42715-BA93-8240-C0A2-C97DCA503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006" y="2458391"/>
            <a:ext cx="7540780" cy="1949274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2 Slayt Numarası Yer Tutucusu" hidden="1"/>
          <p:cNvSpPr>
            <a:spLocks noGrp="1"/>
          </p:cNvSpPr>
          <p:nvPr>
            <p:ph type="sldNum" sz="quarter" idx="4294967295"/>
          </p:nvPr>
        </p:nvSpPr>
        <p:spPr>
          <a:xfrm>
            <a:off x="8534400" y="6161089"/>
            <a:ext cx="21336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B1DEFA8C-F947-479F-BE07-76B6B3F80BF1}" type="slidenum">
              <a:rPr lang="tr-TR" smtClean="0"/>
              <a:pPr>
                <a:spcAft>
                  <a:spcPts val="600"/>
                </a:spcAft>
              </a:pPr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2286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1E981F5-6DC4-2CC1-7C1B-AB94A2DE2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2C5E0AA-2F69-0199-60FB-85B6437FE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15A86B3-424D-AAC8-3DF8-D79C82330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3</a:t>
            </a:fld>
            <a:endParaRPr lang="tr-TR"/>
          </a:p>
        </p:txBody>
      </p:sp>
      <p:pic>
        <p:nvPicPr>
          <p:cNvPr id="3074" name="Picture 2" descr="Advanced Topics in Machine Learning | by Sankalp Salve | Medium">
            <a:extLst>
              <a:ext uri="{FF2B5EF4-FFF2-40B4-BE49-F238E27FC236}">
                <a16:creationId xmlns:a16="http://schemas.microsoft.com/office/drawing/2014/main" id="{77D3AB66-5279-66C4-A4E5-5509497B4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0"/>
            <a:ext cx="9591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154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974F9C-9D4A-A15A-6F4F-52BBFEAE0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Dataset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74B47B3-9479-092D-5007-DFB4133962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40FF0FA-F01A-1E57-DC9C-C18652D37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4</a:t>
            </a:fld>
            <a:endParaRPr lang="tr-TR"/>
          </a:p>
        </p:txBody>
      </p:sp>
      <p:pic>
        <p:nvPicPr>
          <p:cNvPr id="2052" name="Picture 4" descr="What Is Iris Dataset">
            <a:extLst>
              <a:ext uri="{FF2B5EF4-FFF2-40B4-BE49-F238E27FC236}">
                <a16:creationId xmlns:a16="http://schemas.microsoft.com/office/drawing/2014/main" id="{665E4CE2-B9C7-3356-C4B5-501AFFCBE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166" y="1250576"/>
            <a:ext cx="4256191" cy="560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ata Science Example - Iris dataset">
            <a:extLst>
              <a:ext uri="{FF2B5EF4-FFF2-40B4-BE49-F238E27FC236}">
                <a16:creationId xmlns:a16="http://schemas.microsoft.com/office/drawing/2014/main" id="{10602ECD-2F5F-CB90-C7D2-69756BFF9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868" y="2348923"/>
            <a:ext cx="5774443" cy="216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386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41D0F2-2D7A-05D0-C095-6336F7E0F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507"/>
            <a:ext cx="10515600" cy="1325563"/>
          </a:xfrm>
        </p:spPr>
        <p:txBody>
          <a:bodyPr/>
          <a:lstStyle/>
          <a:p>
            <a:r>
              <a:rPr lang="tr-TR" dirty="0" err="1"/>
              <a:t>Supervised</a:t>
            </a:r>
            <a:r>
              <a:rPr lang="tr-TR" dirty="0"/>
              <a:t> Learning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3F7956F-4FD4-B97F-A4AE-2419934065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63CEE6A-2E65-3202-37B5-ED471743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5</a:t>
            </a:fld>
            <a:endParaRPr lang="tr-TR"/>
          </a:p>
        </p:txBody>
      </p:sp>
      <p:pic>
        <p:nvPicPr>
          <p:cNvPr id="5122" name="Picture 2" descr="Supervised-learning">
            <a:extLst>
              <a:ext uri="{FF2B5EF4-FFF2-40B4-BE49-F238E27FC236}">
                <a16:creationId xmlns:a16="http://schemas.microsoft.com/office/drawing/2014/main" id="{B4638998-6C14-DE29-7571-A2F56B5C40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5" b="6766"/>
          <a:stretch/>
        </p:blipFill>
        <p:spPr bwMode="auto">
          <a:xfrm>
            <a:off x="2497517" y="3298748"/>
            <a:ext cx="7196966" cy="347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rain Test Split: What it Means and How to Use It | Built In">
            <a:extLst>
              <a:ext uri="{FF2B5EF4-FFF2-40B4-BE49-F238E27FC236}">
                <a16:creationId xmlns:a16="http://schemas.microsoft.com/office/drawing/2014/main" id="{A4062F40-65EA-814C-C8FE-13389225C3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310"/>
          <a:stretch/>
        </p:blipFill>
        <p:spPr bwMode="auto">
          <a:xfrm>
            <a:off x="2321436" y="809699"/>
            <a:ext cx="7196966" cy="248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184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itle 1">
            <a:extLst>
              <a:ext uri="{FF2B5EF4-FFF2-40B4-BE49-F238E27FC236}">
                <a16:creationId xmlns:a16="http://schemas.microsoft.com/office/drawing/2014/main" id="{2DB7444C-C0C7-75B9-B68B-9E71E33F1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Regression and Classification</a:t>
            </a:r>
          </a:p>
        </p:txBody>
      </p:sp>
      <p:pic>
        <p:nvPicPr>
          <p:cNvPr id="6146" name="Picture 2" descr="AI_Part_3_Regression vs Classification Models">
            <a:extLst>
              <a:ext uri="{FF2B5EF4-FFF2-40B4-BE49-F238E27FC236}">
                <a16:creationId xmlns:a16="http://schemas.microsoft.com/office/drawing/2014/main" id="{88692A38-8607-CAAB-6BC3-869700204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087" y="1825625"/>
            <a:ext cx="9551826" cy="415504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34E73F58-52E2-9106-28FB-8383A81D7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531" y="6159110"/>
            <a:ext cx="94556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FDAC7D8-E2FA-44A4-B996-0B26C45AC8F2}" type="slidenum">
              <a:rPr lang="tr-TR" sz="1900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tr-TR" sz="1900"/>
          </a:p>
        </p:txBody>
      </p:sp>
    </p:spTree>
    <p:extLst>
      <p:ext uri="{BB962C8B-B14F-4D97-AF65-F5344CB8AC3E}">
        <p14:creationId xmlns:p14="http://schemas.microsoft.com/office/powerpoint/2010/main" val="479298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C896EFF-5508-2256-BBA4-D254EA519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DF4C977-6A53-DD1D-09C1-A23263D3C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E240798-4EF1-AD29-8D02-2ABB7983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7</a:t>
            </a:fld>
            <a:endParaRPr lang="tr-TR"/>
          </a:p>
        </p:txBody>
      </p:sp>
      <p:pic>
        <p:nvPicPr>
          <p:cNvPr id="10242" name="Picture 2" descr="Steps of Machine Learning Life Cycle">
            <a:extLst>
              <a:ext uri="{FF2B5EF4-FFF2-40B4-BE49-F238E27FC236}">
                <a16:creationId xmlns:a16="http://schemas.microsoft.com/office/drawing/2014/main" id="{4B7372B7-766E-75B2-6AE2-1417B4E82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675" y="0"/>
            <a:ext cx="69786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158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600FC5B-2E73-A467-C5F3-9AD92CE95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tr-TR" dirty="0" err="1"/>
              <a:t>Hyperparameter</a:t>
            </a:r>
            <a:r>
              <a:rPr lang="tr-TR" dirty="0"/>
              <a:t> </a:t>
            </a:r>
            <a:r>
              <a:rPr lang="tr-TR" dirty="0" err="1"/>
              <a:t>tunning</a:t>
            </a:r>
            <a:endParaRPr lang="tr-TR" dirty="0"/>
          </a:p>
        </p:txBody>
      </p:sp>
      <p:pic>
        <p:nvPicPr>
          <p:cNvPr id="21506" name="Picture 2" descr="Fast Hyperparameter Tuning to Improve Model Code Performance - TurinTech AI">
            <a:extLst>
              <a:ext uri="{FF2B5EF4-FFF2-40B4-BE49-F238E27FC236}">
                <a16:creationId xmlns:a16="http://schemas.microsoft.com/office/drawing/2014/main" id="{A4484CAC-FB78-188A-56DD-5DDB87618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4179" y="1477933"/>
            <a:ext cx="5335650" cy="4502738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8CDAF3E-1FED-26B1-DC9D-C87F9B5BD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531" y="6159110"/>
            <a:ext cx="94556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FDAC7D8-E2FA-44A4-B996-0B26C45AC8F2}" type="slidenum">
              <a:rPr lang="tr-TR" sz="1900" smtClean="0"/>
              <a:pPr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tr-TR" sz="1900"/>
          </a:p>
        </p:txBody>
      </p:sp>
    </p:spTree>
    <p:extLst>
      <p:ext uri="{BB962C8B-B14F-4D97-AF65-F5344CB8AC3E}">
        <p14:creationId xmlns:p14="http://schemas.microsoft.com/office/powerpoint/2010/main" val="2509367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449F0-FF92-B710-A84E-0E2173197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EA69DC-E3D1-3F09-9517-FE766212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Overfitting</a:t>
            </a:r>
            <a:r>
              <a:rPr lang="tr-TR" dirty="0"/>
              <a:t>, </a:t>
            </a:r>
            <a:r>
              <a:rPr lang="tr-TR" dirty="0" err="1"/>
              <a:t>Underfitting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C8947FC-8BB2-8C95-F073-9A9830E88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4DF4C5AB-491C-7A89-E34B-48DA72BAA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9</a:t>
            </a:fld>
            <a:endParaRPr lang="tr-TR"/>
          </a:p>
        </p:txBody>
      </p:sp>
      <p:pic>
        <p:nvPicPr>
          <p:cNvPr id="13316" name="Picture 4" descr="Underfitting Vs Just right Vs Overfitting in Machine learning | Kaggle">
            <a:extLst>
              <a:ext uri="{FF2B5EF4-FFF2-40B4-BE49-F238E27FC236}">
                <a16:creationId xmlns:a16="http://schemas.microsoft.com/office/drawing/2014/main" id="{6F9C3B27-D1B3-2E48-CE1B-8CAD69641C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57"/>
          <a:stretch/>
        </p:blipFill>
        <p:spPr bwMode="auto">
          <a:xfrm>
            <a:off x="1690007" y="2082613"/>
            <a:ext cx="8047917" cy="141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Underfitting Vs Just right Vs Overfitting in Machine learning | Kaggle">
            <a:extLst>
              <a:ext uri="{FF2B5EF4-FFF2-40B4-BE49-F238E27FC236}">
                <a16:creationId xmlns:a16="http://schemas.microsoft.com/office/drawing/2014/main" id="{4F12D8E2-996E-63E9-8C77-D54BAF25E0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61" b="35873"/>
          <a:stretch/>
        </p:blipFill>
        <p:spPr bwMode="auto">
          <a:xfrm>
            <a:off x="1690009" y="3258270"/>
            <a:ext cx="8047915" cy="189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750532"/>
      </p:ext>
    </p:extLst>
  </p:cSld>
  <p:clrMapOvr>
    <a:masterClrMapping/>
  </p:clrMapOvr>
</p:sld>
</file>

<file path=ppt/theme/theme1.xml><?xml version="1.0" encoding="utf-8"?>
<a:theme xmlns:a="http://schemas.openxmlformats.org/drawingml/2006/main" name="ytuSabl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irikbeyazv2.potx" id="{19856DBC-3302-4290-92EC-F9168926D7FB}" vid="{A8E84A39-DA59-42C5-99AB-7763C349BE42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ytuSablon</Template>
  <TotalTime>42093</TotalTime>
  <Words>141</Words>
  <Application>Microsoft Macintosh PowerPoint</Application>
  <PresentationFormat>Geniş ekran</PresentationFormat>
  <Paragraphs>63</Paragraphs>
  <Slides>24</Slides>
  <Notes>12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30" baseType="lpstr">
      <vt:lpstr>Arial</vt:lpstr>
      <vt:lpstr>Arial</vt:lpstr>
      <vt:lpstr>Calibri</vt:lpstr>
      <vt:lpstr>Calibri Light</vt:lpstr>
      <vt:lpstr>Monotype Corsiva</vt:lpstr>
      <vt:lpstr>ytuSablon</vt:lpstr>
      <vt:lpstr>Machine Learning</vt:lpstr>
      <vt:lpstr>What is Machine Learning?</vt:lpstr>
      <vt:lpstr>PowerPoint Sunusu</vt:lpstr>
      <vt:lpstr>Dataset</vt:lpstr>
      <vt:lpstr>Supervised Learning</vt:lpstr>
      <vt:lpstr>Regression and Classification</vt:lpstr>
      <vt:lpstr>PowerPoint Sunusu</vt:lpstr>
      <vt:lpstr>Hyperparameter tunning</vt:lpstr>
      <vt:lpstr>Overfitting, Underfitting</vt:lpstr>
      <vt:lpstr>K-Fold Cross validation</vt:lpstr>
      <vt:lpstr>Supervised Algorithms</vt:lpstr>
      <vt:lpstr>Supervised Algorithm Decision Tree</vt:lpstr>
      <vt:lpstr>Ensemble Methods Radom Forest</vt:lpstr>
      <vt:lpstr>Supervised Algorithm-2 Support Vector Machine</vt:lpstr>
      <vt:lpstr>Supervised Algorithm-2 Support Vector Machine</vt:lpstr>
      <vt:lpstr>PowerPoint Sunusu</vt:lpstr>
      <vt:lpstr>Performance Metrics - Confusion Matrix</vt:lpstr>
      <vt:lpstr>Unsupervised Learning - Clustering K-Means</vt:lpstr>
      <vt:lpstr>PowerPoint Sunusu</vt:lpstr>
      <vt:lpstr>Performance Metrics</vt:lpstr>
      <vt:lpstr>Reinforcement Learning</vt:lpstr>
      <vt:lpstr>Feature Selection</vt:lpstr>
      <vt:lpstr>Feature Extraction</vt:lpstr>
      <vt:lpstr>Thank you!</vt:lpstr>
    </vt:vector>
  </TitlesOfParts>
  <Company>Silentall Unattended Installer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Sevgi Turgut</dc:creator>
  <cp:lastModifiedBy>Sultan Sevgi TURGUT</cp:lastModifiedBy>
  <cp:revision>688</cp:revision>
  <dcterms:created xsi:type="dcterms:W3CDTF">2021-05-14T13:45:14Z</dcterms:created>
  <dcterms:modified xsi:type="dcterms:W3CDTF">2025-05-08T17:39:34Z</dcterms:modified>
</cp:coreProperties>
</file>