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526" r:id="rId2"/>
    <p:sldId id="452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7" r:id="rId16"/>
    <p:sldId id="469" r:id="rId17"/>
    <p:sldId id="470" r:id="rId18"/>
    <p:sldId id="471" r:id="rId19"/>
    <p:sldId id="472" r:id="rId20"/>
    <p:sldId id="474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91" r:id="rId36"/>
    <p:sldId id="493" r:id="rId37"/>
    <p:sldId id="494" r:id="rId38"/>
    <p:sldId id="495" r:id="rId39"/>
    <p:sldId id="496" r:id="rId40"/>
    <p:sldId id="497" r:id="rId41"/>
    <p:sldId id="498" r:id="rId42"/>
    <p:sldId id="499" r:id="rId43"/>
    <p:sldId id="500" r:id="rId44"/>
    <p:sldId id="501" r:id="rId45"/>
    <p:sldId id="502" r:id="rId46"/>
    <p:sldId id="503" r:id="rId47"/>
    <p:sldId id="504" r:id="rId48"/>
    <p:sldId id="505" r:id="rId49"/>
    <p:sldId id="506" r:id="rId50"/>
    <p:sldId id="507" r:id="rId51"/>
    <p:sldId id="508" r:id="rId52"/>
    <p:sldId id="509" r:id="rId53"/>
    <p:sldId id="510" r:id="rId54"/>
    <p:sldId id="511" r:id="rId55"/>
    <p:sldId id="512" r:id="rId56"/>
    <p:sldId id="515" r:id="rId57"/>
    <p:sldId id="516" r:id="rId58"/>
    <p:sldId id="517" r:id="rId59"/>
    <p:sldId id="518" r:id="rId60"/>
    <p:sldId id="519" r:id="rId61"/>
    <p:sldId id="520" r:id="rId62"/>
    <p:sldId id="521" r:id="rId63"/>
    <p:sldId id="522" r:id="rId64"/>
    <p:sldId id="523" r:id="rId65"/>
    <p:sldId id="524" r:id="rId66"/>
    <p:sldId id="525" r:id="rId67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45" autoAdjust="0"/>
  </p:normalViewPr>
  <p:slideViewPr>
    <p:cSldViewPr>
      <p:cViewPr varScale="1">
        <p:scale>
          <a:sx n="87" d="100"/>
          <a:sy n="87" d="100"/>
        </p:scale>
        <p:origin x="13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12722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D9D81-7787-43E5-ADDB-71633EB0B8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4D3F8-39BF-4F3B-8B00-BEDA28E4A56B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077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uslu@yildiz.edu.tr" TargetMode="External"/><Relationship Id="rId7" Type="http://schemas.openxmlformats.org/officeDocument/2006/relationships/hyperlink" Target="http://avesis.yildiz.edu.tr/aegitm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vesis.yildiz.edu.tr/adalik/" TargetMode="External"/><Relationship Id="rId5" Type="http://schemas.openxmlformats.org/officeDocument/2006/relationships/hyperlink" Target="http://avesis.yildiz.edu.tr/hbavci/" TargetMode="External"/><Relationship Id="rId4" Type="http://schemas.openxmlformats.org/officeDocument/2006/relationships/hyperlink" Target="mailto:hoilhan@yildiz.edu.t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3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png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4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5.wmf"/><Relationship Id="rId2" Type="http://schemas.openxmlformats.org/officeDocument/2006/relationships/tags" Target="../tags/tag4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6.png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png"/><Relationship Id="rId5" Type="http://schemas.openxmlformats.org/officeDocument/2006/relationships/image" Target="../media/image48.wmf"/><Relationship Id="rId4" Type="http://schemas.openxmlformats.org/officeDocument/2006/relationships/oleObject" Target="../embeddings/oleObject2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0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6.png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9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2.wmf"/><Relationship Id="rId2" Type="http://schemas.openxmlformats.org/officeDocument/2006/relationships/tags" Target="../tags/tag5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0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4.wmf"/><Relationship Id="rId2" Type="http://schemas.openxmlformats.org/officeDocument/2006/relationships/tags" Target="../tags/tag5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tr-TR" b="1" dirty="0" smtClean="0"/>
              <a:t>The Instructors: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Dr. </a:t>
            </a:r>
            <a:r>
              <a:rPr lang="tr-TR" altLang="tr-TR" sz="2800" dirty="0" smtClean="0"/>
              <a:t>Öğretim Üyesi Erkan Uslu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3"/>
              </a:rPr>
              <a:t>euslu</a:t>
            </a:r>
            <a:r>
              <a:rPr lang="en-US" altLang="tr-TR" sz="2800" dirty="0" smtClean="0">
                <a:hlinkClick r:id="rId3"/>
              </a:rPr>
              <a:t>@yildiz.edu.tr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 Dr. </a:t>
            </a:r>
            <a:r>
              <a:rPr lang="tr-TR" altLang="tr-TR" sz="2800" dirty="0" smtClean="0"/>
              <a:t>Öğretim Üyesi Hamza </a:t>
            </a:r>
            <a:r>
              <a:rPr lang="tr-TR" altLang="tr-TR" sz="2800" dirty="0" smtClean="0"/>
              <a:t>Osman </a:t>
            </a:r>
            <a:r>
              <a:rPr lang="tr-TR" altLang="tr-TR" sz="2800" dirty="0" smtClean="0"/>
              <a:t>İlhan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4"/>
              </a:rPr>
              <a:t>hoilhan</a:t>
            </a:r>
            <a:r>
              <a:rPr lang="en-US" altLang="tr-TR" sz="2800" dirty="0" smtClean="0">
                <a:hlinkClick r:id="rId4"/>
              </a:rPr>
              <a:t>@yildiz.edu.tr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en-US" altLang="tr-TR" b="1" dirty="0"/>
              <a:t>Lab As</a:t>
            </a:r>
            <a:r>
              <a:rPr lang="tr-TR" altLang="tr-TR" b="1" dirty="0"/>
              <a:t>s</a:t>
            </a:r>
            <a:r>
              <a:rPr lang="en-US" altLang="tr-TR" b="1" dirty="0" err="1"/>
              <a:t>istant</a:t>
            </a:r>
            <a:r>
              <a:rPr lang="tr-TR" altLang="tr-TR" b="1" dirty="0"/>
              <a:t>s:</a:t>
            </a:r>
            <a:endParaRPr lang="en-US" altLang="tr-TR" b="1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Hasan </a:t>
            </a:r>
            <a:r>
              <a:rPr lang="en-US" altLang="tr-TR" sz="2800" dirty="0" err="1"/>
              <a:t>Burak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Avcı</a:t>
            </a:r>
            <a:r>
              <a:rPr lang="en-US" altLang="tr-TR" sz="2800" dirty="0"/>
              <a:t> </a:t>
            </a:r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5"/>
              </a:rPr>
              <a:t>http</a:t>
            </a:r>
            <a:r>
              <a:rPr lang="en-US" altLang="tr-TR" sz="2800" dirty="0">
                <a:hlinkClick r:id="rId5"/>
              </a:rPr>
              <a:t>://avesis.yildiz.edu.tr/hbavci</a:t>
            </a:r>
            <a:r>
              <a:rPr lang="en-US" altLang="tr-TR" sz="2800" dirty="0" smtClean="0">
                <a:hlinkClick r:id="rId5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Kübra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Adalı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6"/>
              </a:rPr>
              <a:t>http</a:t>
            </a:r>
            <a:r>
              <a:rPr lang="en-US" altLang="tr-TR" sz="2800" dirty="0">
                <a:hlinkClick r:id="rId6"/>
              </a:rPr>
              <a:t>://avesis.yildiz.edu.tr/adalik</a:t>
            </a:r>
            <a:r>
              <a:rPr lang="en-US" altLang="tr-TR" sz="2800" dirty="0" smtClean="0">
                <a:hlinkClick r:id="rId6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tr-TR" altLang="tr-TR" sz="2800" dirty="0" smtClean="0"/>
              <a:t>Alper Eğitmen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7"/>
              </a:rPr>
              <a:t>http</a:t>
            </a:r>
            <a:r>
              <a:rPr lang="en-US" altLang="tr-TR" sz="2800" dirty="0">
                <a:hlinkClick r:id="rId7"/>
              </a:rPr>
              <a:t>://</a:t>
            </a:r>
            <a:r>
              <a:rPr lang="en-US" altLang="tr-TR" sz="2800" dirty="0" smtClean="0">
                <a:hlinkClick r:id="rId7"/>
              </a:rPr>
              <a:t>avesis.yildiz.edu.tr/</a:t>
            </a:r>
            <a:r>
              <a:rPr lang="tr-TR" altLang="tr-TR" sz="2800" dirty="0" err="1" smtClean="0">
                <a:hlinkClick r:id="rId7"/>
              </a:rPr>
              <a:t>aegitmen</a:t>
            </a:r>
            <a:r>
              <a:rPr lang="en-US" altLang="tr-TR" sz="2800" dirty="0" smtClean="0">
                <a:hlinkClick r:id="rId7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algn="ctr" eaLnBrk="1" hangingPunct="1">
              <a:buNone/>
            </a:pPr>
            <a:endParaRPr lang="en-US" altLang="tr-TR" sz="280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6036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rewrite Ohm’s Law:</a:t>
            </a:r>
          </a:p>
          <a:p>
            <a:r>
              <a:rPr lang="en-US" b="1" dirty="0" smtClean="0"/>
              <a:t>I </a:t>
            </a:r>
            <a:r>
              <a:rPr lang="en-US" dirty="0" smtClean="0"/>
              <a:t>=</a:t>
            </a:r>
            <a:r>
              <a:rPr lang="en-US" b="1" dirty="0" smtClean="0"/>
              <a:t> Y V  (Y = 1/Z)</a:t>
            </a:r>
            <a:r>
              <a:rPr lang="en-US" dirty="0" smtClean="0"/>
              <a:t>, where </a:t>
            </a:r>
            <a:r>
              <a:rPr lang="en-US" b="1" dirty="0" smtClean="0"/>
              <a:t>Y</a:t>
            </a:r>
            <a:r>
              <a:rPr lang="en-US" dirty="0" smtClean="0"/>
              <a:t> is admittance of the component</a:t>
            </a:r>
            <a:endParaRPr lang="tr-TR" dirty="0" smtClean="0"/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Resistor:   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R  </a:t>
            </a:r>
            <a:r>
              <a:rPr lang="en-US" sz="2800" b="1" dirty="0" smtClean="0"/>
              <a:t>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Capacitor: 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C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Inductor: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L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6567"/>
              </p:ext>
            </p:extLst>
          </p:nvPr>
        </p:nvGraphicFramePr>
        <p:xfrm>
          <a:off x="4355976" y="3429000"/>
          <a:ext cx="36147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3" imgW="1663560" imgH="736560" progId="Equation.3">
                  <p:embed/>
                </p:oleObj>
              </mc:Choice>
              <mc:Fallback>
                <p:oleObj name="Equation" r:id="rId3" imgW="16635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429000"/>
                        <a:ext cx="36147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224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8161432"/>
              </p:ext>
            </p:extLst>
          </p:nvPr>
        </p:nvGraphicFramePr>
        <p:xfrm>
          <a:off x="575555" y="1336249"/>
          <a:ext cx="80648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72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Impedances</a:t>
                      </a:r>
                      <a:endParaRPr lang="en-US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at </a:t>
                      </a:r>
                      <a:r>
                        <a:rPr lang="en-US" sz="2000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dirty="0" smtClean="0"/>
                        <a:t> =</a:t>
                      </a:r>
                    </a:p>
                    <a:p>
                      <a:pPr algn="ctr"/>
                      <a:endParaRPr lang="en-US" sz="2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Admittances</a:t>
                      </a:r>
                      <a:endParaRPr lang="en-US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at </a:t>
                      </a:r>
                      <a:r>
                        <a:rPr lang="en-US" sz="2000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dirty="0" smtClean="0"/>
                        <a:t> =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∞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∞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R</a:t>
                      </a:r>
                      <a:r>
                        <a:rPr lang="en-US" sz="2000" b="0" dirty="0" smtClean="0"/>
                        <a:t> = R = 1/G</a:t>
                      </a:r>
                      <a:endParaRPr lang="en-US" sz="2000" b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/>
                        <a:t>R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R</a:t>
                      </a:r>
                      <a:endParaRPr lang="en-US" sz="2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Y</a:t>
                      </a:r>
                      <a:r>
                        <a:rPr lang="en-US" sz="2000" b="0" baseline="-25000" dirty="0" smtClean="0"/>
                        <a:t>R</a:t>
                      </a:r>
                      <a:r>
                        <a:rPr lang="en-US" sz="2000" b="0" dirty="0" smtClean="0"/>
                        <a:t> = 1/R =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G</a:t>
                      </a:r>
                      <a:endParaRPr lang="en-US" sz="2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G</a:t>
                      </a:r>
                      <a:endParaRPr lang="en-US" sz="2000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L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n-US" sz="2000" b="0" dirty="0" err="1" smtClean="0"/>
                        <a:t>j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L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Y</a:t>
                      </a:r>
                      <a:r>
                        <a:rPr lang="en-US" sz="2000" b="0" baseline="-25000" dirty="0" smtClean="0"/>
                        <a:t>L</a:t>
                      </a:r>
                      <a:r>
                        <a:rPr lang="en-US" sz="2000" b="0" dirty="0" smtClean="0"/>
                        <a:t> =-j/(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dirty="0" smtClean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C</a:t>
                      </a:r>
                      <a:r>
                        <a:rPr lang="en-US" sz="2000" b="0" dirty="0" smtClean="0"/>
                        <a:t> = -j/(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C</a:t>
                      </a:r>
                      <a:r>
                        <a:rPr lang="en-US" sz="2000" b="0" dirty="0" smtClean="0">
                          <a:latin typeface="+mn-lt"/>
                        </a:rPr>
                        <a:t>)</a:t>
                      </a:r>
                      <a:r>
                        <a:rPr lang="en-US" sz="2000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Y</a:t>
                      </a:r>
                      <a:r>
                        <a:rPr lang="en-US" sz="2000" b="0" baseline="-25000" dirty="0" smtClean="0"/>
                        <a:t>C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n-US" sz="2000" b="0" dirty="0" err="1" smtClean="0"/>
                        <a:t>j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C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4191000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Inductors act like short circuits under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d.c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 conditions and like open circuits at very high frequencies.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Capacitors act like open circuits under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d.c.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conditions and like short circuits at very high frequencies.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821FF-5BB8-4085-9C01-4EE3FA728480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err="1" smtClean="0"/>
              <a:t>Impedances</a:t>
            </a:r>
            <a:r>
              <a:rPr lang="tr-TR" dirty="0" smtClean="0"/>
              <a:t>-</a:t>
            </a:r>
            <a:r>
              <a:rPr lang="en-US" dirty="0" smtClean="0"/>
              <a:t>Admittance</a:t>
            </a:r>
            <a:r>
              <a:rPr lang="tr-TR" dirty="0" smtClean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4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Generic component that represents a resistor, inductor, or capacitor.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584539"/>
              </p:ext>
            </p:extLst>
          </p:nvPr>
        </p:nvGraphicFramePr>
        <p:xfrm>
          <a:off x="4716016" y="1135875"/>
          <a:ext cx="2743200" cy="501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0" name="Equation" r:id="rId3" imgW="965160" imgH="1765080" progId="Equation.3">
                  <p:embed/>
                </p:oleObj>
              </mc:Choice>
              <mc:Fallback>
                <p:oleObj name="Equation" r:id="rId3" imgW="96516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135875"/>
                        <a:ext cx="2743200" cy="5018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858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Admittance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92456"/>
              </p:ext>
            </p:extLst>
          </p:nvPr>
        </p:nvGraphicFramePr>
        <p:xfrm>
          <a:off x="971600" y="2008740"/>
          <a:ext cx="2971800" cy="327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6" name="Equation" r:id="rId3" imgW="1130040" imgH="1244520" progId="Equation.3">
                  <p:embed/>
                </p:oleObj>
              </mc:Choice>
              <mc:Fallback>
                <p:oleObj name="Equation" r:id="rId3" imgW="113004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008740"/>
                        <a:ext cx="2971800" cy="3272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746803"/>
              </p:ext>
            </p:extLst>
          </p:nvPr>
        </p:nvGraphicFramePr>
        <p:xfrm>
          <a:off x="4788024" y="1628800"/>
          <a:ext cx="2305050" cy="427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7" name="Equation" r:id="rId5" imgW="952200" imgH="1765080" progId="Equation.3">
                  <p:embed/>
                </p:oleObj>
              </mc:Choice>
              <mc:Fallback>
                <p:oleObj name="Equation" r:id="rId5" imgW="95220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628800"/>
                        <a:ext cx="2305050" cy="4272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375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 can be used to determine the ac voltages and currents in a circuit.</a:t>
            </a:r>
          </a:p>
          <a:p>
            <a:pPr lvl="1"/>
            <a:r>
              <a:rPr lang="en-US" dirty="0" smtClean="0"/>
              <a:t>Voltage leads current through an inductor.</a:t>
            </a:r>
          </a:p>
          <a:p>
            <a:pPr lvl="1"/>
            <a:r>
              <a:rPr lang="en-US" dirty="0" smtClean="0"/>
              <a:t>Current leads voltage through a capacitor.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038600"/>
          <a:ext cx="81533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8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Impedance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Admittance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Resistor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Inductor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572000"/>
          <a:ext cx="5943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Equation" r:id="rId4" imgW="2946240" imgH="736560" progId="Equation.3">
                  <p:embed/>
                </p:oleObj>
              </mc:Choice>
              <mc:Fallback>
                <p:oleObj name="Equation" r:id="rId4" imgW="29462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572000"/>
                        <a:ext cx="5943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059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Ohm’s Law with Series and Parallel </a:t>
            </a:r>
            <a:r>
              <a:rPr lang="en-US" sz="3200" dirty="0" smtClean="0"/>
              <a:t>Combinations</a:t>
            </a:r>
            <a:endParaRPr lang="en-US" altLang="tr-TR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/>
              <a:t>Objective of Lecture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Derive the equations for equivalent impedance and equivalent admittance for a series combination of components.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Derive the equations for equivalent impedance and equivalent admittance for a parallel combination of components.</a:t>
            </a:r>
            <a:endParaRPr lang="tr-TR" dirty="0" smtClean="0"/>
          </a:p>
          <a:p>
            <a:pPr marL="342900" lvl="1" indent="-342900" fontAlgn="auto">
              <a:spcAft>
                <a:spcPts val="0"/>
              </a:spcAft>
              <a:buChar char="•"/>
              <a:defRPr/>
            </a:pPr>
            <a:r>
              <a:rPr lang="en-US" altLang="tr-TR" sz="3200" dirty="0">
                <a:solidFill>
                  <a:schemeClr val="tx1"/>
                </a:solidFill>
                <a:ea typeface="+mn-ea"/>
                <a:cs typeface="+mn-cs"/>
              </a:rPr>
              <a:t>Ohm’s Law in Phasor </a:t>
            </a:r>
            <a:r>
              <a:rPr lang="en-US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Notation</a:t>
            </a:r>
            <a:endParaRPr lang="tr-TR" alt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0">
              <a:buNone/>
            </a:pPr>
            <a:r>
              <a:rPr lang="tr-TR" altLang="tr-TR" b="1" dirty="0" smtClean="0">
                <a:solidFill>
                  <a:srgbClr val="000000"/>
                </a:solidFill>
              </a:rPr>
              <a:t>		</a:t>
            </a:r>
            <a:r>
              <a:rPr lang="en-US" altLang="tr-TR" b="1" dirty="0" smtClean="0">
                <a:solidFill>
                  <a:srgbClr val="000000"/>
                </a:solidFill>
              </a:rPr>
              <a:t>V </a:t>
            </a:r>
            <a:r>
              <a:rPr lang="en-US" altLang="tr-TR" b="1" dirty="0">
                <a:solidFill>
                  <a:srgbClr val="000000"/>
                </a:solidFill>
              </a:rPr>
              <a:t>= I Z			V = I/Y</a:t>
            </a:r>
          </a:p>
          <a:p>
            <a:pPr lvl="0">
              <a:buNone/>
            </a:pPr>
            <a:r>
              <a:rPr lang="en-US" altLang="tr-TR" b="1" dirty="0">
                <a:solidFill>
                  <a:srgbClr val="000000"/>
                </a:solidFill>
              </a:rPr>
              <a:t>		I = V/Z			I = V </a:t>
            </a:r>
            <a:r>
              <a:rPr lang="en-US" altLang="tr-TR" b="1" dirty="0" smtClean="0">
                <a:solidFill>
                  <a:srgbClr val="000000"/>
                </a:solidFill>
              </a:rPr>
              <a:t>Y</a:t>
            </a:r>
            <a:endParaRPr lang="en-US" altLang="tr-TR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8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836" y="0"/>
            <a:ext cx="9134164" cy="764704"/>
          </a:xfrm>
        </p:spPr>
        <p:txBody>
          <a:bodyPr/>
          <a:lstStyle/>
          <a:p>
            <a:r>
              <a:rPr lang="en-US" altLang="tr-TR" dirty="0" smtClean="0"/>
              <a:t>Series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701924"/>
            <a:ext cx="3581400" cy="1447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Kirchhoff’s Voltage Law: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V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</a:t>
            </a:r>
            <a:r>
              <a:rPr lang="en-US" b="1" dirty="0" smtClean="0"/>
              <a:t> V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–</a:t>
            </a:r>
            <a:r>
              <a:rPr lang="en-US" b="1" dirty="0" smtClean="0"/>
              <a:t> V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+mj-lt"/>
              </a:rPr>
              <a:t>0</a:t>
            </a:r>
            <a:endParaRPr lang="en-US" b="1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b="1" dirty="0" smtClean="0">
              <a:latin typeface="Symbol" pitchFamily="18" charset="2"/>
            </a:endParaRPr>
          </a:p>
        </p:txBody>
      </p:sp>
      <p:pic>
        <p:nvPicPr>
          <p:cNvPr id="819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40768"/>
            <a:ext cx="4721225" cy="2170112"/>
          </a:xfrm>
          <a:noFill/>
        </p:spPr>
      </p:pic>
      <p:sp>
        <p:nvSpPr>
          <p:cNvPr id="12" name="Rectangle 11"/>
          <p:cNvSpPr/>
          <p:nvPr/>
        </p:nvSpPr>
        <p:spPr>
          <a:xfrm>
            <a:off x="467544" y="3573016"/>
            <a:ext cx="82809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Since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Z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Z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, and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V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s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are in series, the current flowing through each component is the same.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Using Ohm’s Law: 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= 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	and 	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= 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Substituting into the equation from KVL: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 smtClean="0">
                <a:solidFill>
                  <a:schemeClr val="tx1"/>
                </a:solidFill>
                <a:latin typeface="+mn-lt"/>
                <a:cs typeface="+mn-cs"/>
              </a:rPr>
              <a:t>			</a:t>
            </a:r>
            <a:r>
              <a:rPr lang="en-US" sz="2600" b="1" dirty="0" smtClean="0">
                <a:solidFill>
                  <a:schemeClr val="tx1"/>
                </a:solidFill>
                <a:latin typeface="+mn-lt"/>
                <a:cs typeface="+mn-cs"/>
              </a:rPr>
              <a:t>I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+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s 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= 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+mn-cs"/>
              </a:rPr>
              <a:t>0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V</a:t>
            </a:r>
            <a:endParaRPr lang="tr-TR" sz="2600" dirty="0">
              <a:solidFill>
                <a:schemeClr val="tx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 smtClean="0">
                <a:solidFill>
                  <a:schemeClr val="tx1"/>
                </a:solidFill>
                <a:latin typeface="+mn-lt"/>
                <a:cs typeface="+mn-cs"/>
              </a:rPr>
              <a:t>			</a:t>
            </a:r>
            <a:r>
              <a:rPr lang="en-US" sz="2600" b="1" dirty="0" smtClean="0">
                <a:solidFill>
                  <a:schemeClr val="tx1"/>
                </a:solidFill>
                <a:latin typeface="+mn-lt"/>
                <a:cs typeface="+mn-cs"/>
              </a:rPr>
              <a:t>I 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+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) =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endParaRPr lang="en-US" sz="2600" b="1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9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3120" y="0"/>
            <a:ext cx="9120880" cy="764704"/>
          </a:xfrm>
        </p:spPr>
        <p:txBody>
          <a:bodyPr/>
          <a:lstStyle/>
          <a:p>
            <a:r>
              <a:rPr lang="en-US" altLang="tr-TR" sz="3600" dirty="0" smtClean="0"/>
              <a:t>Equivalent Impedance: Series Connections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sz="half" idx="2"/>
          </p:nvPr>
        </p:nvSpPr>
        <p:spPr>
          <a:xfrm>
            <a:off x="4788024" y="1574268"/>
            <a:ext cx="4038600" cy="44354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We can replace the two impedances in series with one equivalent impedance,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dirty="0" smtClean="0"/>
              <a:t>, which is equal to the sum of the impedances in series.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	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= </a:t>
            </a:r>
            <a:r>
              <a:rPr lang="en-US" altLang="tr-TR" b="1" dirty="0" smtClean="0"/>
              <a:t>Z</a:t>
            </a:r>
            <a:r>
              <a:rPr lang="en-US" altLang="tr-TR" b="1" baseline="-25000" dirty="0" smtClean="0"/>
              <a:t>1</a:t>
            </a:r>
            <a:r>
              <a:rPr lang="en-US" altLang="tr-TR" dirty="0" smtClean="0"/>
              <a:t> + </a:t>
            </a:r>
            <a:r>
              <a:rPr lang="en-US" altLang="tr-TR" b="1" dirty="0" smtClean="0"/>
              <a:t>Z</a:t>
            </a:r>
            <a:r>
              <a:rPr lang="en-US" altLang="tr-TR" b="1" baseline="-25000" dirty="0" smtClean="0"/>
              <a:t>2</a:t>
            </a:r>
            <a:r>
              <a:rPr lang="en-US" altLang="tr-TR" dirty="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1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	</a:t>
            </a:r>
            <a:r>
              <a:rPr lang="en-US" altLang="tr-TR" b="1" dirty="0" smtClean="0"/>
              <a:t>V</a:t>
            </a:r>
            <a:r>
              <a:rPr lang="en-US" altLang="tr-TR" b="1" baseline="-25000" dirty="0" smtClean="0"/>
              <a:t>s</a:t>
            </a:r>
            <a:r>
              <a:rPr lang="en-US" altLang="tr-TR" b="1" dirty="0" smtClean="0"/>
              <a:t> =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b="1" dirty="0" smtClean="0"/>
              <a:t> I</a:t>
            </a:r>
          </a:p>
        </p:txBody>
      </p:sp>
      <p:pic>
        <p:nvPicPr>
          <p:cNvPr id="9220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340768"/>
            <a:ext cx="4705350" cy="297656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482" y="0"/>
            <a:ext cx="9139518" cy="836712"/>
          </a:xfrm>
        </p:spPr>
        <p:txBody>
          <a:bodyPr/>
          <a:lstStyle/>
          <a:p>
            <a:r>
              <a:rPr lang="en-US" altLang="tr-TR" dirty="0" smtClean="0"/>
              <a:t>Parallel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572000" cy="47244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</a:t>
            </a:r>
            <a:r>
              <a:rPr lang="en-US" dirty="0" err="1" smtClean="0"/>
              <a:t>Kirchoff’s</a:t>
            </a:r>
            <a:r>
              <a:rPr lang="en-US" dirty="0" smtClean="0"/>
              <a:t> Current Law,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I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</a:t>
            </a:r>
            <a:r>
              <a:rPr lang="en-US" b="1" dirty="0" smtClean="0"/>
              <a:t> I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–</a:t>
            </a:r>
            <a:r>
              <a:rPr lang="en-US" b="1" dirty="0" smtClean="0"/>
              <a:t> 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= 0</a:t>
            </a:r>
            <a:endParaRPr lang="en-US" b="1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b="1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Since</a:t>
            </a:r>
            <a:r>
              <a:rPr lang="en-US" b="1" dirty="0" smtClean="0"/>
              <a:t> Z</a:t>
            </a:r>
            <a:r>
              <a:rPr lang="en-US" b="1" baseline="-25000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Z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are in parallel, the voltage across each component , </a:t>
            </a:r>
            <a:r>
              <a:rPr lang="en-US" b="1" dirty="0" smtClean="0"/>
              <a:t>V</a:t>
            </a:r>
            <a:r>
              <a:rPr lang="en-US" dirty="0" smtClean="0"/>
              <a:t>, is the same.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Ohm’s Law: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 V = I</a:t>
            </a:r>
            <a:r>
              <a:rPr lang="en-US" b="1" baseline="-25000" dirty="0" smtClean="0"/>
              <a:t>1</a:t>
            </a:r>
            <a:r>
              <a:rPr lang="en-US" b="1" dirty="0" smtClean="0"/>
              <a:t> Z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V = I</a:t>
            </a:r>
            <a:r>
              <a:rPr lang="en-US" b="1" baseline="-25000" dirty="0" smtClean="0"/>
              <a:t>2</a:t>
            </a:r>
            <a:r>
              <a:rPr lang="en-US" b="1" dirty="0" smtClean="0"/>
              <a:t> Z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V/ Z</a:t>
            </a:r>
            <a:r>
              <a:rPr lang="en-US" b="1" baseline="-25000" dirty="0" smtClean="0"/>
              <a:t>1</a:t>
            </a:r>
            <a:r>
              <a:rPr lang="en-US" dirty="0" smtClean="0"/>
              <a:t> + </a:t>
            </a:r>
            <a:r>
              <a:rPr lang="en-US" b="1" dirty="0" smtClean="0"/>
              <a:t>V/ Z</a:t>
            </a:r>
            <a:r>
              <a:rPr lang="en-US" b="1" baseline="-25000" dirty="0" smtClean="0"/>
              <a:t>2</a:t>
            </a:r>
            <a:r>
              <a:rPr lang="en-US" dirty="0" smtClean="0"/>
              <a:t> = </a:t>
            </a:r>
            <a:r>
              <a:rPr lang="en-US" b="1" dirty="0" smtClean="0"/>
              <a:t>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(1/</a:t>
            </a:r>
            <a:r>
              <a:rPr lang="en-US" b="1" dirty="0" smtClean="0"/>
              <a:t>Z</a:t>
            </a:r>
            <a:r>
              <a:rPr lang="en-US" b="1" baseline="-25000" dirty="0" smtClean="0"/>
              <a:t>1</a:t>
            </a:r>
            <a:r>
              <a:rPr lang="en-US" dirty="0" smtClean="0"/>
              <a:t> +1/</a:t>
            </a:r>
            <a:r>
              <a:rPr lang="en-US" b="1" dirty="0" smtClean="0"/>
              <a:t>Z</a:t>
            </a:r>
            <a:r>
              <a:rPr lang="en-US" b="1" baseline="-25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-1 </a:t>
            </a:r>
            <a:r>
              <a:rPr lang="en-US" dirty="0" smtClean="0"/>
              <a:t>= </a:t>
            </a:r>
            <a:r>
              <a:rPr lang="en-US" b="1" dirty="0" smtClean="0"/>
              <a:t>V</a:t>
            </a:r>
          </a:p>
        </p:txBody>
      </p:sp>
      <p:pic>
        <p:nvPicPr>
          <p:cNvPr id="10244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828800"/>
            <a:ext cx="4038600" cy="3332162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5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4" y="15441"/>
            <a:ext cx="9135035" cy="749263"/>
          </a:xfrm>
        </p:spPr>
        <p:txBody>
          <a:bodyPr/>
          <a:lstStyle/>
          <a:p>
            <a:r>
              <a:rPr lang="en-US" altLang="tr-TR" sz="3600" dirty="0" smtClean="0"/>
              <a:t>Equivalent Impedance:  Parallel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67944" y="1381683"/>
            <a:ext cx="4843718" cy="4135549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	 We can replace the two impedances in series with one equivalent impedance, 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, where 1/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is equal to the sum of the inverse of each of the impedances in parallel.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 1/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= 1/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+ 1/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Simplifying </a:t>
            </a:r>
            <a:endParaRPr lang="en-US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	(only for 2 impedances in parallel)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= 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/(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pic>
        <p:nvPicPr>
          <p:cNvPr id="11268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381683"/>
            <a:ext cx="4038600" cy="261620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sp>
        <p:nvSpPr>
          <p:cNvPr id="3" name="Rectangle 2"/>
          <p:cNvSpPr/>
          <p:nvPr/>
        </p:nvSpPr>
        <p:spPr>
          <a:xfrm>
            <a:off x="580037" y="549601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An abbreviated means to show that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 is in parallel with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 is to write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1 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ǁ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27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 and Ohm’s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 of Lecture</a:t>
            </a:r>
            <a:endParaRPr lang="tr-TR" dirty="0" smtClean="0"/>
          </a:p>
          <a:p>
            <a:pPr lvl="1"/>
            <a:r>
              <a:rPr lang="en-US" dirty="0" smtClean="0"/>
              <a:t>Describe  the mathematical relationships between ac voltage and ac current for a resistor, capacitor, and inductor .</a:t>
            </a:r>
          </a:p>
          <a:p>
            <a:pPr lvl="2"/>
            <a:r>
              <a:rPr lang="en-US" dirty="0" smtClean="0"/>
              <a:t>Discuss the phase relationship between the ac voltage and current.</a:t>
            </a:r>
          </a:p>
          <a:p>
            <a:pPr lvl="1"/>
            <a:r>
              <a:rPr lang="en-US" dirty="0" smtClean="0"/>
              <a:t>Explain how Ohm’s Law can be adapted for inductors and capacitors when an ac signal is applied to the components.</a:t>
            </a:r>
          </a:p>
          <a:p>
            <a:pPr lvl="2"/>
            <a:r>
              <a:rPr lang="en-US" dirty="0" smtClean="0"/>
              <a:t>Derive the mathematical formulas for the impedance and admittance of a resistor, inductor, and capacitor.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18324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en-US" altLang="tr-TR" dirty="0" smtClean="0"/>
              <a:t>If you used Y instead of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419600" cy="4525962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series: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	The reciprocal of the equivalent admittance is equal to the sum of the reciprocal of each of the  admittances in series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 this example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 1/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eq</a:t>
            </a:r>
            <a:r>
              <a:rPr lang="en-US" dirty="0" smtClean="0"/>
              <a:t> = 1/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+ 1/</a:t>
            </a:r>
            <a:r>
              <a:rPr lang="en-US" b="1" dirty="0" smtClean="0"/>
              <a:t>Y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 Simplifying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2200" dirty="0" smtClean="0"/>
              <a:t>(only for 2 </a:t>
            </a:r>
            <a:r>
              <a:rPr lang="en-US" sz="2400" dirty="0" smtClean="0"/>
              <a:t>admittances</a:t>
            </a:r>
            <a:r>
              <a:rPr lang="en-US" sz="2200" dirty="0" smtClean="0"/>
              <a:t> in series)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eq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b="1" dirty="0" smtClean="0"/>
              <a:t>Y</a:t>
            </a:r>
            <a:r>
              <a:rPr lang="en-US" b="1" baseline="-25000" dirty="0" smtClean="0"/>
              <a:t>2 </a:t>
            </a:r>
            <a:r>
              <a:rPr lang="en-US" dirty="0" smtClean="0"/>
              <a:t>/(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dirty="0" smtClean="0"/>
              <a:t> + </a:t>
            </a:r>
            <a:r>
              <a:rPr lang="en-US" b="1" dirty="0" smtClean="0"/>
              <a:t>Y</a:t>
            </a:r>
            <a:r>
              <a:rPr lang="en-US" b="1" baseline="-25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3316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8024" y="1340768"/>
            <a:ext cx="4038600" cy="418623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3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altLang="tr-TR" dirty="0" smtClean="0"/>
              <a:t>If you used Y instead of Z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419600" cy="4525963"/>
          </a:xfrm>
        </p:spPr>
        <p:txBody>
          <a:bodyPr/>
          <a:lstStyle/>
          <a:p>
            <a:r>
              <a:rPr lang="en-US" altLang="tr-TR" dirty="0" smtClean="0"/>
              <a:t>In parallel: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tr-TR" dirty="0" smtClean="0"/>
              <a:t>	The equivalent admittance is equal to the sum of all of the admittance in parallel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tr-TR" dirty="0" smtClean="0"/>
              <a:t>	In this example: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lvl="1" algn="ctr">
              <a:buFont typeface="Wingdings 2" panose="05020102010507070707" pitchFamily="18" charset="2"/>
              <a:buNone/>
            </a:pPr>
            <a:r>
              <a:rPr lang="en-US" altLang="tr-TR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altLang="tr-TR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pic>
        <p:nvPicPr>
          <p:cNvPr id="14340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1124744"/>
            <a:ext cx="3505200" cy="2886075"/>
          </a:xfrm>
          <a:noFill/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511" y="4010819"/>
            <a:ext cx="3429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49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03…</a:t>
            </a:r>
            <a:endParaRPr lang="en-US" altLang="tr-TR" dirty="0" smtClean="0"/>
          </a:p>
        </p:txBody>
      </p:sp>
      <p:pic>
        <p:nvPicPr>
          <p:cNvPr id="1536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96752"/>
            <a:ext cx="8229600" cy="4052887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03…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111849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 smtClean="0"/>
              <a:t>Impedance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dirty="0" smtClean="0"/>
              <a:t>	</a:t>
            </a:r>
            <a:r>
              <a:rPr lang="en-US" sz="2800" dirty="0" smtClean="0"/>
              <a:t>Z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= 10 </a:t>
            </a:r>
            <a:r>
              <a:rPr lang="en-US" sz="2800" dirty="0" smtClean="0">
                <a:latin typeface="Symbol" pitchFamily="18" charset="2"/>
              </a:rPr>
              <a:t>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Z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</a:t>
            </a:r>
            <a:r>
              <a:rPr lang="en-US" sz="2800" dirty="0" err="1" smtClean="0"/>
              <a:t>j</a:t>
            </a:r>
            <a:r>
              <a:rPr lang="en-US" sz="2800" dirty="0" err="1" smtClean="0">
                <a:latin typeface="Symbol" pitchFamily="18" charset="2"/>
              </a:rPr>
              <a:t>w</a:t>
            </a:r>
            <a:r>
              <a:rPr lang="en-US" sz="2800" dirty="0" err="1" smtClean="0"/>
              <a:t>L</a:t>
            </a:r>
            <a:r>
              <a:rPr lang="en-US" sz="2800" dirty="0" smtClean="0"/>
              <a:t> = j(100)(10mH) = 1j </a:t>
            </a:r>
            <a:r>
              <a:rPr lang="en-US" sz="2800" dirty="0" smtClean="0">
                <a:latin typeface="Symbol" pitchFamily="18" charset="2"/>
              </a:rPr>
              <a:t>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eq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Z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+ Z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10 +1j </a:t>
            </a:r>
            <a:r>
              <a:rPr lang="en-US" sz="2800" dirty="0" smtClean="0">
                <a:latin typeface="Symbol" pitchFamily="18" charset="2"/>
              </a:rPr>
              <a:t>W 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sz="2400" dirty="0" smtClean="0"/>
              <a:t>(rectangular coordinates)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In </a:t>
            </a:r>
            <a:r>
              <a:rPr lang="en-US" sz="2400" dirty="0" err="1" smtClean="0"/>
              <a:t>Phasor</a:t>
            </a:r>
            <a:r>
              <a:rPr lang="en-US" sz="2400" dirty="0" smtClean="0"/>
              <a:t> notation: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= (Z</a:t>
            </a:r>
            <a:r>
              <a:rPr lang="en-US" sz="2800" baseline="-250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Z</a:t>
            </a:r>
            <a:r>
              <a:rPr lang="en-US" sz="2800" baseline="-25000" dirty="0" smtClean="0"/>
              <a:t>L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 ½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tan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</a:t>
            </a:r>
            <a:r>
              <a:rPr lang="en-US" sz="2800" dirty="0" err="1" smtClean="0"/>
              <a:t>Im</a:t>
            </a:r>
            <a:r>
              <a:rPr lang="en-US" sz="2800" dirty="0" smtClean="0"/>
              <a:t>/Re)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dirty="0" smtClean="0"/>
              <a:t> = (100 + 1)</a:t>
            </a:r>
            <a:r>
              <a:rPr lang="en-US" sz="2800" baseline="30000" dirty="0" smtClean="0"/>
              <a:t> ½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tan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(1/10) = 10.05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5.7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W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Symbol" pitchFamily="18" charset="2"/>
              </a:rPr>
              <a:t>	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dirty="0" smtClean="0"/>
              <a:t> = 10.1</a:t>
            </a:r>
            <a:r>
              <a:rPr lang="en-US" sz="2800" dirty="0" smtClean="0">
                <a:sym typeface="Symbol"/>
              </a:rPr>
              <a:t> </a:t>
            </a:r>
            <a:r>
              <a:rPr lang="en-US" sz="2800" dirty="0" smtClean="0"/>
              <a:t> 5.7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W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aseline="30000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Impedances are easier than admittances to use when combining components in series.</a:t>
            </a:r>
            <a:endParaRPr lang="en-US" sz="2800" baseline="30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03…</a:t>
            </a:r>
            <a:endParaRPr lang="en-US" altLang="tr-TR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Solve for Current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Express voltage into cosine and then convert a phasor.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400" dirty="0" smtClean="0">
                <a:solidFill>
                  <a:schemeClr val="accent1"/>
                </a:solidFill>
              </a:rPr>
              <a:t>	</a:t>
            </a:r>
            <a:r>
              <a:rPr lang="en-US" altLang="tr-TR" sz="2400" dirty="0" smtClean="0">
                <a:solidFill>
                  <a:schemeClr val="accent1"/>
                </a:solidFill>
              </a:rPr>
              <a:t>V1 = 12V cos (100t + 30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 – 90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) = 12V cos (100t – 60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400" b="1" dirty="0" smtClean="0">
                <a:solidFill>
                  <a:schemeClr val="accent1"/>
                </a:solidFill>
              </a:rPr>
              <a:t>	</a:t>
            </a:r>
            <a:r>
              <a:rPr lang="en-US" altLang="tr-TR" sz="2400" b="1" dirty="0" smtClean="0">
                <a:solidFill>
                  <a:schemeClr val="accent1"/>
                </a:solidFill>
              </a:rPr>
              <a:t>V1 </a:t>
            </a:r>
            <a:r>
              <a:rPr lang="en-US" altLang="tr-TR" sz="2400" dirty="0" smtClean="0">
                <a:solidFill>
                  <a:schemeClr val="accent1"/>
                </a:solidFill>
              </a:rPr>
              <a:t> = 12 </a:t>
            </a:r>
            <a:r>
              <a:rPr lang="en-US" altLang="tr-TR" sz="24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sz="2400" dirty="0" smtClean="0">
                <a:solidFill>
                  <a:schemeClr val="accent1"/>
                </a:solidFill>
              </a:rPr>
              <a:t>-60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 V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400" dirty="0" smtClean="0">
              <a:solidFill>
                <a:schemeClr val="accent1"/>
              </a:solidFill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2309"/>
            <a:ext cx="55705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3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Solve for Current</a:t>
            </a:r>
            <a:endParaRPr lang="tr-TR" altLang="tr-TR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b="1" dirty="0" smtClean="0"/>
              <a:t>V</a:t>
            </a:r>
            <a:r>
              <a:rPr lang="en-US" altLang="tr-TR" sz="2800" dirty="0" smtClean="0"/>
              <a:t>/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(12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-60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V)/ (10.1 </a:t>
            </a:r>
            <a:r>
              <a:rPr lang="en-US" altLang="tr-TR" sz="2800" dirty="0" smtClean="0">
                <a:sym typeface="Symbol" panose="05050102010706020507" pitchFamily="18" charset="2"/>
              </a:rPr>
              <a:t> </a:t>
            </a:r>
            <a:r>
              <a:rPr lang="en-US" altLang="tr-TR" sz="2800" dirty="0" smtClean="0"/>
              <a:t>5.7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W</a:t>
            </a:r>
            <a:r>
              <a:rPr lang="en-US" altLang="tr-TR" sz="2800" dirty="0" smtClean="0"/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8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V </a:t>
            </a:r>
            <a:r>
              <a:rPr lang="en-US" altLang="tr-TR" sz="2800" dirty="0" smtClean="0"/>
              <a:t> = 12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-60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V  = 12V e</a:t>
            </a:r>
            <a:r>
              <a:rPr lang="en-US" altLang="tr-TR" sz="2800" baseline="30000" dirty="0" smtClean="0"/>
              <a:t>-j60</a:t>
            </a:r>
            <a:r>
              <a:rPr lang="en-US" altLang="tr-TR" sz="2800" dirty="0" smtClean="0"/>
              <a:t> (exponential form)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10.1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5.7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W</a:t>
            </a:r>
            <a:r>
              <a:rPr lang="en-US" altLang="tr-TR" sz="2800" dirty="0" smtClean="0"/>
              <a:t> = 10.1</a:t>
            </a:r>
            <a:r>
              <a:rPr lang="en-US" altLang="tr-TR" sz="2800" dirty="0" smtClean="0">
                <a:latin typeface="Symbol" panose="05050102010706020507" pitchFamily="18" charset="2"/>
              </a:rPr>
              <a:t> W</a:t>
            </a:r>
            <a:r>
              <a:rPr lang="en-US" altLang="tr-TR" sz="2800" dirty="0" smtClean="0"/>
              <a:t> e</a:t>
            </a:r>
            <a:r>
              <a:rPr lang="en-US" altLang="tr-TR" sz="2800" baseline="30000" dirty="0" smtClean="0"/>
              <a:t>j5.7</a:t>
            </a:r>
            <a:r>
              <a:rPr lang="en-US" altLang="tr-TR" sz="2800" dirty="0" smtClean="0"/>
              <a:t> (exponential form)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b="1" dirty="0" smtClean="0"/>
              <a:t>V</a:t>
            </a:r>
            <a:r>
              <a:rPr lang="en-US" altLang="tr-TR" sz="2800" dirty="0" smtClean="0"/>
              <a:t>/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12V e</a:t>
            </a:r>
            <a:r>
              <a:rPr lang="en-US" altLang="tr-TR" sz="2800" baseline="30000" dirty="0" smtClean="0"/>
              <a:t>-j60</a:t>
            </a:r>
            <a:r>
              <a:rPr lang="en-US" altLang="tr-TR" sz="2800" dirty="0" smtClean="0"/>
              <a:t>/(10.1 e</a:t>
            </a:r>
            <a:r>
              <a:rPr lang="en-US" altLang="tr-TR" sz="2800" baseline="30000" dirty="0" smtClean="0"/>
              <a:t>j5.7</a:t>
            </a:r>
            <a:r>
              <a:rPr lang="en-US" altLang="tr-TR" sz="2800" dirty="0" smtClean="0"/>
              <a:t>) = 1.19A e</a:t>
            </a:r>
            <a:r>
              <a:rPr lang="en-US" altLang="tr-TR" sz="2800" baseline="30000" dirty="0" smtClean="0"/>
              <a:t>-j65.7</a:t>
            </a:r>
            <a:endParaRPr lang="en-US" altLang="tr-TR" sz="2800" u="sng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 = </a:t>
            </a:r>
            <a:r>
              <a:rPr lang="en-US" altLang="tr-TR" sz="2800" dirty="0" smtClean="0"/>
              <a:t>1.19A</a:t>
            </a:r>
            <a:r>
              <a:rPr lang="en-US" altLang="tr-TR" sz="2800" dirty="0" smtClean="0">
                <a:sym typeface="Symbol" panose="05050102010706020507" pitchFamily="18" charset="2"/>
              </a:rPr>
              <a:t> </a:t>
            </a:r>
            <a:r>
              <a:rPr lang="en-US" altLang="tr-TR" sz="2800" dirty="0" smtClean="0"/>
              <a:t> -65.7</a:t>
            </a:r>
            <a:r>
              <a:rPr lang="en-US" altLang="tr-TR" sz="2800" baseline="30000" dirty="0" smtClean="0"/>
              <a:t>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/>
              <a:t>	</a:t>
            </a:r>
            <a:endParaRPr lang="tr-TR" altLang="tr-TR" sz="28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dirty="0" err="1" smtClean="0"/>
              <a:t>V</a:t>
            </a:r>
            <a:r>
              <a:rPr lang="en-US" altLang="tr-TR" sz="2800" baseline="-25000" dirty="0" err="1" smtClean="0"/>
              <a:t>m</a:t>
            </a:r>
            <a:r>
              <a:rPr lang="en-US" altLang="tr-TR" sz="2800" dirty="0" smtClean="0"/>
              <a:t>/</a:t>
            </a:r>
            <a:r>
              <a:rPr lang="en-US" altLang="tr-TR" sz="2800" dirty="0" err="1" smtClean="0"/>
              <a:t>Z</a:t>
            </a:r>
            <a:r>
              <a:rPr lang="en-US" altLang="tr-TR" sz="2800" baseline="-25000" dirty="0" err="1" smtClean="0"/>
              <a:t>m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(</a:t>
            </a:r>
            <a:r>
              <a:rPr lang="en-US" altLang="tr-TR" sz="2800" dirty="0" err="1" smtClean="0">
                <a:latin typeface="Symbol" panose="05050102010706020507" pitchFamily="18" charset="2"/>
              </a:rPr>
              <a:t>q</a:t>
            </a:r>
            <a:r>
              <a:rPr lang="en-US" altLang="tr-TR" sz="2800" baseline="-25000" dirty="0" err="1" smtClean="0"/>
              <a:t>V</a:t>
            </a:r>
            <a:r>
              <a:rPr lang="en-US" altLang="tr-TR" sz="2800" baseline="-25000" dirty="0" smtClean="0"/>
              <a:t> </a:t>
            </a:r>
            <a:r>
              <a:rPr lang="en-US" altLang="tr-TR" sz="2800" dirty="0" smtClean="0"/>
              <a:t>-</a:t>
            </a:r>
            <a:r>
              <a:rPr lang="en-US" altLang="tr-TR" sz="2800" dirty="0" smtClean="0">
                <a:latin typeface="Symbol" panose="05050102010706020507" pitchFamily="18" charset="2"/>
              </a:rPr>
              <a:t> </a:t>
            </a:r>
            <a:r>
              <a:rPr lang="en-US" altLang="tr-TR" sz="2800" dirty="0" err="1" smtClean="0">
                <a:latin typeface="Symbol" panose="05050102010706020507" pitchFamily="18" charset="2"/>
              </a:rPr>
              <a:t>q</a:t>
            </a:r>
            <a:r>
              <a:rPr lang="en-US" altLang="tr-TR" sz="2800" baseline="-25000" dirty="0" err="1" smtClean="0"/>
              <a:t>Z</a:t>
            </a:r>
            <a:r>
              <a:rPr lang="en-US" altLang="tr-TR" sz="28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8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</a:t>
            </a:r>
            <a:endParaRPr lang="en-US" altLang="tr-TR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Leading/Lagging</a:t>
            </a:r>
            <a:endParaRPr lang="tr-TR" altLang="tr-TR" b="1" dirty="0"/>
          </a:p>
          <a:p>
            <a:pPr marL="0" indent="0">
              <a:buNone/>
            </a:pPr>
            <a:r>
              <a:rPr lang="tr-TR" altLang="tr-TR" b="1" dirty="0" smtClean="0"/>
              <a:t>	</a:t>
            </a:r>
          </a:p>
          <a:p>
            <a:pPr marL="0" indent="0">
              <a:buNone/>
            </a:pPr>
            <a:r>
              <a:rPr lang="tr-TR" altLang="tr-TR" b="1" dirty="0"/>
              <a:t>	</a:t>
            </a:r>
            <a:r>
              <a:rPr lang="en-US" altLang="tr-TR" b="1" dirty="0" smtClean="0"/>
              <a:t>I</a:t>
            </a:r>
            <a:r>
              <a:rPr lang="en-US" altLang="tr-TR" dirty="0" smtClean="0"/>
              <a:t> = 1.19A e</a:t>
            </a:r>
            <a:r>
              <a:rPr lang="en-US" altLang="tr-TR" baseline="30000" dirty="0" smtClean="0"/>
              <a:t>-j65.7</a:t>
            </a:r>
            <a:r>
              <a:rPr lang="en-US" altLang="tr-TR" dirty="0" smtClean="0"/>
              <a:t> = 1.19 </a:t>
            </a:r>
            <a:r>
              <a:rPr lang="en-US" altLang="tr-TR" dirty="0" smtClean="0">
                <a:sym typeface="Symbol" panose="05050102010706020507" pitchFamily="18" charset="2"/>
              </a:rPr>
              <a:t></a:t>
            </a:r>
            <a:r>
              <a:rPr lang="en-US" altLang="tr-TR" dirty="0" smtClean="0"/>
              <a:t>-65.7</a:t>
            </a:r>
            <a:r>
              <a:rPr lang="en-US" altLang="tr-TR" baseline="30000" dirty="0" smtClean="0"/>
              <a:t>o</a:t>
            </a:r>
            <a:r>
              <a:rPr lang="en-US" altLang="tr-TR" dirty="0" smtClean="0"/>
              <a:t> A </a:t>
            </a:r>
            <a:endParaRPr lang="en-US" altLang="tr-TR" baseline="30000" dirty="0" smtClean="0"/>
          </a:p>
          <a:p>
            <a:pPr marL="0" indent="0">
              <a:buNone/>
            </a:pPr>
            <a:r>
              <a:rPr lang="tr-TR" altLang="tr-TR" b="1" dirty="0" smtClean="0"/>
              <a:t>	</a:t>
            </a:r>
            <a:r>
              <a:rPr lang="en-US" altLang="tr-TR" b="1" dirty="0" smtClean="0"/>
              <a:t>V</a:t>
            </a:r>
            <a:r>
              <a:rPr lang="en-US" altLang="tr-TR" dirty="0" smtClean="0"/>
              <a:t> = 12V e</a:t>
            </a:r>
            <a:r>
              <a:rPr lang="en-US" altLang="tr-TR" baseline="30000" dirty="0" smtClean="0"/>
              <a:t>-j60</a:t>
            </a:r>
            <a:r>
              <a:rPr lang="en-US" altLang="tr-TR" dirty="0" smtClean="0"/>
              <a:t> = 12 </a:t>
            </a:r>
            <a:r>
              <a:rPr lang="en-US" altLang="tr-TR" dirty="0" smtClean="0">
                <a:sym typeface="Symbol" panose="05050102010706020507" pitchFamily="18" charset="2"/>
              </a:rPr>
              <a:t></a:t>
            </a:r>
            <a:r>
              <a:rPr lang="en-US" altLang="tr-TR" dirty="0" smtClean="0"/>
              <a:t> -60</a:t>
            </a:r>
            <a:r>
              <a:rPr lang="en-US" altLang="tr-TR" baseline="30000" dirty="0" smtClean="0"/>
              <a:t>o</a:t>
            </a:r>
            <a:r>
              <a:rPr lang="en-US" altLang="tr-TR" dirty="0" smtClean="0"/>
              <a:t> 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r>
              <a:rPr lang="en-US" altLang="tr-TR" dirty="0" smtClean="0">
                <a:solidFill>
                  <a:srgbClr val="C00000"/>
                </a:solidFill>
              </a:rPr>
              <a:t>The voltage has a more positive angle, voltage leads the current. </a:t>
            </a:r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1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04…</a:t>
            </a:r>
            <a:endParaRPr lang="en-US" altLang="tr-TR" dirty="0" smtClean="0"/>
          </a:p>
        </p:txBody>
      </p:sp>
      <p:pic>
        <p:nvPicPr>
          <p:cNvPr id="2048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62200"/>
            <a:ext cx="8174038" cy="300513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1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Admittance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1/R = 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tr-TR" dirty="0" smtClean="0">
              <a:solidFill>
                <a:schemeClr val="accent1">
                  <a:lumMod val="75000"/>
                </a:schemeClr>
              </a:solidFill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-j/(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) = -j/[(300)(1H)] = -j 3.33 m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j(300)(1mF) = 0.3j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tr-TR" dirty="0" smtClean="0">
              <a:solidFill>
                <a:schemeClr val="accent1">
                  <a:lumMod val="75000"/>
                </a:schemeClr>
              </a:solidFill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=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1 + 0.297j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baseline="30000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baseline="30000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Admittances are easier than impedances to use when combining components in parallel.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800" dirty="0" smtClean="0"/>
          </a:p>
          <a:p>
            <a:pPr>
              <a:buFont typeface="Wingdings 2" panose="05020102010507070707" pitchFamily="18" charset="2"/>
              <a:buNone/>
            </a:pPr>
            <a:endParaRPr lang="en-US" altLang="tr-TR" u="sng" dirty="0" smtClean="0"/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890" y="1124745"/>
            <a:ext cx="3635574" cy="133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96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 smtClean="0"/>
              <a:t>Admittance</a:t>
            </a:r>
            <a:r>
              <a:rPr lang="tr-TR" altLang="tr-TR" dirty="0" smtClean="0"/>
              <a:t>s:</a:t>
            </a:r>
            <a:endParaRPr lang="tr-TR" altLang="tr-TR" dirty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 Phasor notation: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 </a:t>
            </a:r>
            <a:r>
              <a:rPr lang="tr-TR" sz="3000" dirty="0" smtClean="0"/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(Y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Re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Im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 ½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tan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Im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/Re)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(1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+ (.297)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 ½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tan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(.297/1)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1.04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aseline="30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It is relatively easy to calculate the equivalent impedance of the components in parallel at this point as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1/1.04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0-16.5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= 0.959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-16.5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436" y="1052736"/>
            <a:ext cx="3635574" cy="133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40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v(t) = </a:t>
            </a:r>
            <a:r>
              <a:rPr lang="en-US" dirty="0" err="1" smtClean="0"/>
              <a:t>Ri</a:t>
            </a:r>
            <a:r>
              <a:rPr lang="en-US" dirty="0" smtClean="0"/>
              <a:t>(t) = R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+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		V</a:t>
            </a:r>
            <a:r>
              <a:rPr lang="en-US" dirty="0" smtClean="0"/>
              <a:t> = </a:t>
            </a:r>
            <a:r>
              <a:rPr lang="en-US" dirty="0" err="1" smtClean="0"/>
              <a:t>RI</a:t>
            </a:r>
            <a:r>
              <a:rPr lang="en-US" baseline="-25000" dirty="0" err="1" smtClean="0"/>
              <a:t>m</a:t>
            </a:r>
            <a:r>
              <a:rPr lang="en-US" dirty="0" smtClean="0"/>
              <a:t>     </a:t>
            </a:r>
            <a:r>
              <a:rPr lang="en-US" dirty="0" smtClean="0">
                <a:latin typeface="Symbol" pitchFamily="18" charset="2"/>
              </a:rPr>
              <a:t>q = </a:t>
            </a:r>
            <a:r>
              <a:rPr lang="en-US" dirty="0" smtClean="0"/>
              <a:t>R</a:t>
            </a:r>
            <a:r>
              <a:rPr lang="en-US" b="1" dirty="0" smtClean="0"/>
              <a:t>I</a:t>
            </a:r>
            <a:r>
              <a:rPr lang="en-US" dirty="0" smtClean="0"/>
              <a:t>  where</a:t>
            </a:r>
            <a:r>
              <a:rPr lang="en-US" dirty="0" smtClean="0">
                <a:latin typeface="Symbol" pitchFamily="18" charset="2"/>
              </a:rPr>
              <a:t>  q = f</a:t>
            </a:r>
            <a:endParaRPr lang="en-US" b="1" dirty="0" smtClean="0"/>
          </a:p>
          <a:p>
            <a:endParaRPr lang="en-US" sz="1200" b="1" dirty="0" smtClean="0"/>
          </a:p>
          <a:p>
            <a:r>
              <a:rPr lang="en-US" dirty="0" smtClean="0"/>
              <a:t>The voltage and current through a resistor are in phase as there is no change in the phase angle between them.</a:t>
            </a:r>
          </a:p>
          <a:p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98148"/>
              </p:ext>
            </p:extLst>
          </p:nvPr>
        </p:nvGraphicFramePr>
        <p:xfrm>
          <a:off x="3635896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94280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Solve </a:t>
            </a:r>
            <a:r>
              <a:rPr lang="en-US" altLang="tr-TR" dirty="0"/>
              <a:t>for Voltage</a:t>
            </a:r>
            <a:r>
              <a:rPr lang="en-US" altLang="tr-TR" dirty="0" smtClean="0"/>
              <a:t> </a:t>
            </a:r>
            <a:endParaRPr lang="tr-TR" altLang="tr-TR" dirty="0"/>
          </a:p>
          <a:p>
            <a:pPr lvl="1"/>
            <a:r>
              <a:rPr lang="en-US" altLang="tr-TR" dirty="0" smtClean="0"/>
              <a:t>Convert a phasor since it is already expressed as a cosine.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1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 smtClean="0"/>
              <a:t>		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I = 4A cos(300t - 10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4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21088"/>
            <a:ext cx="5904656" cy="217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84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/>
              <a:t>Solve for Voltage</a:t>
            </a:r>
            <a:endParaRPr lang="tr-TR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(4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A)/ (1.04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IZ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(4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A)(0.959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-16.5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9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 smtClean="0"/>
              <a:t>04</a:t>
            </a:r>
            <a:endParaRPr lang="en-US" altLang="tr-T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Leading/Lagging</a:t>
            </a:r>
            <a:endParaRPr lang="tr-TR" altLang="tr-TR" dirty="0" smtClean="0"/>
          </a:p>
          <a:p>
            <a:endParaRPr lang="tr-TR" altLang="tr-TR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/>
              <a:t>	</a:t>
            </a: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4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A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</a:t>
            </a:r>
            <a:r>
              <a:rPr lang="en-US" altLang="tr-TR" dirty="0" smtClean="0">
                <a:solidFill>
                  <a:srgbClr val="C00000"/>
                </a:solidFill>
              </a:rPr>
              <a:t>Current has a more positive angle than voltage so current leads the voltage</a:t>
            </a:r>
            <a:r>
              <a:rPr lang="en-US" altLang="tr-TR" dirty="0" smtClean="0"/>
              <a:t>.  </a:t>
            </a:r>
            <a:endParaRPr lang="en-US" altLang="tr-TR" u="sng" dirty="0" smtClean="0"/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1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Equations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98793"/>
              </p:ext>
            </p:extLst>
          </p:nvPr>
        </p:nvGraphicFramePr>
        <p:xfrm>
          <a:off x="539551" y="1935163"/>
          <a:ext cx="8064897" cy="3749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Equivalent Impedances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Equivalent Admittances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21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</a:t>
                      </a:r>
                      <a:r>
                        <a:rPr lang="en-US" sz="2000" baseline="0" dirty="0" smtClean="0"/>
                        <a:t> Series: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 Series: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L="86627" marR="86627"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Z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Z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 Z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n</a:t>
                      </a:r>
                      <a:r>
                        <a:rPr lang="en-US" sz="2000" dirty="0" smtClean="0"/>
                        <a:t>  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[1/Y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+1/Y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+1/</a:t>
                      </a:r>
                      <a:r>
                        <a:rPr lang="en-US" sz="2000" baseline="0" dirty="0" smtClean="0"/>
                        <a:t>Y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….+ 1/</a:t>
                      </a: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dirty="0" smtClean="0"/>
                        <a:t>] </a:t>
                      </a:r>
                      <a:r>
                        <a:rPr lang="en-US" sz="2000" baseline="30000" dirty="0" smtClean="0"/>
                        <a:t>-1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 marL="86627" marR="86627"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921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 Parallel: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 Parallel: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86627" marR="86627"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Z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[1/Z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+1/Z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+1/Z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….+ 1/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n</a:t>
                      </a:r>
                      <a:r>
                        <a:rPr lang="en-US" sz="2000" dirty="0" smtClean="0"/>
                        <a:t>] </a:t>
                      </a:r>
                      <a:r>
                        <a:rPr lang="en-US" sz="2000" baseline="30000" dirty="0" smtClean="0"/>
                        <a:t>-1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Y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 Y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Y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</a:t>
                      </a: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dirty="0" smtClean="0"/>
                        <a:t>  </a:t>
                      </a:r>
                    </a:p>
                  </a:txBody>
                  <a:tcPr marL="86627" marR="86627"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5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The equations for equivalent impedance are similar in form to those used to calculate equivalent resistance and the equations for equivalent admittance are similar to the equations for equivalent conductance.</a:t>
            </a:r>
          </a:p>
          <a:p>
            <a:pPr lvl="1"/>
            <a:r>
              <a:rPr lang="en-US" altLang="tr-TR" smtClean="0"/>
              <a:t>The equations for  the equivalent impedance for components in series and the equations for the equivalent admittance of components in parallel tend to be easier to use. </a:t>
            </a:r>
          </a:p>
          <a:p>
            <a:pPr lvl="1"/>
            <a:r>
              <a:rPr lang="en-US" altLang="tr-TR" smtClean="0"/>
              <a:t>The equivalent impedance is the inverse of the equivalent admittance.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8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Thévenin</a:t>
            </a:r>
            <a:r>
              <a:rPr lang="en-US" dirty="0"/>
              <a:t> and Norton </a:t>
            </a:r>
            <a:r>
              <a:rPr lang="en-US" dirty="0" smtClean="0"/>
              <a:t>Transformation</a:t>
            </a:r>
            <a:endParaRPr lang="en-US" altLang="tr-TR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Objective of Lecture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Demonstrate how to apply </a:t>
            </a:r>
            <a:r>
              <a:rPr lang="en-US" altLang="tr-TR" dirty="0" err="1" smtClean="0">
                <a:solidFill>
                  <a:schemeClr val="accent1"/>
                </a:solidFill>
              </a:rPr>
              <a:t>Thévenin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Norton</a:t>
            </a:r>
            <a:r>
              <a:rPr lang="en-US" altLang="tr-TR" dirty="0" smtClean="0"/>
              <a:t> transformations to simplify circuits that contain one or more </a:t>
            </a:r>
            <a:r>
              <a:rPr lang="en-US" altLang="tr-TR" dirty="0" smtClean="0">
                <a:solidFill>
                  <a:schemeClr val="accent1"/>
                </a:solidFill>
              </a:rPr>
              <a:t>ac</a:t>
            </a:r>
            <a:r>
              <a:rPr lang="en-US" altLang="tr-TR" dirty="0" smtClean="0"/>
              <a:t> sources, resistors, capacitors, and/or inductors.</a:t>
            </a:r>
            <a:endParaRPr lang="tr-TR" altLang="tr-TR" dirty="0" smtClean="0"/>
          </a:p>
          <a:p>
            <a:pPr lvl="1"/>
            <a:endParaRPr lang="tr-TR" altLang="tr-TR" dirty="0" smtClean="0"/>
          </a:p>
          <a:p>
            <a:pPr lvl="0"/>
            <a:r>
              <a:rPr lang="en-US" altLang="tr-TR" dirty="0"/>
              <a:t>Source </a:t>
            </a:r>
            <a:r>
              <a:rPr lang="en-US" altLang="tr-TR" dirty="0" smtClean="0"/>
              <a:t>Transformation</a:t>
            </a:r>
            <a:endParaRPr lang="tr-TR" altLang="tr-TR" dirty="0" smtClean="0"/>
          </a:p>
          <a:p>
            <a:pPr lvl="1"/>
            <a:r>
              <a:rPr lang="en-US" altLang="tr-TR" dirty="0"/>
              <a:t>A voltage source plus one impedance in series is said to be equivalent to a current source plus one impedance in parallel when the current into the load and the voltage across the load are the same</a:t>
            </a:r>
            <a:r>
              <a:rPr lang="en-US" altLang="tr-TR" dirty="0" smtClean="0"/>
              <a:t>.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7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Equivalent Circuits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1066800" y="5229225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en-US" altLang="tr-TR" sz="2400"/>
              <a:t>Thévenin</a:t>
            </a:r>
          </a:p>
          <a:p>
            <a:pPr algn="ctr"/>
            <a:r>
              <a:rPr lang="en-US" altLang="tr-TR" sz="2400"/>
              <a:t>V</a:t>
            </a:r>
            <a:r>
              <a:rPr lang="en-US" altLang="tr-TR" sz="2400" baseline="-25000"/>
              <a:t>th</a:t>
            </a:r>
            <a:r>
              <a:rPr lang="en-US" altLang="tr-TR" sz="2400"/>
              <a:t> = I</a:t>
            </a:r>
            <a:r>
              <a:rPr lang="en-US" altLang="tr-TR" sz="2400" baseline="-25000"/>
              <a:t>n</a:t>
            </a:r>
            <a:r>
              <a:rPr lang="en-US" altLang="tr-TR" sz="2400"/>
              <a:t> Z</a:t>
            </a:r>
            <a:r>
              <a:rPr lang="en-US" altLang="tr-TR" sz="2400" baseline="-25000"/>
              <a:t>n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5791200" y="5229225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en-US" altLang="tr-TR" sz="2400"/>
              <a:t>Norton</a:t>
            </a:r>
          </a:p>
          <a:p>
            <a:pPr algn="ctr"/>
            <a:r>
              <a:rPr lang="en-US" altLang="tr-TR" sz="2400"/>
              <a:t>I</a:t>
            </a:r>
            <a:r>
              <a:rPr lang="en-US" altLang="tr-TR" sz="2400" baseline="-25000"/>
              <a:t>n</a:t>
            </a:r>
            <a:r>
              <a:rPr lang="en-US" altLang="tr-TR" sz="2400"/>
              <a:t> = V</a:t>
            </a:r>
            <a:r>
              <a:rPr lang="en-US" altLang="tr-TR" sz="2400" baseline="-25000"/>
              <a:t>th</a:t>
            </a:r>
            <a:r>
              <a:rPr lang="en-US" altLang="tr-TR" sz="2400"/>
              <a:t>/Z</a:t>
            </a:r>
            <a:r>
              <a:rPr lang="en-US" altLang="tr-TR" sz="2400" baseline="-25000"/>
              <a:t>th</a:t>
            </a:r>
          </a:p>
        </p:txBody>
      </p:sp>
      <p:pic>
        <p:nvPicPr>
          <p:cNvPr id="2048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8229600" cy="28892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0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66986"/>
            <a:ext cx="7787208" cy="2370412"/>
          </a:xfrm>
          <a:noFill/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39000" y="1556792"/>
            <a:ext cx="1219200" cy="25908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495300" y="4385521"/>
            <a:ext cx="81534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tr-TR" sz="2800" dirty="0"/>
              <a:t>First, convert the current source to a cosine function and then to a phasor.</a:t>
            </a:r>
          </a:p>
          <a:p>
            <a:endParaRPr lang="en-US" altLang="tr-TR" dirty="0"/>
          </a:p>
          <a:p>
            <a:r>
              <a:rPr lang="en-US" altLang="tr-TR" sz="2000" dirty="0">
                <a:solidFill>
                  <a:schemeClr val="accent1"/>
                </a:solidFill>
              </a:rPr>
              <a:t>I1 = 5mA sin(400t+50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 = 5mA cos(400t+50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-90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)= 5mA cos(400t-40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</a:t>
            </a:r>
          </a:p>
          <a:p>
            <a:r>
              <a:rPr lang="en-US" altLang="tr-TR" sz="2000" b="1" dirty="0">
                <a:solidFill>
                  <a:schemeClr val="accent1"/>
                </a:solidFill>
              </a:rPr>
              <a:t>I1</a:t>
            </a:r>
            <a:r>
              <a:rPr lang="en-US" altLang="tr-TR" sz="2000" dirty="0">
                <a:solidFill>
                  <a:schemeClr val="accent1"/>
                </a:solidFill>
              </a:rPr>
              <a:t> = 5mA </a:t>
            </a:r>
            <a:r>
              <a:rPr lang="en-US" altLang="tr-TR" sz="2000" dirty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sz="2000" dirty="0">
                <a:solidFill>
                  <a:schemeClr val="accent1"/>
                </a:solidFill>
              </a:rPr>
              <a:t>-40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endParaRPr lang="en-US" altLang="tr-TR" sz="2000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7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Determine the impedance of all of the components when </a:t>
            </a:r>
            <a:r>
              <a:rPr lang="en-US" altLang="tr-TR" dirty="0" smtClean="0">
                <a:latin typeface="Symbol" panose="05050102010706020507" pitchFamily="18" charset="2"/>
              </a:rPr>
              <a:t>w = 400 </a:t>
            </a:r>
            <a:r>
              <a:rPr lang="en-US" altLang="tr-TR" dirty="0" smtClean="0"/>
              <a:t>rad/s.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In rectangular coordinates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107172"/>
              </p:ext>
            </p:extLst>
          </p:nvPr>
        </p:nvGraphicFramePr>
        <p:xfrm>
          <a:off x="1331640" y="2852936"/>
          <a:ext cx="6784587" cy="30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4" imgW="3340080" imgH="1498320" progId="Equation.3">
                  <p:embed/>
                </p:oleObj>
              </mc:Choice>
              <mc:Fallback>
                <p:oleObj name="Equation" r:id="rId4" imgW="334008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6784587" cy="302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449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Convert to phasor notation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smtClean="0">
              <a:latin typeface="Symbol" panose="05050102010706020507" pitchFamily="18" charset="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193766"/>
              </p:ext>
            </p:extLst>
          </p:nvPr>
        </p:nvGraphicFramePr>
        <p:xfrm>
          <a:off x="2843808" y="1953816"/>
          <a:ext cx="3060700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4" imgW="1320480" imgH="1625400" progId="Equation.3">
                  <p:embed/>
                </p:oleObj>
              </mc:Choice>
              <mc:Fallback>
                <p:oleObj name="Equation" r:id="rId4" imgW="1320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953816"/>
                        <a:ext cx="3060700" cy="374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72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C dv(t)/</a:t>
            </a:r>
            <a:r>
              <a:rPr lang="en-US" dirty="0" err="1" smtClean="0"/>
              <a:t>dt</a:t>
            </a:r>
            <a:r>
              <a:rPr lang="en-US" dirty="0" smtClean="0"/>
              <a:t> where v(t)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-</a:t>
            </a:r>
            <a:r>
              <a:rPr lang="en-US" dirty="0" err="1" smtClean="0"/>
              <a:t>C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) 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+ 180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+ 180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 -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1884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06" y="2780928"/>
            <a:ext cx="59451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04816"/>
              </p:ext>
            </p:extLst>
          </p:nvPr>
        </p:nvGraphicFramePr>
        <p:xfrm>
          <a:off x="1907704" y="1268760"/>
          <a:ext cx="5029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5" imgW="2616120" imgH="812520" progId="Equation.3">
                  <p:embed/>
                </p:oleObj>
              </mc:Choice>
              <mc:Fallback>
                <p:oleObj name="Equation" r:id="rId5" imgW="26161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5029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64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dirty="0" smtClean="0"/>
              <a:t>Find the equivalent impedance for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C1</a:t>
            </a:r>
            <a:r>
              <a:rPr lang="en-US" altLang="tr-TR" sz="2800" dirty="0" smtClean="0"/>
              <a:t> and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R1</a:t>
            </a:r>
            <a:r>
              <a:rPr lang="en-US" altLang="tr-TR" sz="2800" dirty="0" smtClean="0"/>
              <a:t> in series.  </a:t>
            </a:r>
            <a:endParaRPr lang="tr-TR" altLang="tr-TR" sz="2800" dirty="0" smtClean="0"/>
          </a:p>
          <a:p>
            <a:pPr lvl="1"/>
            <a:r>
              <a:rPr lang="en-US" altLang="tr-TR" sz="2400" dirty="0" smtClean="0"/>
              <a:t>This is best done by using rectangular coordinates for the impedances.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47634"/>
              </p:ext>
            </p:extLst>
          </p:nvPr>
        </p:nvGraphicFramePr>
        <p:xfrm>
          <a:off x="3059832" y="2492897"/>
          <a:ext cx="52181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4" imgW="2869920" imgH="838080" progId="Equation.3">
                  <p:embed/>
                </p:oleObj>
              </mc:Choice>
              <mc:Fallback>
                <p:oleObj name="Equation" r:id="rId4" imgW="28699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492897"/>
                        <a:ext cx="521811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16897"/>
            <a:ext cx="8352928" cy="232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637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….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26368" y="1054894"/>
            <a:ext cx="8291264" cy="1265237"/>
          </a:xfrm>
        </p:spPr>
        <p:txBody>
          <a:bodyPr/>
          <a:lstStyle/>
          <a:p>
            <a:r>
              <a:rPr lang="en-US" altLang="tr-TR" dirty="0" smtClean="0"/>
              <a:t>Perform a Norton transformation.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113595"/>
              </p:ext>
            </p:extLst>
          </p:nvPr>
        </p:nvGraphicFramePr>
        <p:xfrm>
          <a:off x="3493796" y="1610122"/>
          <a:ext cx="469106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Equation" r:id="rId4" imgW="2463480" imgH="1320480" progId="Equation.3">
                  <p:embed/>
                </p:oleObj>
              </mc:Choice>
              <mc:Fallback>
                <p:oleObj name="Equation" r:id="rId4" imgW="2463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796" y="1610122"/>
                        <a:ext cx="4691062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731520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010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Since it is easier to combine admittances in parallel than impedances, convert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/>
              <a:t>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/>
              <a:t>.  </a:t>
            </a:r>
            <a:endParaRPr lang="tr-TR" altLang="tr-TR" dirty="0" smtClean="0"/>
          </a:p>
          <a:p>
            <a:endParaRPr lang="tr-TR" altLang="tr-TR" dirty="0"/>
          </a:p>
          <a:p>
            <a:r>
              <a:rPr lang="en-US" altLang="tr-TR" dirty="0" smtClean="0"/>
              <a:t>As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eq2</a:t>
            </a:r>
            <a:r>
              <a:rPr lang="en-US" altLang="tr-TR" dirty="0" smtClean="0"/>
              <a:t> is equal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>
                <a:solidFill>
                  <a:schemeClr val="accent1"/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, the admittances should be written in rectangular coordinates, added together, and then the result should be converted to phasor notation.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2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843229"/>
              </p:ext>
            </p:extLst>
          </p:nvPr>
        </p:nvGraphicFramePr>
        <p:xfrm>
          <a:off x="1685925" y="1557338"/>
          <a:ext cx="65278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3" name="Denklem" r:id="rId4" imgW="3340080" imgH="2361960" progId="Equation.3">
                  <p:embed/>
                </p:oleObj>
              </mc:Choice>
              <mc:Fallback>
                <p:oleObj name="Denklem" r:id="rId4" imgW="334008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557338"/>
                        <a:ext cx="6527800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779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Next, a </a:t>
            </a:r>
            <a:r>
              <a:rPr lang="en-US" altLang="tr-TR" dirty="0" err="1" smtClean="0"/>
              <a:t>Thévenin</a:t>
            </a:r>
            <a:r>
              <a:rPr lang="en-US" altLang="tr-TR" dirty="0" smtClean="0"/>
              <a:t> transformation will allow </a:t>
            </a:r>
            <a:r>
              <a:rPr lang="en-US" altLang="tr-TR" b="1" dirty="0" smtClean="0">
                <a:solidFill>
                  <a:schemeClr val="accent1"/>
                </a:solidFill>
              </a:rPr>
              <a:t>Y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eq2</a:t>
            </a:r>
            <a:r>
              <a:rPr lang="en-US" altLang="tr-TR" dirty="0" smtClean="0"/>
              <a:t> to be combined with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L2</a:t>
            </a:r>
            <a:r>
              <a:rPr lang="en-US" altLang="tr-TR" dirty="0" smtClean="0"/>
              <a:t>. 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" y="2852936"/>
            <a:ext cx="69246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3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484" y="3645024"/>
            <a:ext cx="6819900" cy="2505075"/>
          </a:xfrm>
          <a:noFill/>
        </p:spPr>
      </p:pic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407116"/>
              </p:ext>
            </p:extLst>
          </p:nvPr>
        </p:nvGraphicFramePr>
        <p:xfrm>
          <a:off x="2627784" y="1429364"/>
          <a:ext cx="354330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5" imgW="1625400" imgH="952200" progId="Equation.3">
                  <p:embed/>
                </p:oleObj>
              </mc:Choice>
              <mc:Fallback>
                <p:oleObj name="Equation" r:id="rId5" imgW="16254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429364"/>
                        <a:ext cx="354330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5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819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133344"/>
              </p:ext>
            </p:extLst>
          </p:nvPr>
        </p:nvGraphicFramePr>
        <p:xfrm>
          <a:off x="2339752" y="1484784"/>
          <a:ext cx="46688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1" name="Equation" r:id="rId4" imgW="2743200" imgH="2387520" progId="Equation.3">
                  <p:embed/>
                </p:oleObj>
              </mc:Choice>
              <mc:Fallback>
                <p:oleObj name="Equation" r:id="rId4" imgW="274320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46688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34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Perform a Norton transformation after which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eq3</a:t>
            </a:r>
            <a:r>
              <a:rPr lang="en-US" altLang="tr-TR" dirty="0" smtClean="0"/>
              <a:t> can be combined with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R2</a:t>
            </a:r>
            <a:r>
              <a:rPr lang="en-US" altLang="tr-TR" dirty="0" smtClean="0"/>
              <a:t>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600733"/>
            <a:ext cx="60483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9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9218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35427"/>
              </p:ext>
            </p:extLst>
          </p:nvPr>
        </p:nvGraphicFramePr>
        <p:xfrm>
          <a:off x="2627784" y="1547812"/>
          <a:ext cx="35814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5" name="Equation" r:id="rId4" imgW="1460160" imgH="914400" progId="Equation.3">
                  <p:embed/>
                </p:oleObj>
              </mc:Choice>
              <mc:Fallback>
                <p:oleObj name="Equation" r:id="rId4" imgW="1460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547812"/>
                        <a:ext cx="358140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005064"/>
            <a:ext cx="59245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379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     </a:t>
            </a:r>
            <a:r>
              <a:rPr lang="en-US" dirty="0" smtClean="0">
                <a:latin typeface="Symbol" pitchFamily="18" charset="2"/>
              </a:rPr>
              <a:t>0</a:t>
            </a:r>
            <a:r>
              <a:rPr lang="en-US" baseline="30000" dirty="0" smtClean="0">
                <a:latin typeface="Symbol" pitchFamily="18" charset="2"/>
              </a:rPr>
              <a:t>o</a:t>
            </a:r>
            <a:endParaRPr lang="en-US" u="sng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+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 algn="ctr">
              <a:buFont typeface="Wingdings 2" pitchFamily="18" charset="2"/>
              <a:buNone/>
            </a:pP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= </a:t>
            </a:r>
            <a:r>
              <a:rPr lang="en-US" b="1" dirty="0" smtClean="0"/>
              <a:t>V</a:t>
            </a:r>
            <a:r>
              <a:rPr lang="en-US" dirty="0" smtClean="0"/>
              <a:t> e</a:t>
            </a:r>
            <a:r>
              <a:rPr lang="en-US" baseline="30000" dirty="0" smtClean="0"/>
              <a:t>j</a:t>
            </a:r>
            <a:r>
              <a:rPr lang="en-US" baseline="30000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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= </a:t>
            </a:r>
            <a:r>
              <a:rPr lang="en-US" b="1" dirty="0" smtClean="0"/>
              <a:t>V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b="1" dirty="0" smtClean="0"/>
              <a:t>  = </a:t>
            </a:r>
            <a:r>
              <a:rPr lang="en-US" dirty="0" err="1" smtClean="0"/>
              <a:t>j</a:t>
            </a:r>
            <a:r>
              <a:rPr lang="en-US" b="1" dirty="0" err="1" smtClean="0"/>
              <a:t>V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endParaRPr lang="en-US" sz="1200" baseline="30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b="1" dirty="0" err="1" smtClean="0"/>
              <a:t>V</a:t>
            </a:r>
            <a:r>
              <a:rPr lang="en-US" b="1" dirty="0" smtClean="0"/>
              <a:t>  </a:t>
            </a: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sz="2000" b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or </a:t>
            </a:r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(1/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  <a:r>
              <a:rPr lang="en-US" b="1" dirty="0" smtClean="0"/>
              <a:t>I </a:t>
            </a:r>
            <a:r>
              <a:rPr lang="en-US" dirty="0" smtClean="0"/>
              <a:t>= - (j/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r>
              <a:rPr lang="en-US" b="1" dirty="0" smtClean="0"/>
              <a:t> I</a:t>
            </a:r>
          </a:p>
          <a:p>
            <a:endParaRPr lang="en-US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398004"/>
              </p:ext>
            </p:extLst>
          </p:nvPr>
        </p:nvGraphicFramePr>
        <p:xfrm>
          <a:off x="6084168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4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99687"/>
              </p:ext>
            </p:extLst>
          </p:nvPr>
        </p:nvGraphicFramePr>
        <p:xfrm>
          <a:off x="4788024" y="1229915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5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229915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8089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10242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6807"/>
              </p:ext>
            </p:extLst>
          </p:nvPr>
        </p:nvGraphicFramePr>
        <p:xfrm>
          <a:off x="1403648" y="1247775"/>
          <a:ext cx="6477000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" name="Equation" r:id="rId4" imgW="3377880" imgH="1574640" progId="Equation.3">
                  <p:embed/>
                </p:oleObj>
              </mc:Choice>
              <mc:Fallback>
                <p:oleObj name="Equation" r:id="rId4" imgW="33778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47775"/>
                        <a:ext cx="6477000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46101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106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2808312" cy="43894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tr-TR" sz="2800" dirty="0" smtClean="0"/>
              <a:t>	Use the equation for current division to find the current flowing through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sz="2800" dirty="0" smtClean="0"/>
              <a:t> and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sz="2800" dirty="0" smtClean="0"/>
              <a:t>.  </a:t>
            </a:r>
            <a:endParaRPr lang="en-US" altLang="tr-TR" sz="2800" baseline="-25000" dirty="0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0507"/>
              </p:ext>
            </p:extLst>
          </p:nvPr>
        </p:nvGraphicFramePr>
        <p:xfrm>
          <a:off x="2987824" y="1365845"/>
          <a:ext cx="578961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4" imgW="3517560" imgH="2869920" progId="Equation.3">
                  <p:embed/>
                </p:oleObj>
              </mc:Choice>
              <mc:Fallback>
                <p:oleObj name="Equation" r:id="rId4" imgW="3517560" imgH="286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365845"/>
                        <a:ext cx="578961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53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Then, use Ohm’s Law to find the voltage across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and then the current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.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42763"/>
              </p:ext>
            </p:extLst>
          </p:nvPr>
        </p:nvGraphicFramePr>
        <p:xfrm>
          <a:off x="1259632" y="2492896"/>
          <a:ext cx="6313488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7" name="Equation" r:id="rId4" imgW="2946240" imgH="1549080" progId="Equation.3">
                  <p:embed/>
                </p:oleObj>
              </mc:Choice>
              <mc:Fallback>
                <p:oleObj name="Equation" r:id="rId4" imgW="294624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92896"/>
                        <a:ext cx="6313488" cy="33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542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 smtClean="0"/>
              <a:t>05</a:t>
            </a:r>
            <a:endParaRPr lang="en-US" altLang="tr-T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Note that the phase angles of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n2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, and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dirty="0" smtClean="0"/>
              <a:t> are all different because of the imaginary components of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dirty="0" smtClean="0"/>
              <a:t>.</a:t>
            </a:r>
          </a:p>
          <a:p>
            <a:pPr lvl="1"/>
            <a:r>
              <a:rPr lang="en-US" altLang="tr-TR" dirty="0" smtClean="0"/>
              <a:t>The current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b="1" baseline="-25000" dirty="0" smtClean="0"/>
              <a:t> </a:t>
            </a:r>
            <a:r>
              <a:rPr lang="en-US" altLang="tr-TR" dirty="0" smtClean="0"/>
              <a:t>leads the voltage, which is as expected for a capacitor.</a:t>
            </a:r>
          </a:p>
          <a:p>
            <a:pPr lvl="1"/>
            <a:r>
              <a:rPr lang="en-US" altLang="tr-TR" dirty="0" smtClean="0"/>
              <a:t>The voltage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/>
              <a:t>leads the current. 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Since the phase angle of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baseline="-25000" dirty="0" smtClean="0"/>
              <a:t> </a:t>
            </a:r>
            <a:r>
              <a:rPr lang="en-US" altLang="tr-TR" dirty="0" smtClean="0"/>
              <a:t>is positive, it has an inductive part to its impedance.  </a:t>
            </a:r>
            <a:endParaRPr lang="tr-TR" altLang="tr-TR" dirty="0" smtClean="0"/>
          </a:p>
          <a:p>
            <a:pPr lvl="2"/>
            <a:r>
              <a:rPr lang="en-US" altLang="tr-TR" dirty="0" smtClean="0"/>
              <a:t>Thus, it should be expected that the voltage would lead the current.</a:t>
            </a:r>
          </a:p>
          <a:p>
            <a:pPr lvl="1"/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01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Example</a:t>
            </a:r>
            <a:endParaRPr lang="en-US" altLang="tr-TR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Explain why the circuit on the right is the result of a Norton transformation of the circuit on the left.  </a:t>
            </a:r>
            <a:endParaRPr lang="tr-TR" altLang="tr-TR" dirty="0" smtClean="0"/>
          </a:p>
          <a:p>
            <a:r>
              <a:rPr lang="en-US" altLang="tr-TR" dirty="0" smtClean="0"/>
              <a:t>Also, calculate the natural frequency </a:t>
            </a:r>
            <a:r>
              <a:rPr lang="en-US" altLang="tr-TR" dirty="0" smtClean="0">
                <a:latin typeface="Symbol" panose="05050102010706020507" pitchFamily="18" charset="2"/>
              </a:rPr>
              <a:t>w</a:t>
            </a:r>
            <a:r>
              <a:rPr lang="en-US" altLang="tr-TR" baseline="-25000" dirty="0" smtClean="0"/>
              <a:t>o</a:t>
            </a:r>
            <a:r>
              <a:rPr lang="en-US" altLang="tr-TR" dirty="0" smtClean="0"/>
              <a:t> of the RLC network. 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48" y="3861048"/>
            <a:ext cx="7920880" cy="190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6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Circuits containing resistors, inductors, and/or capacitors can simplified by applying the </a:t>
            </a:r>
            <a:r>
              <a:rPr lang="en-US" dirty="0" err="1" smtClean="0"/>
              <a:t>Thévenin</a:t>
            </a:r>
            <a:r>
              <a:rPr lang="en-US" dirty="0" smtClean="0"/>
              <a:t> and Norton Theorems.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Transformations can easily be performed using currents, voltages, impedances, and admittances written in </a:t>
            </a:r>
            <a:r>
              <a:rPr lang="en-US" dirty="0" err="1" smtClean="0"/>
              <a:t>phasor</a:t>
            </a:r>
            <a:r>
              <a:rPr lang="en-US" dirty="0" smtClean="0"/>
              <a:t> notation.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Calculation of equivalent impedances and admittances requires the conversion of </a:t>
            </a:r>
            <a:r>
              <a:rPr lang="en-US" dirty="0" err="1" smtClean="0"/>
              <a:t>phasors</a:t>
            </a:r>
            <a:r>
              <a:rPr lang="en-US" dirty="0" smtClean="0"/>
              <a:t> into rectangular coordinates.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Use of the current and voltage division equations also requires the conversion of </a:t>
            </a:r>
            <a:r>
              <a:rPr lang="en-US" dirty="0" err="1" smtClean="0"/>
              <a:t>phasors</a:t>
            </a:r>
            <a:r>
              <a:rPr lang="en-US" dirty="0" smtClean="0"/>
              <a:t> into rectangular coordinates.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Voltage and Current </a:t>
            </a:r>
            <a:r>
              <a:rPr lang="en-US" dirty="0" smtClean="0"/>
              <a:t>Division</a:t>
            </a:r>
            <a:endParaRPr lang="en-US" altLang="tr-TR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/>
              <a:t>Objective of Lecture</a:t>
            </a:r>
            <a:endParaRPr lang="tr-TR" altLang="tr-TR" dirty="0" smtClean="0"/>
          </a:p>
          <a:p>
            <a:pPr lvl="1" eaLnBrk="1" hangingPunct="1"/>
            <a:r>
              <a:rPr lang="en-US" altLang="tr-TR" dirty="0" smtClean="0"/>
              <a:t>Explain mathematically how a voltage that is applied to components in series and how a current that enters the a node shared by components in parallel are distributed among the components.</a:t>
            </a:r>
            <a:endParaRPr lang="tr-TR" altLang="tr-TR" dirty="0" smtClean="0"/>
          </a:p>
          <a:p>
            <a:pPr eaLnBrk="1" hangingPunct="1"/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6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Dividers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tr-TR" dirty="0" smtClean="0"/>
              <a:t>Impedances in series share the same current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10172"/>
            <a:ext cx="77724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4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Dividers</a:t>
            </a:r>
          </a:p>
        </p:txBody>
      </p:sp>
      <p:sp>
        <p:nvSpPr>
          <p:cNvPr id="102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Kirchhoff’s Voltage Law and Ohm’s Law</a:t>
            </a:r>
            <a:endParaRPr lang="en-US" altLang="tr-TR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555744"/>
              </p:ext>
            </p:extLst>
          </p:nvPr>
        </p:nvGraphicFramePr>
        <p:xfrm>
          <a:off x="755576" y="1916832"/>
          <a:ext cx="2952328" cy="414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1" name="Equation" r:id="rId4" imgW="1600200" imgH="2247840" progId="Equation.3">
                  <p:embed/>
                </p:oleObj>
              </mc:Choice>
              <mc:Fallback>
                <p:oleObj name="Equation" r:id="rId4" imgW="1600200" imgH="2247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16832"/>
                        <a:ext cx="2952328" cy="4147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14216"/>
            <a:ext cx="4968552" cy="23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54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Division</a:t>
            </a:r>
          </a:p>
        </p:txBody>
      </p:sp>
      <p:sp>
        <p:nvSpPr>
          <p:cNvPr id="205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The voltage associated with one impedance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 in a chain of multiple impedances in series is: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				     or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where </a:t>
            </a:r>
            <a:r>
              <a:rPr lang="en-US" altLang="tr-TR" i="1" dirty="0" err="1" smtClean="0">
                <a:solidFill>
                  <a:schemeClr val="accent1"/>
                </a:solidFill>
              </a:rPr>
              <a:t>V</a:t>
            </a:r>
            <a:r>
              <a:rPr lang="en-US" altLang="tr-TR" i="1" baseline="-25000" dirty="0" err="1" smtClean="0">
                <a:solidFill>
                  <a:schemeClr val="accent1"/>
                </a:solidFill>
              </a:rPr>
              <a:t>total</a:t>
            </a:r>
            <a:r>
              <a:rPr lang="en-US" altLang="tr-TR" dirty="0" smtClean="0"/>
              <a:t> is the total of the voltages applied across the impedances.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90990"/>
              </p:ext>
            </p:extLst>
          </p:nvPr>
        </p:nvGraphicFramePr>
        <p:xfrm>
          <a:off x="5364088" y="3068960"/>
          <a:ext cx="27130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8" name="Equation" r:id="rId4" imgW="1041120" imgH="507960" progId="Equation.3">
                  <p:embed/>
                </p:oleObj>
              </mc:Choice>
              <mc:Fallback>
                <p:oleObj name="Equation" r:id="rId4" imgW="1041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068960"/>
                        <a:ext cx="271303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57694"/>
              </p:ext>
            </p:extLst>
          </p:nvPr>
        </p:nvGraphicFramePr>
        <p:xfrm>
          <a:off x="1317633" y="2518654"/>
          <a:ext cx="3043238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9" name="Equation" r:id="rId6" imgW="1168200" imgH="863280" progId="Equation.3">
                  <p:embed/>
                </p:oleObj>
              </mc:Choice>
              <mc:Fallback>
                <p:oleObj name="Equation" r:id="rId6" imgW="11682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3" y="2518654"/>
                        <a:ext cx="3043238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98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36912"/>
            <a:ext cx="46577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4419600" cy="5127848"/>
          </a:xfrm>
        </p:spPr>
        <p:txBody>
          <a:bodyPr/>
          <a:lstStyle/>
          <a:p>
            <a:r>
              <a:rPr lang="en-US" sz="2800" dirty="0" smtClean="0"/>
              <a:t>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phase difference between the voltage and current through a capacitor.</a:t>
            </a:r>
          </a:p>
          <a:p>
            <a:pPr lvl="1"/>
            <a:r>
              <a:rPr lang="en-US" sz="2400" dirty="0" smtClean="0"/>
              <a:t>Current needs to flow first to place charge on the electrodes of a capacitor, which then induce a voltage across the capacitor </a:t>
            </a:r>
          </a:p>
          <a:p>
            <a:r>
              <a:rPr lang="en-US" sz="2800" dirty="0" smtClean="0"/>
              <a:t>Current leads the voltage (or the voltage lags the current) in a capacitor. 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5559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tr-TR" dirty="0" smtClean="0"/>
              <a:t>Because of changes in phase angle of the voltage that occur with inductors and capacitors, the calculation of the percentage of the total voltage associated with a particular impedance,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, is not directly related to the percentage of the magnitude of that particular impedance,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baseline="-25000" dirty="0" smtClean="0"/>
              <a:t>,</a:t>
            </a:r>
            <a:r>
              <a:rPr lang="en-US" altLang="tr-TR" dirty="0" smtClean="0"/>
              <a:t> relative to the total equivalent impedance,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dirty="0" smtClean="0"/>
              <a:t>.</a:t>
            </a:r>
          </a:p>
          <a:p>
            <a:pPr marL="457200" lvl="1" indent="0" algn="just" eaLnBrk="1" hangingPunct="1">
              <a:buNone/>
            </a:pPr>
            <a:r>
              <a:rPr lang="tr-TR" altLang="tr-TR" b="1" dirty="0" smtClean="0">
                <a:solidFill>
                  <a:schemeClr val="accent1"/>
                </a:solidFill>
              </a:rPr>
              <a:t>	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b="1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= 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err="1" smtClean="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j</a:t>
            </a:r>
            <a:r>
              <a:rPr lang="en-US" altLang="tr-TR" baseline="-250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endParaRPr lang="en-US" altLang="tr-TR" baseline="-25000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457200" lvl="1" indent="0" algn="just" eaLnBrk="1" hangingPunct="1">
              <a:buNone/>
            </a:pPr>
            <a:r>
              <a:rPr lang="tr-TR" altLang="tr-TR" b="1" dirty="0" smtClean="0">
                <a:solidFill>
                  <a:schemeClr val="accent1"/>
                </a:solidFill>
              </a:rPr>
              <a:t>	</a:t>
            </a:r>
            <a:r>
              <a:rPr lang="en-US" altLang="tr-TR" b="1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 =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dirty="0" smtClean="0">
                <a:solidFill>
                  <a:schemeClr val="accent1"/>
                </a:solidFill>
                <a:sym typeface="Symbol" panose="05050102010706020507" pitchFamily="18" charset="2"/>
              </a:rPr>
              <a:t> </a:t>
            </a:r>
            <a:r>
              <a:rPr lang="en-US" altLang="tr-TR" dirty="0" err="1" smtClean="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j</a:t>
            </a:r>
            <a:r>
              <a:rPr lang="en-US" altLang="tr-TR" baseline="-250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eq</a:t>
            </a:r>
            <a:endParaRPr lang="en-US" altLang="tr-TR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2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1638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All components in parallel share the same voltage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23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3076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Kirchhoff’s Current Law and Ohm’s Law</a:t>
            </a:r>
            <a:endParaRPr lang="en-US" altLang="tr-TR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84983"/>
              </p:ext>
            </p:extLst>
          </p:nvPr>
        </p:nvGraphicFramePr>
        <p:xfrm>
          <a:off x="5724128" y="2370452"/>
          <a:ext cx="274796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Equation" r:id="rId4" imgW="1155600" imgH="1143000" progId="Equation.3">
                  <p:embed/>
                </p:oleObj>
              </mc:Choice>
              <mc:Fallback>
                <p:oleObj name="Equation" r:id="rId4" imgW="11556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370452"/>
                        <a:ext cx="274796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01719"/>
            <a:ext cx="4897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53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069106"/>
              </p:ext>
            </p:extLst>
          </p:nvPr>
        </p:nvGraphicFramePr>
        <p:xfrm>
          <a:off x="6012160" y="2204864"/>
          <a:ext cx="272732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Equation" r:id="rId4" imgW="1130040" imgH="1447560" progId="Equation.3">
                  <p:embed/>
                </p:oleObj>
              </mc:Choice>
              <mc:Fallback>
                <p:oleObj name="Equation" r:id="rId4" imgW="113004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204864"/>
                        <a:ext cx="2727325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16832"/>
            <a:ext cx="5410200" cy="19367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63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12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8" name="Right Arrow 7"/>
          <p:cNvSpPr/>
          <p:nvPr/>
        </p:nvSpPr>
        <p:spPr>
          <a:xfrm rot="2961966">
            <a:off x="5764725" y="2496992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8661"/>
              </p:ext>
            </p:extLst>
          </p:nvPr>
        </p:nvGraphicFramePr>
        <p:xfrm>
          <a:off x="1115616" y="5242031"/>
          <a:ext cx="55721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Equation" r:id="rId4" imgW="3187440" imgH="469800" progId="Equation.3">
                  <p:embed/>
                </p:oleObj>
              </mc:Choice>
              <mc:Fallback>
                <p:oleObj name="Equation" r:id="rId4" imgW="31874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242031"/>
                        <a:ext cx="557212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35087"/>
            <a:ext cx="5322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40087"/>
            <a:ext cx="4114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64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992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Current Division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3022" y="1412776"/>
            <a:ext cx="4038600" cy="4607024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The current associated with one component </a:t>
            </a:r>
            <a:r>
              <a:rPr lang="en-US" i="1" dirty="0" smtClean="0">
                <a:solidFill>
                  <a:schemeClr val="accent1"/>
                </a:solidFill>
              </a:rPr>
              <a:t>Z</a:t>
            </a:r>
            <a:r>
              <a:rPr lang="en-US" i="1" baseline="-25000" dirty="0" smtClean="0">
                <a:solidFill>
                  <a:schemeClr val="accent1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dirty="0" smtClean="0"/>
              <a:t>in parallel with one other component 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419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current associated with one component </a:t>
            </a:r>
            <a:r>
              <a:rPr lang="en-US" i="1" dirty="0" err="1" smtClean="0">
                <a:solidFill>
                  <a:schemeClr val="accent1"/>
                </a:solidFill>
              </a:rPr>
              <a:t>Z</a:t>
            </a:r>
            <a:r>
              <a:rPr lang="en-US" i="1" baseline="-25000" dirty="0" err="1" smtClean="0">
                <a:solidFill>
                  <a:schemeClr val="accent1"/>
                </a:solidFill>
              </a:rPr>
              <a:t>m</a:t>
            </a:r>
            <a:r>
              <a:rPr lang="en-US" i="1" dirty="0" smtClean="0"/>
              <a:t> </a:t>
            </a:r>
            <a:r>
              <a:rPr lang="en-US" dirty="0" smtClean="0"/>
              <a:t>in parallel with two or more components is: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905792"/>
              </p:ext>
            </p:extLst>
          </p:nvPr>
        </p:nvGraphicFramePr>
        <p:xfrm>
          <a:off x="5359400" y="3254325"/>
          <a:ext cx="248126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2" name="Equation" r:id="rId4" imgW="952200" imgH="482400" progId="Equation.3">
                  <p:embed/>
                </p:oleObj>
              </mc:Choice>
              <mc:Fallback>
                <p:oleObj name="Equation" r:id="rId4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3254325"/>
                        <a:ext cx="2481263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06666"/>
              </p:ext>
            </p:extLst>
          </p:nvPr>
        </p:nvGraphicFramePr>
        <p:xfrm>
          <a:off x="1314450" y="3254325"/>
          <a:ext cx="297815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3" name="Equation" r:id="rId6" imgW="1143000" imgH="482400" progId="Equation.3">
                  <p:embed/>
                </p:oleObj>
              </mc:Choice>
              <mc:Fallback>
                <p:oleObj name="Equation" r:id="rId6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254325"/>
                        <a:ext cx="2978150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914400" y="5127625"/>
            <a:ext cx="7620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600" dirty="0">
                <a:latin typeface="Constantia" panose="02030602050306030303" pitchFamily="18" charset="0"/>
              </a:rPr>
              <a:t>where</a:t>
            </a:r>
            <a:r>
              <a:rPr lang="en-US" altLang="tr-TR" sz="2600" i="1" dirty="0">
                <a:latin typeface="Constantia" panose="02030602050306030303" pitchFamily="18" charset="0"/>
              </a:rPr>
              <a:t> </a:t>
            </a:r>
            <a:r>
              <a:rPr lang="en-US" altLang="tr-TR" sz="2600" i="1" dirty="0" err="1">
                <a:solidFill>
                  <a:schemeClr val="accent1"/>
                </a:solidFill>
                <a:latin typeface="Constantia" panose="02030602050306030303" pitchFamily="18" charset="0"/>
              </a:rPr>
              <a:t>I</a:t>
            </a:r>
            <a:r>
              <a:rPr lang="en-US" altLang="tr-TR" sz="2600" i="1" baseline="-25000" dirty="0" err="1">
                <a:solidFill>
                  <a:schemeClr val="accent1"/>
                </a:solidFill>
                <a:latin typeface="Constantia" panose="02030602050306030303" pitchFamily="18" charset="0"/>
              </a:rPr>
              <a:t>total</a:t>
            </a:r>
            <a:r>
              <a:rPr lang="en-US" altLang="tr-TR" sz="2600" i="1" dirty="0">
                <a:latin typeface="Constantia" panose="02030602050306030303" pitchFamily="18" charset="0"/>
              </a:rPr>
              <a:t> </a:t>
            </a:r>
            <a:r>
              <a:rPr lang="en-US" altLang="tr-TR" sz="2600" dirty="0">
                <a:latin typeface="Constantia" panose="02030602050306030303" pitchFamily="18" charset="0"/>
              </a:rPr>
              <a:t>is the total of the currents entering the node shared by the components in parallel.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65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0" y="2414"/>
            <a:ext cx="9144000" cy="690282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Summary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114800" cy="4433888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The equations used to calculate the voltage across a specific component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 in a set of components in series are: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sp>
        <p:nvSpPr>
          <p:cNvPr id="7174" name="Content Placeholder 4"/>
          <p:cNvSpPr>
            <a:spLocks noGrp="1"/>
          </p:cNvSpPr>
          <p:nvPr>
            <p:ph sz="half" idx="2"/>
          </p:nvPr>
        </p:nvSpPr>
        <p:spPr>
          <a:xfrm>
            <a:off x="4598059" y="1268760"/>
            <a:ext cx="4343400" cy="4433888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The equations used to calculate the current flowing through a specific component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m</a:t>
            </a:r>
            <a:r>
              <a:rPr lang="en-US" altLang="tr-TR" dirty="0" smtClean="0"/>
              <a:t> in a set of components in parallel are:</a:t>
            </a:r>
          </a:p>
          <a:p>
            <a:pPr eaLnBrk="1" hangingPunct="1"/>
            <a:endParaRPr lang="en-US" altLang="tr-TR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726859"/>
              </p:ext>
            </p:extLst>
          </p:nvPr>
        </p:nvGraphicFramePr>
        <p:xfrm>
          <a:off x="1187624" y="3698512"/>
          <a:ext cx="30384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Microsoft Equation 3.0" r:id="rId4" imgW="1054080" imgH="1015920" progId="Equation.3">
                  <p:embed/>
                </p:oleObj>
              </mc:Choice>
              <mc:Fallback>
                <p:oleObj name="Microsoft Equation 3.0" r:id="rId4" imgW="10540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98512"/>
                        <a:ext cx="3038475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701300"/>
              </p:ext>
            </p:extLst>
          </p:nvPr>
        </p:nvGraphicFramePr>
        <p:xfrm>
          <a:off x="5724128" y="3651926"/>
          <a:ext cx="23034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7" name="Microsoft Equation 3.0" r:id="rId6" imgW="812520" imgH="914400" progId="Equation.3">
                  <p:embed/>
                </p:oleObj>
              </mc:Choice>
              <mc:Fallback>
                <p:oleObj name="Microsoft Equation 3.0" r:id="rId6" imgW="8125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651926"/>
                        <a:ext cx="230346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66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37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Inductors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v(t) = L d </a:t>
            </a:r>
            <a:r>
              <a:rPr lang="en-US" dirty="0" err="1" smtClean="0"/>
              <a:t>i</a:t>
            </a:r>
            <a:r>
              <a:rPr lang="en-US" dirty="0" smtClean="0"/>
              <a:t>(t)/</a:t>
            </a:r>
            <a:r>
              <a:rPr lang="en-US" dirty="0" err="1" smtClean="0"/>
              <a:t>dt</a:t>
            </a:r>
            <a:r>
              <a:rPr lang="en-US" dirty="0" smtClean="0"/>
              <a:t>  where </a:t>
            </a: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v(t) = - </a:t>
            </a:r>
            <a:r>
              <a:rPr lang="en-US" dirty="0" err="1" smtClean="0"/>
              <a:t>L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LI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 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endParaRPr lang="en-US" u="sng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</a:t>
            </a:r>
          </a:p>
          <a:p>
            <a:pPr algn="ctr"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= </a:t>
            </a:r>
            <a:r>
              <a:rPr lang="en-US" b="1" dirty="0" smtClean="0"/>
              <a:t>I</a:t>
            </a:r>
            <a:r>
              <a:rPr lang="en-US" dirty="0" smtClean="0"/>
              <a:t> e</a:t>
            </a:r>
            <a:r>
              <a:rPr lang="en-US" baseline="30000" dirty="0" smtClean="0"/>
              <a:t>j</a:t>
            </a:r>
            <a:r>
              <a:rPr lang="en-US" baseline="30000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</a:t>
            </a:r>
            <a:r>
              <a:rPr lang="en-US" baseline="30000" dirty="0" smtClean="0">
                <a:latin typeface="Symbol" pitchFamily="18" charset="2"/>
              </a:rPr>
              <a:t> </a:t>
            </a:r>
            <a:r>
              <a:rPr lang="en-US" dirty="0" smtClean="0"/>
              <a:t>= </a:t>
            </a:r>
            <a:r>
              <a:rPr lang="en-US" b="1" dirty="0" smtClean="0"/>
              <a:t>I 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 </a:t>
            </a:r>
            <a:r>
              <a:rPr lang="en-US" b="1" dirty="0" smtClean="0"/>
              <a:t>= </a:t>
            </a:r>
            <a:r>
              <a:rPr lang="en-US" dirty="0" err="1" smtClean="0"/>
              <a:t>j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endParaRPr lang="en-US" sz="1200" baseline="30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or </a:t>
            </a:r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(1/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dirty="0" smtClean="0"/>
              <a:t>) </a:t>
            </a:r>
            <a:r>
              <a:rPr lang="en-US" b="1" dirty="0" smtClean="0"/>
              <a:t>V </a:t>
            </a:r>
            <a:r>
              <a:rPr lang="en-US" dirty="0" smtClean="0"/>
              <a:t>= - (j/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dirty="0" smtClean="0"/>
              <a:t>)</a:t>
            </a:r>
            <a:r>
              <a:rPr lang="en-US" b="1" dirty="0" smtClean="0"/>
              <a:t> V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b="1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64996"/>
              </p:ext>
            </p:extLst>
          </p:nvPr>
        </p:nvGraphicFramePr>
        <p:xfrm>
          <a:off x="4860032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8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300542"/>
              </p:ext>
            </p:extLst>
          </p:nvPr>
        </p:nvGraphicFramePr>
        <p:xfrm>
          <a:off x="6012160" y="3573016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9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573016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494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Inductors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r>
              <a:rPr lang="en-US" smtClean="0"/>
              <a:t>90</a:t>
            </a:r>
            <a:r>
              <a:rPr lang="en-US" baseline="30000" smtClean="0"/>
              <a:t>o</a:t>
            </a:r>
            <a:r>
              <a:rPr lang="en-US" smtClean="0"/>
              <a:t> phase difference between the voltage and current through an inductor. </a:t>
            </a:r>
          </a:p>
          <a:p>
            <a:r>
              <a:rPr lang="en-US" smtClean="0"/>
              <a:t>The voltage leads the current (or the current lags the voltage).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41338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63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try to force all components to following Ohm’s Law, </a:t>
            </a:r>
            <a:r>
              <a:rPr lang="en-US" b="1" dirty="0" smtClean="0"/>
              <a:t>V </a:t>
            </a:r>
            <a:r>
              <a:rPr lang="en-US" dirty="0" smtClean="0"/>
              <a:t>=</a:t>
            </a:r>
            <a:r>
              <a:rPr lang="en-US" b="1" dirty="0" smtClean="0"/>
              <a:t> Z I</a:t>
            </a:r>
            <a:r>
              <a:rPr lang="en-US" dirty="0" smtClean="0"/>
              <a:t>, where </a:t>
            </a:r>
            <a:r>
              <a:rPr lang="en-US" b="1" dirty="0" smtClean="0"/>
              <a:t>Z</a:t>
            </a:r>
            <a:r>
              <a:rPr lang="en-US" dirty="0" smtClean="0"/>
              <a:t> is the impedance of the component.</a:t>
            </a:r>
          </a:p>
          <a:p>
            <a:pPr>
              <a:buFont typeface="Wingdings 2" pitchFamily="18" charset="2"/>
              <a:buNone/>
            </a:pPr>
            <a:endParaRPr lang="en-US" b="1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Resistor:   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R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Capacitor: 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C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Inductor: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L</a:t>
            </a:r>
            <a:r>
              <a:rPr lang="en-US" sz="2800" b="1" dirty="0" smtClean="0"/>
              <a:t> 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00245"/>
              </p:ext>
            </p:extLst>
          </p:nvPr>
        </p:nvGraphicFramePr>
        <p:xfrm>
          <a:off x="4487954" y="3284984"/>
          <a:ext cx="3670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Equation" r:id="rId3" imgW="1688760" imgH="736560" progId="Equation.3">
                  <p:embed/>
                </p:oleObj>
              </mc:Choice>
              <mc:Fallback>
                <p:oleObj name="Equation" r:id="rId3" imgW="1688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954" y="3284984"/>
                        <a:ext cx="36703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70430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2087112159,C:\Kath\Courses\ECE2004\Online\Lectures\Equivalent_Impedance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2087112159,C:\Kath\Courses\ECE2004\Online\Lectures\Equivalent_Impedance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2087112159,C:\Kath\Courses\ECE2004\Online\Lectures\Equivalent_Impedance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2087112159,C:\Kath\Courses\ECE2004\Online\Lectures\Equivalent_Impedance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2087112159,C:\Kath\Courses\ECE2004\Online\Lectures\Equivalent_Impedance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2087112159,C:\Kath\Courses\ECE2004\Online\Lectures\Equivalent_Impedance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2087112159,C:\Kath\Courses\ECE2004\Online\Lectures\Equivalent_Impedance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-2087112159,C:\Kath\Courses\ECE2004\Online\Lectures\Equivalent_Impedance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2087112159,C:\Kath\Courses\ECE2004\Online\Lectures\Equivalent_Impedance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2087112159,C:\Kath\Courses\ECE2004\Online\Lectures\Equivalent_Impedance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-2087112159,C:\Kath\Courses\ECE2004\Online\Lectures\Equivalent_Impedance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-2087112159,C:\Kath\Courses\ECE2004\Online\Lectures\Equivalent_Impedance.pp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-2087112159,C:\Kath\Courses\ECE2004\Online\Lectures\Equivalent_Impedance.pp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145457412,C:\Kath\Courses\ECE2004\Online\Lectures\Thevenin_Norton_Impedance.pp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145457412,C:\Kath\Courses\ECE2004\Online\Lectures\Thevenin_Norton_Impedance.pp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145457412,C:\Kath\Courses\ECE2004\Online\Lectures\Thevenin_Norton_Impedance.pp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145457412,C:\Kath\Courses\ECE2004\Online\Lectures\Thevenin_Norton_Impedance.pp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145457412,C:\Kath\Courses\ECE2004\Online\Lectures\Thevenin_Norton_Impedance.pp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145457412,C:\Kath\Courses\ECE2004\Online\Lectures\Thevenin_Norton_Impedance.pp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145457412,C:\Kath\Courses\ECE2004\Online\Lectures\Thevenin_Norton_Impedance.pp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145457412,C:\Kath\Courses\ECE2004\Online\Lectures\Thevenin_Norton_Impedance.pp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145457412,C:\Kath\Courses\ECE2004\Online\Lectures\Thevenin_Norton_Impedance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2087112159,C:\Kath\Courses\ECE2004\Online\Lectures\Equivalent_Impedance.pp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145457412,C:\Kath\Courses\ECE2004\Online\Lectures\Thevenin_Norton_Impedance.pp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145457412,C:\Kath\Courses\ECE2004\Online\Lectures\Thevenin_Norton_Impedance.pp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145457412,C:\Kath\Courses\ECE2004\Online\Lectures\Thevenin_Norton_Impedance.ppc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145457412,C:\Kath\Courses\ECE2004\Online\Lectures\Thevenin_Norton_Impedance.p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145457412,C:\Kath\Courses\ECE2004\Online\Lectures\Thevenin_Norton_Impedance.pp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145457412,C:\Kath\Courses\ECE2004\Online\Lectures\Thevenin_Norton_Impedance.pp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1145457412,C:\Kath\Courses\ECE2004\Online\Lectures\Thevenin_Norton_Impedance.pp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145457412,C:\Kath\Courses\ECE2004\Online\Lectures\Thevenin_Norton_Impedance.pp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1145457412,C:\Kath\Courses\ECE2004\Online\Lectures\Thevenin_Norton_Impedance.pp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1145457412,C:\Kath\Courses\ECE2004\Online\Lectures\Thevenin_Norton_Impedance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2087112159,C:\Kath\Courses\ECE2004\Online\Lectures\Equivalent_Impedance.pp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1145457412,C:\Kath\Courses\ECE2004\Online\Lectures\Thevenin_Norton_Impedance.pp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145457412,C:\Kath\Courses\ECE2004\Online\Lectures\Thevenin_Norton_Impedance.ppc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5,-2087112159,C:\Kath\Courses\ECE2004\Online\Lectures\Voltage_Current_Dividers_Impedance.ppc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6,-2087112159,C:\Kath\Courses\ECE2004\Online\Lectures\Voltage_Current_Dividers_Impedance.pp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7,-2087112159,C:\Kath\Courses\ECE2004\Online\Lectures\Voltage_Current_Dividers_Impedance.ppc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8,-2087112159,C:\Kath\Courses\ECE2004\Online\Lectures\Voltage_Current_Dividers_Impedance.pp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9,-2087112159,C:\Kath\Courses\ECE2004\Online\Lectures\Voltage_Current_Dividers_Impedance.pp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0,-2087112159,C:\Kath\Courses\ECE2004\Online\Lectures\Voltage_Current_Dividers_Impedance.pp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1,-2087112159,C:\Kath\Courses\ECE2004\Online\Lectures\Voltage_Current_Dividers_Impedance.pp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-2087112159,C:\Kath\Courses\ECE2004\Online\Lectures\Voltage_Current_Dividers_Impedance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2087112159,C:\Kath\Courses\ECE2004\Online\Lectures\Equivalent_Impedance.ppc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-2087112159,C:\Kath\Courses\ECE2004\Online\Lectures\Voltage_Current_Dividers_Impedance.pp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-2087112159,C:\Kath\Courses\ECE2004\Online\Lectures\Voltage_Current_Dividers_Impedance.ppc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5,-2087112159,C:\Kath\Courses\ECE2004\Online\Lectures\Voltage_Current_Dividers_Impedance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-2087112159,C:\Kath\Courses\ECE2004\Online\Lectures\Equivalent_Impedance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2087112159,C:\Kath\Courses\ECE2004\Online\Lectures\Equivalent_Impedance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2087112159,C:\Kath\Courses\ECE2004\Online\Lectures\Equivalent_Impedance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2087112159,C:\Kath\Courses\ECE2004\Online\Lectures\Equivalent_Impedance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15343</TotalTime>
  <Words>1678</Words>
  <Application>Microsoft Office PowerPoint</Application>
  <PresentationFormat>Letter Kağıt (8.5x11 inç)</PresentationFormat>
  <Paragraphs>450</Paragraphs>
  <Slides>66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3</vt:i4>
      </vt:variant>
      <vt:variant>
        <vt:lpstr>Slayt Başlıkları</vt:lpstr>
      </vt:variant>
      <vt:variant>
        <vt:i4>66</vt:i4>
      </vt:variant>
    </vt:vector>
  </HeadingPairs>
  <TitlesOfParts>
    <vt:vector size="75" baseType="lpstr">
      <vt:lpstr>Arial</vt:lpstr>
      <vt:lpstr>Constantia</vt:lpstr>
      <vt:lpstr>Symbol</vt:lpstr>
      <vt:lpstr>Times New Roman</vt:lpstr>
      <vt:lpstr>Wingdings 2</vt:lpstr>
      <vt:lpstr>Bahcesehir master slide</vt:lpstr>
      <vt:lpstr>Equation</vt:lpstr>
      <vt:lpstr>Denklem</vt:lpstr>
      <vt:lpstr>Microsoft Equation 3.0</vt:lpstr>
      <vt:lpstr>BLM1612 - Circuit Theory</vt:lpstr>
      <vt:lpstr>Impedance and Ohm’s Law</vt:lpstr>
      <vt:lpstr>Resistors</vt:lpstr>
      <vt:lpstr>Capacitors</vt:lpstr>
      <vt:lpstr>Capacitors</vt:lpstr>
      <vt:lpstr>Capacitors</vt:lpstr>
      <vt:lpstr>Inductors</vt:lpstr>
      <vt:lpstr>Inductors</vt:lpstr>
      <vt:lpstr>Impedance</vt:lpstr>
      <vt:lpstr>Admittance</vt:lpstr>
      <vt:lpstr>Impedances-Admittances</vt:lpstr>
      <vt:lpstr>Impedance</vt:lpstr>
      <vt:lpstr>Admittance</vt:lpstr>
      <vt:lpstr>Summary</vt:lpstr>
      <vt:lpstr>Ohm’s Law with Series and Parallel Combinations</vt:lpstr>
      <vt:lpstr>Series Connections</vt:lpstr>
      <vt:lpstr>Equivalent Impedance: Series Connections</vt:lpstr>
      <vt:lpstr>Parallel Connections</vt:lpstr>
      <vt:lpstr>Equivalent Impedance:  Parallel Connections</vt:lpstr>
      <vt:lpstr>If you used Y instead of Z</vt:lpstr>
      <vt:lpstr>If you used Y instead of Z</vt:lpstr>
      <vt:lpstr>Example 03…</vt:lpstr>
      <vt:lpstr>…Example 03…</vt:lpstr>
      <vt:lpstr>…Example 03…</vt:lpstr>
      <vt:lpstr>…Example 03…</vt:lpstr>
      <vt:lpstr>…Example 03</vt:lpstr>
      <vt:lpstr>Example 04…</vt:lpstr>
      <vt:lpstr>…Example 04…</vt:lpstr>
      <vt:lpstr>…Example 04…</vt:lpstr>
      <vt:lpstr>…Example 04…</vt:lpstr>
      <vt:lpstr>…Example 04…</vt:lpstr>
      <vt:lpstr>…Example 04</vt:lpstr>
      <vt:lpstr>Equations</vt:lpstr>
      <vt:lpstr>Summary</vt:lpstr>
      <vt:lpstr>Thévenin and Norton Transformation</vt:lpstr>
      <vt:lpstr>Equivalent Circuits</vt:lpstr>
      <vt:lpstr>Example 05…</vt:lpstr>
      <vt:lpstr>…Example 05…</vt:lpstr>
      <vt:lpstr>…Example 05…</vt:lpstr>
      <vt:lpstr>…Example 05…</vt:lpstr>
      <vt:lpstr>…Example 05…</vt:lpstr>
      <vt:lpstr>….Example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</vt:lpstr>
      <vt:lpstr>Example</vt:lpstr>
      <vt:lpstr>Summary</vt:lpstr>
      <vt:lpstr>Voltage and Current Division</vt:lpstr>
      <vt:lpstr>Voltage Dividers</vt:lpstr>
      <vt:lpstr>Voltage Dividers</vt:lpstr>
      <vt:lpstr>Voltage Division</vt:lpstr>
      <vt:lpstr>Voltage Division</vt:lpstr>
      <vt:lpstr>Current Division</vt:lpstr>
      <vt:lpstr>Current Division</vt:lpstr>
      <vt:lpstr>Current Division</vt:lpstr>
      <vt:lpstr>Current Division</vt:lpstr>
      <vt:lpstr>Current Division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HaMZa ILHAN</cp:lastModifiedBy>
  <cp:revision>749</cp:revision>
  <dcterms:created xsi:type="dcterms:W3CDTF">2004-11-05T11:30:37Z</dcterms:created>
  <dcterms:modified xsi:type="dcterms:W3CDTF">2020-02-05T09:18:55Z</dcterms:modified>
</cp:coreProperties>
</file>