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681" r:id="rId2"/>
    <p:sldId id="630" r:id="rId3"/>
    <p:sldId id="678" r:id="rId4"/>
    <p:sldId id="677" r:id="rId5"/>
    <p:sldId id="631" r:id="rId6"/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2" r:id="rId17"/>
    <p:sldId id="643" r:id="rId18"/>
    <p:sldId id="644" r:id="rId19"/>
    <p:sldId id="645" r:id="rId20"/>
    <p:sldId id="646" r:id="rId21"/>
    <p:sldId id="647" r:id="rId22"/>
    <p:sldId id="648" r:id="rId23"/>
    <p:sldId id="649" r:id="rId24"/>
    <p:sldId id="650" r:id="rId25"/>
    <p:sldId id="651" r:id="rId26"/>
    <p:sldId id="652" r:id="rId27"/>
    <p:sldId id="653" r:id="rId28"/>
    <p:sldId id="654" r:id="rId29"/>
    <p:sldId id="655" r:id="rId30"/>
    <p:sldId id="657" r:id="rId31"/>
    <p:sldId id="659" r:id="rId32"/>
    <p:sldId id="660" r:id="rId33"/>
    <p:sldId id="661" r:id="rId34"/>
    <p:sldId id="662" r:id="rId35"/>
    <p:sldId id="679" r:id="rId36"/>
    <p:sldId id="664" r:id="rId37"/>
    <p:sldId id="665" r:id="rId38"/>
    <p:sldId id="666" r:id="rId39"/>
    <p:sldId id="667" r:id="rId40"/>
    <p:sldId id="680" r:id="rId41"/>
    <p:sldId id="669" r:id="rId42"/>
    <p:sldId id="670" r:id="rId43"/>
    <p:sldId id="671" r:id="rId44"/>
    <p:sldId id="672" r:id="rId45"/>
    <p:sldId id="673" r:id="rId46"/>
    <p:sldId id="674" r:id="rId47"/>
    <p:sldId id="675" r:id="rId48"/>
    <p:sldId id="676" r:id="rId49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45" autoAdjust="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01083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2F3A-3413-4A74-8E89-C35AD47402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2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uslu@yildiz.edu.tr" TargetMode="External"/><Relationship Id="rId7" Type="http://schemas.openxmlformats.org/officeDocument/2006/relationships/hyperlink" Target="http://avesis.yildiz.edu.tr/aegitm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vesis.yildiz.edu.tr/adalik/" TargetMode="External"/><Relationship Id="rId5" Type="http://schemas.openxmlformats.org/officeDocument/2006/relationships/hyperlink" Target="http://avesis.yildiz.edu.tr/hbavci/" TargetMode="External"/><Relationship Id="rId4" Type="http://schemas.openxmlformats.org/officeDocument/2006/relationships/hyperlink" Target="mailto:hoilhan@yildiz.edu.t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pub.com/neets/book2/3f.htm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aco.com/tech_lib_TCAD/simulationstandard/2005/aug/a3/a3.html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upercapacitor_diagram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7.wmf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://bzupages.com/f231/energy-stored-inductor-uzma-noreen-group6-part2-1464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0.png"/><Relationship Id="rId4" Type="http://schemas.openxmlformats.org/officeDocument/2006/relationships/hyperlink" Target="http://www.allaboutcircuits.com/vol_1/chpt_15/1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en.wikibooks.org/wiki/Circuit_Theory/Mutual_Inductance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rfcafe.com/references/electrical/Electricity%20-%20Basic%20Navy%20Training%20Courses/electricity%20-%20basic%20navy%20training%20courses%20-%20chapter%2012.ht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1.wmf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3.wmf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5.wmf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7.wmf"/><Relationship Id="rId2" Type="http://schemas.openxmlformats.org/officeDocument/2006/relationships/tags" Target="../tags/tag19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vac.com/fun/ceramic_capacitor_codes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igitivity.com/articles/2008/11/choosing-the-right-capacito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tr-TR" b="1" dirty="0" smtClean="0"/>
              <a:t>The Instructors: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Dr. </a:t>
            </a:r>
            <a:r>
              <a:rPr lang="tr-TR" altLang="tr-TR" sz="2800" dirty="0" smtClean="0"/>
              <a:t>Öğretim Üyesi Erkan Uslu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tr-TR" altLang="tr-TR" sz="2800" dirty="0" err="1" smtClean="0">
                <a:hlinkClick r:id="rId3"/>
              </a:rPr>
              <a:t>euslu</a:t>
            </a:r>
            <a:r>
              <a:rPr lang="en-US" altLang="tr-TR" sz="2800" dirty="0" smtClean="0">
                <a:hlinkClick r:id="rId3"/>
              </a:rPr>
              <a:t>@yildiz.edu.tr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 Dr. </a:t>
            </a:r>
            <a:r>
              <a:rPr lang="tr-TR" altLang="tr-TR" sz="2800" dirty="0" smtClean="0"/>
              <a:t>Öğretim Üyesi Hamza </a:t>
            </a:r>
            <a:r>
              <a:rPr lang="tr-TR" altLang="tr-TR" sz="2800" dirty="0" smtClean="0"/>
              <a:t>Osman </a:t>
            </a:r>
            <a:r>
              <a:rPr lang="tr-TR" altLang="tr-TR" sz="2800" dirty="0" smtClean="0"/>
              <a:t>İlhan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tr-TR" altLang="tr-TR" sz="2800" dirty="0" err="1" smtClean="0">
                <a:hlinkClick r:id="rId4"/>
              </a:rPr>
              <a:t>hoilhan</a:t>
            </a:r>
            <a:r>
              <a:rPr lang="en-US" altLang="tr-TR" sz="2800" dirty="0" smtClean="0">
                <a:hlinkClick r:id="rId4"/>
              </a:rPr>
              <a:t>@yildiz.edu.tr</a:t>
            </a:r>
            <a:endParaRPr lang="en-US" altLang="tr-TR" sz="2800" dirty="0" smtClean="0"/>
          </a:p>
          <a:p>
            <a:pPr eaLnBrk="1" hangingPunct="1">
              <a:buNone/>
            </a:pPr>
            <a:r>
              <a:rPr lang="en-US" altLang="tr-TR" b="1" dirty="0"/>
              <a:t>Lab As</a:t>
            </a:r>
            <a:r>
              <a:rPr lang="tr-TR" altLang="tr-TR" b="1" dirty="0"/>
              <a:t>s</a:t>
            </a:r>
            <a:r>
              <a:rPr lang="en-US" altLang="tr-TR" b="1" dirty="0" err="1"/>
              <a:t>istant</a:t>
            </a:r>
            <a:r>
              <a:rPr lang="tr-TR" altLang="tr-TR" b="1" dirty="0"/>
              <a:t>s:</a:t>
            </a:r>
            <a:endParaRPr lang="en-US" altLang="tr-TR" b="1" dirty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Hasan </a:t>
            </a:r>
            <a:r>
              <a:rPr lang="en-US" altLang="tr-TR" sz="2800" dirty="0" err="1"/>
              <a:t>Burak</a:t>
            </a:r>
            <a:r>
              <a:rPr lang="en-US" altLang="tr-TR" sz="2800" dirty="0"/>
              <a:t> </a:t>
            </a:r>
            <a:r>
              <a:rPr lang="en-US" altLang="tr-TR" sz="2800" dirty="0" err="1"/>
              <a:t>Avcı</a:t>
            </a:r>
            <a:r>
              <a:rPr lang="en-US" altLang="tr-TR" sz="2800" dirty="0"/>
              <a:t> </a:t>
            </a:r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5"/>
              </a:rPr>
              <a:t>http</a:t>
            </a:r>
            <a:r>
              <a:rPr lang="en-US" altLang="tr-TR" sz="2800" dirty="0">
                <a:hlinkClick r:id="rId5"/>
              </a:rPr>
              <a:t>://avesis.yildiz.edu.tr/hbavci</a:t>
            </a:r>
            <a:r>
              <a:rPr lang="en-US" altLang="tr-TR" sz="2800" dirty="0" smtClean="0">
                <a:hlinkClick r:id="rId5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Kübra</a:t>
            </a:r>
            <a:r>
              <a:rPr lang="en-US" altLang="tr-TR" sz="2800" dirty="0"/>
              <a:t> </a:t>
            </a:r>
            <a:r>
              <a:rPr lang="en-US" altLang="tr-TR" sz="2800" dirty="0" err="1"/>
              <a:t>Adalı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6"/>
              </a:rPr>
              <a:t>http</a:t>
            </a:r>
            <a:r>
              <a:rPr lang="en-US" altLang="tr-TR" sz="2800" dirty="0">
                <a:hlinkClick r:id="rId6"/>
              </a:rPr>
              <a:t>://avesis.yildiz.edu.tr/adalik</a:t>
            </a:r>
            <a:r>
              <a:rPr lang="en-US" altLang="tr-TR" sz="2800" dirty="0" smtClean="0">
                <a:hlinkClick r:id="rId6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err="1" smtClean="0"/>
              <a:t>Arş</a:t>
            </a:r>
            <a:r>
              <a:rPr lang="en-US" altLang="tr-TR" sz="2800" dirty="0"/>
              <a:t>. </a:t>
            </a:r>
            <a:r>
              <a:rPr lang="en-US" altLang="tr-TR" sz="2800" dirty="0" err="1"/>
              <a:t>Gör</a:t>
            </a:r>
            <a:r>
              <a:rPr lang="en-US" altLang="tr-TR" sz="2800" dirty="0"/>
              <a:t>. </a:t>
            </a:r>
            <a:r>
              <a:rPr lang="tr-TR" altLang="tr-TR" sz="2800" dirty="0" smtClean="0"/>
              <a:t>Alper Eğitmen</a:t>
            </a:r>
            <a:endParaRPr lang="en-US" altLang="tr-TR" sz="2800" dirty="0"/>
          </a:p>
          <a:p>
            <a:pPr eaLnBrk="1" hangingPunct="1"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7"/>
              </a:rPr>
              <a:t>http</a:t>
            </a:r>
            <a:r>
              <a:rPr lang="en-US" altLang="tr-TR" sz="2800" dirty="0">
                <a:hlinkClick r:id="rId7"/>
              </a:rPr>
              <a:t>://</a:t>
            </a:r>
            <a:r>
              <a:rPr lang="en-US" altLang="tr-TR" sz="2800" dirty="0" smtClean="0">
                <a:hlinkClick r:id="rId7"/>
              </a:rPr>
              <a:t>avesis.yildiz.edu.tr/</a:t>
            </a:r>
            <a:r>
              <a:rPr lang="tr-TR" altLang="tr-TR" sz="2800" dirty="0" err="1" smtClean="0">
                <a:hlinkClick r:id="rId7"/>
              </a:rPr>
              <a:t>aegitmen</a:t>
            </a:r>
            <a:r>
              <a:rPr lang="en-US" altLang="tr-TR" sz="2800" dirty="0" smtClean="0">
                <a:hlinkClick r:id="rId7"/>
              </a:rPr>
              <a:t>/</a:t>
            </a:r>
            <a:r>
              <a:rPr lang="tr-TR" altLang="tr-TR" sz="2800" dirty="0" smtClean="0"/>
              <a:t> </a:t>
            </a:r>
            <a:endParaRPr lang="en-US" altLang="tr-TR" sz="2800" dirty="0"/>
          </a:p>
          <a:p>
            <a:pPr algn="ctr" eaLnBrk="1" hangingPunct="1">
              <a:buNone/>
            </a:pPr>
            <a:endParaRPr lang="en-US" altLang="tr-TR" sz="2800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19955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area is changed as one set of plates are rotated with respect to the other.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915" y="3331840"/>
            <a:ext cx="2962275" cy="200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9171" y="3789040"/>
            <a:ext cx="11734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538686" y="5341705"/>
            <a:ext cx="3377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5"/>
              </a:rPr>
              <a:t>http://www.tpub.com/neets/book2/3f.htm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0571" y="3331840"/>
            <a:ext cx="213928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PSpice</a:t>
            </a:r>
            <a:r>
              <a:rPr lang="en-US" dirty="0" smtClean="0">
                <a:solidFill>
                  <a:schemeClr val="tx1"/>
                </a:solidFill>
              </a:rPr>
              <a:t> Symbol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774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MEMS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MEMS (</a:t>
            </a:r>
            <a:r>
              <a:rPr lang="en-US" u="sng" dirty="0" err="1" smtClean="0"/>
              <a:t>M</a:t>
            </a:r>
            <a:r>
              <a:rPr lang="en-US" dirty="0" err="1" smtClean="0"/>
              <a:t>icro</a:t>
            </a:r>
            <a:r>
              <a:rPr lang="en-US" u="sng" dirty="0" err="1" smtClean="0"/>
              <a:t>e</a:t>
            </a:r>
            <a:r>
              <a:rPr lang="en-US" dirty="0" err="1" smtClean="0"/>
              <a:t>lectro</a:t>
            </a:r>
            <a:r>
              <a:rPr lang="en-US" u="sng" dirty="0" err="1" smtClean="0"/>
              <a:t>m</a:t>
            </a:r>
            <a:r>
              <a:rPr lang="en-US" dirty="0" err="1" smtClean="0"/>
              <a:t>echanical</a:t>
            </a:r>
            <a:r>
              <a:rPr lang="en-US" dirty="0" smtClean="0"/>
              <a:t> </a:t>
            </a:r>
            <a:r>
              <a:rPr lang="en-US" u="sng" dirty="0" smtClean="0"/>
              <a:t>s</a:t>
            </a:r>
            <a:r>
              <a:rPr lang="en-US" dirty="0" smtClean="0"/>
              <a:t>ystem)</a:t>
            </a:r>
          </a:p>
          <a:p>
            <a:pPr lvl="1"/>
            <a:r>
              <a:rPr lang="en-US" dirty="0" smtClean="0"/>
              <a:t>Can be a variable capacitor by changing the distance between electrodes.</a:t>
            </a:r>
          </a:p>
          <a:p>
            <a:pPr lvl="1"/>
            <a:r>
              <a:rPr lang="en-US" dirty="0" smtClean="0"/>
              <a:t>Use in sensing applications as well as in RF electronics.</a:t>
            </a:r>
            <a:endParaRPr lang="en-US" dirty="0"/>
          </a:p>
        </p:txBody>
      </p:sp>
      <p:pic>
        <p:nvPicPr>
          <p:cNvPr id="1026" name="Picture 2" descr="http://www.silvaco.com/tech_lib_TCAD/simulationstandard/2005/aug/a3/cued_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01987"/>
            <a:ext cx="4095750" cy="25241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5834043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http://www.silvaco.com/tech_lib_TCAD/simulationstandard/2005/aug/a3/a3.html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872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Double Layer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a </a:t>
            </a:r>
            <a:r>
              <a:rPr lang="en-US" dirty="0" err="1" smtClean="0"/>
              <a:t>supercapacitor</a:t>
            </a:r>
            <a:r>
              <a:rPr lang="en-US" dirty="0" smtClean="0"/>
              <a:t> or </a:t>
            </a:r>
            <a:r>
              <a:rPr lang="en-US" dirty="0" err="1" smtClean="0"/>
              <a:t>ultracapacitor</a:t>
            </a:r>
            <a:endParaRPr lang="en-US" dirty="0" smtClean="0"/>
          </a:p>
          <a:p>
            <a:pPr lvl="1"/>
            <a:r>
              <a:rPr lang="en-US" dirty="0" smtClean="0"/>
              <a:t>Used in high voltage/high current applications.</a:t>
            </a:r>
          </a:p>
          <a:p>
            <a:pPr lvl="2"/>
            <a:r>
              <a:rPr lang="en-US" dirty="0" smtClean="0"/>
              <a:t>Energy storage for alternate energy systems.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276600" cy="297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6172200"/>
            <a:ext cx="502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http://en.wikipedia.org/wiki/File:Supercapacitor_diagram.svg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7437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Electrical Properties of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like an open circuit at steady state when connected to a d.c. voltage or current source.</a:t>
            </a:r>
          </a:p>
          <a:p>
            <a:r>
              <a:rPr lang="en-US" dirty="0" smtClean="0"/>
              <a:t>Voltage on a capacitor must be continuous</a:t>
            </a:r>
          </a:p>
          <a:p>
            <a:pPr lvl="1"/>
            <a:r>
              <a:rPr lang="en-US" dirty="0" smtClean="0"/>
              <a:t>There are no abrupt changes to the voltage</a:t>
            </a:r>
          </a:p>
          <a:p>
            <a:r>
              <a:rPr lang="en-US" dirty="0" smtClean="0"/>
              <a:t>An ideal capacitor does not dissipate energy, it takes power when storing energy and returns it when discharging.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8211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043608" y="2348880"/>
            <a:ext cx="2971392" cy="36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Real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 capacitor does dissipate energy due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leakage of charge through its insulator.</a:t>
            </a:r>
          </a:p>
          <a:p>
            <a:pPr marL="3944938" lvl="1"/>
            <a:r>
              <a:rPr lang="en-US" dirty="0" smtClean="0"/>
              <a:t>This is modeled by putting a resistor in </a:t>
            </a:r>
            <a:r>
              <a:rPr lang="en-US" dirty="0"/>
              <a:t>	</a:t>
            </a:r>
            <a:r>
              <a:rPr lang="en-US" dirty="0" smtClean="0"/>
              <a:t>parallel with an ideal capacitor.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0539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is stored on the plates of the capacitor.</a:t>
            </a:r>
          </a:p>
          <a:p>
            <a:pPr marL="466090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660900">
              <a:buNone/>
            </a:pPr>
            <a:endParaRPr lang="tr-TR" sz="2800" dirty="0">
              <a:solidFill>
                <a:srgbClr val="FF0000"/>
              </a:solidFill>
            </a:endParaRPr>
          </a:p>
          <a:p>
            <a:pPr marL="466090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Equation:</a:t>
            </a:r>
          </a:p>
          <a:p>
            <a:pPr marL="466090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Q = CV</a:t>
            </a:r>
          </a:p>
          <a:p>
            <a:pPr marL="466090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Units:</a:t>
            </a:r>
          </a:p>
          <a:p>
            <a:pPr marL="4660900">
              <a:buNone/>
            </a:pPr>
            <a:r>
              <a:rPr lang="en-US" sz="2800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Coulomb = </a:t>
            </a:r>
            <a:r>
              <a:rPr lang="en-US" sz="2400" dirty="0" err="1" smtClean="0">
                <a:solidFill>
                  <a:schemeClr val="accent1"/>
                </a:solidFill>
              </a:rPr>
              <a:t>Farad</a:t>
            </a:r>
            <a:r>
              <a:rPr lang="en-US" sz="2400" baseline="30000" dirty="0" err="1" smtClean="0">
                <a:solidFill>
                  <a:schemeClr val="accent1"/>
                </a:solidFill>
              </a:rPr>
              <a:t>.</a:t>
            </a:r>
            <a:r>
              <a:rPr lang="en-US" sz="2400" dirty="0" err="1" smtClean="0">
                <a:solidFill>
                  <a:schemeClr val="accent1"/>
                </a:solidFill>
              </a:rPr>
              <a:t>Voltage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4660900">
              <a:buNone/>
            </a:pPr>
            <a:r>
              <a:rPr lang="en-US" sz="2800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 = F V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2132856"/>
            <a:ext cx="4029075" cy="405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5146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Charge to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add charge to a capacitor depends on:</a:t>
            </a:r>
          </a:p>
          <a:p>
            <a:pPr lvl="1"/>
            <a:r>
              <a:rPr lang="en-US" dirty="0" smtClean="0"/>
              <a:t>the amount of charge already on the plates of the capacitor</a:t>
            </a:r>
          </a:p>
          <a:p>
            <a:pPr lvl="1">
              <a:buNone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and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force (voltage) driving the charge towards the plates (i.e., current)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45312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first, it is easy to store charge in the capacitor.</a:t>
            </a:r>
          </a:p>
          <a:p>
            <a:r>
              <a:rPr lang="en-US" dirty="0" smtClean="0"/>
              <a:t>As more charge is stored on the plates of the capacitor, it becomes increasingly difficult to place additional charge on the plates.</a:t>
            </a:r>
          </a:p>
          <a:p>
            <a:pPr lvl="1"/>
            <a:r>
              <a:rPr lang="en-US" dirty="0" smtClean="0"/>
              <a:t>Coulombic repulsion from the charge already on the plates creates an opposing force to limit the addition of more charge on the plates.</a:t>
            </a:r>
          </a:p>
          <a:p>
            <a:pPr lvl="2"/>
            <a:r>
              <a:rPr lang="en-US" dirty="0" smtClean="0"/>
              <a:t>Voltage across a capacitor increases rapidly as charge is moved onto the plates when the initial amount of charge on the capacitor is small.</a:t>
            </a:r>
          </a:p>
          <a:p>
            <a:pPr lvl="2"/>
            <a:r>
              <a:rPr lang="en-US" dirty="0" smtClean="0"/>
              <a:t>Voltage across the capacitor increases more slowly as it becomes difficult to add extra charge to the plates.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9014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Discharging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first, it is easy to remove charge in the capacitor.</a:t>
            </a:r>
          </a:p>
          <a:p>
            <a:pPr lvl="1"/>
            <a:r>
              <a:rPr lang="en-US" dirty="0" smtClean="0"/>
              <a:t>Coulombic repulsion from the charge already on the plates creates a force that pushes some of the charge out of the capacitor once the force (voltage) that placed the charge in the capacitor is removed (or decreased).</a:t>
            </a:r>
          </a:p>
          <a:p>
            <a:r>
              <a:rPr lang="en-US" dirty="0" smtClean="0"/>
              <a:t>As more charge is removed from the plates of the capacitor, it becomes increasingly difficult to get rid of the small amount of charge remaining on the plates.</a:t>
            </a:r>
          </a:p>
          <a:p>
            <a:pPr lvl="1"/>
            <a:r>
              <a:rPr lang="en-US" dirty="0" smtClean="0"/>
              <a:t>Coulombic repulsion decreases as the charge spreads out on the plates.  As the amount of charge decreases, the force needed to drive the charge off of the plates decreases.</a:t>
            </a:r>
          </a:p>
          <a:p>
            <a:pPr lvl="2"/>
            <a:r>
              <a:rPr lang="en-US" dirty="0" smtClean="0"/>
              <a:t>Voltage across a capacitor decreases rapidly as charge is removed from the plates when the initial amount of charge on the capacitor is small.</a:t>
            </a:r>
          </a:p>
          <a:p>
            <a:pPr lvl="2"/>
            <a:r>
              <a:rPr lang="en-US" dirty="0" smtClean="0"/>
              <a:t>Voltage across the capacitor decreases more slowly as it becomes difficult to force the remaining charge out of the capacitor.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35353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Current-Voltage Relationships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065503"/>
              </p:ext>
            </p:extLst>
          </p:nvPr>
        </p:nvGraphicFramePr>
        <p:xfrm>
          <a:off x="3347864" y="1556792"/>
          <a:ext cx="216535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3" imgW="825480" imgH="1549080" progId="Equation.3">
                  <p:embed/>
                </p:oleObj>
              </mc:Choice>
              <mc:Fallback>
                <p:oleObj name="Equation" r:id="rId3" imgW="82548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556792"/>
                        <a:ext cx="216535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6995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Storage Devices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Inductors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87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1"/>
          </p:nvPr>
        </p:nvGraphicFramePr>
        <p:xfrm>
          <a:off x="838200" y="2667000"/>
          <a:ext cx="3083627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3" imgW="888840" imgH="634680" progId="Equation.3">
                  <p:embed/>
                </p:oleObj>
              </mc:Choice>
              <mc:Fallback>
                <p:oleObj name="Equation" r:id="rId3" imgW="8888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3083627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05400" y="2357438"/>
          <a:ext cx="266700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5" imgW="787320" imgH="812520" progId="Equation.3">
                  <p:embed/>
                </p:oleObj>
              </mc:Choice>
              <mc:Fallback>
                <p:oleObj name="Equation" r:id="rId5" imgW="787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57438"/>
                        <a:ext cx="2667000" cy="275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130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Capacitor Voltage vs. Time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13925" y="920756"/>
            <a:ext cx="4192588" cy="6593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d.c. voltage, </a:t>
            </a:r>
            <a:r>
              <a:rPr lang="en-US" sz="2000" dirty="0" err="1" smtClean="0"/>
              <a:t>Vc</a:t>
            </a:r>
            <a:r>
              <a:rPr lang="en-US" sz="2000" dirty="0" smtClean="0"/>
              <a:t>, is applied at t = </a:t>
            </a:r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596272" y="908720"/>
            <a:ext cx="4270375" cy="6548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d.c. voltage, </a:t>
            </a:r>
            <a:r>
              <a:rPr lang="en-US" sz="2000" dirty="0" err="1" smtClean="0"/>
              <a:t>Vc</a:t>
            </a:r>
            <a:r>
              <a:rPr lang="en-US" sz="2000" dirty="0" smtClean="0"/>
              <a:t>, is removed at t = </a:t>
            </a:r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789" y="1580108"/>
            <a:ext cx="396612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563563"/>
            <a:ext cx="3960440" cy="302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7871" y="4070143"/>
            <a:ext cx="2837284" cy="232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06707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constant,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at which charge can be added to or removed from the plates of a capacitor as a function of time can be fit to an exponential function.</a:t>
            </a:r>
          </a:p>
          <a:p>
            <a:pPr lvl="1">
              <a:buNone/>
            </a:pPr>
            <a:r>
              <a:rPr lang="en-US" dirty="0" smtClean="0"/>
              <a:t>		Charging	</a:t>
            </a:r>
            <a:r>
              <a:rPr lang="en-US" dirty="0"/>
              <a:t>	</a:t>
            </a:r>
            <a:r>
              <a:rPr lang="en-US" dirty="0" smtClean="0"/>
              <a:t>		Discharging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257800"/>
            <a:ext cx="1357564" cy="5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246188"/>
            <a:ext cx="3581400" cy="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191000"/>
            <a:ext cx="2953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05689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steady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approximate that the exponential function reaches its final value when the charging or discharging time is equal to 5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9358" y="3276600"/>
            <a:ext cx="4038600" cy="308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76600"/>
            <a:ext cx="4208136" cy="315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8805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in parallel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8229600" cy="255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71031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eq</a:t>
            </a:r>
            <a:r>
              <a:rPr lang="en-US" dirty="0" smtClean="0"/>
              <a:t> for Capacitors in Parallel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3" imgW="126720" imgH="241200" progId="Equation.3">
                  <p:embed/>
                </p:oleObj>
              </mc:Choice>
              <mc:Fallback>
                <p:oleObj name="Equation" r:id="rId3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04904"/>
              </p:ext>
            </p:extLst>
          </p:nvPr>
        </p:nvGraphicFramePr>
        <p:xfrm>
          <a:off x="2042251" y="1340768"/>
          <a:ext cx="5059497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5" imgW="2120760" imgH="2108160" progId="Equation.3">
                  <p:embed/>
                </p:oleObj>
              </mc:Choice>
              <mc:Fallback>
                <p:oleObj name="Equation" r:id="rId5" imgW="212076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2251" y="1340768"/>
                        <a:ext cx="5059497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531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in series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89" y="2420888"/>
            <a:ext cx="83724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2876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eq</a:t>
            </a:r>
            <a:r>
              <a:rPr lang="en-US" dirty="0" smtClean="0"/>
              <a:t> for Capacitors in Series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3" imgW="126720" imgH="241200" progId="Equation.3">
                  <p:embed/>
                </p:oleObj>
              </mc:Choice>
              <mc:Fallback>
                <p:oleObj name="Equation" r:id="rId3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896589"/>
              </p:ext>
            </p:extLst>
          </p:nvPr>
        </p:nvGraphicFramePr>
        <p:xfrm>
          <a:off x="1835696" y="1196752"/>
          <a:ext cx="6019800" cy="510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5" imgW="2603160" imgH="2565360" progId="Equation.3">
                  <p:embed/>
                </p:oleObj>
              </mc:Choice>
              <mc:Fallback>
                <p:oleObj name="Equation" r:id="rId5" imgW="260316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96752"/>
                        <a:ext cx="6019800" cy="5106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96441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dirty="0" smtClean="0"/>
              <a:t>General Equations for </a:t>
            </a:r>
            <a:r>
              <a:rPr lang="en-US" sz="4300" dirty="0" err="1" smtClean="0"/>
              <a:t>C</a:t>
            </a:r>
            <a:r>
              <a:rPr lang="en-US" sz="4300" baseline="-25000" dirty="0" err="1" smtClean="0"/>
              <a:t>eq</a:t>
            </a:r>
            <a:endParaRPr lang="en-US" sz="4300" baseline="-25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Combination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Series Combination</a:t>
            </a:r>
            <a:endParaRPr lang="en-US" dirty="0"/>
          </a:p>
        </p:txBody>
      </p:sp>
      <p:sp>
        <p:nvSpPr>
          <p:cNvPr id="8196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If P capacitors are in parallel, then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		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S capacitors are in series, then: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223643" y="3810000"/>
          <a:ext cx="300595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4" imgW="990360" imgH="507960" progId="Equation.3">
                  <p:embed/>
                </p:oleObj>
              </mc:Choice>
              <mc:Fallback>
                <p:oleObj name="Equation" r:id="rId4" imgW="990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643" y="3810000"/>
                        <a:ext cx="3005957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219200" y="3886200"/>
          <a:ext cx="22098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6" imgW="761760" imgH="444240" progId="Equation.3">
                  <p:embed/>
                </p:oleObj>
              </mc:Choice>
              <mc:Fallback>
                <p:oleObj name="Equation" r:id="rId6" imgW="76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22098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849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Capacitors are energy storage devices.</a:t>
            </a:r>
          </a:p>
          <a:p>
            <a:r>
              <a:rPr lang="en-US" sz="2800" dirty="0" smtClean="0"/>
              <a:t>An ideal capacitor act like an open circuits when a DC voltage or current has been applied for at least 5 </a:t>
            </a:r>
            <a:r>
              <a:rPr lang="en-US" sz="2800" dirty="0" smtClean="0">
                <a:latin typeface="Symbol" pitchFamily="18" charset="2"/>
              </a:rPr>
              <a:t>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voltage across a capacitor must be a continuous function; the current flowing across a capacitor can be discontinuous.</a:t>
            </a:r>
          </a:p>
          <a:p>
            <a:r>
              <a:rPr lang="en-US" sz="2800" dirty="0" smtClean="0"/>
              <a:t>The equation for equivalent capacitance for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tr-TR" dirty="0" smtClean="0"/>
              <a:t> </a:t>
            </a:r>
            <a:r>
              <a:rPr lang="en-US" dirty="0" smtClean="0"/>
              <a:t>capacitors in parallel	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en-US" dirty="0" smtClean="0"/>
              <a:t>capacitors in series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576669"/>
              </p:ext>
            </p:extLst>
          </p:nvPr>
        </p:nvGraphicFramePr>
        <p:xfrm>
          <a:off x="5354637" y="5085184"/>
          <a:ext cx="2549525" cy="1163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3" imgW="990360" imgH="507960" progId="Equation.3">
                  <p:embed/>
                </p:oleObj>
              </mc:Choice>
              <mc:Fallback>
                <p:oleObj name="Equation" r:id="rId3" imgW="990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7" y="5085184"/>
                        <a:ext cx="2549525" cy="11630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001004"/>
              </p:ext>
            </p:extLst>
          </p:nvPr>
        </p:nvGraphicFramePr>
        <p:xfrm>
          <a:off x="1763688" y="5155527"/>
          <a:ext cx="17526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5" imgW="761760" imgH="444240" progId="Equation.3">
                  <p:embed/>
                </p:oleObj>
              </mc:Choice>
              <mc:Fallback>
                <p:oleObj name="Equation" r:id="rId5" imgW="76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55527"/>
                        <a:ext cx="17526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5029200"/>
            <a:ext cx="2971800" cy="135829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5029200"/>
            <a:ext cx="2743200" cy="135829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0436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Objective of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Describe 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 construction of a capacitor 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how charge is stored.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Introduce several types of capacitors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</a:t>
            </a:r>
            <a:r>
              <a:rPr lang="en-US" dirty="0" smtClean="0"/>
              <a:t>he electrical properties of a capacitor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tr-TR" dirty="0" smtClean="0"/>
              <a:t>R</a:t>
            </a:r>
            <a:r>
              <a:rPr lang="en-US" dirty="0" err="1" smtClean="0"/>
              <a:t>elationship</a:t>
            </a:r>
            <a:r>
              <a:rPr lang="en-US" dirty="0" smtClean="0"/>
              <a:t> between charge, voltage, and capacitance; power; and energy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Equivalent capacitance when a set of capacitors are in series and in parallel</a:t>
            </a:r>
            <a:endParaRPr lang="tr-TR" dirty="0" smtClean="0"/>
          </a:p>
          <a:p>
            <a:pPr lvl="0" eaLnBrk="1" hangingPunct="1"/>
            <a:r>
              <a:rPr lang="en-US" altLang="tr-TR" dirty="0">
                <a:solidFill>
                  <a:srgbClr val="000000"/>
                </a:solidFill>
              </a:rPr>
              <a:t>Describe</a:t>
            </a:r>
          </a:p>
          <a:p>
            <a:pPr lvl="1" eaLnBrk="1" hangingPunct="1"/>
            <a:r>
              <a:rPr lang="en-US" altLang="tr-TR" dirty="0"/>
              <a:t>The construction of an inductor</a:t>
            </a:r>
          </a:p>
          <a:p>
            <a:pPr lvl="1" eaLnBrk="1" hangingPunct="1"/>
            <a:r>
              <a:rPr lang="en-US" altLang="tr-TR" dirty="0"/>
              <a:t>How energy is stored in an inductor</a:t>
            </a:r>
          </a:p>
          <a:p>
            <a:pPr lvl="1" eaLnBrk="1" hangingPunct="1"/>
            <a:r>
              <a:rPr lang="en-US" altLang="tr-TR" dirty="0"/>
              <a:t>The electrical properties of an inductor</a:t>
            </a:r>
          </a:p>
          <a:p>
            <a:pPr lvl="2" eaLnBrk="1" hangingPunct="1"/>
            <a:r>
              <a:rPr lang="en-US" altLang="tr-TR" dirty="0">
                <a:solidFill>
                  <a:srgbClr val="009900"/>
                </a:solidFill>
              </a:rPr>
              <a:t>Relationship between voltage, current, and inductance; power; and energy</a:t>
            </a:r>
          </a:p>
          <a:p>
            <a:pPr lvl="1" eaLnBrk="1" hangingPunct="1"/>
            <a:r>
              <a:rPr lang="en-US" altLang="tr-TR" dirty="0"/>
              <a:t>Equivalent inductance when a set of inductors are in series and in </a:t>
            </a:r>
            <a:r>
              <a:rPr lang="en-US" altLang="tr-TR" dirty="0" smtClean="0"/>
              <a:t>parallel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7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Inductors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tr-TR" dirty="0" smtClean="0"/>
              <a:t>Energy Storage Devices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2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Generally  - coil of conducting wire</a:t>
            </a:r>
          </a:p>
          <a:p>
            <a:pPr marL="4213225" lvl="1" eaLnBrk="1" hangingPunct="1"/>
            <a:r>
              <a:rPr lang="en-US" altLang="tr-TR" dirty="0" smtClean="0"/>
              <a:t>Usually wrapped around a solid core.  </a:t>
            </a:r>
            <a:endParaRPr lang="tr-TR" altLang="tr-TR" dirty="0" smtClean="0"/>
          </a:p>
          <a:p>
            <a:pPr marL="4213225" lvl="1" eaLnBrk="1" hangingPunct="1"/>
            <a:r>
              <a:rPr lang="en-US" altLang="tr-TR" dirty="0" smtClean="0"/>
              <a:t>If no core is used, then the inductor is said to have an ‘</a:t>
            </a:r>
            <a:r>
              <a:rPr lang="en-US" altLang="tr-TR" dirty="0" smtClean="0">
                <a:solidFill>
                  <a:schemeClr val="accent1"/>
                </a:solidFill>
              </a:rPr>
              <a:t>air core</a:t>
            </a:r>
            <a:r>
              <a:rPr lang="en-US" altLang="tr-TR" dirty="0" smtClean="0"/>
              <a:t>’.</a:t>
            </a:r>
          </a:p>
        </p:txBody>
      </p:sp>
      <p:pic>
        <p:nvPicPr>
          <p:cNvPr id="15364" name="Picture 2" descr="http://bzupages.com/attachments/2577d1228424468-induct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328136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78922" y="5330325"/>
            <a:ext cx="670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400" dirty="0">
                <a:latin typeface="Constantia" panose="02030602050306030303" pitchFamily="18" charset="0"/>
                <a:hlinkClick r:id="rId4"/>
              </a:rPr>
              <a:t>http://bzupages.com/f231/energy-stored-inductor-uzma-noreen-group6-part2-1464/</a:t>
            </a:r>
            <a:r>
              <a:rPr lang="en-US" altLang="tr-TR" sz="1400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5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Symbols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3263" y="1196752"/>
            <a:ext cx="4924425" cy="4014788"/>
          </a:xfr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63688" y="5668740"/>
            <a:ext cx="594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>
                <a:latin typeface="Constantia" panose="02030602050306030303" pitchFamily="18" charset="0"/>
                <a:hlinkClick r:id="rId4"/>
              </a:rPr>
              <a:t>http://www.allaboutcircuits.com/vol_1/chpt_15/1.html</a:t>
            </a:r>
            <a:r>
              <a:rPr lang="en-US" altLang="tr-TR">
                <a:latin typeface="Constantia" panose="02030602050306030303" pitchFamily="18" charset="0"/>
              </a:rPr>
              <a:t> 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01" y="3230340"/>
            <a:ext cx="395287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Alternative Names for Inductors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Reactor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inductor in a power grid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Choke</a:t>
            </a:r>
            <a:r>
              <a:rPr lang="en-US" dirty="0" smtClean="0"/>
              <a:t> 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designed to block a particular frequency while allowing currents at lower frequencies or </a:t>
            </a:r>
            <a:r>
              <a:rPr lang="en-US" dirty="0" err="1" smtClean="0"/>
              <a:t>d.c.</a:t>
            </a:r>
            <a:r>
              <a:rPr lang="en-US" dirty="0" smtClean="0"/>
              <a:t> currents through</a:t>
            </a:r>
            <a:endParaRPr lang="tr-TR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Commonly used in RF (radio frequency) circuitry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Coil</a:t>
            </a:r>
            <a:r>
              <a:rPr lang="en-US" dirty="0" smtClean="0"/>
              <a:t> 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often coated with varnish and/or wrapped with insulating tape to provide additional insulation and secure them in place</a:t>
            </a:r>
            <a:endParaRPr lang="tr-TR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winding is a coil with taps (terminals).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Solenoid</a:t>
            </a:r>
            <a:r>
              <a:rPr lang="en-US" dirty="0" smtClean="0"/>
              <a:t> 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three dimensional coil.  </a:t>
            </a:r>
            <a:endParaRPr lang="tr-TR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Also used to denote an electromagnet where the magnetic field is generated by current flowing through a toroidal inductor.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1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Energy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flow of current through an inductor creates a magnetic field (right hand rule).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the current flowing through the inductor drops, the magnetic field will also decrease and energy is released through the generation of a current.</a:t>
            </a:r>
            <a:endParaRPr lang="en-US" dirty="0"/>
          </a:p>
        </p:txBody>
      </p:sp>
      <p:pic>
        <p:nvPicPr>
          <p:cNvPr id="18436" name="Picture 4" descr="http://upload.wikimedia.org/wikipedia/commons/thumb/1/11/Basic_Inductor_with_B-field.svg/400px-Basic_Inductor_with_B-fiel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7767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99592" y="4427393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dirty="0">
                <a:latin typeface="Constantia" panose="02030602050306030303" pitchFamily="18" charset="0"/>
                <a:hlinkClick r:id="rId4"/>
              </a:rPr>
              <a:t>http://en.wikibooks.org/wiki/Circuit_Theory/Mutual_Inductance</a:t>
            </a:r>
            <a:r>
              <a:rPr lang="en-US" altLang="tr-TR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220072" y="4098527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b="1" dirty="0">
                <a:solidFill>
                  <a:srgbClr val="FF0000"/>
                </a:solidFill>
                <a:latin typeface="Constantia" panose="02030602050306030303" pitchFamily="18" charset="0"/>
              </a:rPr>
              <a:t>B 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3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Sign Convention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sign convention used with an inductor is the same as for a power dissipating device.</a:t>
            </a:r>
          </a:p>
          <a:p>
            <a:pPr marL="3136900" lvl="1"/>
            <a:r>
              <a:rPr lang="en-US" dirty="0"/>
              <a:t>When current flows into the positive side of the voltage across the inductor, it is positive and the inductor is dissipating power.  </a:t>
            </a:r>
          </a:p>
          <a:p>
            <a:pPr marL="3136900" lvl="1"/>
            <a:r>
              <a:rPr lang="en-US" dirty="0"/>
              <a:t>When the inductor releases energy back into the circuit, the sign of the current will be negative.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1306700" cy="352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918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and Voltage Relationships</a:t>
            </a:r>
            <a:endParaRPr lang="en-US" dirty="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988777"/>
              </p:ext>
            </p:extLst>
          </p:nvPr>
        </p:nvGraphicFramePr>
        <p:xfrm>
          <a:off x="2987824" y="2708920"/>
          <a:ext cx="26797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4" imgW="787320" imgH="914400" progId="Equation.3">
                  <p:embed/>
                </p:oleObj>
              </mc:Choice>
              <mc:Fallback>
                <p:oleObj name="Equation" r:id="rId4" imgW="7873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708920"/>
                        <a:ext cx="26797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Content Placeholder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96706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tr-TR" sz="2800" dirty="0" smtClean="0"/>
              <a:t>L , inductance, has the units of </a:t>
            </a:r>
            <a:r>
              <a:rPr lang="en-US" altLang="tr-TR" sz="2800" dirty="0" err="1" smtClean="0"/>
              <a:t>Henries</a:t>
            </a:r>
            <a:r>
              <a:rPr lang="en-US" altLang="tr-TR" sz="2800" dirty="0" smtClean="0"/>
              <a:t> (H)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dirty="0" smtClean="0"/>
              <a:t>		</a:t>
            </a:r>
            <a:r>
              <a:rPr lang="en-US" altLang="tr-TR" sz="2400" dirty="0" smtClean="0">
                <a:solidFill>
                  <a:schemeClr val="accent1"/>
                </a:solidFill>
              </a:rPr>
              <a:t>1 H = 1 V-s/A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366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Power and Energy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73596"/>
              </p:ext>
            </p:extLst>
          </p:nvPr>
        </p:nvGraphicFramePr>
        <p:xfrm>
          <a:off x="1979712" y="1700808"/>
          <a:ext cx="5029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4" imgW="1587240" imgH="1015920" progId="Equation.3">
                  <p:embed/>
                </p:oleObj>
              </mc:Choice>
              <mc:Fallback>
                <p:oleObj name="Equation" r:id="rId4" imgW="15872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5029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763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424936" cy="5399880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Stores energy in an magnetic field created by the electric current flowing through it.</a:t>
            </a:r>
          </a:p>
          <a:p>
            <a:pPr lvl="1" eaLnBrk="1" hangingPunct="1"/>
            <a:r>
              <a:rPr lang="en-US" altLang="tr-TR" sz="2600" dirty="0" smtClean="0"/>
              <a:t>Inductor opposes change in current flowing through it.</a:t>
            </a:r>
          </a:p>
          <a:p>
            <a:pPr lvl="2" eaLnBrk="1" hangingPunct="1"/>
            <a:r>
              <a:rPr lang="en-US" altLang="tr-TR" dirty="0" smtClean="0"/>
              <a:t>Current through an inductor is continuous; voltage can be discontinuous.</a:t>
            </a:r>
          </a:p>
        </p:txBody>
      </p:sp>
      <p:pic>
        <p:nvPicPr>
          <p:cNvPr id="20484" name="Picture 2" descr="http://www.rfcafe.com/references/electrical/Electricity%20-%20Basic%20Navy%20Training%20Courses/images/Figure%20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98008"/>
            <a:ext cx="32004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95536" y="5661248"/>
            <a:ext cx="842493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400" dirty="0">
                <a:latin typeface="Constantia" panose="02030602050306030303" pitchFamily="18" charset="0"/>
                <a:hlinkClick r:id="rId4"/>
              </a:rPr>
              <a:t>http://www.rfcafe.com/references/electrical/Electricity%20-%20Basic%20Navy%20Training%20Courses/electricity%20-%20basic%20navy%20training%20courses%20-%20chapter%2012.htm</a:t>
            </a:r>
            <a:r>
              <a:rPr lang="en-US" altLang="tr-TR" sz="1400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49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Calculations of 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 smtClean="0"/>
              <a:t>For a solenoid (</a:t>
            </a:r>
            <a:r>
              <a:rPr lang="en-US" sz="4100" dirty="0" err="1" smtClean="0"/>
              <a:t>toroidal</a:t>
            </a:r>
            <a:r>
              <a:rPr lang="en-US" sz="4100" dirty="0" smtClean="0"/>
              <a:t> inductor)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</a:rPr>
              <a:t>N is the number of turns of wire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</a:rPr>
              <a:t>A is the cross-sectional area of the toroid in m</a:t>
            </a:r>
            <a:r>
              <a:rPr lang="en-US" sz="3100" baseline="30000" dirty="0" smtClean="0">
                <a:solidFill>
                  <a:srgbClr val="FF0000"/>
                </a:solidFill>
              </a:rPr>
              <a:t>2</a:t>
            </a:r>
            <a:r>
              <a:rPr lang="en-US" sz="3100" dirty="0" smtClean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en-US" sz="3100" dirty="0" err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100" baseline="-25000" dirty="0" err="1" smtClean="0">
                <a:solidFill>
                  <a:srgbClr val="FF0000"/>
                </a:solidFill>
              </a:rPr>
              <a:t>r</a:t>
            </a:r>
            <a:r>
              <a:rPr lang="en-US" sz="3100" baseline="-25000" dirty="0" smtClean="0">
                <a:solidFill>
                  <a:srgbClr val="FF0000"/>
                </a:solidFill>
              </a:rPr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is the relative permeability of the core material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en-US" sz="3100" dirty="0" err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100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3100" dirty="0" smtClean="0">
                <a:solidFill>
                  <a:srgbClr val="FF0000"/>
                </a:solidFill>
              </a:rPr>
              <a:t> is the vacuum permeability (</a:t>
            </a:r>
            <a:r>
              <a:rPr lang="el-GR" sz="3100" dirty="0" smtClean="0">
                <a:solidFill>
                  <a:srgbClr val="FF0000"/>
                </a:solidFill>
              </a:rPr>
              <a:t>4</a:t>
            </a:r>
            <a:r>
              <a:rPr lang="el-GR" sz="3100" i="1" dirty="0" smtClean="0">
                <a:solidFill>
                  <a:srgbClr val="FF0000"/>
                </a:solidFill>
              </a:rPr>
              <a:t>π</a:t>
            </a:r>
            <a:r>
              <a:rPr lang="el-GR" sz="3100" dirty="0" smtClean="0">
                <a:solidFill>
                  <a:srgbClr val="FF0000"/>
                </a:solidFill>
              </a:rPr>
              <a:t> × 10</a:t>
            </a:r>
            <a:r>
              <a:rPr lang="el-GR" sz="3100" baseline="30000" dirty="0" smtClean="0">
                <a:solidFill>
                  <a:srgbClr val="FF0000"/>
                </a:solidFill>
              </a:rPr>
              <a:t>-7</a:t>
            </a:r>
            <a:r>
              <a:rPr lang="el-GR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H/m)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  <a:latin typeface="Script MT Bold" pitchFamily="66" charset="0"/>
              </a:rPr>
              <a:t>	</a:t>
            </a:r>
            <a:r>
              <a:rPr lang="en-US" sz="3100" dirty="0" smtClean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sz="3100" dirty="0" smtClean="0">
                <a:solidFill>
                  <a:srgbClr val="FF0000"/>
                </a:solidFill>
              </a:rPr>
              <a:t> is the length of the wire used to wrap the toroid in meters</a:t>
            </a:r>
            <a:endParaRPr lang="en-US" sz="3100" dirty="0">
              <a:solidFill>
                <a:srgbClr val="FF0000"/>
              </a:solidFill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91048"/>
              </p:ext>
            </p:extLst>
          </p:nvPr>
        </p:nvGraphicFramePr>
        <p:xfrm>
          <a:off x="1907704" y="2204864"/>
          <a:ext cx="41751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4" imgW="1434960" imgH="419040" progId="Equation.3">
                  <p:embed/>
                </p:oleObj>
              </mc:Choice>
              <mc:Fallback>
                <p:oleObj name="Equation" r:id="rId4" imgW="1434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04864"/>
                        <a:ext cx="41751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58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Storage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29930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Wire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latin typeface="Constantia" panose="02030602050306030303" pitchFamily="18" charset="0"/>
              </a:rPr>
              <a:t>Unfortunately, even bare wire has inductance</a:t>
            </a:r>
            <a:r>
              <a:rPr lang="en-US" altLang="tr-TR" dirty="0" smtClean="0">
                <a:latin typeface="Constantia" panose="02030602050306030303" pitchFamily="18" charset="0"/>
              </a:rPr>
              <a:t>.</a:t>
            </a:r>
            <a:endParaRPr lang="tr-TR" altLang="tr-TR" dirty="0" smtClean="0">
              <a:latin typeface="Constantia" panose="02030602050306030303" pitchFamily="18" charset="0"/>
            </a:endParaRPr>
          </a:p>
          <a:p>
            <a:endParaRPr lang="tr-TR" altLang="tr-TR" dirty="0">
              <a:latin typeface="Constantia" panose="02030602050306030303" pitchFamily="18" charset="0"/>
            </a:endParaRPr>
          </a:p>
          <a:p>
            <a:endParaRPr lang="tr-TR" altLang="tr-TR" dirty="0" smtClean="0">
              <a:latin typeface="Constantia" panose="02030602050306030303" pitchFamily="18" charset="0"/>
            </a:endParaRPr>
          </a:p>
          <a:p>
            <a:endParaRPr lang="tr-TR" altLang="tr-TR" dirty="0">
              <a:latin typeface="Constantia" panose="02030602050306030303" pitchFamily="18" charset="0"/>
            </a:endParaRPr>
          </a:p>
          <a:p>
            <a:pPr marL="4572000" lvl="1"/>
            <a:r>
              <a:rPr lang="en-US" altLang="tr-TR" dirty="0">
                <a:latin typeface="Constantia" panose="02030602050306030303" pitchFamily="18" charset="0"/>
              </a:rPr>
              <a:t>d is the diameter of the wire in meters.</a:t>
            </a:r>
          </a:p>
          <a:p>
            <a:endParaRPr lang="en-US" altLang="tr-TR" dirty="0">
              <a:latin typeface="Constantia" panose="02030602050306030303" pitchFamily="18" charset="0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830991"/>
              </p:ext>
            </p:extLst>
          </p:nvPr>
        </p:nvGraphicFramePr>
        <p:xfrm>
          <a:off x="4599489" y="2420888"/>
          <a:ext cx="3972694" cy="1014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3" imgW="1790640" imgH="457200" progId="Equation.3">
                  <p:embed/>
                </p:oleObj>
              </mc:Choice>
              <mc:Fallback>
                <p:oleObj name="Equation" r:id="rId3" imgW="1790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489" y="2420888"/>
                        <a:ext cx="3972694" cy="1014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29" y="2348880"/>
            <a:ext cx="3456384" cy="379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7884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Properties of an Inductor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Acts like an short circuit at steady state when connected to a d.c. voltage or current source.</a:t>
            </a:r>
          </a:p>
          <a:p>
            <a:pPr eaLnBrk="1" hangingPunct="1"/>
            <a:r>
              <a:rPr lang="en-US" altLang="tr-TR" smtClean="0"/>
              <a:t>Current through an inductor must be continuous</a:t>
            </a:r>
          </a:p>
          <a:p>
            <a:pPr lvl="1" eaLnBrk="1" hangingPunct="1"/>
            <a:r>
              <a:rPr lang="en-US" altLang="tr-TR" sz="2200" smtClean="0"/>
              <a:t>There are no abrupt changes to the current, but there can be abrupt changes in the voltage across an inductor.</a:t>
            </a:r>
          </a:p>
          <a:p>
            <a:pPr eaLnBrk="1" hangingPunct="1"/>
            <a:r>
              <a:rPr lang="en-US" altLang="tr-TR" smtClean="0"/>
              <a:t>An ideal inductor does not dissipate energy, it takes power from the circuit when storing energy and returns it when discharging.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07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Properties of a Real Inductor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Real inductors do dissipate energy due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en-US" altLang="tr-TR" dirty="0" smtClean="0"/>
              <a:t>resistive losses in the length of wire and capacitive coupling between turns of the wire.</a:t>
            </a:r>
          </a:p>
          <a:p>
            <a:pPr eaLnBrk="1" hangingPunct="1"/>
            <a:endParaRPr lang="en-US" altLang="tr-TR" dirty="0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852936"/>
            <a:ext cx="2209800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67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 in Series</a:t>
            </a:r>
          </a:p>
        </p:txBody>
      </p:sp>
      <p:pic>
        <p:nvPicPr>
          <p:cNvPr id="2355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98750"/>
            <a:ext cx="8229600" cy="286226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3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L</a:t>
            </a:r>
            <a:r>
              <a:rPr lang="en-US" altLang="tr-TR" baseline="-25000" smtClean="0"/>
              <a:t>eq</a:t>
            </a:r>
            <a:r>
              <a:rPr lang="en-US" altLang="tr-TR" smtClean="0"/>
              <a:t> for Inductors in Series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223173"/>
              </p:ext>
            </p:extLst>
          </p:nvPr>
        </p:nvGraphicFramePr>
        <p:xfrm>
          <a:off x="2339752" y="1484784"/>
          <a:ext cx="4864100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6" imgW="2031840" imgH="2108160" progId="Equation.3">
                  <p:embed/>
                </p:oleObj>
              </mc:Choice>
              <mc:Fallback>
                <p:oleObj name="Equation" r:id="rId6" imgW="203184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4864100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764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 in Parallel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3925" y="3059113"/>
            <a:ext cx="7296150" cy="2143125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3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L</a:t>
            </a:r>
            <a:r>
              <a:rPr lang="en-US" altLang="tr-TR" baseline="-25000" smtClean="0"/>
              <a:t>eq</a:t>
            </a:r>
            <a:r>
              <a:rPr lang="en-US" altLang="tr-TR" smtClean="0"/>
              <a:t> for Inductors in Parallel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087019"/>
              </p:ext>
            </p:extLst>
          </p:nvPr>
        </p:nvGraphicFramePr>
        <p:xfrm>
          <a:off x="1691680" y="1196752"/>
          <a:ext cx="616585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6" imgW="2666880" imgH="2565360" progId="Equation.3">
                  <p:embed/>
                </p:oleObj>
              </mc:Choice>
              <mc:Fallback>
                <p:oleObj name="Equation" r:id="rId6" imgW="266688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196752"/>
                        <a:ext cx="616585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614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-25442" y="0"/>
            <a:ext cx="9169442" cy="764704"/>
          </a:xfrm>
        </p:spPr>
        <p:txBody>
          <a:bodyPr/>
          <a:lstStyle/>
          <a:p>
            <a:pPr eaLnBrk="1" hangingPunct="1"/>
            <a:r>
              <a:rPr lang="en-US" altLang="tr-TR" sz="4300" dirty="0" smtClean="0"/>
              <a:t>General Equations for </a:t>
            </a:r>
            <a:r>
              <a:rPr lang="en-US" altLang="tr-TR" sz="4300" dirty="0" err="1" smtClean="0"/>
              <a:t>L</a:t>
            </a:r>
            <a:r>
              <a:rPr lang="en-US" altLang="tr-TR" sz="4300" baseline="-25000" dirty="0" err="1" smtClean="0"/>
              <a:t>eq</a:t>
            </a:r>
            <a:endParaRPr lang="en-US" altLang="tr-TR" sz="4300" baseline="-25000" dirty="0" smtClean="0"/>
          </a:p>
        </p:txBody>
      </p:sp>
      <p:sp>
        <p:nvSpPr>
          <p:cNvPr id="7173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en-US" altLang="tr-TR" smtClean="0"/>
              <a:t>Series Combination</a:t>
            </a:r>
          </a:p>
        </p:txBody>
      </p:sp>
      <p:sp>
        <p:nvSpPr>
          <p:cNvPr id="7174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en-US" altLang="tr-TR" smtClean="0"/>
              <a:t>Parallel Combination</a:t>
            </a:r>
          </a:p>
        </p:txBody>
      </p:sp>
      <p:sp>
        <p:nvSpPr>
          <p:cNvPr id="717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If S inductors are in series, then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				</a:t>
            </a:r>
          </a:p>
        </p:txBody>
      </p:sp>
      <p:sp>
        <p:nvSpPr>
          <p:cNvPr id="7176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If P inductors are in parallel, then: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241925" y="3759200"/>
          <a:ext cx="2968625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4" imgW="977760" imgH="545760" progId="Equation.3">
                  <p:embed/>
                </p:oleObj>
              </mc:Choice>
              <mc:Fallback>
                <p:oleObj name="Equation" r:id="rId4" imgW="9777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3759200"/>
                        <a:ext cx="2968625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92225" y="3903663"/>
          <a:ext cx="2062163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903663"/>
                        <a:ext cx="2062163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812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Summary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z="2800" dirty="0" smtClean="0"/>
              <a:t>Inductors are energy storage devices.</a:t>
            </a:r>
          </a:p>
          <a:p>
            <a:pPr eaLnBrk="1" hangingPunct="1"/>
            <a:r>
              <a:rPr lang="en-US" altLang="tr-TR" sz="2800" dirty="0" smtClean="0"/>
              <a:t>An ideal inductor act like a short circuit at steady state when a DC voltage or current has been applied.</a:t>
            </a:r>
          </a:p>
          <a:p>
            <a:pPr eaLnBrk="1" hangingPunct="1"/>
            <a:r>
              <a:rPr lang="en-US" altLang="tr-TR" sz="2800" dirty="0" smtClean="0"/>
              <a:t>The current through an inductor must be a continuous function; the voltage across an inductor can be discontinuous.</a:t>
            </a:r>
          </a:p>
          <a:p>
            <a:pPr eaLnBrk="1" hangingPunct="1"/>
            <a:r>
              <a:rPr lang="en-US" altLang="tr-TR" sz="2800" dirty="0" smtClean="0"/>
              <a:t>The equation for equivalent inductance for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   inductors in series		  inductors in parallel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5416"/>
              </p:ext>
            </p:extLst>
          </p:nvPr>
        </p:nvGraphicFramePr>
        <p:xfrm>
          <a:off x="5391150" y="5085184"/>
          <a:ext cx="25161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4" imgW="977760" imgH="545760" progId="Equation.3">
                  <p:embed/>
                </p:oleObj>
              </mc:Choice>
              <mc:Fallback>
                <p:oleObj name="Equation" r:id="rId4" imgW="9777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5085184"/>
                        <a:ext cx="251618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10230"/>
              </p:ext>
            </p:extLst>
          </p:nvPr>
        </p:nvGraphicFramePr>
        <p:xfrm>
          <a:off x="1809750" y="5239172"/>
          <a:ext cx="1636713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5239172"/>
                        <a:ext cx="1636713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257800" y="5029200"/>
            <a:ext cx="2971800" cy="1306934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5029200"/>
            <a:ext cx="2743200" cy="1306934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197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Composed of two conductive plates separated by an insulator (or dielectric).</a:t>
            </a:r>
          </a:p>
          <a:p>
            <a:pPr lvl="1"/>
            <a:r>
              <a:rPr lang="en-US" dirty="0" smtClean="0"/>
              <a:t>Commonly illustrated as two parallel metal plates separated by a distance, d.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C = 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</a:rPr>
              <a:t>e </a:t>
            </a:r>
            <a:r>
              <a:rPr lang="en-US" dirty="0" err="1" smtClean="0">
                <a:solidFill>
                  <a:schemeClr val="accent1"/>
                </a:solidFill>
              </a:rPr>
              <a:t>A/d</a:t>
            </a:r>
            <a:endParaRPr lang="en-US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where 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dirty="0" smtClean="0">
                <a:solidFill>
                  <a:schemeClr val="accent1"/>
                </a:solidFill>
              </a:rPr>
              <a:t> = </a:t>
            </a:r>
            <a:r>
              <a:rPr lang="en-US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baseline="-25000" dirty="0" err="1" smtClean="0">
                <a:solidFill>
                  <a:schemeClr val="accent1"/>
                </a:solidFill>
              </a:rPr>
              <a:t>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baseline="-25000" dirty="0" err="1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  <a:latin typeface="Symbol" pitchFamily="18" charset="2"/>
              </a:rPr>
              <a:t>	</a:t>
            </a:r>
            <a:r>
              <a:rPr lang="en-US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baseline="-25000" dirty="0" err="1" smtClean="0">
                <a:solidFill>
                  <a:schemeClr val="accent1"/>
                </a:solidFill>
              </a:rPr>
              <a:t>r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is the relative dielectric constant</a:t>
            </a:r>
            <a:endParaRPr lang="en-US" baseline="-25000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  <a:latin typeface="Symbol" pitchFamily="18" charset="2"/>
              </a:rPr>
              <a:t>	</a:t>
            </a:r>
            <a:r>
              <a:rPr lang="en-US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baseline="-25000" dirty="0" err="1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 is the vacuum permittivity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6975" y="2924944"/>
            <a:ext cx="2741489" cy="309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496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Capacitance increases with </a:t>
            </a:r>
          </a:p>
          <a:p>
            <a:pPr marL="3854450" lvl="1"/>
            <a:r>
              <a:rPr lang="en-US" dirty="0" smtClean="0"/>
              <a:t>increasing surface area of the plates,</a:t>
            </a:r>
          </a:p>
          <a:p>
            <a:pPr marL="3854450" lvl="1"/>
            <a:r>
              <a:rPr lang="en-US" dirty="0" smtClean="0"/>
              <a:t>decreasing spacing between plates, and</a:t>
            </a:r>
          </a:p>
          <a:p>
            <a:pPr marL="3854450" lvl="1"/>
            <a:r>
              <a:rPr lang="en-US" dirty="0" smtClean="0"/>
              <a:t>increasing the relative dielectric constant of the insulator between the two plates.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2741489" cy="309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881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Capacitors</a:t>
            </a:r>
          </a:p>
          <a:p>
            <a:pPr lvl="1"/>
            <a:r>
              <a:rPr lang="en-US" dirty="0" err="1" smtClean="0"/>
              <a:t>Nonpolarized</a:t>
            </a:r>
            <a:endParaRPr lang="en-US" dirty="0" smtClean="0"/>
          </a:p>
          <a:p>
            <a:pPr lvl="2"/>
            <a:r>
              <a:rPr lang="en-US" dirty="0" smtClean="0"/>
              <a:t>May be connected into circuit with either terminal of capacitor connected to the high voltage side of the circuit.</a:t>
            </a:r>
          </a:p>
          <a:p>
            <a:pPr lvl="3"/>
            <a:r>
              <a:rPr lang="en-US" dirty="0" smtClean="0"/>
              <a:t>Insulator:  Paper, Mica, Ceramic, Polymer</a:t>
            </a:r>
          </a:p>
          <a:p>
            <a:pPr lvl="1"/>
            <a:r>
              <a:rPr lang="en-US" dirty="0" smtClean="0"/>
              <a:t>Electrolytic</a:t>
            </a:r>
          </a:p>
          <a:p>
            <a:pPr lvl="2"/>
            <a:r>
              <a:rPr lang="en-US" dirty="0" smtClean="0"/>
              <a:t>The negative terminal must always be at a lower voltage than the positive terminal</a:t>
            </a:r>
          </a:p>
          <a:p>
            <a:pPr lvl="3"/>
            <a:r>
              <a:rPr lang="en-US" dirty="0" smtClean="0"/>
              <a:t>Plates or Electrodes:  Aluminum, Tantalum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011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make </a:t>
            </a:r>
            <a:r>
              <a:rPr lang="en-US" dirty="0" err="1" smtClean="0"/>
              <a:t>nonpolarized</a:t>
            </a:r>
            <a:r>
              <a:rPr lang="en-US" dirty="0" smtClean="0"/>
              <a:t> capacitors that store a large amount of charge or operate at high voltages.</a:t>
            </a:r>
          </a:p>
          <a:p>
            <a:pPr lvl="1"/>
            <a:r>
              <a:rPr lang="en-US" dirty="0" smtClean="0"/>
              <a:t>Tolerance on capacitance values is very large</a:t>
            </a:r>
          </a:p>
          <a:p>
            <a:pPr lvl="2"/>
            <a:r>
              <a:rPr lang="en-US" dirty="0" smtClean="0"/>
              <a:t>+50%/-25% is not unusual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381" y="3600450"/>
            <a:ext cx="32289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78709" y="5321085"/>
            <a:ext cx="48115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http://www.marvac.com/fun/ceramic_capacitor_codes.aspx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936587"/>
            <a:ext cx="12382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55432" y="3631787"/>
            <a:ext cx="18813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PSpice</a:t>
            </a:r>
            <a:r>
              <a:rPr lang="en-US" dirty="0" smtClean="0">
                <a:solidFill>
                  <a:schemeClr val="tx1"/>
                </a:solidFill>
              </a:rPr>
              <a:t> Symbol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1978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Electrolytic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83568" y="1666876"/>
            <a:ext cx="2952328" cy="639762"/>
          </a:xfrm>
        </p:spPr>
        <p:txBody>
          <a:bodyPr/>
          <a:lstStyle/>
          <a:p>
            <a:r>
              <a:rPr lang="en-US" dirty="0" err="1" smtClean="0"/>
              <a:t>Pspice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86818"/>
            <a:ext cx="3152253" cy="15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05400" y="2438400"/>
            <a:ext cx="2204511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2627784" y="5937250"/>
            <a:ext cx="601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http://www.digitivity.com/articles/2008/11/choosing-the-right-capacitor.html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49261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94447372,C:\Kath\Courses\ECE2004\Online\Lectures\Capacitors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164296837,C:\Kath\Courses\ECE2004\Online\Lectures\Inductors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-164296837,C:\Kath\Courses\ECE2004\Online\Lectures\Inductors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-164296837,C:\Kath\Courses\ECE2004\Online\Lectures\Inductors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-164296837,C:\Kath\Courses\ECE2004\Online\Lectures\Inductors.pp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-164296837,C:\Kath\Courses\ECE2004\Online\Lectures\Inductors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-164296837,C:\Kath\Courses\ECE2004\Online\Lectures\Inductors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-164296837,C:\Kath\Courses\ECE2004\Online\Lectures\Inductors.pp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-164296837,C:\Kath\Courses\ECE2004\Online\Lectures\Inductors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-164296837,C:\Kath\Courses\ECE2004\Online\Lectures\Inductors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-164296837,C:\Kath\Courses\ECE2004\Online\Lectures\Inductors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1082277598,C:\Kath\Courses\ECE2004\Online\Lectures\Series_Parallel Resistors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-164296837,C:\Kath\Courses\ECE2004\Online\Lectures\Inductors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-164296837,C:\Kath\Courses\ECE2004\Online\Lectures\Inductors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-164296837,C:\Kath\Courses\ECE2004\Online\Lectures\Inductors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-164296837,C:\Kath\Courses\ECE2004\Online\Lectures\Inductors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-164296837,C:\Kath\Courses\ECE2004\Online\Lectures\Inductors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164296837,C:\Kath\Courses\ECE2004\Online\Lectures\Inductors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-164296837,C:\Kath\Courses\ECE2004\Online\Lectures\Inductors.ppc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13995</TotalTime>
  <Words>1573</Words>
  <Application>Microsoft Office PowerPoint</Application>
  <PresentationFormat>Letter Kağıt (8.5x11 inç)</PresentationFormat>
  <Paragraphs>278</Paragraphs>
  <Slides>48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6" baseType="lpstr">
      <vt:lpstr>Arial</vt:lpstr>
      <vt:lpstr>Constantia</vt:lpstr>
      <vt:lpstr>Script MT Bold</vt:lpstr>
      <vt:lpstr>Symbol</vt:lpstr>
      <vt:lpstr>Times New Roman</vt:lpstr>
      <vt:lpstr>Wingdings 2</vt:lpstr>
      <vt:lpstr>Bahcesehir master slide</vt:lpstr>
      <vt:lpstr>Equation</vt:lpstr>
      <vt:lpstr>BLM1612 - Circuit Theory</vt:lpstr>
      <vt:lpstr>Energy Storage Devices </vt:lpstr>
      <vt:lpstr>Objective of Lecture</vt:lpstr>
      <vt:lpstr>Capacitors</vt:lpstr>
      <vt:lpstr>Capacitors</vt:lpstr>
      <vt:lpstr>Effect of Dimensions</vt:lpstr>
      <vt:lpstr>Types of Capacitors</vt:lpstr>
      <vt:lpstr>Nonpolarized</vt:lpstr>
      <vt:lpstr>Electrolytic</vt:lpstr>
      <vt:lpstr>Variable Capacitors</vt:lpstr>
      <vt:lpstr>MEMS Capacitor</vt:lpstr>
      <vt:lpstr>Electric Double Layer Capacitor</vt:lpstr>
      <vt:lpstr>Electrical Properties of a Capacitor</vt:lpstr>
      <vt:lpstr>Properties of a Real Capacitor</vt:lpstr>
      <vt:lpstr>Energy Storage</vt:lpstr>
      <vt:lpstr>Adding Charge to Capacitor</vt:lpstr>
      <vt:lpstr>Charging a Capacitor</vt:lpstr>
      <vt:lpstr>Discharging a Capacitor</vt:lpstr>
      <vt:lpstr>Current-Voltage Relationships</vt:lpstr>
      <vt:lpstr>Power and Energy</vt:lpstr>
      <vt:lpstr>Capacitor Voltage vs. Time</vt:lpstr>
      <vt:lpstr>Time constant, t</vt:lpstr>
      <vt:lpstr>Transition to steady state</vt:lpstr>
      <vt:lpstr>Equivalent Capacitance</vt:lpstr>
      <vt:lpstr>Ceq for Capacitors in Parallel</vt:lpstr>
      <vt:lpstr>Equivalent Capacitance</vt:lpstr>
      <vt:lpstr>Ceq for Capacitors in Series</vt:lpstr>
      <vt:lpstr>General Equations for Ceq</vt:lpstr>
      <vt:lpstr>Summary</vt:lpstr>
      <vt:lpstr>Inductors</vt:lpstr>
      <vt:lpstr>Inductors</vt:lpstr>
      <vt:lpstr>Symbols</vt:lpstr>
      <vt:lpstr>Alternative Names for Inductors </vt:lpstr>
      <vt:lpstr>Energy Storage</vt:lpstr>
      <vt:lpstr>Sign Convention</vt:lpstr>
      <vt:lpstr>Current and Voltage Relationships</vt:lpstr>
      <vt:lpstr>Power and Energy</vt:lpstr>
      <vt:lpstr>Inductors</vt:lpstr>
      <vt:lpstr>Calculations of L</vt:lpstr>
      <vt:lpstr>Wire</vt:lpstr>
      <vt:lpstr>Properties of an Inductor</vt:lpstr>
      <vt:lpstr>Properties of a Real Inductor</vt:lpstr>
      <vt:lpstr>Inductors in Series</vt:lpstr>
      <vt:lpstr>Leq for Inductors in Series</vt:lpstr>
      <vt:lpstr>Inductors in Parallel</vt:lpstr>
      <vt:lpstr>Leq for Inductors in Parallel</vt:lpstr>
      <vt:lpstr>General Equations for Leq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HaMZa ILHAN</cp:lastModifiedBy>
  <cp:revision>699</cp:revision>
  <dcterms:created xsi:type="dcterms:W3CDTF">2004-11-05T11:30:37Z</dcterms:created>
  <dcterms:modified xsi:type="dcterms:W3CDTF">2020-02-05T08:56:10Z</dcterms:modified>
</cp:coreProperties>
</file>